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D78FF-1138-4B9F-9608-7FC207EB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A2F646-0A0C-4453-ADB2-DCBC8BB9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806C9-033E-4F69-A207-FD5BBFB7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FDC4E-76D5-42C6-A807-EAD2B9F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91229-FEBE-463E-A231-6EFCB1B6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2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7F956-5CCD-4AA4-B362-ADBC9F1D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F926A9-3034-4053-B54C-82D4D95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CB1F7-0DA9-4746-865B-1C8F9EC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FACB8A-C3D8-4757-BDE9-4DC3BAA4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A89A3-85DB-4997-B43C-620B8B88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0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70435D-B4A9-41CA-9BED-54680380F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3CDD86-242C-4A0F-8013-9C62FB25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84AB6-7AE2-4622-A553-1AAA2B73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C70CC-BF45-4DFA-A355-8F589D0E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4BD5BC-3A61-4E35-B9D7-6A4349A5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605C6-2E26-419D-8321-077D8029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A6B2C-B82A-43A1-A7D7-2C3528AF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B49C5-4591-4221-8CE2-BDA600DD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41FAE-1DD1-4AFD-B171-806529E7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3CAA6-6EC1-4DC9-8194-139F5793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FF752-D334-4479-9A26-E878A1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9A163-C8FF-4E64-BCEE-D7BF2506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56A46F-F182-4E61-A8AA-A7C4E0ED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83F18-E095-4866-A3D1-A88D7E4D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0D7C7-E1CC-48E5-A32F-8CA526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7DC06-0204-474B-A7EA-43052C42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41B10-966B-45E0-AA9A-837245DE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199A43-5E78-4C84-A452-3660D9CF6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C1538-1F55-472B-94DA-A3D9704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85914-CE5D-4998-848B-271A2E23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9E1E2-FB3C-40C3-888A-2582687B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7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12427-95AF-4278-B848-2054FC99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D5545-1679-492F-81F9-E8DA6B54E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B42224-D0F0-4631-A5CD-7D480082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193A3F-646C-44BE-A261-E4EAA397D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391CCC-522E-4A97-9650-6D67DA719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1B50A9-F38D-4F6D-A7A6-A76E68DE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CCE8E-6833-4217-A874-9DEC517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9C162C-148C-4DA3-83E1-F07BF0C2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6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6BACB-86C6-4001-B960-090837A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483729-E555-4DC3-BB67-87786847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7AF98-B30F-4D19-8993-08810C3A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5D59AB-681A-4894-8C1C-E478AB77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2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0AC87-751D-4546-949B-038DA28C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C543DF-BFB8-4361-9255-6020003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1B9366-DF4F-41C6-9A88-77AE4F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8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6BFF-9FA3-4D4F-9C93-985CE029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46F10-1FAA-4EBD-BE20-132E614C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27EBB8-C323-4ED2-A844-2908D3D5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17013-D64A-4CA5-BD3E-000832D0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027DE-B317-4EEB-9BEB-E441B3C0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481D7E-1DC7-45D9-8D06-2C7DB0A3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1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F4309-4814-4B93-9EB4-2F9199E8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2E656E-DF85-4858-A167-22AC7257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75260A-4BA5-4BEA-8717-AD9FC209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6C027-56C0-433C-8D00-BA4B2A73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FE3125-9EF3-4BB4-93D8-21C66C75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10581-0630-444B-809E-8E97BD9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40E99-084B-4139-96DC-45500F4D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C1850-971E-45FC-8F93-A51AFD9A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7B2101-8407-4AEF-B588-557519E8E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5D6D-AEA9-4754-8176-8688A8638FD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21E52-F5B5-4B40-8CCA-A9C0C34D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B8B2-321A-492C-9CFA-AE9A3EEFE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CF1F-E753-4787-B807-8E073F956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7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9AD39-8B2F-4258-8FA2-2B2FF2878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Time series prediction for high power amplifier signal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DE58B-CD55-4521-92AF-B6ECDD1E4CF2}"/>
              </a:ext>
            </a:extLst>
          </p:cNvPr>
          <p:cNvSpPr txBox="1"/>
          <p:nvPr/>
        </p:nvSpPr>
        <p:spPr>
          <a:xfrm>
            <a:off x="4544291" y="4622800"/>
            <a:ext cx="61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Vergazov Artem, Advanced Computational Model, MSc 1</a:t>
            </a:r>
            <a:r>
              <a:rPr lang="en-US" i="1" baseline="30000" dirty="0"/>
              <a:t>st</a:t>
            </a:r>
            <a:r>
              <a:rPr lang="en-US" i="1" dirty="0"/>
              <a:t> year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132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DD8D8-785A-4562-A2CC-B5D0FC48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Deep Neural Net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CE62C05-D3E2-4C5B-B119-747D89AB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02719"/>
              </p:ext>
            </p:extLst>
          </p:nvPr>
        </p:nvGraphicFramePr>
        <p:xfrm>
          <a:off x="1020616" y="2077407"/>
          <a:ext cx="4253348" cy="4341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337">
                  <a:extLst>
                    <a:ext uri="{9D8B030D-6E8A-4147-A177-3AD203B41FA5}">
                      <a16:colId xmlns:a16="http://schemas.microsoft.com/office/drawing/2014/main" val="224381941"/>
                    </a:ext>
                  </a:extLst>
                </a:gridCol>
                <a:gridCol w="1063337">
                  <a:extLst>
                    <a:ext uri="{9D8B030D-6E8A-4147-A177-3AD203B41FA5}">
                      <a16:colId xmlns:a16="http://schemas.microsoft.com/office/drawing/2014/main" val="3169076138"/>
                    </a:ext>
                  </a:extLst>
                </a:gridCol>
                <a:gridCol w="1063337">
                  <a:extLst>
                    <a:ext uri="{9D8B030D-6E8A-4147-A177-3AD203B41FA5}">
                      <a16:colId xmlns:a16="http://schemas.microsoft.com/office/drawing/2014/main" val="2255704597"/>
                    </a:ext>
                  </a:extLst>
                </a:gridCol>
                <a:gridCol w="1063337">
                  <a:extLst>
                    <a:ext uri="{9D8B030D-6E8A-4147-A177-3AD203B41FA5}">
                      <a16:colId xmlns:a16="http://schemas.microsoft.com/office/drawing/2014/main" val="2527267844"/>
                    </a:ext>
                  </a:extLst>
                </a:gridCol>
              </a:tblGrid>
              <a:tr h="66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x_real</a:t>
                      </a:r>
                      <a:endParaRPr lang="ru-RU" sz="1600" dirty="0"/>
                    </a:p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x_imag</a:t>
                      </a:r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y_real</a:t>
                      </a:r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y_imag</a:t>
                      </a:r>
                      <a:endParaRPr lang="ru-RU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28748"/>
                  </a:ext>
                </a:extLst>
              </a:tr>
              <a:tr h="5191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82.0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52121"/>
                  </a:ext>
                </a:extLst>
              </a:tr>
              <a:tr h="5191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-44.0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524989"/>
                  </a:ext>
                </a:extLst>
              </a:tr>
              <a:tr h="7377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>
                          <a:effectLst/>
                          <a:latin typeface="Arial" panose="020B0604020202020204" pitchFamily="34" charset="0"/>
                        </a:rPr>
                        <a:t>-62.0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-50.7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ru-RU" sz="16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416587"/>
                  </a:ext>
                </a:extLst>
              </a:tr>
              <a:tr h="7377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>
                          <a:effectLst/>
                          <a:latin typeface="Arial" panose="020B0604020202020204" pitchFamily="34" charset="0"/>
                        </a:rPr>
                        <a:t>11.0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-35.0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ru-RU" sz="16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-7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ru-RU" sz="16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083773"/>
                  </a:ext>
                </a:extLst>
              </a:tr>
              <a:tr h="7377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>
                          <a:effectLst/>
                          <a:latin typeface="Arial" panose="020B0604020202020204" pitchFamily="34" charset="0"/>
                        </a:rPr>
                        <a:t>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-6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ru-RU" sz="1600" b="0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ru-RU" sz="16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89358"/>
                  </a:ext>
                </a:extLst>
              </a:tr>
              <a:tr h="421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8285"/>
                  </a:ext>
                </a:extLst>
              </a:tr>
            </a:tbl>
          </a:graphicData>
        </a:graphic>
      </p:graphicFrame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ED9E6AA7-BDD9-442E-8E31-BDA58A059F63}"/>
              </a:ext>
            </a:extLst>
          </p:cNvPr>
          <p:cNvSpPr/>
          <p:nvPr/>
        </p:nvSpPr>
        <p:spPr>
          <a:xfrm>
            <a:off x="5273964" y="2752436"/>
            <a:ext cx="360218" cy="3241964"/>
          </a:xfrm>
          <a:prstGeom prst="rightBrace">
            <a:avLst>
              <a:gd name="adj1" fmla="val 22500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7941F-D057-4D07-8CC5-A6A7109DFCE9}"/>
              </a:ext>
            </a:extLst>
          </p:cNvPr>
          <p:cNvSpPr txBox="1"/>
          <p:nvPr/>
        </p:nvSpPr>
        <p:spPr>
          <a:xfrm>
            <a:off x="5745019" y="4188752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lookBack</a:t>
            </a:r>
            <a:r>
              <a:rPr lang="en-US" dirty="0"/>
              <a:t> = 5</a:t>
            </a:r>
            <a:endParaRPr lang="ru-RU" dirty="0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902BEDBF-B449-4227-9FB9-012CB07E18F7}"/>
              </a:ext>
            </a:extLst>
          </p:cNvPr>
          <p:cNvSpPr/>
          <p:nvPr/>
        </p:nvSpPr>
        <p:spPr>
          <a:xfrm rot="16200000">
            <a:off x="2967181" y="-265330"/>
            <a:ext cx="360218" cy="4253348"/>
          </a:xfrm>
          <a:prstGeom prst="rightBrace">
            <a:avLst>
              <a:gd name="adj1" fmla="val 660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FA0FF-C882-443B-A3B8-BBDB5ED7F3E5}"/>
              </a:ext>
            </a:extLst>
          </p:cNvPr>
          <p:cNvSpPr txBox="1"/>
          <p:nvPr/>
        </p:nvSpPr>
        <p:spPr>
          <a:xfrm>
            <a:off x="2216725" y="1339333"/>
            <a:ext cx="186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numFeatures</a:t>
            </a:r>
            <a:r>
              <a:rPr lang="en-US" dirty="0"/>
              <a:t> = 4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37058B3-9593-4B4C-8D0E-821AA8765980}"/>
              </a:ext>
            </a:extLst>
          </p:cNvPr>
          <p:cNvCxnSpPr>
            <a:cxnSpLocks/>
          </p:cNvCxnSpPr>
          <p:nvPr/>
        </p:nvCxnSpPr>
        <p:spPr>
          <a:xfrm flipH="1">
            <a:off x="5273966" y="6262255"/>
            <a:ext cx="1015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23A828-E658-4143-9ED6-08CE1355C733}"/>
                  </a:ext>
                </a:extLst>
              </p:cNvPr>
              <p:cNvSpPr txBox="1"/>
              <p:nvPr/>
            </p:nvSpPr>
            <p:spPr>
              <a:xfrm>
                <a:off x="6382326" y="6077589"/>
                <a:ext cx="4498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this based on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5×4</m:t>
                    </m:r>
                  </m:oMath>
                </a14:m>
                <a:r>
                  <a:rPr lang="en-US" dirty="0"/>
                  <a:t> values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23A828-E658-4143-9ED6-08CE1355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26" y="6077589"/>
                <a:ext cx="4498109" cy="369332"/>
              </a:xfrm>
              <a:prstGeom prst="rect">
                <a:avLst/>
              </a:prstGeom>
              <a:blipFill>
                <a:blip r:embed="rId2"/>
                <a:stretch>
                  <a:fillRect l="-1220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BF8864-52F2-461B-94FB-DE47A1316F5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553201" y="3671333"/>
            <a:ext cx="919018" cy="517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E77BA4-5ACF-44E7-B193-A034B375713A}"/>
              </a:ext>
            </a:extLst>
          </p:cNvPr>
          <p:cNvSpPr txBox="1"/>
          <p:nvPr/>
        </p:nvSpPr>
        <p:spPr>
          <a:xfrm>
            <a:off x="6553201" y="3302001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for this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3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D98AD-579E-4150-BFDE-11EC8C22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– grid search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B04B4744-C129-4339-AE0B-F262E9C9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91483"/>
              </p:ext>
            </p:extLst>
          </p:nvPr>
        </p:nvGraphicFramePr>
        <p:xfrm>
          <a:off x="955962" y="2105891"/>
          <a:ext cx="10280076" cy="3731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0019">
                  <a:extLst>
                    <a:ext uri="{9D8B030D-6E8A-4147-A177-3AD203B41FA5}">
                      <a16:colId xmlns:a16="http://schemas.microsoft.com/office/drawing/2014/main" val="311859765"/>
                    </a:ext>
                  </a:extLst>
                </a:gridCol>
                <a:gridCol w="2570019">
                  <a:extLst>
                    <a:ext uri="{9D8B030D-6E8A-4147-A177-3AD203B41FA5}">
                      <a16:colId xmlns:a16="http://schemas.microsoft.com/office/drawing/2014/main" val="3661445057"/>
                    </a:ext>
                  </a:extLst>
                </a:gridCol>
                <a:gridCol w="2570019">
                  <a:extLst>
                    <a:ext uri="{9D8B030D-6E8A-4147-A177-3AD203B41FA5}">
                      <a16:colId xmlns:a16="http://schemas.microsoft.com/office/drawing/2014/main" val="4266658639"/>
                    </a:ext>
                  </a:extLst>
                </a:gridCol>
                <a:gridCol w="2570019">
                  <a:extLst>
                    <a:ext uri="{9D8B030D-6E8A-4147-A177-3AD203B41FA5}">
                      <a16:colId xmlns:a16="http://schemas.microsoft.com/office/drawing/2014/main" val="3058556613"/>
                    </a:ext>
                  </a:extLst>
                </a:gridCol>
              </a:tblGrid>
              <a:tr h="932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 for grid search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Found optimum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9147"/>
                  </a:ext>
                </a:extLst>
              </a:tr>
              <a:tr h="9328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lookBack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range(3, 40, 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76903"/>
                  </a:ext>
                </a:extLst>
              </a:tr>
              <a:tr h="932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 (name of the activation function)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’, ‘tanh’, ‘sigmoid’]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‘tanh’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11323"/>
                  </a:ext>
                </a:extLst>
              </a:tr>
              <a:tr h="9328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learningRate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[1e-3, 1e-2, 1e-1]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1e-3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083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9FD0FE-8EF1-4970-82BD-950729C7A699}"/>
              </a:ext>
            </a:extLst>
          </p:cNvPr>
          <p:cNvSpPr txBox="1"/>
          <p:nvPr/>
        </p:nvSpPr>
        <p:spPr>
          <a:xfrm>
            <a:off x="1094507" y="6067920"/>
            <a:ext cx="850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for optimal params – 0.32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15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29A6-149C-46FF-A410-D339DD79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8FAB64-D5C1-4374-8D3E-73D03BC66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8FAB64-D5C1-4374-8D3E-73D03BC66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2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A6DC3-417D-49D8-86FD-A3E8DC11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4A092-4ABF-4427-A1F8-410A675D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lookBack</a:t>
            </a:r>
            <a:r>
              <a:rPr lang="en-US" dirty="0"/>
              <a:t> (the memory of the model) – has optimal value. Too large memory leads to overfitting</a:t>
            </a:r>
          </a:p>
          <a:p>
            <a:r>
              <a:rPr lang="en-US" dirty="0"/>
              <a:t>tanh activation function shows best results for the problem</a:t>
            </a:r>
          </a:p>
          <a:p>
            <a:r>
              <a:rPr lang="en-US" dirty="0"/>
              <a:t>Should take rather small value of learning 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2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94AF9-5DFD-4B0D-9944-460FE0B5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954" y="2766218"/>
            <a:ext cx="6754091" cy="1325563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984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201</Words>
  <Application>Microsoft Office PowerPoint</Application>
  <PresentationFormat>Широкоэкранный</PresentationFormat>
  <Paragraphs>60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Time series prediction for high power amplifier signal</vt:lpstr>
      <vt:lpstr>Method: Deep Neural Net</vt:lpstr>
      <vt:lpstr>Hyperparameters – grid search</vt:lpstr>
      <vt:lpstr>Metrics</vt:lpstr>
      <vt:lpstr>Key takeaways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 of </dc:title>
  <dc:creator>Artem Vergazov</dc:creator>
  <cp:lastModifiedBy>Artem Vergazov</cp:lastModifiedBy>
  <cp:revision>27</cp:revision>
  <dcterms:created xsi:type="dcterms:W3CDTF">2021-10-26T00:14:12Z</dcterms:created>
  <dcterms:modified xsi:type="dcterms:W3CDTF">2021-10-26T06:54:49Z</dcterms:modified>
</cp:coreProperties>
</file>