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8" r:id="rId3"/>
    <p:sldId id="258" r:id="rId4"/>
    <p:sldId id="259"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9" r:id="rId18"/>
    <p:sldId id="277" r:id="rId19"/>
    <p:sldId id="280" r:id="rId20"/>
    <p:sldId id="257"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054" autoAdjust="0"/>
  </p:normalViewPr>
  <p:slideViewPr>
    <p:cSldViewPr snapToGrid="0" showGuides="1">
      <p:cViewPr varScale="1">
        <p:scale>
          <a:sx n="71" d="100"/>
          <a:sy n="71" d="100"/>
        </p:scale>
        <p:origin x="113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D0FDFE-221F-46BA-94B7-1906017ADC3B}" type="datetimeFigureOut">
              <a:rPr lang="ru-RU" smtClean="0"/>
              <a:t>20.12.2022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71E7D-3457-4401-BD8A-CE3915B4C80A}" type="slidenum">
              <a:rPr lang="ru-RU" smtClean="0"/>
              <a:t>‹#›</a:t>
            </a:fld>
            <a:endParaRPr lang="ru-RU"/>
          </a:p>
        </p:txBody>
      </p:sp>
    </p:spTree>
    <p:extLst>
      <p:ext uri="{BB962C8B-B14F-4D97-AF65-F5344CB8AC3E}">
        <p14:creationId xmlns:p14="http://schemas.microsoft.com/office/powerpoint/2010/main" val="3122985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I have chosen to review the paper called Collective Phenomena Emerging from the Interactions between Dynamical Processes in Multiplex Networks.</a:t>
            </a:r>
            <a:endParaRPr lang="ru-RU" dirty="0"/>
          </a:p>
        </p:txBody>
      </p:sp>
      <p:sp>
        <p:nvSpPr>
          <p:cNvPr id="4" name="Номер слайда 3"/>
          <p:cNvSpPr>
            <a:spLocks noGrp="1"/>
          </p:cNvSpPr>
          <p:nvPr>
            <p:ph type="sldNum" sz="quarter" idx="5"/>
          </p:nvPr>
        </p:nvSpPr>
        <p:spPr/>
        <p:txBody>
          <a:bodyPr/>
          <a:lstStyle/>
          <a:p>
            <a:fld id="{C7671E7D-3457-4401-BD8A-CE3915B4C80A}" type="slidenum">
              <a:rPr lang="ru-RU" smtClean="0"/>
              <a:t>1</a:t>
            </a:fld>
            <a:endParaRPr lang="ru-RU"/>
          </a:p>
        </p:txBody>
      </p:sp>
    </p:spTree>
    <p:extLst>
      <p:ext uri="{BB962C8B-B14F-4D97-AF65-F5344CB8AC3E}">
        <p14:creationId xmlns:p14="http://schemas.microsoft.com/office/powerpoint/2010/main" val="210012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Assuming that frequencies relax to the values proportional to the fraction of RWs at node I, we get the following equation. The physical intuition behind that is that </a:t>
            </a:r>
            <a:r>
              <a:rPr lang="en-US" dirty="0">
                <a:effectLst/>
                <a:latin typeface="Times New Roman" panose="02020603050405020304" pitchFamily="18" charset="0"/>
              </a:rPr>
              <a:t>firing at a higher frequency</a:t>
            </a:r>
            <a:br>
              <a:rPr lang="en-US" dirty="0"/>
            </a:br>
            <a:r>
              <a:rPr lang="en-US" dirty="0">
                <a:effectLst/>
                <a:latin typeface="Times New Roman" panose="02020603050405020304" pitchFamily="18" charset="0"/>
              </a:rPr>
              <a:t>usually requires a correspondingly higher amount of energy, in the form of oxygen and nutrients.</a:t>
            </a:r>
            <a:endParaRPr lang="ru-RU" dirty="0"/>
          </a:p>
        </p:txBody>
      </p:sp>
      <p:sp>
        <p:nvSpPr>
          <p:cNvPr id="4" name="Номер слайда 3"/>
          <p:cNvSpPr>
            <a:spLocks noGrp="1"/>
          </p:cNvSpPr>
          <p:nvPr>
            <p:ph type="sldNum" sz="quarter" idx="5"/>
          </p:nvPr>
        </p:nvSpPr>
        <p:spPr/>
        <p:txBody>
          <a:bodyPr/>
          <a:lstStyle/>
          <a:p>
            <a:fld id="{C7671E7D-3457-4401-BD8A-CE3915B4C80A}" type="slidenum">
              <a:rPr lang="ru-RU" smtClean="0"/>
              <a:t>10</a:t>
            </a:fld>
            <a:endParaRPr lang="ru-RU"/>
          </a:p>
        </p:txBody>
      </p:sp>
    </p:spTree>
    <p:extLst>
      <p:ext uri="{BB962C8B-B14F-4D97-AF65-F5344CB8AC3E}">
        <p14:creationId xmlns:p14="http://schemas.microsoft.com/office/powerpoint/2010/main" val="501580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Next, in the similar fashion, we relate chi and x. This function s is dependent on x and is the dynamic strength of node </a:t>
            </a:r>
            <a:r>
              <a:rPr lang="en-US" dirty="0" err="1"/>
              <a:t>i</a:t>
            </a:r>
            <a:r>
              <a:rPr lang="en-US" dirty="0"/>
              <a:t>. The physical intuition behind that is </a:t>
            </a:r>
            <a:r>
              <a:rPr lang="en-US" dirty="0">
                <a:effectLst/>
                <a:latin typeface="Times New Roman" panose="02020603050405020304" pitchFamily="18" charset="0"/>
              </a:rPr>
              <a:t>that high electrical activity of a brain area is normally followed by an increase in the blood inflow in the same area.</a:t>
            </a:r>
            <a:endParaRPr lang="ru-RU" dirty="0"/>
          </a:p>
        </p:txBody>
      </p:sp>
      <p:sp>
        <p:nvSpPr>
          <p:cNvPr id="4" name="Номер слайда 3"/>
          <p:cNvSpPr>
            <a:spLocks noGrp="1"/>
          </p:cNvSpPr>
          <p:nvPr>
            <p:ph type="sldNum" sz="quarter" idx="5"/>
          </p:nvPr>
        </p:nvSpPr>
        <p:spPr/>
        <p:txBody>
          <a:bodyPr/>
          <a:lstStyle/>
          <a:p>
            <a:fld id="{C7671E7D-3457-4401-BD8A-CE3915B4C80A}" type="slidenum">
              <a:rPr lang="ru-RU" smtClean="0"/>
              <a:t>11</a:t>
            </a:fld>
            <a:endParaRPr lang="ru-RU"/>
          </a:p>
        </p:txBody>
      </p:sp>
    </p:spTree>
    <p:extLst>
      <p:ext uri="{BB962C8B-B14F-4D97-AF65-F5344CB8AC3E}">
        <p14:creationId xmlns:p14="http://schemas.microsoft.com/office/powerpoint/2010/main" val="3822842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After we specified all the equations of the framework, to run the </a:t>
            </a:r>
            <a:r>
              <a:rPr lang="en-US" dirty="0" err="1"/>
              <a:t>simluations</a:t>
            </a:r>
            <a:r>
              <a:rPr lang="en-US" dirty="0"/>
              <a:t>, we consider a multiplex network of 1000 nodes. We will model the layer corresponding to neural activity as a scale free network with </a:t>
            </a:r>
            <a:r>
              <a:rPr lang="en-US" dirty="0" err="1"/>
              <a:t>powerlaw</a:t>
            </a:r>
            <a:r>
              <a:rPr lang="en-US" dirty="0"/>
              <a:t> degree distribution </a:t>
            </a:r>
            <a:r>
              <a:rPr lang="en-US" dirty="0">
                <a:effectLst/>
                <a:latin typeface="Times New Roman" panose="02020603050405020304" pitchFamily="18" charset="0"/>
              </a:rPr>
              <a:t>given the prevalence of such topologies in real neural systems. We will model the transport layer as a simple ER graph.</a:t>
            </a:r>
            <a:endParaRPr lang="ru-RU" dirty="0"/>
          </a:p>
        </p:txBody>
      </p:sp>
      <p:sp>
        <p:nvSpPr>
          <p:cNvPr id="4" name="Номер слайда 3"/>
          <p:cNvSpPr>
            <a:spLocks noGrp="1"/>
          </p:cNvSpPr>
          <p:nvPr>
            <p:ph type="sldNum" sz="quarter" idx="5"/>
          </p:nvPr>
        </p:nvSpPr>
        <p:spPr/>
        <p:txBody>
          <a:bodyPr/>
          <a:lstStyle/>
          <a:p>
            <a:fld id="{C7671E7D-3457-4401-BD8A-CE3915B4C80A}" type="slidenum">
              <a:rPr lang="ru-RU" smtClean="0"/>
              <a:t>12</a:t>
            </a:fld>
            <a:endParaRPr lang="ru-RU"/>
          </a:p>
        </p:txBody>
      </p:sp>
    </p:spTree>
    <p:extLst>
      <p:ext uri="{BB962C8B-B14F-4D97-AF65-F5344CB8AC3E}">
        <p14:creationId xmlns:p14="http://schemas.microsoft.com/office/powerpoint/2010/main" val="2032122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The authors also simplified the model by considering the fast relaxation approximation. In all </a:t>
            </a:r>
            <a:r>
              <a:rPr lang="en-US"/>
              <a:t>aquations they </a:t>
            </a:r>
            <a:r>
              <a:rPr lang="en-US" dirty="0"/>
              <a:t>considered the limit as the relaxation times approach zero. I don’t know how they did it exactly because the derivations were in the Supplementary material that had to be paid for. I didn’t want to pay. I just tried to do the same thing in my own way. If we model the dynamics using first order Euler numerical scheme, this is what our equations will rewrite as:</a:t>
            </a:r>
            <a:endParaRPr lang="ru-RU" dirty="0"/>
          </a:p>
        </p:txBody>
      </p:sp>
      <p:sp>
        <p:nvSpPr>
          <p:cNvPr id="4" name="Номер слайда 3"/>
          <p:cNvSpPr>
            <a:spLocks noGrp="1"/>
          </p:cNvSpPr>
          <p:nvPr>
            <p:ph type="sldNum" sz="quarter" idx="5"/>
          </p:nvPr>
        </p:nvSpPr>
        <p:spPr/>
        <p:txBody>
          <a:bodyPr/>
          <a:lstStyle/>
          <a:p>
            <a:fld id="{C7671E7D-3457-4401-BD8A-CE3915B4C80A}" type="slidenum">
              <a:rPr lang="ru-RU" smtClean="0"/>
              <a:t>13</a:t>
            </a:fld>
            <a:endParaRPr lang="ru-RU"/>
          </a:p>
        </p:txBody>
      </p:sp>
    </p:spTree>
    <p:extLst>
      <p:ext uri="{BB962C8B-B14F-4D97-AF65-F5344CB8AC3E}">
        <p14:creationId xmlns:p14="http://schemas.microsoft.com/office/powerpoint/2010/main" val="3998601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And if we assume tau to approach zero and dt approach zero with the same speed, it means they cancel out.</a:t>
            </a:r>
            <a:endParaRPr lang="ru-RU" dirty="0"/>
          </a:p>
        </p:txBody>
      </p:sp>
      <p:sp>
        <p:nvSpPr>
          <p:cNvPr id="4" name="Номер слайда 3"/>
          <p:cNvSpPr>
            <a:spLocks noGrp="1"/>
          </p:cNvSpPr>
          <p:nvPr>
            <p:ph type="sldNum" sz="quarter" idx="5"/>
          </p:nvPr>
        </p:nvSpPr>
        <p:spPr/>
        <p:txBody>
          <a:bodyPr/>
          <a:lstStyle/>
          <a:p>
            <a:fld id="{C7671E7D-3457-4401-BD8A-CE3915B4C80A}" type="slidenum">
              <a:rPr lang="ru-RU" smtClean="0"/>
              <a:t>14</a:t>
            </a:fld>
            <a:endParaRPr lang="ru-RU"/>
          </a:p>
        </p:txBody>
      </p:sp>
    </p:spTree>
    <p:extLst>
      <p:ext uri="{BB962C8B-B14F-4D97-AF65-F5344CB8AC3E}">
        <p14:creationId xmlns:p14="http://schemas.microsoft.com/office/powerpoint/2010/main" val="2166174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After some algebra, this is what our equations now look like and its very simple to model.</a:t>
            </a:r>
            <a:endParaRPr lang="ru-RU" dirty="0"/>
          </a:p>
        </p:txBody>
      </p:sp>
      <p:sp>
        <p:nvSpPr>
          <p:cNvPr id="4" name="Номер слайда 3"/>
          <p:cNvSpPr>
            <a:spLocks noGrp="1"/>
          </p:cNvSpPr>
          <p:nvPr>
            <p:ph type="sldNum" sz="quarter" idx="5"/>
          </p:nvPr>
        </p:nvSpPr>
        <p:spPr/>
        <p:txBody>
          <a:bodyPr/>
          <a:lstStyle/>
          <a:p>
            <a:fld id="{C7671E7D-3457-4401-BD8A-CE3915B4C80A}" type="slidenum">
              <a:rPr lang="ru-RU" smtClean="0"/>
              <a:t>16</a:t>
            </a:fld>
            <a:endParaRPr lang="ru-RU"/>
          </a:p>
        </p:txBody>
      </p:sp>
    </p:spTree>
    <p:extLst>
      <p:ext uri="{BB962C8B-B14F-4D97-AF65-F5344CB8AC3E}">
        <p14:creationId xmlns:p14="http://schemas.microsoft.com/office/powerpoint/2010/main" val="1300963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This is the metric that we will measure during the simulations. It is the absolute value of the following complex </a:t>
            </a:r>
            <a:r>
              <a:rPr lang="en-US" dirty="0" err="1"/>
              <a:t>numer</a:t>
            </a:r>
            <a:r>
              <a:rPr lang="en-US" dirty="0"/>
              <a:t> which is the centroid of all the oscillators on the complex plane. It is called </a:t>
            </a:r>
            <a:r>
              <a:rPr lang="en-US" dirty="0" err="1"/>
              <a:t>Kuramoto</a:t>
            </a:r>
            <a:r>
              <a:rPr lang="en-US" dirty="0"/>
              <a:t> order parameter and is the degree of the global synchronization of the neural activity.</a:t>
            </a:r>
            <a:endParaRPr lang="ru-RU" dirty="0"/>
          </a:p>
        </p:txBody>
      </p:sp>
      <p:sp>
        <p:nvSpPr>
          <p:cNvPr id="4" name="Номер слайда 3"/>
          <p:cNvSpPr>
            <a:spLocks noGrp="1"/>
          </p:cNvSpPr>
          <p:nvPr>
            <p:ph type="sldNum" sz="quarter" idx="5"/>
          </p:nvPr>
        </p:nvSpPr>
        <p:spPr/>
        <p:txBody>
          <a:bodyPr/>
          <a:lstStyle/>
          <a:p>
            <a:fld id="{C7671E7D-3457-4401-BD8A-CE3915B4C80A}" type="slidenum">
              <a:rPr lang="ru-RU" smtClean="0"/>
              <a:t>17</a:t>
            </a:fld>
            <a:endParaRPr lang="ru-RU"/>
          </a:p>
        </p:txBody>
      </p:sp>
    </p:spTree>
    <p:extLst>
      <p:ext uri="{BB962C8B-B14F-4D97-AF65-F5344CB8AC3E}">
        <p14:creationId xmlns:p14="http://schemas.microsoft.com/office/powerpoint/2010/main" val="1248829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 We have two control </a:t>
            </a:r>
            <a:r>
              <a:rPr lang="en-US" dirty="0" err="1"/>
              <a:t>paramteres</a:t>
            </a:r>
            <a:r>
              <a:rPr lang="en-US" dirty="0"/>
              <a:t> in our model – alpha and lambda. We simulate the networks by adiabatically increasing and the decreasing the coupling strength lambda at fixed values of bias parameter alpha. In the figure, one sees the plot of the synchronization degree vs. lambda. Important to note that we see a hysteresis loop emerging here. In the forward (circle markers) and backward (triangle markers) branches. These results indicate </a:t>
            </a:r>
            <a:r>
              <a:rPr lang="en-US" dirty="0">
                <a:effectLst/>
                <a:latin typeface="Times New Roman" panose="02020603050405020304" pitchFamily="18" charset="0"/>
              </a:rPr>
              <a:t>that the interconnected nature of diffusion process and synchronization dynamics gives rise to the emergence of phenomena which would never occur in any other simple model rather than multiplex networks framework which once again proves the usefulness of multiplex </a:t>
            </a:r>
            <a:r>
              <a:rPr lang="en-US">
                <a:effectLst/>
                <a:latin typeface="Times New Roman" panose="02020603050405020304" pitchFamily="18" charset="0"/>
              </a:rPr>
              <a:t>networks approach.</a:t>
            </a:r>
            <a:endParaRPr lang="ru-RU" dirty="0"/>
          </a:p>
        </p:txBody>
      </p:sp>
      <p:sp>
        <p:nvSpPr>
          <p:cNvPr id="4" name="Номер слайда 3"/>
          <p:cNvSpPr>
            <a:spLocks noGrp="1"/>
          </p:cNvSpPr>
          <p:nvPr>
            <p:ph type="sldNum" sz="quarter" idx="5"/>
          </p:nvPr>
        </p:nvSpPr>
        <p:spPr/>
        <p:txBody>
          <a:bodyPr/>
          <a:lstStyle/>
          <a:p>
            <a:fld id="{C7671E7D-3457-4401-BD8A-CE3915B4C80A}" type="slidenum">
              <a:rPr lang="ru-RU" smtClean="0"/>
              <a:t>18</a:t>
            </a:fld>
            <a:endParaRPr lang="ru-RU"/>
          </a:p>
        </p:txBody>
      </p:sp>
    </p:spTree>
    <p:extLst>
      <p:ext uri="{BB962C8B-B14F-4D97-AF65-F5344CB8AC3E}">
        <p14:creationId xmlns:p14="http://schemas.microsoft.com/office/powerpoint/2010/main" val="3480676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Comparison with the results of the same experiment conducted by the authors of the paper.</a:t>
            </a:r>
            <a:endParaRPr lang="ru-RU" dirty="0"/>
          </a:p>
        </p:txBody>
      </p:sp>
      <p:sp>
        <p:nvSpPr>
          <p:cNvPr id="4" name="Номер слайда 3"/>
          <p:cNvSpPr>
            <a:spLocks noGrp="1"/>
          </p:cNvSpPr>
          <p:nvPr>
            <p:ph type="sldNum" sz="quarter" idx="5"/>
          </p:nvPr>
        </p:nvSpPr>
        <p:spPr/>
        <p:txBody>
          <a:bodyPr/>
          <a:lstStyle/>
          <a:p>
            <a:fld id="{C7671E7D-3457-4401-BD8A-CE3915B4C80A}" type="slidenum">
              <a:rPr lang="ru-RU" smtClean="0"/>
              <a:t>19</a:t>
            </a:fld>
            <a:endParaRPr lang="ru-RU"/>
          </a:p>
        </p:txBody>
      </p:sp>
    </p:spTree>
    <p:extLst>
      <p:ext uri="{BB962C8B-B14F-4D97-AF65-F5344CB8AC3E}">
        <p14:creationId xmlns:p14="http://schemas.microsoft.com/office/powerpoint/2010/main" val="1280654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Networks are a powerful tool of modeling phenomena from various fields of science. Network science has found applications in physics, biology, social sciences, etc. The structure of the network (its topology) has effect on the processes that take place over the network. Using networks as a modeling tool opens new possibilities for science in these fields.</a:t>
            </a:r>
            <a:endParaRPr lang="ru-RU" dirty="0"/>
          </a:p>
        </p:txBody>
      </p:sp>
      <p:sp>
        <p:nvSpPr>
          <p:cNvPr id="4" name="Номер слайда 3"/>
          <p:cNvSpPr>
            <a:spLocks noGrp="1"/>
          </p:cNvSpPr>
          <p:nvPr>
            <p:ph type="sldNum" sz="quarter" idx="5"/>
          </p:nvPr>
        </p:nvSpPr>
        <p:spPr/>
        <p:txBody>
          <a:bodyPr/>
          <a:lstStyle/>
          <a:p>
            <a:fld id="{C7671E7D-3457-4401-BD8A-CE3915B4C80A}" type="slidenum">
              <a:rPr lang="ru-RU" smtClean="0"/>
              <a:t>2</a:t>
            </a:fld>
            <a:endParaRPr lang="ru-RU"/>
          </a:p>
        </p:txBody>
      </p:sp>
    </p:spTree>
    <p:extLst>
      <p:ext uri="{BB962C8B-B14F-4D97-AF65-F5344CB8AC3E}">
        <p14:creationId xmlns:p14="http://schemas.microsoft.com/office/powerpoint/2010/main" val="1634416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In some cases, a simple notion of a network is not enough to describe all the complexity of the observed process. Multilayered networks, called multiplex, come to help. A multiplex network is a network of several layers, meanwhile each layer is itself a simple network. Layers must have the same number of nodes, all nodes representing an entity in its different interactions. A typical example of such network would be a 2-layered network with one layer being Facebook network and the other layer being Twitter network. Nodes in these layers represent people participating in these networks, and edges in both layers would represent existence of connection. If two nodes are connected in the first layer, it means they are friends on Facebook. If they are connected in the second layer, it means they follow each other on Twitter. </a:t>
            </a:r>
            <a:r>
              <a:rPr lang="en-US" dirty="0" err="1"/>
              <a:t>Mulptiplex</a:t>
            </a:r>
            <a:r>
              <a:rPr lang="en-US" dirty="0"/>
              <a:t> networks are very powerful tool of modeling complex phenomena where simple networks are not powerful enough.</a:t>
            </a:r>
            <a:endParaRPr lang="ru-RU" dirty="0"/>
          </a:p>
        </p:txBody>
      </p:sp>
      <p:sp>
        <p:nvSpPr>
          <p:cNvPr id="4" name="Номер слайда 3"/>
          <p:cNvSpPr>
            <a:spLocks noGrp="1"/>
          </p:cNvSpPr>
          <p:nvPr>
            <p:ph type="sldNum" sz="quarter" idx="5"/>
          </p:nvPr>
        </p:nvSpPr>
        <p:spPr/>
        <p:txBody>
          <a:bodyPr/>
          <a:lstStyle/>
          <a:p>
            <a:fld id="{C7671E7D-3457-4401-BD8A-CE3915B4C80A}" type="slidenum">
              <a:rPr lang="ru-RU" smtClean="0"/>
              <a:t>3</a:t>
            </a:fld>
            <a:endParaRPr lang="ru-RU"/>
          </a:p>
        </p:txBody>
      </p:sp>
    </p:spTree>
    <p:extLst>
      <p:ext uri="{BB962C8B-B14F-4D97-AF65-F5344CB8AC3E}">
        <p14:creationId xmlns:p14="http://schemas.microsoft.com/office/powerpoint/2010/main" val="2835359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Now, imagine we have something more complex than two social nets. For example, two dynamical processes that interact with each other. One can model such system via multiplex networks framework. In this paper, the authors suggest a general framework for modeling the coupling of dynamical processes. For simplicity, we consider a network with 2 layers which means we have two processes. We assign different dynamical process to each layer. x is the vector of node states for the first process. Y is the vector of node states for the second process. We assume the dynamics of the entire system is governed by these equations. A1 and A2 are adjacency matrices of the two graphs. State </a:t>
            </a:r>
            <a:r>
              <a:rPr lang="en-US" dirty="0" err="1"/>
              <a:t>x_i</a:t>
            </a:r>
            <a:r>
              <a:rPr lang="en-US" dirty="0"/>
              <a:t> is a function of states x and the first network topology. Same for y. The key ingredient that connects the two dynamical processes is provided by the functions omega and chi. In fact, the parameter omega is itself a function of states of the second layer. This allows to encode the interaction between layers in our model and it is only possible because we are working within multiplex networks framework.</a:t>
            </a:r>
            <a:endParaRPr lang="ru-RU" dirty="0"/>
          </a:p>
        </p:txBody>
      </p:sp>
      <p:sp>
        <p:nvSpPr>
          <p:cNvPr id="4" name="Номер слайда 3"/>
          <p:cNvSpPr>
            <a:spLocks noGrp="1"/>
          </p:cNvSpPr>
          <p:nvPr>
            <p:ph type="sldNum" sz="quarter" idx="5"/>
          </p:nvPr>
        </p:nvSpPr>
        <p:spPr/>
        <p:txBody>
          <a:bodyPr/>
          <a:lstStyle/>
          <a:p>
            <a:fld id="{C7671E7D-3457-4401-BD8A-CE3915B4C80A}" type="slidenum">
              <a:rPr lang="ru-RU" smtClean="0"/>
              <a:t>4</a:t>
            </a:fld>
            <a:endParaRPr lang="ru-RU"/>
          </a:p>
        </p:txBody>
      </p:sp>
    </p:spTree>
    <p:extLst>
      <p:ext uri="{BB962C8B-B14F-4D97-AF65-F5344CB8AC3E}">
        <p14:creationId xmlns:p14="http://schemas.microsoft.com/office/powerpoint/2010/main" val="1099199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As a specific example of this type of coupling, we consider a toy model of a human brain. The first layer in this case corresponds to neural activity of brain regions. And the second layer corresponds to energy transport across brain regions. Each node in both layers corresponds to a specific brain region.</a:t>
            </a:r>
            <a:endParaRPr lang="ru-RU" dirty="0"/>
          </a:p>
        </p:txBody>
      </p:sp>
      <p:sp>
        <p:nvSpPr>
          <p:cNvPr id="4" name="Номер слайда 3"/>
          <p:cNvSpPr>
            <a:spLocks noGrp="1"/>
          </p:cNvSpPr>
          <p:nvPr>
            <p:ph type="sldNum" sz="quarter" idx="5"/>
          </p:nvPr>
        </p:nvSpPr>
        <p:spPr/>
        <p:txBody>
          <a:bodyPr/>
          <a:lstStyle/>
          <a:p>
            <a:fld id="{C7671E7D-3457-4401-BD8A-CE3915B4C80A}" type="slidenum">
              <a:rPr lang="ru-RU" smtClean="0"/>
              <a:t>5</a:t>
            </a:fld>
            <a:endParaRPr lang="ru-RU"/>
          </a:p>
        </p:txBody>
      </p:sp>
    </p:spTree>
    <p:extLst>
      <p:ext uri="{BB962C8B-B14F-4D97-AF65-F5344CB8AC3E}">
        <p14:creationId xmlns:p14="http://schemas.microsoft.com/office/powerpoint/2010/main" val="2823362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To apply the suggested multiplex framework to that system, we have to specify explicitly all the equations on the r. h. s. The equations for neural activity are defined by the </a:t>
            </a:r>
            <a:r>
              <a:rPr lang="en-US" dirty="0" err="1"/>
              <a:t>Kuramoto</a:t>
            </a:r>
            <a:r>
              <a:rPr lang="en-US" dirty="0"/>
              <a:t> model.</a:t>
            </a:r>
            <a:endParaRPr lang="ru-RU" dirty="0"/>
          </a:p>
        </p:txBody>
      </p:sp>
      <p:sp>
        <p:nvSpPr>
          <p:cNvPr id="4" name="Номер слайда 3"/>
          <p:cNvSpPr>
            <a:spLocks noGrp="1"/>
          </p:cNvSpPr>
          <p:nvPr>
            <p:ph type="sldNum" sz="quarter" idx="5"/>
          </p:nvPr>
        </p:nvSpPr>
        <p:spPr/>
        <p:txBody>
          <a:bodyPr/>
          <a:lstStyle/>
          <a:p>
            <a:fld id="{C7671E7D-3457-4401-BD8A-CE3915B4C80A}" type="slidenum">
              <a:rPr lang="ru-RU" smtClean="0"/>
              <a:t>6</a:t>
            </a:fld>
            <a:endParaRPr lang="ru-RU"/>
          </a:p>
        </p:txBody>
      </p:sp>
    </p:spTree>
    <p:extLst>
      <p:ext uri="{BB962C8B-B14F-4D97-AF65-F5344CB8AC3E}">
        <p14:creationId xmlns:p14="http://schemas.microsoft.com/office/powerpoint/2010/main" val="2280229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a:t>Kuramoto</a:t>
            </a:r>
            <a:r>
              <a:rPr lang="en-US" dirty="0"/>
              <a:t> model is the model for a set of connected oscillators, so in our case every brain region is modeled as a simple oscillator. Here x is the phase of the oscillator I at time t, omega I is the natural frequency of the oscillator and here arises lambda – coupling strength. This is our first control parameter that has to be specified outside of the model manually. In total, we will have 2 of them.</a:t>
            </a:r>
            <a:endParaRPr lang="ru-RU" dirty="0"/>
          </a:p>
        </p:txBody>
      </p:sp>
      <p:sp>
        <p:nvSpPr>
          <p:cNvPr id="4" name="Номер слайда 3"/>
          <p:cNvSpPr>
            <a:spLocks noGrp="1"/>
          </p:cNvSpPr>
          <p:nvPr>
            <p:ph type="sldNum" sz="quarter" idx="5"/>
          </p:nvPr>
        </p:nvSpPr>
        <p:spPr/>
        <p:txBody>
          <a:bodyPr/>
          <a:lstStyle/>
          <a:p>
            <a:fld id="{C7671E7D-3457-4401-BD8A-CE3915B4C80A}" type="slidenum">
              <a:rPr lang="ru-RU" smtClean="0"/>
              <a:t>7</a:t>
            </a:fld>
            <a:endParaRPr lang="ru-RU"/>
          </a:p>
        </p:txBody>
      </p:sp>
    </p:spTree>
    <p:extLst>
      <p:ext uri="{BB962C8B-B14F-4D97-AF65-F5344CB8AC3E}">
        <p14:creationId xmlns:p14="http://schemas.microsoft.com/office/powerpoint/2010/main" val="490499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The second dynamical process, energy transport, is modeled by the cont.-time RW.</a:t>
            </a:r>
            <a:endParaRPr lang="ru-RU" dirty="0"/>
          </a:p>
        </p:txBody>
      </p:sp>
      <p:sp>
        <p:nvSpPr>
          <p:cNvPr id="4" name="Номер слайда 3"/>
          <p:cNvSpPr>
            <a:spLocks noGrp="1"/>
          </p:cNvSpPr>
          <p:nvPr>
            <p:ph type="sldNum" sz="quarter" idx="5"/>
          </p:nvPr>
        </p:nvSpPr>
        <p:spPr/>
        <p:txBody>
          <a:bodyPr/>
          <a:lstStyle/>
          <a:p>
            <a:fld id="{C7671E7D-3457-4401-BD8A-CE3915B4C80A}" type="slidenum">
              <a:rPr lang="ru-RU" smtClean="0"/>
              <a:t>8</a:t>
            </a:fld>
            <a:endParaRPr lang="ru-RU"/>
          </a:p>
        </p:txBody>
      </p:sp>
    </p:spTree>
    <p:extLst>
      <p:ext uri="{BB962C8B-B14F-4D97-AF65-F5344CB8AC3E}">
        <p14:creationId xmlns:p14="http://schemas.microsoft.com/office/powerpoint/2010/main" val="2805560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state </a:t>
            </a:r>
            <a:r>
              <a:rPr lang="en-US" dirty="0" err="1"/>
              <a:t>Y_i</a:t>
            </a:r>
            <a:r>
              <a:rPr lang="en-US" dirty="0"/>
              <a:t> is the fraction of RWs. And </a:t>
            </a:r>
            <a:r>
              <a:rPr lang="en-US" dirty="0" err="1"/>
              <a:t>pi_ij</a:t>
            </a:r>
            <a:r>
              <a:rPr lang="en-US" dirty="0"/>
              <a:t> is the transition probability from j to </a:t>
            </a:r>
            <a:r>
              <a:rPr lang="en-US" dirty="0" err="1"/>
              <a:t>i</a:t>
            </a:r>
            <a:r>
              <a:rPr lang="en-US" dirty="0"/>
              <a:t>. </a:t>
            </a:r>
            <a:r>
              <a:rPr lang="en-US" dirty="0" err="1"/>
              <a:t>tau_y</a:t>
            </a:r>
            <a:r>
              <a:rPr lang="en-US" dirty="0"/>
              <a:t> is the time scale of the process. We also assume that our RW is biased with the parameter </a:t>
            </a:r>
            <a:r>
              <a:rPr lang="en-US" dirty="0" err="1"/>
              <a:t>chi_i</a:t>
            </a:r>
            <a:r>
              <a:rPr lang="en-US" dirty="0"/>
              <a:t> and here arises our second control parameter alpha which is the bias exponent. It controls the bias of RW. To completely define the model, we have to specify how these two processes, the neural dynamics and the diffusion of nutrients, are coupled. We need to assign the functions f and g. f will relate the frequency of the oscillator w to the available energy resource y. G will relate the bias property chi to the oscillator phase x. </a:t>
            </a:r>
            <a:endParaRPr lang="ru-RU" dirty="0"/>
          </a:p>
        </p:txBody>
      </p:sp>
      <p:sp>
        <p:nvSpPr>
          <p:cNvPr id="4" name="Номер слайда 3"/>
          <p:cNvSpPr>
            <a:spLocks noGrp="1"/>
          </p:cNvSpPr>
          <p:nvPr>
            <p:ph type="sldNum" sz="quarter" idx="5"/>
          </p:nvPr>
        </p:nvSpPr>
        <p:spPr/>
        <p:txBody>
          <a:bodyPr/>
          <a:lstStyle/>
          <a:p>
            <a:fld id="{C7671E7D-3457-4401-BD8A-CE3915B4C80A}" type="slidenum">
              <a:rPr lang="ru-RU" smtClean="0"/>
              <a:t>9</a:t>
            </a:fld>
            <a:endParaRPr lang="ru-RU"/>
          </a:p>
        </p:txBody>
      </p:sp>
    </p:spTree>
    <p:extLst>
      <p:ext uri="{BB962C8B-B14F-4D97-AF65-F5344CB8AC3E}">
        <p14:creationId xmlns:p14="http://schemas.microsoft.com/office/powerpoint/2010/main" val="1929841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D8C4C4-F101-4842-491D-2C5E90CE77A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EC39664-7D5C-D3E5-82EC-4A0A45D84C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6A04FDA-E176-F399-EE11-014AFB7FDD82}"/>
              </a:ext>
            </a:extLst>
          </p:cNvPr>
          <p:cNvSpPr>
            <a:spLocks noGrp="1"/>
          </p:cNvSpPr>
          <p:nvPr>
            <p:ph type="dt" sz="half" idx="10"/>
          </p:nvPr>
        </p:nvSpPr>
        <p:spPr/>
        <p:txBody>
          <a:bodyPr/>
          <a:lstStyle/>
          <a:p>
            <a:fld id="{11311E53-AECE-44D3-BBF5-AB0A9F134389}" type="datetimeFigureOut">
              <a:rPr lang="ru-RU" smtClean="0"/>
              <a:t>20.12.2022</a:t>
            </a:fld>
            <a:endParaRPr lang="ru-RU"/>
          </a:p>
        </p:txBody>
      </p:sp>
      <p:sp>
        <p:nvSpPr>
          <p:cNvPr id="5" name="Нижний колонтитул 4">
            <a:extLst>
              <a:ext uri="{FF2B5EF4-FFF2-40B4-BE49-F238E27FC236}">
                <a16:creationId xmlns:a16="http://schemas.microsoft.com/office/drawing/2014/main" id="{18D5E848-DCA3-09D2-7EDB-405B5940688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DE310FE-B713-B394-6E25-94F8DA908B5A}"/>
              </a:ext>
            </a:extLst>
          </p:cNvPr>
          <p:cNvSpPr>
            <a:spLocks noGrp="1"/>
          </p:cNvSpPr>
          <p:nvPr>
            <p:ph type="sldNum" sz="quarter" idx="12"/>
          </p:nvPr>
        </p:nvSpPr>
        <p:spPr/>
        <p:txBody>
          <a:bodyPr/>
          <a:lstStyle/>
          <a:p>
            <a:fld id="{1754F3E7-BE20-4993-98D8-3304E423406A}" type="slidenum">
              <a:rPr lang="ru-RU" smtClean="0"/>
              <a:t>‹#›</a:t>
            </a:fld>
            <a:endParaRPr lang="ru-RU"/>
          </a:p>
        </p:txBody>
      </p:sp>
    </p:spTree>
    <p:extLst>
      <p:ext uri="{BB962C8B-B14F-4D97-AF65-F5344CB8AC3E}">
        <p14:creationId xmlns:p14="http://schemas.microsoft.com/office/powerpoint/2010/main" val="1960863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981265-FB17-1B19-3C83-F142DE4102D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7E20AA5-30D0-6771-B273-0E62444ACCE5}"/>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AE52D5C-0179-880F-C5EF-A999C486B02E}"/>
              </a:ext>
            </a:extLst>
          </p:cNvPr>
          <p:cNvSpPr>
            <a:spLocks noGrp="1"/>
          </p:cNvSpPr>
          <p:nvPr>
            <p:ph type="dt" sz="half" idx="10"/>
          </p:nvPr>
        </p:nvSpPr>
        <p:spPr/>
        <p:txBody>
          <a:bodyPr/>
          <a:lstStyle/>
          <a:p>
            <a:fld id="{11311E53-AECE-44D3-BBF5-AB0A9F134389}" type="datetimeFigureOut">
              <a:rPr lang="ru-RU" smtClean="0"/>
              <a:t>20.12.2022</a:t>
            </a:fld>
            <a:endParaRPr lang="ru-RU"/>
          </a:p>
        </p:txBody>
      </p:sp>
      <p:sp>
        <p:nvSpPr>
          <p:cNvPr id="5" name="Нижний колонтитул 4">
            <a:extLst>
              <a:ext uri="{FF2B5EF4-FFF2-40B4-BE49-F238E27FC236}">
                <a16:creationId xmlns:a16="http://schemas.microsoft.com/office/drawing/2014/main" id="{BF9B2327-0155-6844-F117-2CEF7133978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EC414F7-753D-1F75-3022-1488794049DE}"/>
              </a:ext>
            </a:extLst>
          </p:cNvPr>
          <p:cNvSpPr>
            <a:spLocks noGrp="1"/>
          </p:cNvSpPr>
          <p:nvPr>
            <p:ph type="sldNum" sz="quarter" idx="12"/>
          </p:nvPr>
        </p:nvSpPr>
        <p:spPr/>
        <p:txBody>
          <a:bodyPr/>
          <a:lstStyle/>
          <a:p>
            <a:fld id="{1754F3E7-BE20-4993-98D8-3304E423406A}" type="slidenum">
              <a:rPr lang="ru-RU" smtClean="0"/>
              <a:t>‹#›</a:t>
            </a:fld>
            <a:endParaRPr lang="ru-RU"/>
          </a:p>
        </p:txBody>
      </p:sp>
    </p:spTree>
    <p:extLst>
      <p:ext uri="{BB962C8B-B14F-4D97-AF65-F5344CB8AC3E}">
        <p14:creationId xmlns:p14="http://schemas.microsoft.com/office/powerpoint/2010/main" val="196168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7BED8F6-C407-C391-AA03-D70DBF8617D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A8A9BFF5-A7D7-3853-B5B9-95D1D5DF976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29FFC46-718F-7032-D0A9-7C7DF9F1A1CD}"/>
              </a:ext>
            </a:extLst>
          </p:cNvPr>
          <p:cNvSpPr>
            <a:spLocks noGrp="1"/>
          </p:cNvSpPr>
          <p:nvPr>
            <p:ph type="dt" sz="half" idx="10"/>
          </p:nvPr>
        </p:nvSpPr>
        <p:spPr/>
        <p:txBody>
          <a:bodyPr/>
          <a:lstStyle/>
          <a:p>
            <a:fld id="{11311E53-AECE-44D3-BBF5-AB0A9F134389}" type="datetimeFigureOut">
              <a:rPr lang="ru-RU" smtClean="0"/>
              <a:t>20.12.2022</a:t>
            </a:fld>
            <a:endParaRPr lang="ru-RU"/>
          </a:p>
        </p:txBody>
      </p:sp>
      <p:sp>
        <p:nvSpPr>
          <p:cNvPr id="5" name="Нижний колонтитул 4">
            <a:extLst>
              <a:ext uri="{FF2B5EF4-FFF2-40B4-BE49-F238E27FC236}">
                <a16:creationId xmlns:a16="http://schemas.microsoft.com/office/drawing/2014/main" id="{0B7B3E4E-1F70-FB2F-83F5-1EF5F89238D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5570F92-ABFF-55EB-2335-8C8E7CD0113F}"/>
              </a:ext>
            </a:extLst>
          </p:cNvPr>
          <p:cNvSpPr>
            <a:spLocks noGrp="1"/>
          </p:cNvSpPr>
          <p:nvPr>
            <p:ph type="sldNum" sz="quarter" idx="12"/>
          </p:nvPr>
        </p:nvSpPr>
        <p:spPr/>
        <p:txBody>
          <a:bodyPr/>
          <a:lstStyle/>
          <a:p>
            <a:fld id="{1754F3E7-BE20-4993-98D8-3304E423406A}" type="slidenum">
              <a:rPr lang="ru-RU" smtClean="0"/>
              <a:t>‹#›</a:t>
            </a:fld>
            <a:endParaRPr lang="ru-RU"/>
          </a:p>
        </p:txBody>
      </p:sp>
    </p:spTree>
    <p:extLst>
      <p:ext uri="{BB962C8B-B14F-4D97-AF65-F5344CB8AC3E}">
        <p14:creationId xmlns:p14="http://schemas.microsoft.com/office/powerpoint/2010/main" val="3088408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096327-F079-FBFE-8011-B2203A00DC2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9AA72D7-A49A-57B1-CE11-C0C3AC402A3B}"/>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0E23ACB-9560-4692-DBC4-30D1D010B0D6}"/>
              </a:ext>
            </a:extLst>
          </p:cNvPr>
          <p:cNvSpPr>
            <a:spLocks noGrp="1"/>
          </p:cNvSpPr>
          <p:nvPr>
            <p:ph type="dt" sz="half" idx="10"/>
          </p:nvPr>
        </p:nvSpPr>
        <p:spPr/>
        <p:txBody>
          <a:bodyPr/>
          <a:lstStyle/>
          <a:p>
            <a:fld id="{11311E53-AECE-44D3-BBF5-AB0A9F134389}" type="datetimeFigureOut">
              <a:rPr lang="ru-RU" smtClean="0"/>
              <a:t>20.12.2022</a:t>
            </a:fld>
            <a:endParaRPr lang="ru-RU"/>
          </a:p>
        </p:txBody>
      </p:sp>
      <p:sp>
        <p:nvSpPr>
          <p:cNvPr id="5" name="Нижний колонтитул 4">
            <a:extLst>
              <a:ext uri="{FF2B5EF4-FFF2-40B4-BE49-F238E27FC236}">
                <a16:creationId xmlns:a16="http://schemas.microsoft.com/office/drawing/2014/main" id="{1306288F-2EDB-3764-4AF9-12F0C05C52A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53B5C96-A9B7-623D-DA53-B03EE262FAB7}"/>
              </a:ext>
            </a:extLst>
          </p:cNvPr>
          <p:cNvSpPr>
            <a:spLocks noGrp="1"/>
          </p:cNvSpPr>
          <p:nvPr>
            <p:ph type="sldNum" sz="quarter" idx="12"/>
          </p:nvPr>
        </p:nvSpPr>
        <p:spPr/>
        <p:txBody>
          <a:bodyPr/>
          <a:lstStyle/>
          <a:p>
            <a:fld id="{1754F3E7-BE20-4993-98D8-3304E423406A}" type="slidenum">
              <a:rPr lang="ru-RU" smtClean="0"/>
              <a:t>‹#›</a:t>
            </a:fld>
            <a:endParaRPr lang="ru-RU"/>
          </a:p>
        </p:txBody>
      </p:sp>
    </p:spTree>
    <p:extLst>
      <p:ext uri="{BB962C8B-B14F-4D97-AF65-F5344CB8AC3E}">
        <p14:creationId xmlns:p14="http://schemas.microsoft.com/office/powerpoint/2010/main" val="2963846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244324-D67E-B757-37FE-EE1A4DF115B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5779A1A-19C7-A485-8D7E-EB13D2DD62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1DC0FFA-91A9-FA9C-BAD0-4BBE082BAB67}"/>
              </a:ext>
            </a:extLst>
          </p:cNvPr>
          <p:cNvSpPr>
            <a:spLocks noGrp="1"/>
          </p:cNvSpPr>
          <p:nvPr>
            <p:ph type="dt" sz="half" idx="10"/>
          </p:nvPr>
        </p:nvSpPr>
        <p:spPr/>
        <p:txBody>
          <a:bodyPr/>
          <a:lstStyle/>
          <a:p>
            <a:fld id="{11311E53-AECE-44D3-BBF5-AB0A9F134389}" type="datetimeFigureOut">
              <a:rPr lang="ru-RU" smtClean="0"/>
              <a:t>20.12.2022</a:t>
            </a:fld>
            <a:endParaRPr lang="ru-RU"/>
          </a:p>
        </p:txBody>
      </p:sp>
      <p:sp>
        <p:nvSpPr>
          <p:cNvPr id="5" name="Нижний колонтитул 4">
            <a:extLst>
              <a:ext uri="{FF2B5EF4-FFF2-40B4-BE49-F238E27FC236}">
                <a16:creationId xmlns:a16="http://schemas.microsoft.com/office/drawing/2014/main" id="{658444DC-1CD7-0BE3-3F17-D03DE5613F8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B6FA44A-07DA-CA57-E5E5-A847E71D229E}"/>
              </a:ext>
            </a:extLst>
          </p:cNvPr>
          <p:cNvSpPr>
            <a:spLocks noGrp="1"/>
          </p:cNvSpPr>
          <p:nvPr>
            <p:ph type="sldNum" sz="quarter" idx="12"/>
          </p:nvPr>
        </p:nvSpPr>
        <p:spPr/>
        <p:txBody>
          <a:bodyPr/>
          <a:lstStyle/>
          <a:p>
            <a:fld id="{1754F3E7-BE20-4993-98D8-3304E423406A}" type="slidenum">
              <a:rPr lang="ru-RU" smtClean="0"/>
              <a:t>‹#›</a:t>
            </a:fld>
            <a:endParaRPr lang="ru-RU"/>
          </a:p>
        </p:txBody>
      </p:sp>
    </p:spTree>
    <p:extLst>
      <p:ext uri="{BB962C8B-B14F-4D97-AF65-F5344CB8AC3E}">
        <p14:creationId xmlns:p14="http://schemas.microsoft.com/office/powerpoint/2010/main" val="51395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A01E7D-C4BF-263C-6676-F1BCB3076DE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F7C8782-5272-4B73-FC56-0A6716088AC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9E89751F-01E3-8593-88A8-7E1F379B4519}"/>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DB45E38-E09F-414C-EC56-F66BB8C46456}"/>
              </a:ext>
            </a:extLst>
          </p:cNvPr>
          <p:cNvSpPr>
            <a:spLocks noGrp="1"/>
          </p:cNvSpPr>
          <p:nvPr>
            <p:ph type="dt" sz="half" idx="10"/>
          </p:nvPr>
        </p:nvSpPr>
        <p:spPr/>
        <p:txBody>
          <a:bodyPr/>
          <a:lstStyle/>
          <a:p>
            <a:fld id="{11311E53-AECE-44D3-BBF5-AB0A9F134389}" type="datetimeFigureOut">
              <a:rPr lang="ru-RU" smtClean="0"/>
              <a:t>20.12.2022</a:t>
            </a:fld>
            <a:endParaRPr lang="ru-RU"/>
          </a:p>
        </p:txBody>
      </p:sp>
      <p:sp>
        <p:nvSpPr>
          <p:cNvPr id="6" name="Нижний колонтитул 5">
            <a:extLst>
              <a:ext uri="{FF2B5EF4-FFF2-40B4-BE49-F238E27FC236}">
                <a16:creationId xmlns:a16="http://schemas.microsoft.com/office/drawing/2014/main" id="{10E444A3-591D-EEBB-B526-7D5581D1221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ACE5A81-FAC2-9E48-4B70-FD36E74E4C52}"/>
              </a:ext>
            </a:extLst>
          </p:cNvPr>
          <p:cNvSpPr>
            <a:spLocks noGrp="1"/>
          </p:cNvSpPr>
          <p:nvPr>
            <p:ph type="sldNum" sz="quarter" idx="12"/>
          </p:nvPr>
        </p:nvSpPr>
        <p:spPr/>
        <p:txBody>
          <a:bodyPr/>
          <a:lstStyle/>
          <a:p>
            <a:fld id="{1754F3E7-BE20-4993-98D8-3304E423406A}" type="slidenum">
              <a:rPr lang="ru-RU" smtClean="0"/>
              <a:t>‹#›</a:t>
            </a:fld>
            <a:endParaRPr lang="ru-RU"/>
          </a:p>
        </p:txBody>
      </p:sp>
    </p:spTree>
    <p:extLst>
      <p:ext uri="{BB962C8B-B14F-4D97-AF65-F5344CB8AC3E}">
        <p14:creationId xmlns:p14="http://schemas.microsoft.com/office/powerpoint/2010/main" val="174077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401602-9A0D-9F8B-62FE-43FD7CA0C917}"/>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7C59B76E-BD57-9534-47F0-07A5C5CF38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6E04208-567D-E093-72A4-542C232AB0A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34E5E351-1E91-34D9-BA74-35C22C869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24478B6C-FB3A-7C13-4CB7-66949005494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B8F1A36D-136A-4A4A-2710-29BEDFEEE338}"/>
              </a:ext>
            </a:extLst>
          </p:cNvPr>
          <p:cNvSpPr>
            <a:spLocks noGrp="1"/>
          </p:cNvSpPr>
          <p:nvPr>
            <p:ph type="dt" sz="half" idx="10"/>
          </p:nvPr>
        </p:nvSpPr>
        <p:spPr/>
        <p:txBody>
          <a:bodyPr/>
          <a:lstStyle/>
          <a:p>
            <a:fld id="{11311E53-AECE-44D3-BBF5-AB0A9F134389}" type="datetimeFigureOut">
              <a:rPr lang="ru-RU" smtClean="0"/>
              <a:t>20.12.2022</a:t>
            </a:fld>
            <a:endParaRPr lang="ru-RU"/>
          </a:p>
        </p:txBody>
      </p:sp>
      <p:sp>
        <p:nvSpPr>
          <p:cNvPr id="8" name="Нижний колонтитул 7">
            <a:extLst>
              <a:ext uri="{FF2B5EF4-FFF2-40B4-BE49-F238E27FC236}">
                <a16:creationId xmlns:a16="http://schemas.microsoft.com/office/drawing/2014/main" id="{253B7ECC-D2A5-5707-D8A9-7BCA9A1E2305}"/>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23C4A2CA-6789-2E07-7042-A0E6D533FB9A}"/>
              </a:ext>
            </a:extLst>
          </p:cNvPr>
          <p:cNvSpPr>
            <a:spLocks noGrp="1"/>
          </p:cNvSpPr>
          <p:nvPr>
            <p:ph type="sldNum" sz="quarter" idx="12"/>
          </p:nvPr>
        </p:nvSpPr>
        <p:spPr/>
        <p:txBody>
          <a:bodyPr/>
          <a:lstStyle/>
          <a:p>
            <a:fld id="{1754F3E7-BE20-4993-98D8-3304E423406A}" type="slidenum">
              <a:rPr lang="ru-RU" smtClean="0"/>
              <a:t>‹#›</a:t>
            </a:fld>
            <a:endParaRPr lang="ru-RU"/>
          </a:p>
        </p:txBody>
      </p:sp>
    </p:spTree>
    <p:extLst>
      <p:ext uri="{BB962C8B-B14F-4D97-AF65-F5344CB8AC3E}">
        <p14:creationId xmlns:p14="http://schemas.microsoft.com/office/powerpoint/2010/main" val="3446803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C87273-97C3-443E-A2C3-F9880ACA418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20CF7225-2FA6-4A15-3BDC-72838F8DADDB}"/>
              </a:ext>
            </a:extLst>
          </p:cNvPr>
          <p:cNvSpPr>
            <a:spLocks noGrp="1"/>
          </p:cNvSpPr>
          <p:nvPr>
            <p:ph type="dt" sz="half" idx="10"/>
          </p:nvPr>
        </p:nvSpPr>
        <p:spPr/>
        <p:txBody>
          <a:bodyPr/>
          <a:lstStyle/>
          <a:p>
            <a:fld id="{11311E53-AECE-44D3-BBF5-AB0A9F134389}" type="datetimeFigureOut">
              <a:rPr lang="ru-RU" smtClean="0"/>
              <a:t>20.12.2022</a:t>
            </a:fld>
            <a:endParaRPr lang="ru-RU"/>
          </a:p>
        </p:txBody>
      </p:sp>
      <p:sp>
        <p:nvSpPr>
          <p:cNvPr id="4" name="Нижний колонтитул 3">
            <a:extLst>
              <a:ext uri="{FF2B5EF4-FFF2-40B4-BE49-F238E27FC236}">
                <a16:creationId xmlns:a16="http://schemas.microsoft.com/office/drawing/2014/main" id="{9B22B840-BF13-3174-FD59-4B9531B33800}"/>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0150E23B-07EA-1823-3845-8D107FFB1E1A}"/>
              </a:ext>
            </a:extLst>
          </p:cNvPr>
          <p:cNvSpPr>
            <a:spLocks noGrp="1"/>
          </p:cNvSpPr>
          <p:nvPr>
            <p:ph type="sldNum" sz="quarter" idx="12"/>
          </p:nvPr>
        </p:nvSpPr>
        <p:spPr/>
        <p:txBody>
          <a:bodyPr/>
          <a:lstStyle/>
          <a:p>
            <a:fld id="{1754F3E7-BE20-4993-98D8-3304E423406A}" type="slidenum">
              <a:rPr lang="ru-RU" smtClean="0"/>
              <a:t>‹#›</a:t>
            </a:fld>
            <a:endParaRPr lang="ru-RU"/>
          </a:p>
        </p:txBody>
      </p:sp>
    </p:spTree>
    <p:extLst>
      <p:ext uri="{BB962C8B-B14F-4D97-AF65-F5344CB8AC3E}">
        <p14:creationId xmlns:p14="http://schemas.microsoft.com/office/powerpoint/2010/main" val="3909878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0523953-D1F8-43A8-8805-00F0E8224FB3}"/>
              </a:ext>
            </a:extLst>
          </p:cNvPr>
          <p:cNvSpPr>
            <a:spLocks noGrp="1"/>
          </p:cNvSpPr>
          <p:nvPr>
            <p:ph type="dt" sz="half" idx="10"/>
          </p:nvPr>
        </p:nvSpPr>
        <p:spPr/>
        <p:txBody>
          <a:bodyPr/>
          <a:lstStyle/>
          <a:p>
            <a:fld id="{11311E53-AECE-44D3-BBF5-AB0A9F134389}" type="datetimeFigureOut">
              <a:rPr lang="ru-RU" smtClean="0"/>
              <a:t>20.12.2022</a:t>
            </a:fld>
            <a:endParaRPr lang="ru-RU"/>
          </a:p>
        </p:txBody>
      </p:sp>
      <p:sp>
        <p:nvSpPr>
          <p:cNvPr id="3" name="Нижний колонтитул 2">
            <a:extLst>
              <a:ext uri="{FF2B5EF4-FFF2-40B4-BE49-F238E27FC236}">
                <a16:creationId xmlns:a16="http://schemas.microsoft.com/office/drawing/2014/main" id="{11E2C927-A90B-697C-EBDC-A8AD981A2724}"/>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11A80F95-66DA-1C93-C56C-0ABFDC78A4B1}"/>
              </a:ext>
            </a:extLst>
          </p:cNvPr>
          <p:cNvSpPr>
            <a:spLocks noGrp="1"/>
          </p:cNvSpPr>
          <p:nvPr>
            <p:ph type="sldNum" sz="quarter" idx="12"/>
          </p:nvPr>
        </p:nvSpPr>
        <p:spPr/>
        <p:txBody>
          <a:bodyPr/>
          <a:lstStyle/>
          <a:p>
            <a:fld id="{1754F3E7-BE20-4993-98D8-3304E423406A}" type="slidenum">
              <a:rPr lang="ru-RU" smtClean="0"/>
              <a:t>‹#›</a:t>
            </a:fld>
            <a:endParaRPr lang="ru-RU"/>
          </a:p>
        </p:txBody>
      </p:sp>
    </p:spTree>
    <p:extLst>
      <p:ext uri="{BB962C8B-B14F-4D97-AF65-F5344CB8AC3E}">
        <p14:creationId xmlns:p14="http://schemas.microsoft.com/office/powerpoint/2010/main" val="211084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55E26E-4F1B-9BC6-87AC-9D8B5F5B3A5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0AF1C249-88E5-6DF7-BD0E-11FE3E220D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07388AE-E153-E6ED-AAF1-6BCCE5FB8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D0A1744-6F99-59BC-6419-0CAD0974EB73}"/>
              </a:ext>
            </a:extLst>
          </p:cNvPr>
          <p:cNvSpPr>
            <a:spLocks noGrp="1"/>
          </p:cNvSpPr>
          <p:nvPr>
            <p:ph type="dt" sz="half" idx="10"/>
          </p:nvPr>
        </p:nvSpPr>
        <p:spPr/>
        <p:txBody>
          <a:bodyPr/>
          <a:lstStyle/>
          <a:p>
            <a:fld id="{11311E53-AECE-44D3-BBF5-AB0A9F134389}" type="datetimeFigureOut">
              <a:rPr lang="ru-RU" smtClean="0"/>
              <a:t>20.12.2022</a:t>
            </a:fld>
            <a:endParaRPr lang="ru-RU"/>
          </a:p>
        </p:txBody>
      </p:sp>
      <p:sp>
        <p:nvSpPr>
          <p:cNvPr id="6" name="Нижний колонтитул 5">
            <a:extLst>
              <a:ext uri="{FF2B5EF4-FFF2-40B4-BE49-F238E27FC236}">
                <a16:creationId xmlns:a16="http://schemas.microsoft.com/office/drawing/2014/main" id="{960BE77D-0AE0-EBBB-6BEA-2313A6F65FD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570F660-BA25-A1D0-6FC1-19ACE02B96D3}"/>
              </a:ext>
            </a:extLst>
          </p:cNvPr>
          <p:cNvSpPr>
            <a:spLocks noGrp="1"/>
          </p:cNvSpPr>
          <p:nvPr>
            <p:ph type="sldNum" sz="quarter" idx="12"/>
          </p:nvPr>
        </p:nvSpPr>
        <p:spPr/>
        <p:txBody>
          <a:bodyPr/>
          <a:lstStyle/>
          <a:p>
            <a:fld id="{1754F3E7-BE20-4993-98D8-3304E423406A}" type="slidenum">
              <a:rPr lang="ru-RU" smtClean="0"/>
              <a:t>‹#›</a:t>
            </a:fld>
            <a:endParaRPr lang="ru-RU"/>
          </a:p>
        </p:txBody>
      </p:sp>
    </p:spTree>
    <p:extLst>
      <p:ext uri="{BB962C8B-B14F-4D97-AF65-F5344CB8AC3E}">
        <p14:creationId xmlns:p14="http://schemas.microsoft.com/office/powerpoint/2010/main" val="256691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812FF6-7F26-535F-197E-3367C46DFFF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25A5FC1-B6F0-6655-D0B8-E0B6D263BC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8D4712DB-52A9-8F72-2722-5647DEBFC1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CB5691E-AB03-8B21-8440-F165164D478F}"/>
              </a:ext>
            </a:extLst>
          </p:cNvPr>
          <p:cNvSpPr>
            <a:spLocks noGrp="1"/>
          </p:cNvSpPr>
          <p:nvPr>
            <p:ph type="dt" sz="half" idx="10"/>
          </p:nvPr>
        </p:nvSpPr>
        <p:spPr/>
        <p:txBody>
          <a:bodyPr/>
          <a:lstStyle/>
          <a:p>
            <a:fld id="{11311E53-AECE-44D3-BBF5-AB0A9F134389}" type="datetimeFigureOut">
              <a:rPr lang="ru-RU" smtClean="0"/>
              <a:t>20.12.2022</a:t>
            </a:fld>
            <a:endParaRPr lang="ru-RU"/>
          </a:p>
        </p:txBody>
      </p:sp>
      <p:sp>
        <p:nvSpPr>
          <p:cNvPr id="6" name="Нижний колонтитул 5">
            <a:extLst>
              <a:ext uri="{FF2B5EF4-FFF2-40B4-BE49-F238E27FC236}">
                <a16:creationId xmlns:a16="http://schemas.microsoft.com/office/drawing/2014/main" id="{6B90E174-CAE1-2D68-05F6-55277907600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64577FD-73AF-5CC9-556B-912FE9AC1F41}"/>
              </a:ext>
            </a:extLst>
          </p:cNvPr>
          <p:cNvSpPr>
            <a:spLocks noGrp="1"/>
          </p:cNvSpPr>
          <p:nvPr>
            <p:ph type="sldNum" sz="quarter" idx="12"/>
          </p:nvPr>
        </p:nvSpPr>
        <p:spPr/>
        <p:txBody>
          <a:bodyPr/>
          <a:lstStyle/>
          <a:p>
            <a:fld id="{1754F3E7-BE20-4993-98D8-3304E423406A}" type="slidenum">
              <a:rPr lang="ru-RU" smtClean="0"/>
              <a:t>‹#›</a:t>
            </a:fld>
            <a:endParaRPr lang="ru-RU"/>
          </a:p>
        </p:txBody>
      </p:sp>
    </p:spTree>
    <p:extLst>
      <p:ext uri="{BB962C8B-B14F-4D97-AF65-F5344CB8AC3E}">
        <p14:creationId xmlns:p14="http://schemas.microsoft.com/office/powerpoint/2010/main" val="2159593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CB80E9-7281-A954-4064-5DB381A65A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3A26FC94-85E0-B5C1-65C6-697EB0D785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B466822-F055-49D3-3A8C-400CA831D8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11E53-AECE-44D3-BBF5-AB0A9F134389}" type="datetimeFigureOut">
              <a:rPr lang="ru-RU" smtClean="0"/>
              <a:t>20.12.2022</a:t>
            </a:fld>
            <a:endParaRPr lang="ru-RU"/>
          </a:p>
        </p:txBody>
      </p:sp>
      <p:sp>
        <p:nvSpPr>
          <p:cNvPr id="5" name="Нижний колонтитул 4">
            <a:extLst>
              <a:ext uri="{FF2B5EF4-FFF2-40B4-BE49-F238E27FC236}">
                <a16:creationId xmlns:a16="http://schemas.microsoft.com/office/drawing/2014/main" id="{52C13573-8666-9358-7972-DF473F618F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55E12A1F-4DFA-A29A-C416-E493AB4D4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54F3E7-BE20-4993-98D8-3304E423406A}" type="slidenum">
              <a:rPr lang="ru-RU" smtClean="0"/>
              <a:t>‹#›</a:t>
            </a:fld>
            <a:endParaRPr lang="ru-RU"/>
          </a:p>
        </p:txBody>
      </p:sp>
    </p:spTree>
    <p:extLst>
      <p:ext uri="{BB962C8B-B14F-4D97-AF65-F5344CB8AC3E}">
        <p14:creationId xmlns:p14="http://schemas.microsoft.com/office/powerpoint/2010/main" val="703170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4.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4.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6.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image" Target="../media/image15.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5D4B86-A045-A8C4-5B43-7947F0E873EB}"/>
              </a:ext>
            </a:extLst>
          </p:cNvPr>
          <p:cNvSpPr>
            <a:spLocks noGrp="1"/>
          </p:cNvSpPr>
          <p:nvPr>
            <p:ph type="ctrTitle"/>
          </p:nvPr>
        </p:nvSpPr>
        <p:spPr/>
        <p:txBody>
          <a:bodyPr>
            <a:noAutofit/>
          </a:bodyPr>
          <a:lstStyle/>
          <a:p>
            <a:r>
              <a:rPr lang="en-US" sz="3200" dirty="0"/>
              <a:t>Collective Phenomena Emerging from the Interactions between Dynamical Processes in Multiplex Networks</a:t>
            </a:r>
            <a:endParaRPr lang="ru-RU" sz="3200" dirty="0"/>
          </a:p>
        </p:txBody>
      </p:sp>
      <p:sp>
        <p:nvSpPr>
          <p:cNvPr id="3" name="Подзаголовок 2">
            <a:extLst>
              <a:ext uri="{FF2B5EF4-FFF2-40B4-BE49-F238E27FC236}">
                <a16:creationId xmlns:a16="http://schemas.microsoft.com/office/drawing/2014/main" id="{B727536E-1BD3-371C-A513-31CE17122284}"/>
              </a:ext>
            </a:extLst>
          </p:cNvPr>
          <p:cNvSpPr>
            <a:spLocks noGrp="1"/>
          </p:cNvSpPr>
          <p:nvPr>
            <p:ph type="subTitle" idx="1"/>
          </p:nvPr>
        </p:nvSpPr>
        <p:spPr/>
        <p:txBody>
          <a:bodyPr>
            <a:normAutofit/>
          </a:bodyPr>
          <a:lstStyle/>
          <a:p>
            <a:r>
              <a:rPr lang="en-US" sz="2000" dirty="0"/>
              <a:t>Paper by Vincenzo Nicosia, Per Sebastian </a:t>
            </a:r>
            <a:r>
              <a:rPr lang="en-US" sz="2000" dirty="0" err="1"/>
              <a:t>Skardal</a:t>
            </a:r>
            <a:r>
              <a:rPr lang="en-US" sz="2000" dirty="0"/>
              <a:t>, Alex Arenas, Vito </a:t>
            </a:r>
            <a:r>
              <a:rPr lang="en-US" sz="2000" dirty="0" err="1"/>
              <a:t>Latora</a:t>
            </a:r>
            <a:endParaRPr lang="en-US" sz="2000" dirty="0"/>
          </a:p>
          <a:p>
            <a:r>
              <a:rPr lang="en-US" sz="2000" dirty="0"/>
              <a:t>Review by Artem Vergazov</a:t>
            </a:r>
            <a:endParaRPr lang="ru-RU" sz="2000" dirty="0"/>
          </a:p>
        </p:txBody>
      </p:sp>
    </p:spTree>
    <p:extLst>
      <p:ext uri="{BB962C8B-B14F-4D97-AF65-F5344CB8AC3E}">
        <p14:creationId xmlns:p14="http://schemas.microsoft.com/office/powerpoint/2010/main" val="3681004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D14759-EC51-3036-E1D3-1CF7EB4776D5}"/>
              </a:ext>
            </a:extLst>
          </p:cNvPr>
          <p:cNvSpPr>
            <a:spLocks noGrp="1"/>
          </p:cNvSpPr>
          <p:nvPr>
            <p:ph type="title"/>
          </p:nvPr>
        </p:nvSpPr>
        <p:spPr/>
        <p:txBody>
          <a:bodyPr>
            <a:normAutofit/>
          </a:bodyPr>
          <a:lstStyle/>
          <a:p>
            <a:r>
              <a:rPr lang="en-US" sz="3200" dirty="0"/>
              <a:t>Coupling the neural dynamics and the diffusion of nutrients</a:t>
            </a:r>
            <a:endParaRPr lang="ru-RU" sz="32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958329E-CA18-040E-CEBB-863A411DF607}"/>
                  </a:ext>
                </a:extLst>
              </p:cNvPr>
              <p:cNvSpPr txBox="1"/>
              <p:nvPr/>
            </p:nvSpPr>
            <p:spPr>
              <a:xfrm>
                <a:off x="7177456" y="1645435"/>
                <a:ext cx="5014544" cy="22347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ru-RU" sz="280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𝜆</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=1</m:t>
                          </m:r>
                        </m:sub>
                        <m:sup>
                          <m:r>
                            <a:rPr lang="en-US" sz="2800" b="0" i="1" smtClean="0">
                              <a:latin typeface="Cambria Math" panose="02040503050406030204" pitchFamily="18" charset="0"/>
                            </a:rPr>
                            <m:t>𝑁</m:t>
                          </m:r>
                        </m:sup>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𝑖𝑗</m:t>
                              </m:r>
                            </m:sub>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sup>
                          </m:sSubSup>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e>
                          </m:func>
                        </m:e>
                      </m:nary>
                    </m:oMath>
                  </m:oMathPara>
                </a14:m>
                <a:endParaRPr lang="en-US" sz="2800" b="0" dirty="0"/>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𝜏</m:t>
                              </m:r>
                            </m:e>
                            <m:sub>
                              <m:r>
                                <a:rPr lang="en-US" sz="2800" b="0" i="1" smtClean="0">
                                  <a:latin typeface="Cambria Math" panose="02040503050406030204" pitchFamily="18" charset="0"/>
                                </a:rPr>
                                <m:t>𝜔</m:t>
                              </m:r>
                            </m:sub>
                          </m:sSub>
                        </m:den>
                      </m:f>
                      <m:r>
                        <a:rPr lang="en-US" sz="2800" b="0" i="1" smtClean="0">
                          <a:latin typeface="Cambria Math" panose="02040503050406030204" pitchFamily="18" charset="0"/>
                        </a:rPr>
                        <m:t>(</m:t>
                      </m:r>
                      <m:r>
                        <a:rPr lang="en-US" sz="2800" b="0" i="1" smtClean="0">
                          <a:latin typeface="Cambria Math" panose="02040503050406030204" pitchFamily="18" charset="0"/>
                        </a:rPr>
                        <m:t>𝑁</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m:oMathPara>
                </a14:m>
                <a:endParaRPr lang="en-US" sz="2800" b="0" dirty="0"/>
              </a:p>
            </p:txBody>
          </p:sp>
        </mc:Choice>
        <mc:Fallback xmlns="">
          <p:sp>
            <p:nvSpPr>
              <p:cNvPr id="11" name="TextBox 10">
                <a:extLst>
                  <a:ext uri="{FF2B5EF4-FFF2-40B4-BE49-F238E27FC236}">
                    <a16:creationId xmlns:a16="http://schemas.microsoft.com/office/drawing/2014/main" id="{9958329E-CA18-040E-CEBB-863A411DF607}"/>
                  </a:ext>
                </a:extLst>
              </p:cNvPr>
              <p:cNvSpPr txBox="1">
                <a:spLocks noRot="1" noChangeAspect="1" noMove="1" noResize="1" noEditPoints="1" noAdjustHandles="1" noChangeArrowheads="1" noChangeShapeType="1" noTextEdit="1"/>
              </p:cNvSpPr>
              <p:nvPr/>
            </p:nvSpPr>
            <p:spPr>
              <a:xfrm>
                <a:off x="7177456" y="1645435"/>
                <a:ext cx="5014544" cy="2234714"/>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86BCA62-ABC0-5FC6-BC4A-61316BE7615C}"/>
                  </a:ext>
                </a:extLst>
              </p:cNvPr>
              <p:cNvSpPr txBox="1"/>
              <p:nvPr/>
            </p:nvSpPr>
            <p:spPr>
              <a:xfrm>
                <a:off x="7978653" y="4531606"/>
                <a:ext cx="3490547" cy="15419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ru-RU" sz="240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ac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𝑦</m:t>
                              </m:r>
                            </m:sub>
                          </m:sSub>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𝛿</m:t>
                                  </m:r>
                                </m:e>
                                <m:sub>
                                  <m:r>
                                    <a:rPr lang="en-US" sz="2400" b="0" i="1" smtClean="0">
                                      <a:latin typeface="Cambria Math" panose="02040503050406030204" pitchFamily="18" charset="0"/>
                                    </a:rPr>
                                    <m:t>𝑖𝑗</m:t>
                                  </m:r>
                                </m:sub>
                              </m:sSub>
                            </m:e>
                          </m:d>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e>
                      </m:nary>
                    </m:oMath>
                  </m:oMathPara>
                </a14:m>
                <a:endParaRPr lang="en-US" sz="2400" b="0" dirty="0"/>
              </a:p>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𝜒</m:t>
                              </m:r>
                            </m:e>
                            <m:sub>
                              <m:r>
                                <a:rPr lang="en-US" sz="2400" b="0" i="1" smtClean="0">
                                  <a:latin typeface="Cambria Math" panose="02040503050406030204" pitchFamily="18" charset="0"/>
                                </a:rPr>
                                <m:t>𝑖</m:t>
                              </m:r>
                            </m:sub>
                          </m:sSub>
                        </m:e>
                      </m:acc>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𝜒</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b="0" dirty="0"/>
              </a:p>
            </p:txBody>
          </p:sp>
        </mc:Choice>
        <mc:Fallback xmlns="">
          <p:sp>
            <p:nvSpPr>
              <p:cNvPr id="12" name="TextBox 11">
                <a:extLst>
                  <a:ext uri="{FF2B5EF4-FFF2-40B4-BE49-F238E27FC236}">
                    <a16:creationId xmlns:a16="http://schemas.microsoft.com/office/drawing/2014/main" id="{586BCA62-ABC0-5FC6-BC4A-61316BE7615C}"/>
                  </a:ext>
                </a:extLst>
              </p:cNvPr>
              <p:cNvSpPr txBox="1">
                <a:spLocks noRot="1" noChangeAspect="1" noMove="1" noResize="1" noEditPoints="1" noAdjustHandles="1" noChangeArrowheads="1" noChangeShapeType="1" noTextEdit="1"/>
              </p:cNvSpPr>
              <p:nvPr/>
            </p:nvSpPr>
            <p:spPr>
              <a:xfrm>
                <a:off x="7978653" y="4531606"/>
                <a:ext cx="3490547" cy="1541961"/>
              </a:xfrm>
              <a:prstGeom prst="rect">
                <a:avLst/>
              </a:prstGeom>
              <a:blipFill>
                <a:blip r:embed="rId4"/>
                <a:stretch>
                  <a:fillRect b="-4348"/>
                </a:stretch>
              </a:blipFill>
            </p:spPr>
            <p:txBody>
              <a:bodyPr/>
              <a:lstStyle/>
              <a:p>
                <a:r>
                  <a:rPr lang="ru-RU">
                    <a:noFill/>
                  </a:rPr>
                  <a:t> </a:t>
                </a:r>
              </a:p>
            </p:txBody>
          </p:sp>
        </mc:Fallback>
      </mc:AlternateContent>
      <p:sp>
        <p:nvSpPr>
          <p:cNvPr id="3" name="TextBox 2">
            <a:extLst>
              <a:ext uri="{FF2B5EF4-FFF2-40B4-BE49-F238E27FC236}">
                <a16:creationId xmlns:a16="http://schemas.microsoft.com/office/drawing/2014/main" id="{AB832797-FF6E-40F9-0EE0-A21DDD16D0D3}"/>
              </a:ext>
            </a:extLst>
          </p:cNvPr>
          <p:cNvSpPr txBox="1"/>
          <p:nvPr/>
        </p:nvSpPr>
        <p:spPr>
          <a:xfrm>
            <a:off x="8540262" y="1424774"/>
            <a:ext cx="2813538" cy="370099"/>
          </a:xfrm>
          <a:prstGeom prst="rect">
            <a:avLst/>
          </a:prstGeom>
          <a:noFill/>
        </p:spPr>
        <p:txBody>
          <a:bodyPr wrap="square" rtlCol="0">
            <a:spAutoFit/>
          </a:bodyPr>
          <a:lstStyle/>
          <a:p>
            <a:r>
              <a:rPr lang="en-US" dirty="0"/>
              <a:t>Layer 1: neural activity</a:t>
            </a:r>
            <a:endParaRPr lang="ru-RU" dirty="0"/>
          </a:p>
        </p:txBody>
      </p:sp>
      <p:sp>
        <p:nvSpPr>
          <p:cNvPr id="4" name="TextBox 3">
            <a:extLst>
              <a:ext uri="{FF2B5EF4-FFF2-40B4-BE49-F238E27FC236}">
                <a16:creationId xmlns:a16="http://schemas.microsoft.com/office/drawing/2014/main" id="{B9F1C68F-30BA-24A3-C6D1-8EBF531D2589}"/>
              </a:ext>
            </a:extLst>
          </p:cNvPr>
          <p:cNvSpPr txBox="1"/>
          <p:nvPr/>
        </p:nvSpPr>
        <p:spPr>
          <a:xfrm>
            <a:off x="8540262" y="4212729"/>
            <a:ext cx="2813538" cy="370099"/>
          </a:xfrm>
          <a:prstGeom prst="rect">
            <a:avLst/>
          </a:prstGeom>
          <a:noFill/>
        </p:spPr>
        <p:txBody>
          <a:bodyPr wrap="square" rtlCol="0">
            <a:spAutoFit/>
          </a:bodyPr>
          <a:lstStyle/>
          <a:p>
            <a:r>
              <a:rPr lang="en-US" dirty="0"/>
              <a:t>Layer 2: energy transport</a:t>
            </a:r>
            <a:endParaRPr lang="ru-RU"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409BEC3-8B7E-5B41-7708-F02A45BF08BF}"/>
                  </a:ext>
                </a:extLst>
              </p:cNvPr>
              <p:cNvSpPr txBox="1"/>
              <p:nvPr/>
            </p:nvSpPr>
            <p:spPr>
              <a:xfrm>
                <a:off x="72169" y="1681615"/>
                <a:ext cx="5014545" cy="400110"/>
              </a:xfrm>
              <a:prstGeom prst="rect">
                <a:avLst/>
              </a:prstGeom>
              <a:noFill/>
            </p:spPr>
            <p:txBody>
              <a:bodyPr wrap="square" rtlCol="0">
                <a:spAutoFit/>
              </a:bodyPr>
              <a:lstStyle/>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∈[0, 2</m:t>
                    </m:r>
                    <m:r>
                      <a:rPr lang="en-US" sz="2000" b="0" i="1" smtClean="0">
                        <a:latin typeface="Cambria Math" panose="02040503050406030204" pitchFamily="18" charset="0"/>
                      </a:rPr>
                      <m:t>𝜋</m:t>
                    </m:r>
                    <m:r>
                      <a:rPr lang="en-US" sz="2000" b="0" i="1" smtClean="0">
                        <a:latin typeface="Cambria Math" panose="02040503050406030204" pitchFamily="18" charset="0"/>
                      </a:rPr>
                      <m:t>)</m:t>
                    </m:r>
                  </m:oMath>
                </a14:m>
                <a:r>
                  <a:rPr lang="en-US" sz="2000" dirty="0"/>
                  <a:t> – phase of oscillator </a:t>
                </a:r>
                <a14:m>
                  <m:oMath xmlns:m="http://schemas.openxmlformats.org/officeDocument/2006/math">
                    <m:r>
                      <a:rPr lang="en-US" sz="2000" b="0" i="1" smtClean="0">
                        <a:latin typeface="Cambria Math" panose="02040503050406030204" pitchFamily="18" charset="0"/>
                      </a:rPr>
                      <m:t>𝑖</m:t>
                    </m:r>
                  </m:oMath>
                </a14:m>
                <a:r>
                  <a:rPr lang="en-US" sz="2000" dirty="0"/>
                  <a:t> at time </a:t>
                </a:r>
                <a14:m>
                  <m:oMath xmlns:m="http://schemas.openxmlformats.org/officeDocument/2006/math">
                    <m:r>
                      <a:rPr lang="en-US" sz="2000" b="0" i="1" smtClean="0">
                        <a:latin typeface="Cambria Math" panose="02040503050406030204" pitchFamily="18" charset="0"/>
                      </a:rPr>
                      <m:t>𝑡</m:t>
                    </m:r>
                  </m:oMath>
                </a14:m>
                <a:endParaRPr lang="ru-RU" sz="2000" dirty="0"/>
              </a:p>
            </p:txBody>
          </p:sp>
        </mc:Choice>
        <mc:Fallback xmlns="">
          <p:sp>
            <p:nvSpPr>
              <p:cNvPr id="8" name="TextBox 7">
                <a:extLst>
                  <a:ext uri="{FF2B5EF4-FFF2-40B4-BE49-F238E27FC236}">
                    <a16:creationId xmlns:a16="http://schemas.microsoft.com/office/drawing/2014/main" id="{9409BEC3-8B7E-5B41-7708-F02A45BF08BF}"/>
                  </a:ext>
                </a:extLst>
              </p:cNvPr>
              <p:cNvSpPr txBox="1">
                <a:spLocks noRot="1" noChangeAspect="1" noMove="1" noResize="1" noEditPoints="1" noAdjustHandles="1" noChangeArrowheads="1" noChangeShapeType="1" noTextEdit="1"/>
              </p:cNvSpPr>
              <p:nvPr/>
            </p:nvSpPr>
            <p:spPr>
              <a:xfrm>
                <a:off x="72169" y="1681615"/>
                <a:ext cx="5014545" cy="400110"/>
              </a:xfrm>
              <a:prstGeom prst="rect">
                <a:avLst/>
              </a:prstGeom>
              <a:blipFill>
                <a:blip r:embed="rId5"/>
                <a:stretch>
                  <a:fillRect t="-9231" b="-27692"/>
                </a:stretch>
              </a:blipFill>
            </p:spPr>
            <p:txBody>
              <a:bodyPr/>
              <a:lstStyle/>
              <a:p>
                <a:r>
                  <a:rPr lang="ru-RU">
                    <a:noFill/>
                  </a:rPr>
                  <a:t> </a:t>
                </a:r>
              </a:p>
            </p:txBody>
          </p:sp>
        </mc:Fallback>
      </mc:AlternateContent>
      <p:sp>
        <p:nvSpPr>
          <p:cNvPr id="9" name="TextBox 8">
            <a:extLst>
              <a:ext uri="{FF2B5EF4-FFF2-40B4-BE49-F238E27FC236}">
                <a16:creationId xmlns:a16="http://schemas.microsoft.com/office/drawing/2014/main" id="{3E614232-5A00-1B83-7C21-0E052E693AD8}"/>
              </a:ext>
            </a:extLst>
          </p:cNvPr>
          <p:cNvSpPr txBox="1"/>
          <p:nvPr/>
        </p:nvSpPr>
        <p:spPr>
          <a:xfrm>
            <a:off x="5244976" y="2137107"/>
            <a:ext cx="2373924" cy="400110"/>
          </a:xfrm>
          <a:prstGeom prst="rect">
            <a:avLst/>
          </a:prstGeom>
          <a:noFill/>
        </p:spPr>
        <p:txBody>
          <a:bodyPr wrap="square" rtlCol="0">
            <a:spAutoFit/>
          </a:bodyPr>
          <a:lstStyle/>
          <a:p>
            <a:r>
              <a:rPr lang="en-US" sz="2000" dirty="0" err="1"/>
              <a:t>Kuramoto</a:t>
            </a:r>
            <a:r>
              <a:rPr lang="en-US" sz="2000" dirty="0"/>
              <a:t> model:</a:t>
            </a:r>
            <a:endParaRPr lang="ru-RU" sz="20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EF3C5D-25E0-9960-99DC-0E05BBC60EDF}"/>
                  </a:ext>
                </a:extLst>
              </p:cNvPr>
              <p:cNvSpPr txBox="1"/>
              <p:nvPr/>
            </p:nvSpPr>
            <p:spPr>
              <a:xfrm>
                <a:off x="72169" y="2081725"/>
                <a:ext cx="5014545" cy="400110"/>
              </a:xfrm>
              <a:prstGeom prst="rect">
                <a:avLst/>
              </a:prstGeom>
              <a:noFill/>
            </p:spPr>
            <p:txBody>
              <a:bodyPr wrap="square" rtlCol="0">
                <a:spAutoFit/>
              </a:bodyPr>
              <a:lstStyle/>
              <a:p>
                <a14:m>
                  <m:oMath xmlns:m="http://schemas.openxmlformats.org/officeDocument/2006/math">
                    <m:r>
                      <a:rPr lang="en-US" sz="2000" b="0" i="1" smtClean="0">
                        <a:latin typeface="Cambria Math" panose="02040503050406030204" pitchFamily="18" charset="0"/>
                      </a:rPr>
                      <m:t>𝜆</m:t>
                    </m:r>
                  </m:oMath>
                </a14:m>
                <a:r>
                  <a:rPr lang="en-US" sz="2000" dirty="0"/>
                  <a:t> – coupling strength (</a:t>
                </a:r>
                <a:r>
                  <a:rPr lang="en-US" sz="2000" i="1" dirty="0"/>
                  <a:t>control parameter</a:t>
                </a:r>
                <a:r>
                  <a:rPr lang="en-US" sz="2000" dirty="0"/>
                  <a:t>)</a:t>
                </a:r>
                <a:endParaRPr lang="ru-RU" sz="2000" dirty="0"/>
              </a:p>
            </p:txBody>
          </p:sp>
        </mc:Choice>
        <mc:Fallback xmlns="">
          <p:sp>
            <p:nvSpPr>
              <p:cNvPr id="5" name="TextBox 4">
                <a:extLst>
                  <a:ext uri="{FF2B5EF4-FFF2-40B4-BE49-F238E27FC236}">
                    <a16:creationId xmlns:a16="http://schemas.microsoft.com/office/drawing/2014/main" id="{E2EF3C5D-25E0-9960-99DC-0E05BBC60EDF}"/>
                  </a:ext>
                </a:extLst>
              </p:cNvPr>
              <p:cNvSpPr txBox="1">
                <a:spLocks noRot="1" noChangeAspect="1" noMove="1" noResize="1" noEditPoints="1" noAdjustHandles="1" noChangeArrowheads="1" noChangeShapeType="1" noTextEdit="1"/>
              </p:cNvSpPr>
              <p:nvPr/>
            </p:nvSpPr>
            <p:spPr>
              <a:xfrm>
                <a:off x="72169" y="2081725"/>
                <a:ext cx="5014545" cy="400110"/>
              </a:xfrm>
              <a:prstGeom prst="rect">
                <a:avLst/>
              </a:prstGeom>
              <a:blipFill>
                <a:blip r:embed="rId6"/>
                <a:stretch>
                  <a:fillRect t="-7576" b="-25758"/>
                </a:stretch>
              </a:blipFill>
            </p:spPr>
            <p:txBody>
              <a:bodyPr/>
              <a:lstStyle/>
              <a:p>
                <a:r>
                  <a:rPr lang="ru-RU">
                    <a:noFill/>
                  </a:rPr>
                  <a:t> </a:t>
                </a:r>
              </a:p>
            </p:txBody>
          </p:sp>
        </mc:Fallback>
      </mc:AlternateContent>
      <p:sp>
        <p:nvSpPr>
          <p:cNvPr id="6" name="TextBox 5">
            <a:extLst>
              <a:ext uri="{FF2B5EF4-FFF2-40B4-BE49-F238E27FC236}">
                <a16:creationId xmlns:a16="http://schemas.microsoft.com/office/drawing/2014/main" id="{B3B52A10-2BAB-A187-149A-EDBACCB44009}"/>
              </a:ext>
            </a:extLst>
          </p:cNvPr>
          <p:cNvSpPr txBox="1"/>
          <p:nvPr/>
        </p:nvSpPr>
        <p:spPr>
          <a:xfrm>
            <a:off x="5299744" y="4933254"/>
            <a:ext cx="2465878" cy="369332"/>
          </a:xfrm>
          <a:prstGeom prst="rect">
            <a:avLst/>
          </a:prstGeom>
          <a:noFill/>
        </p:spPr>
        <p:txBody>
          <a:bodyPr wrap="square" rtlCol="0">
            <a:spAutoFit/>
          </a:bodyPr>
          <a:lstStyle/>
          <a:p>
            <a:r>
              <a:rPr lang="en-US" dirty="0"/>
              <a:t>Continuous-time RW:</a:t>
            </a:r>
            <a:endParaRPr lang="ru-RU"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D7AE121-FDC2-B57D-1A7F-1F5BED3BA008}"/>
                  </a:ext>
                </a:extLst>
              </p:cNvPr>
              <p:cNvSpPr txBox="1"/>
              <p:nvPr/>
            </p:nvSpPr>
            <p:spPr>
              <a:xfrm>
                <a:off x="72169" y="4461265"/>
                <a:ext cx="5014545" cy="369332"/>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∈[0, 1]</m:t>
                    </m:r>
                  </m:oMath>
                </a14:m>
                <a:r>
                  <a:rPr lang="en-US" dirty="0"/>
                  <a:t> – fraction of RWs at node </a:t>
                </a:r>
                <a14:m>
                  <m:oMath xmlns:m="http://schemas.openxmlformats.org/officeDocument/2006/math">
                    <m:r>
                      <a:rPr lang="en-US" b="0" i="1" smtClean="0">
                        <a:latin typeface="Cambria Math" panose="02040503050406030204" pitchFamily="18" charset="0"/>
                      </a:rPr>
                      <m:t>𝑖</m:t>
                    </m:r>
                  </m:oMath>
                </a14:m>
                <a:r>
                  <a:rPr lang="en-US" dirty="0"/>
                  <a:t> at time </a:t>
                </a:r>
                <a14:m>
                  <m:oMath xmlns:m="http://schemas.openxmlformats.org/officeDocument/2006/math">
                    <m:r>
                      <a:rPr lang="en-US" b="0" i="1" smtClean="0">
                        <a:latin typeface="Cambria Math" panose="02040503050406030204" pitchFamily="18" charset="0"/>
                      </a:rPr>
                      <m:t>𝑡</m:t>
                    </m:r>
                  </m:oMath>
                </a14:m>
                <a:endParaRPr lang="ru-RU" dirty="0"/>
              </a:p>
            </p:txBody>
          </p:sp>
        </mc:Choice>
        <mc:Fallback xmlns="">
          <p:sp>
            <p:nvSpPr>
              <p:cNvPr id="7" name="TextBox 6">
                <a:extLst>
                  <a:ext uri="{FF2B5EF4-FFF2-40B4-BE49-F238E27FC236}">
                    <a16:creationId xmlns:a16="http://schemas.microsoft.com/office/drawing/2014/main" id="{3D7AE121-FDC2-B57D-1A7F-1F5BED3BA008}"/>
                  </a:ext>
                </a:extLst>
              </p:cNvPr>
              <p:cNvSpPr txBox="1">
                <a:spLocks noRot="1" noChangeAspect="1" noMove="1" noResize="1" noEditPoints="1" noAdjustHandles="1" noChangeArrowheads="1" noChangeShapeType="1" noTextEdit="1"/>
              </p:cNvSpPr>
              <p:nvPr/>
            </p:nvSpPr>
            <p:spPr>
              <a:xfrm>
                <a:off x="72169" y="4461265"/>
                <a:ext cx="5014545" cy="369332"/>
              </a:xfrm>
              <a:prstGeom prst="rect">
                <a:avLst/>
              </a:prstGeom>
              <a:blipFill>
                <a:blip r:embed="rId7"/>
                <a:stretch>
                  <a:fillRect t="-10000" b="-2666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0057B49-9855-0FF8-2885-3DDE9B5643A8}"/>
                  </a:ext>
                </a:extLst>
              </p:cNvPr>
              <p:cNvSpPr txBox="1"/>
              <p:nvPr/>
            </p:nvSpPr>
            <p:spPr>
              <a:xfrm>
                <a:off x="72169" y="4830597"/>
                <a:ext cx="5014545" cy="740011"/>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𝑗𝑖</m:t>
                            </m:r>
                          </m:sub>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𝜒</m:t>
                            </m:r>
                          </m:e>
                          <m:sub>
                            <m:r>
                              <a:rPr lang="en-US" b="0" i="1" smtClean="0">
                                <a:latin typeface="Cambria Math" panose="02040503050406030204" pitchFamily="18" charset="0"/>
                              </a:rPr>
                              <m:t>𝑖</m:t>
                            </m:r>
                          </m:sub>
                          <m:sup>
                            <m:r>
                              <a:rPr lang="en-US" b="0" i="1" smtClean="0">
                                <a:latin typeface="Cambria Math" panose="02040503050406030204" pitchFamily="18" charset="0"/>
                              </a:rPr>
                              <m:t>𝛼</m:t>
                            </m:r>
                          </m:sup>
                        </m:sSubSup>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𝑙</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𝑗𝑙</m:t>
                                </m:r>
                              </m:sub>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𝜒</m:t>
                                </m:r>
                              </m:e>
                              <m:sub>
                                <m:r>
                                  <a:rPr lang="en-US" b="0" i="1" smtClean="0">
                                    <a:latin typeface="Cambria Math" panose="02040503050406030204" pitchFamily="18" charset="0"/>
                                  </a:rPr>
                                  <m:t>𝑙</m:t>
                                </m:r>
                              </m:sub>
                              <m:sup>
                                <m:r>
                                  <a:rPr lang="en-US" b="0" i="1" smtClean="0">
                                    <a:latin typeface="Cambria Math" panose="02040503050406030204" pitchFamily="18" charset="0"/>
                                  </a:rPr>
                                  <m:t>𝛼</m:t>
                                </m:r>
                              </m:sup>
                            </m:sSubSup>
                          </m:e>
                        </m:nary>
                      </m:den>
                    </m:f>
                  </m:oMath>
                </a14:m>
                <a:r>
                  <a:rPr lang="en-US" dirty="0"/>
                  <a:t> – transition probability from </a:t>
                </a:r>
                <a14:m>
                  <m:oMath xmlns:m="http://schemas.openxmlformats.org/officeDocument/2006/math">
                    <m:r>
                      <a:rPr lang="en-US" b="0" i="1" smtClean="0">
                        <a:latin typeface="Cambria Math" panose="02040503050406030204" pitchFamily="18" charset="0"/>
                      </a:rPr>
                      <m:t>𝑗</m:t>
                    </m:r>
                  </m:oMath>
                </a14:m>
                <a:r>
                  <a:rPr lang="en-US" dirty="0"/>
                  <a:t> to </a:t>
                </a:r>
                <a14:m>
                  <m:oMath xmlns:m="http://schemas.openxmlformats.org/officeDocument/2006/math">
                    <m:r>
                      <a:rPr lang="en-US" b="0" i="1" smtClean="0">
                        <a:latin typeface="Cambria Math" panose="02040503050406030204" pitchFamily="18" charset="0"/>
                      </a:rPr>
                      <m:t>𝑖</m:t>
                    </m:r>
                  </m:oMath>
                </a14:m>
                <a:endParaRPr lang="ru-RU" dirty="0"/>
              </a:p>
            </p:txBody>
          </p:sp>
        </mc:Choice>
        <mc:Fallback xmlns="">
          <p:sp>
            <p:nvSpPr>
              <p:cNvPr id="13" name="TextBox 12">
                <a:extLst>
                  <a:ext uri="{FF2B5EF4-FFF2-40B4-BE49-F238E27FC236}">
                    <a16:creationId xmlns:a16="http://schemas.microsoft.com/office/drawing/2014/main" id="{20057B49-9855-0FF8-2885-3DDE9B5643A8}"/>
                  </a:ext>
                </a:extLst>
              </p:cNvPr>
              <p:cNvSpPr txBox="1">
                <a:spLocks noRot="1" noChangeAspect="1" noMove="1" noResize="1" noEditPoints="1" noAdjustHandles="1" noChangeArrowheads="1" noChangeShapeType="1" noTextEdit="1"/>
              </p:cNvSpPr>
              <p:nvPr/>
            </p:nvSpPr>
            <p:spPr>
              <a:xfrm>
                <a:off x="72169" y="4830597"/>
                <a:ext cx="5014545" cy="740011"/>
              </a:xfrm>
              <a:prstGeom prst="rect">
                <a:avLst/>
              </a:prstGeom>
              <a:blipFill>
                <a:blip r:embed="rId8"/>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5DE472A-CD04-66D6-3634-20BBBEEE351F}"/>
                  </a:ext>
                </a:extLst>
              </p:cNvPr>
              <p:cNvSpPr txBox="1"/>
              <p:nvPr/>
            </p:nvSpPr>
            <p:spPr>
              <a:xfrm>
                <a:off x="72169" y="5569934"/>
                <a:ext cx="5014545" cy="369332"/>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𝜒</m:t>
                        </m:r>
                      </m:e>
                      <m:sub>
                        <m:r>
                          <a:rPr lang="en-US" b="0" i="1" smtClean="0">
                            <a:latin typeface="Cambria Math" panose="02040503050406030204" pitchFamily="18" charset="0"/>
                          </a:rPr>
                          <m:t>𝑖</m:t>
                        </m:r>
                      </m:sub>
                    </m:sSub>
                  </m:oMath>
                </a14:m>
                <a:r>
                  <a:rPr lang="en-US" dirty="0"/>
                  <a:t> – node bias for RW</a:t>
                </a:r>
                <a:endParaRPr lang="ru-RU" dirty="0"/>
              </a:p>
            </p:txBody>
          </p:sp>
        </mc:Choice>
        <mc:Fallback xmlns="">
          <p:sp>
            <p:nvSpPr>
              <p:cNvPr id="14" name="TextBox 13">
                <a:extLst>
                  <a:ext uri="{FF2B5EF4-FFF2-40B4-BE49-F238E27FC236}">
                    <a16:creationId xmlns:a16="http://schemas.microsoft.com/office/drawing/2014/main" id="{25DE472A-CD04-66D6-3634-20BBBEEE351F}"/>
                  </a:ext>
                </a:extLst>
              </p:cNvPr>
              <p:cNvSpPr txBox="1">
                <a:spLocks noRot="1" noChangeAspect="1" noMove="1" noResize="1" noEditPoints="1" noAdjustHandles="1" noChangeArrowheads="1" noChangeShapeType="1" noTextEdit="1"/>
              </p:cNvSpPr>
              <p:nvPr/>
            </p:nvSpPr>
            <p:spPr>
              <a:xfrm>
                <a:off x="72169" y="5569934"/>
                <a:ext cx="5014545" cy="369332"/>
              </a:xfrm>
              <a:prstGeom prst="rect">
                <a:avLst/>
              </a:prstGeom>
              <a:blipFill>
                <a:blip r:embed="rId9"/>
                <a:stretch>
                  <a:fillRect t="-10000" b="-2666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DF6E07C-464E-B85F-5E26-6BC607B13E3B}"/>
                  </a:ext>
                </a:extLst>
              </p:cNvPr>
              <p:cNvSpPr txBox="1"/>
              <p:nvPr/>
            </p:nvSpPr>
            <p:spPr>
              <a:xfrm>
                <a:off x="72169" y="5937348"/>
                <a:ext cx="5014545"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𝛼</m:t>
                    </m:r>
                  </m:oMath>
                </a14:m>
                <a:r>
                  <a:rPr lang="en-US" dirty="0"/>
                  <a:t> – bias exponent (</a:t>
                </a:r>
                <a:r>
                  <a:rPr lang="en-US" i="1" dirty="0"/>
                  <a:t>control parameter</a:t>
                </a:r>
                <a:r>
                  <a:rPr lang="en-US" dirty="0"/>
                  <a:t>)</a:t>
                </a:r>
                <a:endParaRPr lang="ru-RU" dirty="0"/>
              </a:p>
            </p:txBody>
          </p:sp>
        </mc:Choice>
        <mc:Fallback xmlns="">
          <p:sp>
            <p:nvSpPr>
              <p:cNvPr id="15" name="TextBox 14">
                <a:extLst>
                  <a:ext uri="{FF2B5EF4-FFF2-40B4-BE49-F238E27FC236}">
                    <a16:creationId xmlns:a16="http://schemas.microsoft.com/office/drawing/2014/main" id="{CDF6E07C-464E-B85F-5E26-6BC607B13E3B}"/>
                  </a:ext>
                </a:extLst>
              </p:cNvPr>
              <p:cNvSpPr txBox="1">
                <a:spLocks noRot="1" noChangeAspect="1" noMove="1" noResize="1" noEditPoints="1" noAdjustHandles="1" noChangeArrowheads="1" noChangeShapeType="1" noTextEdit="1"/>
              </p:cNvSpPr>
              <p:nvPr/>
            </p:nvSpPr>
            <p:spPr>
              <a:xfrm>
                <a:off x="72169" y="5937348"/>
                <a:ext cx="5014545" cy="369332"/>
              </a:xfrm>
              <a:prstGeom prst="rect">
                <a:avLst/>
              </a:prstGeom>
              <a:blipFill>
                <a:blip r:embed="rId10"/>
                <a:stretch>
                  <a:fillRect t="-9836" b="-24590"/>
                </a:stretch>
              </a:blipFill>
            </p:spPr>
            <p:txBody>
              <a:bodyPr/>
              <a:lstStyle/>
              <a:p>
                <a:r>
                  <a:rPr lang="ru-RU">
                    <a:noFill/>
                  </a:rPr>
                  <a:t> </a:t>
                </a:r>
              </a:p>
            </p:txBody>
          </p:sp>
        </mc:Fallback>
      </mc:AlternateContent>
      <p:sp>
        <p:nvSpPr>
          <p:cNvPr id="10" name="TextBox 9">
            <a:extLst>
              <a:ext uri="{FF2B5EF4-FFF2-40B4-BE49-F238E27FC236}">
                <a16:creationId xmlns:a16="http://schemas.microsoft.com/office/drawing/2014/main" id="{36E39E9F-0B61-E635-9555-E64258D22AD6}"/>
              </a:ext>
            </a:extLst>
          </p:cNvPr>
          <p:cNvSpPr txBox="1"/>
          <p:nvPr/>
        </p:nvSpPr>
        <p:spPr>
          <a:xfrm>
            <a:off x="4081646" y="3229964"/>
            <a:ext cx="3897007" cy="369332"/>
          </a:xfrm>
          <a:prstGeom prst="rect">
            <a:avLst/>
          </a:prstGeom>
          <a:noFill/>
        </p:spPr>
        <p:txBody>
          <a:bodyPr wrap="square" rtlCol="0">
            <a:spAutoFit/>
          </a:bodyPr>
          <a:lstStyle/>
          <a:p>
            <a:r>
              <a:rPr lang="en-US" dirty="0"/>
              <a:t>higher frequency requires more energy</a:t>
            </a:r>
            <a:endParaRPr lang="ru-RU" dirty="0"/>
          </a:p>
        </p:txBody>
      </p:sp>
    </p:spTree>
    <p:extLst>
      <p:ext uri="{BB962C8B-B14F-4D97-AF65-F5344CB8AC3E}">
        <p14:creationId xmlns:p14="http://schemas.microsoft.com/office/powerpoint/2010/main" val="1347612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D14759-EC51-3036-E1D3-1CF7EB4776D5}"/>
              </a:ext>
            </a:extLst>
          </p:cNvPr>
          <p:cNvSpPr>
            <a:spLocks noGrp="1"/>
          </p:cNvSpPr>
          <p:nvPr>
            <p:ph type="title"/>
          </p:nvPr>
        </p:nvSpPr>
        <p:spPr/>
        <p:txBody>
          <a:bodyPr>
            <a:normAutofit/>
          </a:bodyPr>
          <a:lstStyle/>
          <a:p>
            <a:r>
              <a:rPr lang="en-US" sz="3200" dirty="0"/>
              <a:t>Coupling the neural dynamics and the diffusion of nutrients</a:t>
            </a:r>
            <a:endParaRPr lang="ru-RU" sz="32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958329E-CA18-040E-CEBB-863A411DF607}"/>
                  </a:ext>
                </a:extLst>
              </p:cNvPr>
              <p:cNvSpPr txBox="1"/>
              <p:nvPr/>
            </p:nvSpPr>
            <p:spPr>
              <a:xfrm>
                <a:off x="7177456" y="1645435"/>
                <a:ext cx="5014544" cy="22347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ru-RU" sz="280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𝜆</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=1</m:t>
                          </m:r>
                        </m:sub>
                        <m:sup>
                          <m:r>
                            <a:rPr lang="en-US" sz="2800" b="0" i="1" smtClean="0">
                              <a:latin typeface="Cambria Math" panose="02040503050406030204" pitchFamily="18" charset="0"/>
                            </a:rPr>
                            <m:t>𝑁</m:t>
                          </m:r>
                        </m:sup>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𝑖𝑗</m:t>
                              </m:r>
                            </m:sub>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sup>
                          </m:sSubSup>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e>
                          </m:func>
                        </m:e>
                      </m:nary>
                    </m:oMath>
                  </m:oMathPara>
                </a14:m>
                <a:endParaRPr lang="en-US" sz="2800" b="0" dirty="0"/>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𝜏</m:t>
                              </m:r>
                            </m:e>
                            <m:sub>
                              <m:r>
                                <a:rPr lang="en-US" sz="2800" b="0" i="1" smtClean="0">
                                  <a:latin typeface="Cambria Math" panose="02040503050406030204" pitchFamily="18" charset="0"/>
                                </a:rPr>
                                <m:t>𝜔</m:t>
                              </m:r>
                            </m:sub>
                          </m:sSub>
                        </m:den>
                      </m:f>
                      <m:r>
                        <a:rPr lang="en-US" sz="2800" b="0" i="1" smtClean="0">
                          <a:latin typeface="Cambria Math" panose="02040503050406030204" pitchFamily="18" charset="0"/>
                        </a:rPr>
                        <m:t>(</m:t>
                      </m:r>
                      <m:r>
                        <a:rPr lang="en-US" sz="2800" b="0" i="1" smtClean="0">
                          <a:latin typeface="Cambria Math" panose="02040503050406030204" pitchFamily="18" charset="0"/>
                        </a:rPr>
                        <m:t>𝑁</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m:oMathPara>
                </a14:m>
                <a:endParaRPr lang="en-US" sz="2800" b="0" dirty="0"/>
              </a:p>
            </p:txBody>
          </p:sp>
        </mc:Choice>
        <mc:Fallback xmlns="">
          <p:sp>
            <p:nvSpPr>
              <p:cNvPr id="11" name="TextBox 10">
                <a:extLst>
                  <a:ext uri="{FF2B5EF4-FFF2-40B4-BE49-F238E27FC236}">
                    <a16:creationId xmlns:a16="http://schemas.microsoft.com/office/drawing/2014/main" id="{9958329E-CA18-040E-CEBB-863A411DF607}"/>
                  </a:ext>
                </a:extLst>
              </p:cNvPr>
              <p:cNvSpPr txBox="1">
                <a:spLocks noRot="1" noChangeAspect="1" noMove="1" noResize="1" noEditPoints="1" noAdjustHandles="1" noChangeArrowheads="1" noChangeShapeType="1" noTextEdit="1"/>
              </p:cNvSpPr>
              <p:nvPr/>
            </p:nvSpPr>
            <p:spPr>
              <a:xfrm>
                <a:off x="7177456" y="1645435"/>
                <a:ext cx="5014544" cy="2234714"/>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86BCA62-ABC0-5FC6-BC4A-61316BE7615C}"/>
                  </a:ext>
                </a:extLst>
              </p:cNvPr>
              <p:cNvSpPr txBox="1"/>
              <p:nvPr/>
            </p:nvSpPr>
            <p:spPr>
              <a:xfrm>
                <a:off x="7978653" y="4531606"/>
                <a:ext cx="3490547" cy="19736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ru-RU" sz="240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ac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𝑦</m:t>
                              </m:r>
                            </m:sub>
                          </m:sSub>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𝛿</m:t>
                                  </m:r>
                                </m:e>
                                <m:sub>
                                  <m:r>
                                    <a:rPr lang="en-US" sz="2400" b="0" i="1" smtClean="0">
                                      <a:latin typeface="Cambria Math" panose="02040503050406030204" pitchFamily="18" charset="0"/>
                                    </a:rPr>
                                    <m:t>𝑖𝑗</m:t>
                                  </m:r>
                                </m:sub>
                              </m:sSub>
                            </m:e>
                          </m:d>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e>
                      </m:nary>
                    </m:oMath>
                  </m:oMathPara>
                </a14:m>
                <a:endParaRPr lang="en-US" sz="2400" b="0" dirty="0"/>
              </a:p>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𝜒</m:t>
                              </m:r>
                            </m:e>
                            <m:sub>
                              <m:r>
                                <a:rPr lang="en-US" sz="2400" b="0" i="1" smtClean="0">
                                  <a:latin typeface="Cambria Math" panose="02040503050406030204" pitchFamily="18" charset="0"/>
                                </a:rPr>
                                <m:t>𝑖</m:t>
                              </m:r>
                            </m:sub>
                          </m:sSub>
                        </m:e>
                      </m:ac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𝜒</m:t>
                              </m:r>
                            </m:sub>
                          </m:sSub>
                        </m:den>
                      </m:f>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𝜒</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b="0" dirty="0"/>
              </a:p>
            </p:txBody>
          </p:sp>
        </mc:Choice>
        <mc:Fallback xmlns="">
          <p:sp>
            <p:nvSpPr>
              <p:cNvPr id="12" name="TextBox 11">
                <a:extLst>
                  <a:ext uri="{FF2B5EF4-FFF2-40B4-BE49-F238E27FC236}">
                    <a16:creationId xmlns:a16="http://schemas.microsoft.com/office/drawing/2014/main" id="{586BCA62-ABC0-5FC6-BC4A-61316BE7615C}"/>
                  </a:ext>
                </a:extLst>
              </p:cNvPr>
              <p:cNvSpPr txBox="1">
                <a:spLocks noRot="1" noChangeAspect="1" noMove="1" noResize="1" noEditPoints="1" noAdjustHandles="1" noChangeArrowheads="1" noChangeShapeType="1" noTextEdit="1"/>
              </p:cNvSpPr>
              <p:nvPr/>
            </p:nvSpPr>
            <p:spPr>
              <a:xfrm>
                <a:off x="7978653" y="4531606"/>
                <a:ext cx="3490547" cy="1973682"/>
              </a:xfrm>
              <a:prstGeom prst="rect">
                <a:avLst/>
              </a:prstGeom>
              <a:blipFill>
                <a:blip r:embed="rId4"/>
                <a:stretch>
                  <a:fillRect/>
                </a:stretch>
              </a:blipFill>
            </p:spPr>
            <p:txBody>
              <a:bodyPr/>
              <a:lstStyle/>
              <a:p>
                <a:r>
                  <a:rPr lang="ru-RU">
                    <a:noFill/>
                  </a:rPr>
                  <a:t> </a:t>
                </a:r>
              </a:p>
            </p:txBody>
          </p:sp>
        </mc:Fallback>
      </mc:AlternateContent>
      <p:sp>
        <p:nvSpPr>
          <p:cNvPr id="3" name="TextBox 2">
            <a:extLst>
              <a:ext uri="{FF2B5EF4-FFF2-40B4-BE49-F238E27FC236}">
                <a16:creationId xmlns:a16="http://schemas.microsoft.com/office/drawing/2014/main" id="{AB832797-FF6E-40F9-0EE0-A21DDD16D0D3}"/>
              </a:ext>
            </a:extLst>
          </p:cNvPr>
          <p:cNvSpPr txBox="1"/>
          <p:nvPr/>
        </p:nvSpPr>
        <p:spPr>
          <a:xfrm>
            <a:off x="8540262" y="1424774"/>
            <a:ext cx="2813538" cy="370099"/>
          </a:xfrm>
          <a:prstGeom prst="rect">
            <a:avLst/>
          </a:prstGeom>
          <a:noFill/>
        </p:spPr>
        <p:txBody>
          <a:bodyPr wrap="square" rtlCol="0">
            <a:spAutoFit/>
          </a:bodyPr>
          <a:lstStyle/>
          <a:p>
            <a:r>
              <a:rPr lang="en-US" dirty="0"/>
              <a:t>Layer 1: neural activity</a:t>
            </a:r>
            <a:endParaRPr lang="ru-RU" dirty="0"/>
          </a:p>
        </p:txBody>
      </p:sp>
      <p:sp>
        <p:nvSpPr>
          <p:cNvPr id="4" name="TextBox 3">
            <a:extLst>
              <a:ext uri="{FF2B5EF4-FFF2-40B4-BE49-F238E27FC236}">
                <a16:creationId xmlns:a16="http://schemas.microsoft.com/office/drawing/2014/main" id="{B9F1C68F-30BA-24A3-C6D1-8EBF531D2589}"/>
              </a:ext>
            </a:extLst>
          </p:cNvPr>
          <p:cNvSpPr txBox="1"/>
          <p:nvPr/>
        </p:nvSpPr>
        <p:spPr>
          <a:xfrm>
            <a:off x="8540262" y="4212729"/>
            <a:ext cx="2813538" cy="370099"/>
          </a:xfrm>
          <a:prstGeom prst="rect">
            <a:avLst/>
          </a:prstGeom>
          <a:noFill/>
        </p:spPr>
        <p:txBody>
          <a:bodyPr wrap="square" rtlCol="0">
            <a:spAutoFit/>
          </a:bodyPr>
          <a:lstStyle/>
          <a:p>
            <a:r>
              <a:rPr lang="en-US" dirty="0"/>
              <a:t>Layer 2: energy transport</a:t>
            </a:r>
            <a:endParaRPr lang="ru-RU"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409BEC3-8B7E-5B41-7708-F02A45BF08BF}"/>
                  </a:ext>
                </a:extLst>
              </p:cNvPr>
              <p:cNvSpPr txBox="1"/>
              <p:nvPr/>
            </p:nvSpPr>
            <p:spPr>
              <a:xfrm>
                <a:off x="72169" y="1681615"/>
                <a:ext cx="5014545" cy="400110"/>
              </a:xfrm>
              <a:prstGeom prst="rect">
                <a:avLst/>
              </a:prstGeom>
              <a:noFill/>
            </p:spPr>
            <p:txBody>
              <a:bodyPr wrap="square" rtlCol="0">
                <a:spAutoFit/>
              </a:bodyPr>
              <a:lstStyle/>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∈[0, 2</m:t>
                    </m:r>
                    <m:r>
                      <a:rPr lang="en-US" sz="2000" b="0" i="1" smtClean="0">
                        <a:latin typeface="Cambria Math" panose="02040503050406030204" pitchFamily="18" charset="0"/>
                      </a:rPr>
                      <m:t>𝜋</m:t>
                    </m:r>
                    <m:r>
                      <a:rPr lang="en-US" sz="2000" b="0" i="1" smtClean="0">
                        <a:latin typeface="Cambria Math" panose="02040503050406030204" pitchFamily="18" charset="0"/>
                      </a:rPr>
                      <m:t>)</m:t>
                    </m:r>
                  </m:oMath>
                </a14:m>
                <a:r>
                  <a:rPr lang="en-US" sz="2000" dirty="0"/>
                  <a:t> – phase of oscillator </a:t>
                </a:r>
                <a14:m>
                  <m:oMath xmlns:m="http://schemas.openxmlformats.org/officeDocument/2006/math">
                    <m:r>
                      <a:rPr lang="en-US" sz="2000" b="0" i="1" smtClean="0">
                        <a:latin typeface="Cambria Math" panose="02040503050406030204" pitchFamily="18" charset="0"/>
                      </a:rPr>
                      <m:t>𝑖</m:t>
                    </m:r>
                  </m:oMath>
                </a14:m>
                <a:r>
                  <a:rPr lang="en-US" sz="2000" dirty="0"/>
                  <a:t> at time </a:t>
                </a:r>
                <a14:m>
                  <m:oMath xmlns:m="http://schemas.openxmlformats.org/officeDocument/2006/math">
                    <m:r>
                      <a:rPr lang="en-US" sz="2000" b="0" i="1" smtClean="0">
                        <a:latin typeface="Cambria Math" panose="02040503050406030204" pitchFamily="18" charset="0"/>
                      </a:rPr>
                      <m:t>𝑡</m:t>
                    </m:r>
                  </m:oMath>
                </a14:m>
                <a:endParaRPr lang="ru-RU" sz="2000" dirty="0"/>
              </a:p>
            </p:txBody>
          </p:sp>
        </mc:Choice>
        <mc:Fallback xmlns="">
          <p:sp>
            <p:nvSpPr>
              <p:cNvPr id="8" name="TextBox 7">
                <a:extLst>
                  <a:ext uri="{FF2B5EF4-FFF2-40B4-BE49-F238E27FC236}">
                    <a16:creationId xmlns:a16="http://schemas.microsoft.com/office/drawing/2014/main" id="{9409BEC3-8B7E-5B41-7708-F02A45BF08BF}"/>
                  </a:ext>
                </a:extLst>
              </p:cNvPr>
              <p:cNvSpPr txBox="1">
                <a:spLocks noRot="1" noChangeAspect="1" noMove="1" noResize="1" noEditPoints="1" noAdjustHandles="1" noChangeArrowheads="1" noChangeShapeType="1" noTextEdit="1"/>
              </p:cNvSpPr>
              <p:nvPr/>
            </p:nvSpPr>
            <p:spPr>
              <a:xfrm>
                <a:off x="72169" y="1681615"/>
                <a:ext cx="5014545" cy="400110"/>
              </a:xfrm>
              <a:prstGeom prst="rect">
                <a:avLst/>
              </a:prstGeom>
              <a:blipFill>
                <a:blip r:embed="rId5"/>
                <a:stretch>
                  <a:fillRect t="-9231" b="-27692"/>
                </a:stretch>
              </a:blipFill>
            </p:spPr>
            <p:txBody>
              <a:bodyPr/>
              <a:lstStyle/>
              <a:p>
                <a:r>
                  <a:rPr lang="ru-RU">
                    <a:noFill/>
                  </a:rPr>
                  <a:t> </a:t>
                </a:r>
              </a:p>
            </p:txBody>
          </p:sp>
        </mc:Fallback>
      </mc:AlternateContent>
      <p:sp>
        <p:nvSpPr>
          <p:cNvPr id="9" name="TextBox 8">
            <a:extLst>
              <a:ext uri="{FF2B5EF4-FFF2-40B4-BE49-F238E27FC236}">
                <a16:creationId xmlns:a16="http://schemas.microsoft.com/office/drawing/2014/main" id="{3E614232-5A00-1B83-7C21-0E052E693AD8}"/>
              </a:ext>
            </a:extLst>
          </p:cNvPr>
          <p:cNvSpPr txBox="1"/>
          <p:nvPr/>
        </p:nvSpPr>
        <p:spPr>
          <a:xfrm>
            <a:off x="5244976" y="2137107"/>
            <a:ext cx="2373924" cy="400110"/>
          </a:xfrm>
          <a:prstGeom prst="rect">
            <a:avLst/>
          </a:prstGeom>
          <a:noFill/>
        </p:spPr>
        <p:txBody>
          <a:bodyPr wrap="square" rtlCol="0">
            <a:spAutoFit/>
          </a:bodyPr>
          <a:lstStyle/>
          <a:p>
            <a:r>
              <a:rPr lang="en-US" sz="2000" dirty="0" err="1"/>
              <a:t>Kuramoto</a:t>
            </a:r>
            <a:r>
              <a:rPr lang="en-US" sz="2000" dirty="0"/>
              <a:t> model:</a:t>
            </a:r>
            <a:endParaRPr lang="ru-RU" sz="20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EF3C5D-25E0-9960-99DC-0E05BBC60EDF}"/>
                  </a:ext>
                </a:extLst>
              </p:cNvPr>
              <p:cNvSpPr txBox="1"/>
              <p:nvPr/>
            </p:nvSpPr>
            <p:spPr>
              <a:xfrm>
                <a:off x="72169" y="2081725"/>
                <a:ext cx="5014545" cy="400110"/>
              </a:xfrm>
              <a:prstGeom prst="rect">
                <a:avLst/>
              </a:prstGeom>
              <a:noFill/>
            </p:spPr>
            <p:txBody>
              <a:bodyPr wrap="square" rtlCol="0">
                <a:spAutoFit/>
              </a:bodyPr>
              <a:lstStyle/>
              <a:p>
                <a14:m>
                  <m:oMath xmlns:m="http://schemas.openxmlformats.org/officeDocument/2006/math">
                    <m:r>
                      <a:rPr lang="en-US" sz="2000" b="0" i="1" smtClean="0">
                        <a:latin typeface="Cambria Math" panose="02040503050406030204" pitchFamily="18" charset="0"/>
                      </a:rPr>
                      <m:t>𝜆</m:t>
                    </m:r>
                  </m:oMath>
                </a14:m>
                <a:r>
                  <a:rPr lang="en-US" sz="2000" dirty="0"/>
                  <a:t> – coupling strength (</a:t>
                </a:r>
                <a:r>
                  <a:rPr lang="en-US" sz="2000" i="1" dirty="0"/>
                  <a:t>control parameter</a:t>
                </a:r>
                <a:r>
                  <a:rPr lang="en-US" sz="2000" dirty="0"/>
                  <a:t>)</a:t>
                </a:r>
                <a:endParaRPr lang="ru-RU" sz="2000" dirty="0"/>
              </a:p>
            </p:txBody>
          </p:sp>
        </mc:Choice>
        <mc:Fallback xmlns="">
          <p:sp>
            <p:nvSpPr>
              <p:cNvPr id="5" name="TextBox 4">
                <a:extLst>
                  <a:ext uri="{FF2B5EF4-FFF2-40B4-BE49-F238E27FC236}">
                    <a16:creationId xmlns:a16="http://schemas.microsoft.com/office/drawing/2014/main" id="{E2EF3C5D-25E0-9960-99DC-0E05BBC60EDF}"/>
                  </a:ext>
                </a:extLst>
              </p:cNvPr>
              <p:cNvSpPr txBox="1">
                <a:spLocks noRot="1" noChangeAspect="1" noMove="1" noResize="1" noEditPoints="1" noAdjustHandles="1" noChangeArrowheads="1" noChangeShapeType="1" noTextEdit="1"/>
              </p:cNvSpPr>
              <p:nvPr/>
            </p:nvSpPr>
            <p:spPr>
              <a:xfrm>
                <a:off x="72169" y="2081725"/>
                <a:ext cx="5014545" cy="400110"/>
              </a:xfrm>
              <a:prstGeom prst="rect">
                <a:avLst/>
              </a:prstGeom>
              <a:blipFill>
                <a:blip r:embed="rId6"/>
                <a:stretch>
                  <a:fillRect t="-7576" b="-25758"/>
                </a:stretch>
              </a:blipFill>
            </p:spPr>
            <p:txBody>
              <a:bodyPr/>
              <a:lstStyle/>
              <a:p>
                <a:r>
                  <a:rPr lang="ru-RU">
                    <a:noFill/>
                  </a:rPr>
                  <a:t> </a:t>
                </a:r>
              </a:p>
            </p:txBody>
          </p:sp>
        </mc:Fallback>
      </mc:AlternateContent>
      <p:sp>
        <p:nvSpPr>
          <p:cNvPr id="6" name="TextBox 5">
            <a:extLst>
              <a:ext uri="{FF2B5EF4-FFF2-40B4-BE49-F238E27FC236}">
                <a16:creationId xmlns:a16="http://schemas.microsoft.com/office/drawing/2014/main" id="{B3B52A10-2BAB-A187-149A-EDBACCB44009}"/>
              </a:ext>
            </a:extLst>
          </p:cNvPr>
          <p:cNvSpPr txBox="1"/>
          <p:nvPr/>
        </p:nvSpPr>
        <p:spPr>
          <a:xfrm>
            <a:off x="5299744" y="4933254"/>
            <a:ext cx="2465878" cy="369332"/>
          </a:xfrm>
          <a:prstGeom prst="rect">
            <a:avLst/>
          </a:prstGeom>
          <a:noFill/>
        </p:spPr>
        <p:txBody>
          <a:bodyPr wrap="square" rtlCol="0">
            <a:spAutoFit/>
          </a:bodyPr>
          <a:lstStyle/>
          <a:p>
            <a:r>
              <a:rPr lang="en-US" dirty="0"/>
              <a:t>Continuous-time RW:</a:t>
            </a:r>
            <a:endParaRPr lang="ru-RU"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D7AE121-FDC2-B57D-1A7F-1F5BED3BA008}"/>
                  </a:ext>
                </a:extLst>
              </p:cNvPr>
              <p:cNvSpPr txBox="1"/>
              <p:nvPr/>
            </p:nvSpPr>
            <p:spPr>
              <a:xfrm>
                <a:off x="72169" y="4461265"/>
                <a:ext cx="5014545" cy="369332"/>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∈[0, 1]</m:t>
                    </m:r>
                  </m:oMath>
                </a14:m>
                <a:r>
                  <a:rPr lang="en-US" dirty="0"/>
                  <a:t> – fraction of RWs at node </a:t>
                </a:r>
                <a14:m>
                  <m:oMath xmlns:m="http://schemas.openxmlformats.org/officeDocument/2006/math">
                    <m:r>
                      <a:rPr lang="en-US" b="0" i="1" smtClean="0">
                        <a:latin typeface="Cambria Math" panose="02040503050406030204" pitchFamily="18" charset="0"/>
                      </a:rPr>
                      <m:t>𝑖</m:t>
                    </m:r>
                  </m:oMath>
                </a14:m>
                <a:r>
                  <a:rPr lang="en-US" dirty="0"/>
                  <a:t> at time </a:t>
                </a:r>
                <a14:m>
                  <m:oMath xmlns:m="http://schemas.openxmlformats.org/officeDocument/2006/math">
                    <m:r>
                      <a:rPr lang="en-US" b="0" i="1" smtClean="0">
                        <a:latin typeface="Cambria Math" panose="02040503050406030204" pitchFamily="18" charset="0"/>
                      </a:rPr>
                      <m:t>𝑡</m:t>
                    </m:r>
                  </m:oMath>
                </a14:m>
                <a:endParaRPr lang="ru-RU" dirty="0"/>
              </a:p>
            </p:txBody>
          </p:sp>
        </mc:Choice>
        <mc:Fallback xmlns="">
          <p:sp>
            <p:nvSpPr>
              <p:cNvPr id="7" name="TextBox 6">
                <a:extLst>
                  <a:ext uri="{FF2B5EF4-FFF2-40B4-BE49-F238E27FC236}">
                    <a16:creationId xmlns:a16="http://schemas.microsoft.com/office/drawing/2014/main" id="{3D7AE121-FDC2-B57D-1A7F-1F5BED3BA008}"/>
                  </a:ext>
                </a:extLst>
              </p:cNvPr>
              <p:cNvSpPr txBox="1">
                <a:spLocks noRot="1" noChangeAspect="1" noMove="1" noResize="1" noEditPoints="1" noAdjustHandles="1" noChangeArrowheads="1" noChangeShapeType="1" noTextEdit="1"/>
              </p:cNvSpPr>
              <p:nvPr/>
            </p:nvSpPr>
            <p:spPr>
              <a:xfrm>
                <a:off x="72169" y="4461265"/>
                <a:ext cx="5014545" cy="369332"/>
              </a:xfrm>
              <a:prstGeom prst="rect">
                <a:avLst/>
              </a:prstGeom>
              <a:blipFill>
                <a:blip r:embed="rId7"/>
                <a:stretch>
                  <a:fillRect t="-10000" b="-2666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0057B49-9855-0FF8-2885-3DDE9B5643A8}"/>
                  </a:ext>
                </a:extLst>
              </p:cNvPr>
              <p:cNvSpPr txBox="1"/>
              <p:nvPr/>
            </p:nvSpPr>
            <p:spPr>
              <a:xfrm>
                <a:off x="72169" y="4830597"/>
                <a:ext cx="5014545" cy="740011"/>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𝑗𝑖</m:t>
                            </m:r>
                          </m:sub>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𝜒</m:t>
                            </m:r>
                          </m:e>
                          <m:sub>
                            <m:r>
                              <a:rPr lang="en-US" b="0" i="1" smtClean="0">
                                <a:latin typeface="Cambria Math" panose="02040503050406030204" pitchFamily="18" charset="0"/>
                              </a:rPr>
                              <m:t>𝑖</m:t>
                            </m:r>
                          </m:sub>
                          <m:sup>
                            <m:r>
                              <a:rPr lang="en-US" b="0" i="1" smtClean="0">
                                <a:latin typeface="Cambria Math" panose="02040503050406030204" pitchFamily="18" charset="0"/>
                              </a:rPr>
                              <m:t>𝛼</m:t>
                            </m:r>
                          </m:sup>
                        </m:sSubSup>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𝑙</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𝑗𝑙</m:t>
                                </m:r>
                              </m:sub>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𝜒</m:t>
                                </m:r>
                              </m:e>
                              <m:sub>
                                <m:r>
                                  <a:rPr lang="en-US" b="0" i="1" smtClean="0">
                                    <a:latin typeface="Cambria Math" panose="02040503050406030204" pitchFamily="18" charset="0"/>
                                  </a:rPr>
                                  <m:t>𝑙</m:t>
                                </m:r>
                              </m:sub>
                              <m:sup>
                                <m:r>
                                  <a:rPr lang="en-US" b="0" i="1" smtClean="0">
                                    <a:latin typeface="Cambria Math" panose="02040503050406030204" pitchFamily="18" charset="0"/>
                                  </a:rPr>
                                  <m:t>𝛼</m:t>
                                </m:r>
                              </m:sup>
                            </m:sSubSup>
                          </m:e>
                        </m:nary>
                      </m:den>
                    </m:f>
                  </m:oMath>
                </a14:m>
                <a:r>
                  <a:rPr lang="en-US" dirty="0"/>
                  <a:t> – transition probability from </a:t>
                </a:r>
                <a14:m>
                  <m:oMath xmlns:m="http://schemas.openxmlformats.org/officeDocument/2006/math">
                    <m:r>
                      <a:rPr lang="en-US" b="0" i="1" smtClean="0">
                        <a:latin typeface="Cambria Math" panose="02040503050406030204" pitchFamily="18" charset="0"/>
                      </a:rPr>
                      <m:t>𝑗</m:t>
                    </m:r>
                  </m:oMath>
                </a14:m>
                <a:r>
                  <a:rPr lang="en-US" dirty="0"/>
                  <a:t> to </a:t>
                </a:r>
                <a14:m>
                  <m:oMath xmlns:m="http://schemas.openxmlformats.org/officeDocument/2006/math">
                    <m:r>
                      <a:rPr lang="en-US" b="0" i="1" smtClean="0">
                        <a:latin typeface="Cambria Math" panose="02040503050406030204" pitchFamily="18" charset="0"/>
                      </a:rPr>
                      <m:t>𝑖</m:t>
                    </m:r>
                  </m:oMath>
                </a14:m>
                <a:endParaRPr lang="ru-RU" dirty="0"/>
              </a:p>
            </p:txBody>
          </p:sp>
        </mc:Choice>
        <mc:Fallback xmlns="">
          <p:sp>
            <p:nvSpPr>
              <p:cNvPr id="13" name="TextBox 12">
                <a:extLst>
                  <a:ext uri="{FF2B5EF4-FFF2-40B4-BE49-F238E27FC236}">
                    <a16:creationId xmlns:a16="http://schemas.microsoft.com/office/drawing/2014/main" id="{20057B49-9855-0FF8-2885-3DDE9B5643A8}"/>
                  </a:ext>
                </a:extLst>
              </p:cNvPr>
              <p:cNvSpPr txBox="1">
                <a:spLocks noRot="1" noChangeAspect="1" noMove="1" noResize="1" noEditPoints="1" noAdjustHandles="1" noChangeArrowheads="1" noChangeShapeType="1" noTextEdit="1"/>
              </p:cNvSpPr>
              <p:nvPr/>
            </p:nvSpPr>
            <p:spPr>
              <a:xfrm>
                <a:off x="72169" y="4830597"/>
                <a:ext cx="5014545" cy="740011"/>
              </a:xfrm>
              <a:prstGeom prst="rect">
                <a:avLst/>
              </a:prstGeom>
              <a:blipFill>
                <a:blip r:embed="rId8"/>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5DE472A-CD04-66D6-3634-20BBBEEE351F}"/>
                  </a:ext>
                </a:extLst>
              </p:cNvPr>
              <p:cNvSpPr txBox="1"/>
              <p:nvPr/>
            </p:nvSpPr>
            <p:spPr>
              <a:xfrm>
                <a:off x="72169" y="5569934"/>
                <a:ext cx="5014545" cy="369332"/>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𝜒</m:t>
                        </m:r>
                      </m:e>
                      <m:sub>
                        <m:r>
                          <a:rPr lang="en-US" b="0" i="1" smtClean="0">
                            <a:latin typeface="Cambria Math" panose="02040503050406030204" pitchFamily="18" charset="0"/>
                          </a:rPr>
                          <m:t>𝑖</m:t>
                        </m:r>
                      </m:sub>
                    </m:sSub>
                  </m:oMath>
                </a14:m>
                <a:r>
                  <a:rPr lang="en-US" dirty="0"/>
                  <a:t> – node bias for RW</a:t>
                </a:r>
                <a:endParaRPr lang="ru-RU" dirty="0"/>
              </a:p>
            </p:txBody>
          </p:sp>
        </mc:Choice>
        <mc:Fallback xmlns="">
          <p:sp>
            <p:nvSpPr>
              <p:cNvPr id="14" name="TextBox 13">
                <a:extLst>
                  <a:ext uri="{FF2B5EF4-FFF2-40B4-BE49-F238E27FC236}">
                    <a16:creationId xmlns:a16="http://schemas.microsoft.com/office/drawing/2014/main" id="{25DE472A-CD04-66D6-3634-20BBBEEE351F}"/>
                  </a:ext>
                </a:extLst>
              </p:cNvPr>
              <p:cNvSpPr txBox="1">
                <a:spLocks noRot="1" noChangeAspect="1" noMove="1" noResize="1" noEditPoints="1" noAdjustHandles="1" noChangeArrowheads="1" noChangeShapeType="1" noTextEdit="1"/>
              </p:cNvSpPr>
              <p:nvPr/>
            </p:nvSpPr>
            <p:spPr>
              <a:xfrm>
                <a:off x="72169" y="5569934"/>
                <a:ext cx="5014545" cy="369332"/>
              </a:xfrm>
              <a:prstGeom prst="rect">
                <a:avLst/>
              </a:prstGeom>
              <a:blipFill>
                <a:blip r:embed="rId9"/>
                <a:stretch>
                  <a:fillRect t="-10000" b="-2666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DF6E07C-464E-B85F-5E26-6BC607B13E3B}"/>
                  </a:ext>
                </a:extLst>
              </p:cNvPr>
              <p:cNvSpPr txBox="1"/>
              <p:nvPr/>
            </p:nvSpPr>
            <p:spPr>
              <a:xfrm>
                <a:off x="72169" y="5937348"/>
                <a:ext cx="5014545"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𝛼</m:t>
                    </m:r>
                  </m:oMath>
                </a14:m>
                <a:r>
                  <a:rPr lang="en-US" dirty="0"/>
                  <a:t> – bias exponent (</a:t>
                </a:r>
                <a:r>
                  <a:rPr lang="en-US" i="1" dirty="0"/>
                  <a:t>control parameter</a:t>
                </a:r>
                <a:r>
                  <a:rPr lang="en-US" dirty="0"/>
                  <a:t>)</a:t>
                </a:r>
                <a:endParaRPr lang="ru-RU" dirty="0"/>
              </a:p>
            </p:txBody>
          </p:sp>
        </mc:Choice>
        <mc:Fallback xmlns="">
          <p:sp>
            <p:nvSpPr>
              <p:cNvPr id="15" name="TextBox 14">
                <a:extLst>
                  <a:ext uri="{FF2B5EF4-FFF2-40B4-BE49-F238E27FC236}">
                    <a16:creationId xmlns:a16="http://schemas.microsoft.com/office/drawing/2014/main" id="{CDF6E07C-464E-B85F-5E26-6BC607B13E3B}"/>
                  </a:ext>
                </a:extLst>
              </p:cNvPr>
              <p:cNvSpPr txBox="1">
                <a:spLocks noRot="1" noChangeAspect="1" noMove="1" noResize="1" noEditPoints="1" noAdjustHandles="1" noChangeArrowheads="1" noChangeShapeType="1" noTextEdit="1"/>
              </p:cNvSpPr>
              <p:nvPr/>
            </p:nvSpPr>
            <p:spPr>
              <a:xfrm>
                <a:off x="72169" y="5937348"/>
                <a:ext cx="5014545" cy="369332"/>
              </a:xfrm>
              <a:prstGeom prst="rect">
                <a:avLst/>
              </a:prstGeom>
              <a:blipFill>
                <a:blip r:embed="rId10"/>
                <a:stretch>
                  <a:fillRect t="-9836" b="-24590"/>
                </a:stretch>
              </a:blipFill>
            </p:spPr>
            <p:txBody>
              <a:bodyPr/>
              <a:lstStyle/>
              <a:p>
                <a:r>
                  <a:rPr lang="ru-RU">
                    <a:noFill/>
                  </a:rPr>
                  <a:t> </a:t>
                </a:r>
              </a:p>
            </p:txBody>
          </p:sp>
        </mc:Fallback>
      </mc:AlternateContent>
      <p:sp>
        <p:nvSpPr>
          <p:cNvPr id="10" name="TextBox 9">
            <a:extLst>
              <a:ext uri="{FF2B5EF4-FFF2-40B4-BE49-F238E27FC236}">
                <a16:creationId xmlns:a16="http://schemas.microsoft.com/office/drawing/2014/main" id="{36E39E9F-0B61-E635-9555-E64258D22AD6}"/>
              </a:ext>
            </a:extLst>
          </p:cNvPr>
          <p:cNvSpPr txBox="1"/>
          <p:nvPr/>
        </p:nvSpPr>
        <p:spPr>
          <a:xfrm>
            <a:off x="4081646" y="3229964"/>
            <a:ext cx="3897007" cy="369332"/>
          </a:xfrm>
          <a:prstGeom prst="rect">
            <a:avLst/>
          </a:prstGeom>
          <a:noFill/>
        </p:spPr>
        <p:txBody>
          <a:bodyPr wrap="square" rtlCol="0">
            <a:spAutoFit/>
          </a:bodyPr>
          <a:lstStyle/>
          <a:p>
            <a:r>
              <a:rPr lang="en-US" dirty="0"/>
              <a:t>higher frequency requires more energy</a:t>
            </a:r>
            <a:endParaRPr lang="ru-RU" dirty="0"/>
          </a:p>
        </p:txBody>
      </p:sp>
      <p:sp>
        <p:nvSpPr>
          <p:cNvPr id="16" name="TextBox 15">
            <a:extLst>
              <a:ext uri="{FF2B5EF4-FFF2-40B4-BE49-F238E27FC236}">
                <a16:creationId xmlns:a16="http://schemas.microsoft.com/office/drawing/2014/main" id="{0E488B43-9A5E-FD13-9AAE-6903757F4088}"/>
              </a:ext>
            </a:extLst>
          </p:cNvPr>
          <p:cNvSpPr txBox="1"/>
          <p:nvPr/>
        </p:nvSpPr>
        <p:spPr>
          <a:xfrm>
            <a:off x="4081646" y="5888811"/>
            <a:ext cx="4480686" cy="369332"/>
          </a:xfrm>
          <a:prstGeom prst="rect">
            <a:avLst/>
          </a:prstGeom>
          <a:noFill/>
        </p:spPr>
        <p:txBody>
          <a:bodyPr wrap="square" rtlCol="0">
            <a:spAutoFit/>
          </a:bodyPr>
          <a:lstStyle/>
          <a:p>
            <a:r>
              <a:rPr lang="en-US" dirty="0"/>
              <a:t>higher electrical activity requires blood inflow</a:t>
            </a:r>
            <a:endParaRPr lang="ru-RU"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B77E2E-2333-EB5A-02E6-F24D5AA0CCA2}"/>
                  </a:ext>
                </a:extLst>
              </p:cNvPr>
              <p:cNvSpPr txBox="1"/>
              <p:nvPr/>
            </p:nvSpPr>
            <p:spPr>
              <a:xfrm>
                <a:off x="4865168" y="6340825"/>
                <a:ext cx="3206170" cy="369332"/>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 dynamic strength of node </a:t>
                </a:r>
                <a14:m>
                  <m:oMath xmlns:m="http://schemas.openxmlformats.org/officeDocument/2006/math">
                    <m:r>
                      <a:rPr lang="en-US" b="0" i="1" smtClean="0">
                        <a:latin typeface="Cambria Math" panose="02040503050406030204" pitchFamily="18" charset="0"/>
                      </a:rPr>
                      <m:t>𝑖</m:t>
                    </m:r>
                  </m:oMath>
                </a14:m>
                <a:endParaRPr lang="ru-RU" dirty="0"/>
              </a:p>
            </p:txBody>
          </p:sp>
        </mc:Choice>
        <mc:Fallback xmlns="">
          <p:sp>
            <p:nvSpPr>
              <p:cNvPr id="17" name="TextBox 16">
                <a:extLst>
                  <a:ext uri="{FF2B5EF4-FFF2-40B4-BE49-F238E27FC236}">
                    <a16:creationId xmlns:a16="http://schemas.microsoft.com/office/drawing/2014/main" id="{98B77E2E-2333-EB5A-02E6-F24D5AA0CCA2}"/>
                  </a:ext>
                </a:extLst>
              </p:cNvPr>
              <p:cNvSpPr txBox="1">
                <a:spLocks noRot="1" noChangeAspect="1" noMove="1" noResize="1" noEditPoints="1" noAdjustHandles="1" noChangeArrowheads="1" noChangeShapeType="1" noTextEdit="1"/>
              </p:cNvSpPr>
              <p:nvPr/>
            </p:nvSpPr>
            <p:spPr>
              <a:xfrm>
                <a:off x="4865168" y="6340825"/>
                <a:ext cx="3206170" cy="369332"/>
              </a:xfrm>
              <a:prstGeom prst="rect">
                <a:avLst/>
              </a:prstGeom>
              <a:blipFill>
                <a:blip r:embed="rId11"/>
                <a:stretch>
                  <a:fillRect t="-8197" b="-24590"/>
                </a:stretch>
              </a:blipFill>
            </p:spPr>
            <p:txBody>
              <a:bodyPr/>
              <a:lstStyle/>
              <a:p>
                <a:r>
                  <a:rPr lang="ru-RU">
                    <a:noFill/>
                  </a:rPr>
                  <a:t> </a:t>
                </a:r>
              </a:p>
            </p:txBody>
          </p:sp>
        </mc:Fallback>
      </mc:AlternateContent>
    </p:spTree>
    <p:extLst>
      <p:ext uri="{BB962C8B-B14F-4D97-AF65-F5344CB8AC3E}">
        <p14:creationId xmlns:p14="http://schemas.microsoft.com/office/powerpoint/2010/main" val="3593514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D14759-EC51-3036-E1D3-1CF7EB4776D5}"/>
              </a:ext>
            </a:extLst>
          </p:cNvPr>
          <p:cNvSpPr>
            <a:spLocks noGrp="1"/>
          </p:cNvSpPr>
          <p:nvPr>
            <p:ph type="title"/>
          </p:nvPr>
        </p:nvSpPr>
        <p:spPr/>
        <p:txBody>
          <a:bodyPr/>
          <a:lstStyle/>
          <a:p>
            <a:r>
              <a:rPr lang="en-US" dirty="0"/>
              <a:t>Modeling</a:t>
            </a:r>
            <a:endParaRPr lang="ru-RU" dirty="0"/>
          </a:p>
        </p:txBody>
      </p:sp>
      <p:pic>
        <p:nvPicPr>
          <p:cNvPr id="17" name="Рисунок 16">
            <a:extLst>
              <a:ext uri="{FF2B5EF4-FFF2-40B4-BE49-F238E27FC236}">
                <a16:creationId xmlns:a16="http://schemas.microsoft.com/office/drawing/2014/main" id="{EF06A435-7621-ADD7-8781-45D071ADDACB}"/>
              </a:ext>
            </a:extLst>
          </p:cNvPr>
          <p:cNvPicPr>
            <a:picLocks noChangeAspect="1"/>
          </p:cNvPicPr>
          <p:nvPr/>
        </p:nvPicPr>
        <p:blipFill>
          <a:blip r:embed="rId3"/>
          <a:stretch>
            <a:fillRect/>
          </a:stretch>
        </p:blipFill>
        <p:spPr>
          <a:xfrm>
            <a:off x="4609002" y="1372021"/>
            <a:ext cx="7140452" cy="5205811"/>
          </a:xfrm>
          <a:prstGeom prst="rect">
            <a:avLst/>
          </a:prstGeom>
        </p:spPr>
      </p:pic>
      <p:sp>
        <p:nvSpPr>
          <p:cNvPr id="18" name="Овал 17">
            <a:extLst>
              <a:ext uri="{FF2B5EF4-FFF2-40B4-BE49-F238E27FC236}">
                <a16:creationId xmlns:a16="http://schemas.microsoft.com/office/drawing/2014/main" id="{AF7E057C-CBF8-372E-D963-29EE5CB37B55}"/>
              </a:ext>
            </a:extLst>
          </p:cNvPr>
          <p:cNvSpPr/>
          <p:nvPr/>
        </p:nvSpPr>
        <p:spPr>
          <a:xfrm>
            <a:off x="5042756" y="3134634"/>
            <a:ext cx="433754" cy="413239"/>
          </a:xfrm>
          <a:prstGeom prst="ellips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Овал 18">
            <a:extLst>
              <a:ext uri="{FF2B5EF4-FFF2-40B4-BE49-F238E27FC236}">
                <a16:creationId xmlns:a16="http://schemas.microsoft.com/office/drawing/2014/main" id="{47EA4D67-36D0-7C9F-C3D4-292839FC151C}"/>
              </a:ext>
            </a:extLst>
          </p:cNvPr>
          <p:cNvSpPr/>
          <p:nvPr/>
        </p:nvSpPr>
        <p:spPr>
          <a:xfrm>
            <a:off x="5042756" y="5969909"/>
            <a:ext cx="433754" cy="413239"/>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DE9E03A-A671-A38A-230D-6E8172BD409A}"/>
                  </a:ext>
                </a:extLst>
              </p:cNvPr>
              <p:cNvSpPr txBox="1"/>
              <p:nvPr/>
            </p:nvSpPr>
            <p:spPr>
              <a:xfrm>
                <a:off x="703385" y="1862254"/>
                <a:ext cx="4910871" cy="1039452"/>
              </a:xfrm>
              <a:prstGeom prst="rect">
                <a:avLst/>
              </a:prstGeom>
              <a:noFill/>
            </p:spPr>
            <p:txBody>
              <a:bodyPr wrap="square" rtlCol="0">
                <a:spAutoFit/>
              </a:bodyPr>
              <a:lstStyle/>
              <a:p>
                <a:r>
                  <a:rPr lang="en-US" sz="2400" dirty="0"/>
                  <a:t>Scale-free graph</a:t>
                </a:r>
              </a:p>
              <a:p>
                <a:r>
                  <a:rPr lang="en-US" sz="2400" dirty="0"/>
                  <a:t>Degree distribution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sup>
                        </m:sSup>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p>
                          <m:sSupPr>
                            <m:ctrlPr>
                              <a:rPr lang="en-US" sz="2400" b="0" i="1" smtClean="0">
                                <a:latin typeface="Cambria Math" panose="02040503050406030204" pitchFamily="18" charset="0"/>
                              </a:rPr>
                            </m:ctrlPr>
                          </m:sSup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sup>
                            </m:sSup>
                          </m:e>
                          <m:sup>
                            <m:r>
                              <a:rPr lang="en-US" sz="2400" b="0" i="1" smtClean="0">
                                <a:latin typeface="Cambria Math" panose="02040503050406030204" pitchFamily="18" charset="0"/>
                              </a:rPr>
                              <m:t>3</m:t>
                            </m:r>
                          </m:sup>
                        </m:sSup>
                      </m:den>
                    </m:f>
                  </m:oMath>
                </a14:m>
                <a:endParaRPr lang="ru-RU" sz="2400" dirty="0"/>
              </a:p>
            </p:txBody>
          </p:sp>
        </mc:Choice>
        <mc:Fallback xmlns="">
          <p:sp>
            <p:nvSpPr>
              <p:cNvPr id="20" name="TextBox 19">
                <a:extLst>
                  <a:ext uri="{FF2B5EF4-FFF2-40B4-BE49-F238E27FC236}">
                    <a16:creationId xmlns:a16="http://schemas.microsoft.com/office/drawing/2014/main" id="{9DE9E03A-A671-A38A-230D-6E8172BD409A}"/>
                  </a:ext>
                </a:extLst>
              </p:cNvPr>
              <p:cNvSpPr txBox="1">
                <a:spLocks noRot="1" noChangeAspect="1" noMove="1" noResize="1" noEditPoints="1" noAdjustHandles="1" noChangeArrowheads="1" noChangeShapeType="1" noTextEdit="1"/>
              </p:cNvSpPr>
              <p:nvPr/>
            </p:nvSpPr>
            <p:spPr>
              <a:xfrm>
                <a:off x="703385" y="1862254"/>
                <a:ext cx="4910871" cy="1039452"/>
              </a:xfrm>
              <a:prstGeom prst="rect">
                <a:avLst/>
              </a:prstGeom>
              <a:blipFill>
                <a:blip r:embed="rId4"/>
                <a:stretch>
                  <a:fillRect l="-1861" t="-4678"/>
                </a:stretch>
              </a:blipFill>
            </p:spPr>
            <p:txBody>
              <a:bodyPr/>
              <a:lstStyle/>
              <a:p>
                <a:r>
                  <a:rPr lang="ru-RU">
                    <a:noFill/>
                  </a:rPr>
                  <a:t> </a:t>
                </a:r>
              </a:p>
            </p:txBody>
          </p:sp>
        </mc:Fallback>
      </mc:AlternateContent>
      <p:sp>
        <p:nvSpPr>
          <p:cNvPr id="21" name="TextBox 20">
            <a:extLst>
              <a:ext uri="{FF2B5EF4-FFF2-40B4-BE49-F238E27FC236}">
                <a16:creationId xmlns:a16="http://schemas.microsoft.com/office/drawing/2014/main" id="{659D9442-5F8B-4CE2-2723-0B00E22023CF}"/>
              </a:ext>
            </a:extLst>
          </p:cNvPr>
          <p:cNvSpPr txBox="1"/>
          <p:nvPr/>
        </p:nvSpPr>
        <p:spPr>
          <a:xfrm>
            <a:off x="703385" y="4804016"/>
            <a:ext cx="4910871" cy="830997"/>
          </a:xfrm>
          <a:prstGeom prst="rect">
            <a:avLst/>
          </a:prstGeom>
          <a:noFill/>
        </p:spPr>
        <p:txBody>
          <a:bodyPr wrap="square" rtlCol="0">
            <a:spAutoFit/>
          </a:bodyPr>
          <a:lstStyle/>
          <a:p>
            <a:r>
              <a:rPr lang="en-US" sz="2400" dirty="0" err="1"/>
              <a:t>Erdős</a:t>
            </a:r>
            <a:r>
              <a:rPr lang="en-US" sz="2400" dirty="0"/>
              <a:t>–</a:t>
            </a:r>
            <a:r>
              <a:rPr lang="en-US" sz="2400" dirty="0" err="1"/>
              <a:t>Rényi</a:t>
            </a:r>
            <a:r>
              <a:rPr lang="en-US" sz="2400" dirty="0"/>
              <a:t> graph</a:t>
            </a:r>
          </a:p>
          <a:p>
            <a:r>
              <a:rPr lang="en-US" sz="2400" dirty="0"/>
              <a:t>Poisson degree distribution</a:t>
            </a:r>
            <a:endParaRPr lang="ru-RU" sz="2400" dirty="0"/>
          </a:p>
        </p:txBody>
      </p:sp>
    </p:spTree>
    <p:extLst>
      <p:ext uri="{BB962C8B-B14F-4D97-AF65-F5344CB8AC3E}">
        <p14:creationId xmlns:p14="http://schemas.microsoft.com/office/powerpoint/2010/main" val="2936785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9464B0-394B-D739-4AF1-6BA610F7B203}"/>
              </a:ext>
            </a:extLst>
          </p:cNvPr>
          <p:cNvSpPr>
            <a:spLocks noGrp="1"/>
          </p:cNvSpPr>
          <p:nvPr>
            <p:ph type="title"/>
          </p:nvPr>
        </p:nvSpPr>
        <p:spPr/>
        <p:txBody>
          <a:bodyPr/>
          <a:lstStyle/>
          <a:p>
            <a:r>
              <a:rPr lang="en-US" dirty="0"/>
              <a:t>Fast relaxation approximation</a:t>
            </a:r>
            <a:endParaRPr lang="ru-RU"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1107B6-D42F-10CD-1D4D-5D9F104E8C1E}"/>
                  </a:ext>
                </a:extLst>
              </p:cNvPr>
              <p:cNvSpPr txBox="1"/>
              <p:nvPr/>
            </p:nvSpPr>
            <p:spPr>
              <a:xfrm>
                <a:off x="697526" y="1794904"/>
                <a:ext cx="5014544" cy="22347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ru-RU" sz="280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𝜆</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=1</m:t>
                          </m:r>
                        </m:sub>
                        <m:sup>
                          <m:r>
                            <a:rPr lang="en-US" sz="2800" b="0" i="1" smtClean="0">
                              <a:latin typeface="Cambria Math" panose="02040503050406030204" pitchFamily="18" charset="0"/>
                            </a:rPr>
                            <m:t>𝑁</m:t>
                          </m:r>
                        </m:sup>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𝑖𝑗</m:t>
                              </m:r>
                            </m:sub>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sup>
                          </m:sSubSup>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e>
                          </m:func>
                        </m:e>
                      </m:nary>
                    </m:oMath>
                  </m:oMathPara>
                </a14:m>
                <a:endParaRPr lang="en-US" sz="2800" b="0" dirty="0"/>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𝜏</m:t>
                              </m:r>
                            </m:e>
                            <m:sub>
                              <m:r>
                                <a:rPr lang="en-US" sz="2800" b="0" i="1" smtClean="0">
                                  <a:latin typeface="Cambria Math" panose="02040503050406030204" pitchFamily="18" charset="0"/>
                                </a:rPr>
                                <m:t>𝜔</m:t>
                              </m:r>
                            </m:sub>
                          </m:sSub>
                        </m:den>
                      </m:f>
                      <m:r>
                        <a:rPr lang="en-US" sz="2800" b="0" i="1" smtClean="0">
                          <a:latin typeface="Cambria Math" panose="02040503050406030204" pitchFamily="18" charset="0"/>
                        </a:rPr>
                        <m:t>(</m:t>
                      </m:r>
                      <m:r>
                        <a:rPr lang="en-US" sz="2800" b="0" i="1" smtClean="0">
                          <a:latin typeface="Cambria Math" panose="02040503050406030204" pitchFamily="18" charset="0"/>
                        </a:rPr>
                        <m:t>𝑁</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m:oMathPara>
                </a14:m>
                <a:endParaRPr lang="en-US" sz="2800" b="0" dirty="0"/>
              </a:p>
            </p:txBody>
          </p:sp>
        </mc:Choice>
        <mc:Fallback xmlns="">
          <p:sp>
            <p:nvSpPr>
              <p:cNvPr id="4" name="TextBox 3">
                <a:extLst>
                  <a:ext uri="{FF2B5EF4-FFF2-40B4-BE49-F238E27FC236}">
                    <a16:creationId xmlns:a16="http://schemas.microsoft.com/office/drawing/2014/main" id="{761107B6-D42F-10CD-1D4D-5D9F104E8C1E}"/>
                  </a:ext>
                </a:extLst>
              </p:cNvPr>
              <p:cNvSpPr txBox="1">
                <a:spLocks noRot="1" noChangeAspect="1" noMove="1" noResize="1" noEditPoints="1" noAdjustHandles="1" noChangeArrowheads="1" noChangeShapeType="1" noTextEdit="1"/>
              </p:cNvSpPr>
              <p:nvPr/>
            </p:nvSpPr>
            <p:spPr>
              <a:xfrm>
                <a:off x="697526" y="1794904"/>
                <a:ext cx="5014544" cy="2234714"/>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BB65A3F-35A4-AC04-57CD-33CF3157B34A}"/>
                  </a:ext>
                </a:extLst>
              </p:cNvPr>
              <p:cNvSpPr txBox="1"/>
              <p:nvPr/>
            </p:nvSpPr>
            <p:spPr>
              <a:xfrm>
                <a:off x="1498723" y="4681075"/>
                <a:ext cx="3490547" cy="19736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ru-RU" sz="240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ac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𝑦</m:t>
                              </m:r>
                            </m:sub>
                          </m:sSub>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𝛿</m:t>
                                  </m:r>
                                </m:e>
                                <m:sub>
                                  <m:r>
                                    <a:rPr lang="en-US" sz="2400" b="0" i="1" smtClean="0">
                                      <a:latin typeface="Cambria Math" panose="02040503050406030204" pitchFamily="18" charset="0"/>
                                    </a:rPr>
                                    <m:t>𝑖𝑗</m:t>
                                  </m:r>
                                </m:sub>
                              </m:sSub>
                            </m:e>
                          </m:d>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e>
                      </m:nary>
                    </m:oMath>
                  </m:oMathPara>
                </a14:m>
                <a:endParaRPr lang="en-US" sz="2400" b="0" dirty="0"/>
              </a:p>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𝜒</m:t>
                              </m:r>
                            </m:e>
                            <m:sub>
                              <m:r>
                                <a:rPr lang="en-US" sz="2400" b="0" i="1" smtClean="0">
                                  <a:latin typeface="Cambria Math" panose="02040503050406030204" pitchFamily="18" charset="0"/>
                                </a:rPr>
                                <m:t>𝑖</m:t>
                              </m:r>
                            </m:sub>
                          </m:sSub>
                        </m:e>
                      </m:ac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𝜒</m:t>
                              </m:r>
                            </m:sub>
                          </m:sSub>
                        </m:den>
                      </m:f>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𝜒</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b="0" dirty="0"/>
              </a:p>
            </p:txBody>
          </p:sp>
        </mc:Choice>
        <mc:Fallback xmlns="">
          <p:sp>
            <p:nvSpPr>
              <p:cNvPr id="5" name="TextBox 4">
                <a:extLst>
                  <a:ext uri="{FF2B5EF4-FFF2-40B4-BE49-F238E27FC236}">
                    <a16:creationId xmlns:a16="http://schemas.microsoft.com/office/drawing/2014/main" id="{BBB65A3F-35A4-AC04-57CD-33CF3157B34A}"/>
                  </a:ext>
                </a:extLst>
              </p:cNvPr>
              <p:cNvSpPr txBox="1">
                <a:spLocks noRot="1" noChangeAspect="1" noMove="1" noResize="1" noEditPoints="1" noAdjustHandles="1" noChangeArrowheads="1" noChangeShapeType="1" noTextEdit="1"/>
              </p:cNvSpPr>
              <p:nvPr/>
            </p:nvSpPr>
            <p:spPr>
              <a:xfrm>
                <a:off x="1498723" y="4681075"/>
                <a:ext cx="3490547" cy="1973682"/>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3913BA-3049-0AB3-74E2-D0EFF68E3FA9}"/>
                  </a:ext>
                </a:extLst>
              </p:cNvPr>
              <p:cNvSpPr txBox="1"/>
              <p:nvPr/>
            </p:nvSpPr>
            <p:spPr>
              <a:xfrm>
                <a:off x="7271238" y="2797897"/>
                <a:ext cx="3930162" cy="1262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𝑦</m:t>
                          </m:r>
                        </m:sub>
                      </m:sSub>
                      <m:r>
                        <a:rPr lang="en-US" sz="2400" b="0" i="1" smtClean="0">
                          <a:latin typeface="Cambria Math" panose="02040503050406030204" pitchFamily="18" charset="0"/>
                        </a:rPr>
                        <m:t>→0</m:t>
                      </m:r>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𝜔</m:t>
                          </m:r>
                        </m:sub>
                      </m:sSub>
                      <m:r>
                        <a:rPr lang="en-US" sz="2400" b="0" i="1" smtClean="0">
                          <a:latin typeface="Cambria Math" panose="02040503050406030204" pitchFamily="18" charset="0"/>
                        </a:rPr>
                        <m:t>→0</m:t>
                      </m:r>
                    </m:oMath>
                  </m:oMathPara>
                </a14:m>
                <a:endParaRPr lang="en-US" sz="2400" dirty="0"/>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𝜒</m:t>
                          </m:r>
                        </m:sub>
                      </m:sSub>
                      <m:r>
                        <a:rPr lang="en-US" sz="2400" b="0" i="1" smtClean="0">
                          <a:latin typeface="Cambria Math" panose="02040503050406030204" pitchFamily="18" charset="0"/>
                        </a:rPr>
                        <m:t>→0</m:t>
                      </m:r>
                    </m:oMath>
                  </m:oMathPara>
                </a14:m>
                <a:endParaRPr lang="ru-RU" sz="2400" dirty="0"/>
              </a:p>
            </p:txBody>
          </p:sp>
        </mc:Choice>
        <mc:Fallback xmlns="">
          <p:sp>
            <p:nvSpPr>
              <p:cNvPr id="6" name="TextBox 5">
                <a:extLst>
                  <a:ext uri="{FF2B5EF4-FFF2-40B4-BE49-F238E27FC236}">
                    <a16:creationId xmlns:a16="http://schemas.microsoft.com/office/drawing/2014/main" id="{CA3913BA-3049-0AB3-74E2-D0EFF68E3FA9}"/>
                  </a:ext>
                </a:extLst>
              </p:cNvPr>
              <p:cNvSpPr txBox="1">
                <a:spLocks noRot="1" noChangeAspect="1" noMove="1" noResize="1" noEditPoints="1" noAdjustHandles="1" noChangeArrowheads="1" noChangeShapeType="1" noTextEdit="1"/>
              </p:cNvSpPr>
              <p:nvPr/>
            </p:nvSpPr>
            <p:spPr>
              <a:xfrm>
                <a:off x="7271238" y="2797897"/>
                <a:ext cx="3930162" cy="1262205"/>
              </a:xfrm>
              <a:prstGeom prst="rect">
                <a:avLst/>
              </a:prstGeom>
              <a:blipFill>
                <a:blip r:embed="rId5"/>
                <a:stretch>
                  <a:fillRect b="-1932"/>
                </a:stretch>
              </a:blipFill>
            </p:spPr>
            <p:txBody>
              <a:bodyPr/>
              <a:lstStyle/>
              <a:p>
                <a:r>
                  <a:rPr lang="ru-RU">
                    <a:noFill/>
                  </a:rPr>
                  <a:t> </a:t>
                </a:r>
              </a:p>
            </p:txBody>
          </p:sp>
        </mc:Fallback>
      </mc:AlternateContent>
    </p:spTree>
    <p:extLst>
      <p:ext uri="{BB962C8B-B14F-4D97-AF65-F5344CB8AC3E}">
        <p14:creationId xmlns:p14="http://schemas.microsoft.com/office/powerpoint/2010/main" val="3535437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9464B0-394B-D739-4AF1-6BA610F7B203}"/>
              </a:ext>
            </a:extLst>
          </p:cNvPr>
          <p:cNvSpPr>
            <a:spLocks noGrp="1"/>
          </p:cNvSpPr>
          <p:nvPr>
            <p:ph type="title"/>
          </p:nvPr>
        </p:nvSpPr>
        <p:spPr/>
        <p:txBody>
          <a:bodyPr/>
          <a:lstStyle/>
          <a:p>
            <a:r>
              <a:rPr lang="en-US" dirty="0"/>
              <a:t>Fast relaxation approximation</a:t>
            </a:r>
            <a:endParaRPr lang="ru-RU"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1107B6-D42F-10CD-1D4D-5D9F104E8C1E}"/>
                  </a:ext>
                </a:extLst>
              </p:cNvPr>
              <p:cNvSpPr txBox="1"/>
              <p:nvPr/>
            </p:nvSpPr>
            <p:spPr>
              <a:xfrm>
                <a:off x="697526" y="1794904"/>
                <a:ext cx="6274774" cy="22434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ru-RU" sz="280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𝜆</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=1</m:t>
                          </m:r>
                        </m:sub>
                        <m:sup>
                          <m:r>
                            <a:rPr lang="en-US" sz="2800" b="0" i="1" smtClean="0">
                              <a:latin typeface="Cambria Math" panose="02040503050406030204" pitchFamily="18" charset="0"/>
                            </a:rPr>
                            <m:t>𝑁</m:t>
                          </m:r>
                        </m:sup>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𝑖𝑗</m:t>
                              </m:r>
                            </m:sub>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sup>
                          </m:sSubSup>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e>
                          </m:func>
                        </m:e>
                      </m:nary>
                    </m:oMath>
                  </m:oMathPara>
                </a14:m>
                <a:endParaRPr lang="en-US" sz="2800" b="0" dirty="0"/>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r>
                            <a:rPr lang="en-US" sz="2800" b="0" i="1" smtClean="0">
                              <a:latin typeface="Cambria Math" panose="02040503050406030204" pitchFamily="18" charset="0"/>
                            </a:rPr>
                            <m:t>+ⅆ</m:t>
                          </m:r>
                          <m:r>
                            <a:rPr lang="en-US" sz="2800" b="0" i="1" smtClean="0">
                              <a:latin typeface="Cambria Math" panose="02040503050406030204" pitchFamily="18" charset="0"/>
                            </a:rPr>
                            <m:t>𝑡</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𝑑𝑡</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𝜏</m:t>
                              </m:r>
                            </m:e>
                            <m:sub>
                              <m:r>
                                <a:rPr lang="en-US" sz="2800" b="0" i="1" smtClean="0">
                                  <a:latin typeface="Cambria Math" panose="02040503050406030204" pitchFamily="18" charset="0"/>
                                </a:rPr>
                                <m:t>𝜔</m:t>
                              </m:r>
                            </m:sub>
                          </m:sSub>
                        </m:den>
                      </m:f>
                      <m:r>
                        <a:rPr lang="en-US" sz="2800" b="0" i="1" smtClean="0">
                          <a:latin typeface="Cambria Math" panose="02040503050406030204" pitchFamily="18" charset="0"/>
                        </a:rPr>
                        <m:t>(</m:t>
                      </m:r>
                      <m:r>
                        <a:rPr lang="en-US" sz="2800" b="0" i="1" smtClean="0">
                          <a:latin typeface="Cambria Math" panose="02040503050406030204" pitchFamily="18" charset="0"/>
                        </a:rPr>
                        <m:t>𝑁</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m:oMathPara>
                </a14:m>
                <a:endParaRPr lang="en-US" sz="2800" b="0" dirty="0"/>
              </a:p>
            </p:txBody>
          </p:sp>
        </mc:Choice>
        <mc:Fallback xmlns="">
          <p:sp>
            <p:nvSpPr>
              <p:cNvPr id="4" name="TextBox 3">
                <a:extLst>
                  <a:ext uri="{FF2B5EF4-FFF2-40B4-BE49-F238E27FC236}">
                    <a16:creationId xmlns:a16="http://schemas.microsoft.com/office/drawing/2014/main" id="{761107B6-D42F-10CD-1D4D-5D9F104E8C1E}"/>
                  </a:ext>
                </a:extLst>
              </p:cNvPr>
              <p:cNvSpPr txBox="1">
                <a:spLocks noRot="1" noChangeAspect="1" noMove="1" noResize="1" noEditPoints="1" noAdjustHandles="1" noChangeArrowheads="1" noChangeShapeType="1" noTextEdit="1"/>
              </p:cNvSpPr>
              <p:nvPr/>
            </p:nvSpPr>
            <p:spPr>
              <a:xfrm>
                <a:off x="697526" y="1794904"/>
                <a:ext cx="6274774" cy="2243499"/>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BB65A3F-35A4-AC04-57CD-33CF3157B34A}"/>
                  </a:ext>
                </a:extLst>
              </p:cNvPr>
              <p:cNvSpPr txBox="1"/>
              <p:nvPr/>
            </p:nvSpPr>
            <p:spPr>
              <a:xfrm>
                <a:off x="697526" y="4205774"/>
                <a:ext cx="6396770" cy="23242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𝑑𝑡</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𝑑𝑡</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𝜏</m:t>
                              </m:r>
                            </m:e>
                            <m:sub>
                              <m:r>
                                <a:rPr lang="en-US" sz="2800" b="0" i="1" smtClean="0">
                                  <a:latin typeface="Cambria Math" panose="02040503050406030204" pitchFamily="18" charset="0"/>
                                </a:rPr>
                                <m:t>𝑦</m:t>
                              </m:r>
                            </m:sub>
                          </m:sSub>
                        </m:den>
                      </m:f>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=1</m:t>
                          </m:r>
                        </m:sub>
                        <m:sup>
                          <m:r>
                            <a:rPr lang="en-US" sz="2800" b="0" i="1" smtClean="0">
                              <a:latin typeface="Cambria Math" panose="02040503050406030204" pitchFamily="18" charset="0"/>
                            </a:rPr>
                            <m:t>𝑁</m:t>
                          </m:r>
                        </m:sup>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𝜋</m:t>
                                  </m:r>
                                </m:e>
                                <m:sub>
                                  <m:r>
                                    <a:rPr lang="en-US" sz="2800" b="0" i="1" smtClean="0">
                                      <a:latin typeface="Cambria Math" panose="02040503050406030204" pitchFamily="18" charset="0"/>
                                    </a:rPr>
                                    <m:t>𝑖𝑗</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𝛿</m:t>
                                  </m:r>
                                </m:e>
                                <m:sub>
                                  <m:r>
                                    <a:rPr lang="en-US" sz="2800" b="0" i="1" smtClean="0">
                                      <a:latin typeface="Cambria Math" panose="02040503050406030204" pitchFamily="18" charset="0"/>
                                    </a:rPr>
                                    <m:t>𝑖𝑗</m:t>
                                  </m:r>
                                </m:sub>
                              </m:sSub>
                            </m:e>
                          </m:d>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𝑗</m:t>
                              </m:r>
                            </m:sub>
                          </m:sSub>
                        </m:e>
                      </m:nary>
                    </m:oMath>
                  </m:oMathPara>
                </a14:m>
                <a:endParaRPr lang="en-US" sz="2800" b="0" dirty="0"/>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𝜒</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𝑑𝑡</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𝜒</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𝑑𝑡</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𝜏</m:t>
                              </m:r>
                            </m:e>
                            <m:sub>
                              <m:r>
                                <a:rPr lang="en-US" sz="2800" b="0" i="1" smtClean="0">
                                  <a:latin typeface="Cambria Math" panose="02040503050406030204" pitchFamily="18" charset="0"/>
                                </a:rPr>
                                <m:t>𝜒</m:t>
                              </m:r>
                            </m:sub>
                          </m:sSub>
                        </m:den>
                      </m:f>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𝑠</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𝜒</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m:oMathPara>
                </a14:m>
                <a:endParaRPr lang="en-US" sz="2800" b="0" dirty="0"/>
              </a:p>
            </p:txBody>
          </p:sp>
        </mc:Choice>
        <mc:Fallback xmlns="">
          <p:sp>
            <p:nvSpPr>
              <p:cNvPr id="5" name="TextBox 4">
                <a:extLst>
                  <a:ext uri="{FF2B5EF4-FFF2-40B4-BE49-F238E27FC236}">
                    <a16:creationId xmlns:a16="http://schemas.microsoft.com/office/drawing/2014/main" id="{BBB65A3F-35A4-AC04-57CD-33CF3157B34A}"/>
                  </a:ext>
                </a:extLst>
              </p:cNvPr>
              <p:cNvSpPr txBox="1">
                <a:spLocks noRot="1" noChangeAspect="1" noMove="1" noResize="1" noEditPoints="1" noAdjustHandles="1" noChangeArrowheads="1" noChangeShapeType="1" noTextEdit="1"/>
              </p:cNvSpPr>
              <p:nvPr/>
            </p:nvSpPr>
            <p:spPr>
              <a:xfrm>
                <a:off x="697526" y="4205774"/>
                <a:ext cx="6396770" cy="2324291"/>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3913BA-3049-0AB3-74E2-D0EFF68E3FA9}"/>
                  </a:ext>
                </a:extLst>
              </p:cNvPr>
              <p:cNvSpPr txBox="1"/>
              <p:nvPr/>
            </p:nvSpPr>
            <p:spPr>
              <a:xfrm>
                <a:off x="7271238" y="2797897"/>
                <a:ext cx="3930162" cy="1262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𝑦</m:t>
                          </m:r>
                        </m:sub>
                      </m:sSub>
                      <m:r>
                        <a:rPr lang="en-US" sz="2400" b="0" i="1" smtClean="0">
                          <a:latin typeface="Cambria Math" panose="02040503050406030204" pitchFamily="18" charset="0"/>
                        </a:rPr>
                        <m:t>→0</m:t>
                      </m:r>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𝜔</m:t>
                          </m:r>
                        </m:sub>
                      </m:sSub>
                      <m:r>
                        <a:rPr lang="en-US" sz="2400" b="0" i="1" smtClean="0">
                          <a:latin typeface="Cambria Math" panose="02040503050406030204" pitchFamily="18" charset="0"/>
                        </a:rPr>
                        <m:t>→0</m:t>
                      </m:r>
                    </m:oMath>
                  </m:oMathPara>
                </a14:m>
                <a:endParaRPr lang="en-US" sz="2400" dirty="0"/>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𝜒</m:t>
                          </m:r>
                        </m:sub>
                      </m:sSub>
                      <m:r>
                        <a:rPr lang="en-US" sz="2400" b="0" i="1" smtClean="0">
                          <a:latin typeface="Cambria Math" panose="02040503050406030204" pitchFamily="18" charset="0"/>
                        </a:rPr>
                        <m:t>→0</m:t>
                      </m:r>
                    </m:oMath>
                  </m:oMathPara>
                </a14:m>
                <a:endParaRPr lang="ru-RU" sz="2400" dirty="0"/>
              </a:p>
            </p:txBody>
          </p:sp>
        </mc:Choice>
        <mc:Fallback xmlns="">
          <p:sp>
            <p:nvSpPr>
              <p:cNvPr id="6" name="TextBox 5">
                <a:extLst>
                  <a:ext uri="{FF2B5EF4-FFF2-40B4-BE49-F238E27FC236}">
                    <a16:creationId xmlns:a16="http://schemas.microsoft.com/office/drawing/2014/main" id="{CA3913BA-3049-0AB3-74E2-D0EFF68E3FA9}"/>
                  </a:ext>
                </a:extLst>
              </p:cNvPr>
              <p:cNvSpPr txBox="1">
                <a:spLocks noRot="1" noChangeAspect="1" noMove="1" noResize="1" noEditPoints="1" noAdjustHandles="1" noChangeArrowheads="1" noChangeShapeType="1" noTextEdit="1"/>
              </p:cNvSpPr>
              <p:nvPr/>
            </p:nvSpPr>
            <p:spPr>
              <a:xfrm>
                <a:off x="7271238" y="2797897"/>
                <a:ext cx="3930162" cy="1262205"/>
              </a:xfrm>
              <a:prstGeom prst="rect">
                <a:avLst/>
              </a:prstGeom>
              <a:blipFill>
                <a:blip r:embed="rId5"/>
                <a:stretch>
                  <a:fillRect b="-1932"/>
                </a:stretch>
              </a:blipFill>
            </p:spPr>
            <p:txBody>
              <a:bodyPr/>
              <a:lstStyle/>
              <a:p>
                <a:r>
                  <a:rPr lang="ru-RU">
                    <a:noFill/>
                  </a:rPr>
                  <a:t> </a:t>
                </a:r>
              </a:p>
            </p:txBody>
          </p:sp>
        </mc:Fallback>
      </mc:AlternateContent>
    </p:spTree>
    <p:extLst>
      <p:ext uri="{BB962C8B-B14F-4D97-AF65-F5344CB8AC3E}">
        <p14:creationId xmlns:p14="http://schemas.microsoft.com/office/powerpoint/2010/main" val="3479014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9464B0-394B-D739-4AF1-6BA610F7B203}"/>
              </a:ext>
            </a:extLst>
          </p:cNvPr>
          <p:cNvSpPr>
            <a:spLocks noGrp="1"/>
          </p:cNvSpPr>
          <p:nvPr>
            <p:ph type="title"/>
          </p:nvPr>
        </p:nvSpPr>
        <p:spPr/>
        <p:txBody>
          <a:bodyPr/>
          <a:lstStyle/>
          <a:p>
            <a:r>
              <a:rPr lang="en-US" dirty="0"/>
              <a:t>Fast relaxation approximation</a:t>
            </a:r>
            <a:endParaRPr lang="ru-RU"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1107B6-D42F-10CD-1D4D-5D9F104E8C1E}"/>
                  </a:ext>
                </a:extLst>
              </p:cNvPr>
              <p:cNvSpPr txBox="1"/>
              <p:nvPr/>
            </p:nvSpPr>
            <p:spPr>
              <a:xfrm>
                <a:off x="697526" y="1794904"/>
                <a:ext cx="6274774" cy="22434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ru-RU" sz="280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𝜆</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=1</m:t>
                          </m:r>
                        </m:sub>
                        <m:sup>
                          <m:r>
                            <a:rPr lang="en-US" sz="2800" b="0" i="1" smtClean="0">
                              <a:latin typeface="Cambria Math" panose="02040503050406030204" pitchFamily="18" charset="0"/>
                            </a:rPr>
                            <m:t>𝑁</m:t>
                          </m:r>
                        </m:sup>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𝑖𝑗</m:t>
                              </m:r>
                            </m:sub>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sup>
                          </m:sSubSup>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e>
                          </m:func>
                        </m:e>
                      </m:nary>
                    </m:oMath>
                  </m:oMathPara>
                </a14:m>
                <a:endParaRPr lang="en-US" sz="2800" b="0" dirty="0"/>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r>
                            <a:rPr lang="en-US" sz="2800" b="0" i="1" smtClean="0">
                              <a:latin typeface="Cambria Math" panose="02040503050406030204" pitchFamily="18" charset="0"/>
                            </a:rPr>
                            <m:t>+ⅆ</m:t>
                          </m:r>
                          <m:r>
                            <a:rPr lang="en-US" sz="2800" b="0" i="1" smtClean="0">
                              <a:latin typeface="Cambria Math" panose="02040503050406030204" pitchFamily="18" charset="0"/>
                            </a:rPr>
                            <m:t>𝑡</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𝑑𝑡</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𝜏</m:t>
                              </m:r>
                            </m:e>
                            <m:sub>
                              <m:r>
                                <a:rPr lang="en-US" sz="2800" b="0" i="1" smtClean="0">
                                  <a:latin typeface="Cambria Math" panose="02040503050406030204" pitchFamily="18" charset="0"/>
                                </a:rPr>
                                <m:t>𝜔</m:t>
                              </m:r>
                            </m:sub>
                          </m:sSub>
                        </m:den>
                      </m:f>
                      <m:r>
                        <a:rPr lang="en-US" sz="2800" b="0" i="1" smtClean="0">
                          <a:latin typeface="Cambria Math" panose="02040503050406030204" pitchFamily="18" charset="0"/>
                        </a:rPr>
                        <m:t>(</m:t>
                      </m:r>
                      <m:r>
                        <a:rPr lang="en-US" sz="2800" b="0" i="1" smtClean="0">
                          <a:latin typeface="Cambria Math" panose="02040503050406030204" pitchFamily="18" charset="0"/>
                        </a:rPr>
                        <m:t>𝑁</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m:oMathPara>
                </a14:m>
                <a:endParaRPr lang="en-US" sz="2800" b="0" dirty="0"/>
              </a:p>
            </p:txBody>
          </p:sp>
        </mc:Choice>
        <mc:Fallback xmlns="">
          <p:sp>
            <p:nvSpPr>
              <p:cNvPr id="4" name="TextBox 3">
                <a:extLst>
                  <a:ext uri="{FF2B5EF4-FFF2-40B4-BE49-F238E27FC236}">
                    <a16:creationId xmlns:a16="http://schemas.microsoft.com/office/drawing/2014/main" id="{761107B6-D42F-10CD-1D4D-5D9F104E8C1E}"/>
                  </a:ext>
                </a:extLst>
              </p:cNvPr>
              <p:cNvSpPr txBox="1">
                <a:spLocks noRot="1" noChangeAspect="1" noMove="1" noResize="1" noEditPoints="1" noAdjustHandles="1" noChangeArrowheads="1" noChangeShapeType="1" noTextEdit="1"/>
              </p:cNvSpPr>
              <p:nvPr/>
            </p:nvSpPr>
            <p:spPr>
              <a:xfrm>
                <a:off x="697526" y="1794904"/>
                <a:ext cx="6274774" cy="2243499"/>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BB65A3F-35A4-AC04-57CD-33CF3157B34A}"/>
                  </a:ext>
                </a:extLst>
              </p:cNvPr>
              <p:cNvSpPr txBox="1"/>
              <p:nvPr/>
            </p:nvSpPr>
            <p:spPr>
              <a:xfrm>
                <a:off x="697526" y="4205774"/>
                <a:ext cx="6396770" cy="23242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𝑑𝑡</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𝑑𝑡</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𝜏</m:t>
                              </m:r>
                            </m:e>
                            <m:sub>
                              <m:r>
                                <a:rPr lang="en-US" sz="2800" b="0" i="1" smtClean="0">
                                  <a:latin typeface="Cambria Math" panose="02040503050406030204" pitchFamily="18" charset="0"/>
                                </a:rPr>
                                <m:t>𝑦</m:t>
                              </m:r>
                            </m:sub>
                          </m:sSub>
                        </m:den>
                      </m:f>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=1</m:t>
                          </m:r>
                        </m:sub>
                        <m:sup>
                          <m:r>
                            <a:rPr lang="en-US" sz="2800" b="0" i="1" smtClean="0">
                              <a:latin typeface="Cambria Math" panose="02040503050406030204" pitchFamily="18" charset="0"/>
                            </a:rPr>
                            <m:t>𝑁</m:t>
                          </m:r>
                        </m:sup>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𝜋</m:t>
                                  </m:r>
                                </m:e>
                                <m:sub>
                                  <m:r>
                                    <a:rPr lang="en-US" sz="2800" b="0" i="1" smtClean="0">
                                      <a:latin typeface="Cambria Math" panose="02040503050406030204" pitchFamily="18" charset="0"/>
                                    </a:rPr>
                                    <m:t>𝑖𝑗</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𝛿</m:t>
                                  </m:r>
                                </m:e>
                                <m:sub>
                                  <m:r>
                                    <a:rPr lang="en-US" sz="2800" b="0" i="1" smtClean="0">
                                      <a:latin typeface="Cambria Math" panose="02040503050406030204" pitchFamily="18" charset="0"/>
                                    </a:rPr>
                                    <m:t>𝑖𝑗</m:t>
                                  </m:r>
                                </m:sub>
                              </m:sSub>
                            </m:e>
                          </m:d>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𝑗</m:t>
                              </m:r>
                            </m:sub>
                          </m:sSub>
                        </m:e>
                      </m:nary>
                    </m:oMath>
                  </m:oMathPara>
                </a14:m>
                <a:endParaRPr lang="en-US" sz="2800" b="0" dirty="0"/>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𝜒</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𝑑𝑡</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𝜒</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𝑑𝑡</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𝜏</m:t>
                              </m:r>
                            </m:e>
                            <m:sub>
                              <m:r>
                                <a:rPr lang="en-US" sz="2800" b="0" i="1" smtClean="0">
                                  <a:latin typeface="Cambria Math" panose="02040503050406030204" pitchFamily="18" charset="0"/>
                                </a:rPr>
                                <m:t>𝜒</m:t>
                              </m:r>
                            </m:sub>
                          </m:sSub>
                        </m:den>
                      </m:f>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𝑠</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𝜒</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m:oMathPara>
                </a14:m>
                <a:endParaRPr lang="en-US" sz="2800" b="0" dirty="0"/>
              </a:p>
            </p:txBody>
          </p:sp>
        </mc:Choice>
        <mc:Fallback xmlns="">
          <p:sp>
            <p:nvSpPr>
              <p:cNvPr id="5" name="TextBox 4">
                <a:extLst>
                  <a:ext uri="{FF2B5EF4-FFF2-40B4-BE49-F238E27FC236}">
                    <a16:creationId xmlns:a16="http://schemas.microsoft.com/office/drawing/2014/main" id="{BBB65A3F-35A4-AC04-57CD-33CF3157B34A}"/>
                  </a:ext>
                </a:extLst>
              </p:cNvPr>
              <p:cNvSpPr txBox="1">
                <a:spLocks noRot="1" noChangeAspect="1" noMove="1" noResize="1" noEditPoints="1" noAdjustHandles="1" noChangeArrowheads="1" noChangeShapeType="1" noTextEdit="1"/>
              </p:cNvSpPr>
              <p:nvPr/>
            </p:nvSpPr>
            <p:spPr>
              <a:xfrm>
                <a:off x="697526" y="4205774"/>
                <a:ext cx="6396770" cy="2324291"/>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3913BA-3049-0AB3-74E2-D0EFF68E3FA9}"/>
                  </a:ext>
                </a:extLst>
              </p:cNvPr>
              <p:cNvSpPr txBox="1"/>
              <p:nvPr/>
            </p:nvSpPr>
            <p:spPr>
              <a:xfrm>
                <a:off x="7271238" y="2797897"/>
                <a:ext cx="3930162" cy="1262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𝑦</m:t>
                          </m:r>
                        </m:sub>
                      </m:sSub>
                      <m:r>
                        <a:rPr lang="en-US" sz="2400" b="0" i="1" smtClean="0">
                          <a:latin typeface="Cambria Math" panose="02040503050406030204" pitchFamily="18" charset="0"/>
                        </a:rPr>
                        <m:t>→0</m:t>
                      </m:r>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𝜔</m:t>
                          </m:r>
                        </m:sub>
                      </m:sSub>
                      <m:r>
                        <a:rPr lang="en-US" sz="2400" b="0" i="1" smtClean="0">
                          <a:latin typeface="Cambria Math" panose="02040503050406030204" pitchFamily="18" charset="0"/>
                        </a:rPr>
                        <m:t>→0</m:t>
                      </m:r>
                    </m:oMath>
                  </m:oMathPara>
                </a14:m>
                <a:endParaRPr lang="en-US" sz="2400" dirty="0"/>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𝜒</m:t>
                          </m:r>
                        </m:sub>
                      </m:sSub>
                      <m:r>
                        <a:rPr lang="en-US" sz="2400" b="0" i="1" smtClean="0">
                          <a:latin typeface="Cambria Math" panose="02040503050406030204" pitchFamily="18" charset="0"/>
                        </a:rPr>
                        <m:t>→0</m:t>
                      </m:r>
                    </m:oMath>
                  </m:oMathPara>
                </a14:m>
                <a:endParaRPr lang="ru-RU" sz="2400" dirty="0"/>
              </a:p>
            </p:txBody>
          </p:sp>
        </mc:Choice>
        <mc:Fallback xmlns="">
          <p:sp>
            <p:nvSpPr>
              <p:cNvPr id="6" name="TextBox 5">
                <a:extLst>
                  <a:ext uri="{FF2B5EF4-FFF2-40B4-BE49-F238E27FC236}">
                    <a16:creationId xmlns:a16="http://schemas.microsoft.com/office/drawing/2014/main" id="{CA3913BA-3049-0AB3-74E2-D0EFF68E3FA9}"/>
                  </a:ext>
                </a:extLst>
              </p:cNvPr>
              <p:cNvSpPr txBox="1">
                <a:spLocks noRot="1" noChangeAspect="1" noMove="1" noResize="1" noEditPoints="1" noAdjustHandles="1" noChangeArrowheads="1" noChangeShapeType="1" noTextEdit="1"/>
              </p:cNvSpPr>
              <p:nvPr/>
            </p:nvSpPr>
            <p:spPr>
              <a:xfrm>
                <a:off x="7271238" y="2797897"/>
                <a:ext cx="3930162" cy="1262205"/>
              </a:xfrm>
              <a:prstGeom prst="rect">
                <a:avLst/>
              </a:prstGeom>
              <a:blipFill>
                <a:blip r:embed="rId4"/>
                <a:stretch>
                  <a:fillRect b="-1932"/>
                </a:stretch>
              </a:blipFill>
            </p:spPr>
            <p:txBody>
              <a:bodyPr/>
              <a:lstStyle/>
              <a:p>
                <a:r>
                  <a:rPr lang="ru-RU">
                    <a:noFill/>
                  </a:rPr>
                  <a:t> </a:t>
                </a:r>
              </a:p>
            </p:txBody>
          </p:sp>
        </mc:Fallback>
      </mc:AlternateContent>
      <p:cxnSp>
        <p:nvCxnSpPr>
          <p:cNvPr id="7" name="Прямая соединительная линия 6">
            <a:extLst>
              <a:ext uri="{FF2B5EF4-FFF2-40B4-BE49-F238E27FC236}">
                <a16:creationId xmlns:a16="http://schemas.microsoft.com/office/drawing/2014/main" id="{3BE9A763-79DC-7156-A364-1B188AC74A0A}"/>
              </a:ext>
            </a:extLst>
          </p:cNvPr>
          <p:cNvCxnSpPr/>
          <p:nvPr/>
        </p:nvCxnSpPr>
        <p:spPr>
          <a:xfrm>
            <a:off x="4176346" y="3103685"/>
            <a:ext cx="404446" cy="32531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Прямая соединительная линия 7">
            <a:extLst>
              <a:ext uri="{FF2B5EF4-FFF2-40B4-BE49-F238E27FC236}">
                <a16:creationId xmlns:a16="http://schemas.microsoft.com/office/drawing/2014/main" id="{CA567556-E291-6A8A-D70C-ECF2FBC692FD}"/>
              </a:ext>
            </a:extLst>
          </p:cNvPr>
          <p:cNvCxnSpPr/>
          <p:nvPr/>
        </p:nvCxnSpPr>
        <p:spPr>
          <a:xfrm>
            <a:off x="4176346" y="3713088"/>
            <a:ext cx="404446" cy="32531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 name="Прямая соединительная линия 8">
            <a:extLst>
              <a:ext uri="{FF2B5EF4-FFF2-40B4-BE49-F238E27FC236}">
                <a16:creationId xmlns:a16="http://schemas.microsoft.com/office/drawing/2014/main" id="{7A701574-8468-006A-622D-0ADF5F7A67A2}"/>
              </a:ext>
            </a:extLst>
          </p:cNvPr>
          <p:cNvCxnSpPr/>
          <p:nvPr/>
        </p:nvCxnSpPr>
        <p:spPr>
          <a:xfrm>
            <a:off x="4064000" y="4455803"/>
            <a:ext cx="404446" cy="32531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 name="Прямая соединительная линия 9">
            <a:extLst>
              <a:ext uri="{FF2B5EF4-FFF2-40B4-BE49-F238E27FC236}">
                <a16:creationId xmlns:a16="http://schemas.microsoft.com/office/drawing/2014/main" id="{DB1FDF84-1A82-CBE8-9D79-597E6DB10DA6}"/>
              </a:ext>
            </a:extLst>
          </p:cNvPr>
          <p:cNvCxnSpPr/>
          <p:nvPr/>
        </p:nvCxnSpPr>
        <p:spPr>
          <a:xfrm>
            <a:off x="4023360" y="5021869"/>
            <a:ext cx="404446" cy="32531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Прямая соединительная линия 10">
            <a:extLst>
              <a:ext uri="{FF2B5EF4-FFF2-40B4-BE49-F238E27FC236}">
                <a16:creationId xmlns:a16="http://schemas.microsoft.com/office/drawing/2014/main" id="{01D8CF89-C0BF-E46E-0BCA-743299F040FB}"/>
              </a:ext>
            </a:extLst>
          </p:cNvPr>
          <p:cNvCxnSpPr/>
          <p:nvPr/>
        </p:nvCxnSpPr>
        <p:spPr>
          <a:xfrm>
            <a:off x="4580792" y="5524789"/>
            <a:ext cx="404446" cy="32531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 name="Прямая соединительная линия 11">
            <a:extLst>
              <a:ext uri="{FF2B5EF4-FFF2-40B4-BE49-F238E27FC236}">
                <a16:creationId xmlns:a16="http://schemas.microsoft.com/office/drawing/2014/main" id="{9710D361-4BCD-EDD9-97C2-7B05C546FA68}"/>
              </a:ext>
            </a:extLst>
          </p:cNvPr>
          <p:cNvCxnSpPr/>
          <p:nvPr/>
        </p:nvCxnSpPr>
        <p:spPr>
          <a:xfrm>
            <a:off x="4580792" y="6108989"/>
            <a:ext cx="404446" cy="32531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2877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9464B0-394B-D739-4AF1-6BA610F7B203}"/>
              </a:ext>
            </a:extLst>
          </p:cNvPr>
          <p:cNvSpPr>
            <a:spLocks noGrp="1"/>
          </p:cNvSpPr>
          <p:nvPr>
            <p:ph type="title"/>
          </p:nvPr>
        </p:nvSpPr>
        <p:spPr/>
        <p:txBody>
          <a:bodyPr/>
          <a:lstStyle/>
          <a:p>
            <a:r>
              <a:rPr lang="en-US" dirty="0"/>
              <a:t>Fast relaxation approximation</a:t>
            </a:r>
            <a:endParaRPr lang="ru-RU"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1107B6-D42F-10CD-1D4D-5D9F104E8C1E}"/>
                  </a:ext>
                </a:extLst>
              </p:cNvPr>
              <p:cNvSpPr txBox="1"/>
              <p:nvPr/>
            </p:nvSpPr>
            <p:spPr>
              <a:xfrm>
                <a:off x="697526" y="1794904"/>
                <a:ext cx="6274774" cy="17835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ru-RU" sz="280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𝜆</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=1</m:t>
                          </m:r>
                        </m:sub>
                        <m:sup>
                          <m:r>
                            <a:rPr lang="en-US" sz="2800" b="0" i="1" smtClean="0">
                              <a:latin typeface="Cambria Math" panose="02040503050406030204" pitchFamily="18" charset="0"/>
                            </a:rPr>
                            <m:t>𝑁</m:t>
                          </m:r>
                        </m:sup>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𝑖𝑗</m:t>
                              </m:r>
                            </m:sub>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sup>
                          </m:sSubSup>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e>
                          </m:func>
                        </m:e>
                      </m:nary>
                    </m:oMath>
                  </m:oMathPara>
                </a14:m>
                <a:endParaRPr lang="en-US" sz="2800" b="0" dirty="0"/>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r>
                            <a:rPr lang="en-US" sz="2800" b="0" i="1" smtClean="0">
                              <a:latin typeface="Cambria Math" panose="02040503050406030204" pitchFamily="18" charset="0"/>
                            </a:rPr>
                            <m:t>+ⅆ</m:t>
                          </m:r>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0" i="1" smtClean="0">
                          <a:latin typeface="Cambria Math" panose="02040503050406030204" pitchFamily="18" charset="0"/>
                        </a:rPr>
                        <m:t>𝑁</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oMath>
                  </m:oMathPara>
                </a14:m>
                <a:endParaRPr lang="en-US" sz="2800" b="0" dirty="0"/>
              </a:p>
            </p:txBody>
          </p:sp>
        </mc:Choice>
        <mc:Fallback xmlns="">
          <p:sp>
            <p:nvSpPr>
              <p:cNvPr id="4" name="TextBox 3">
                <a:extLst>
                  <a:ext uri="{FF2B5EF4-FFF2-40B4-BE49-F238E27FC236}">
                    <a16:creationId xmlns:a16="http://schemas.microsoft.com/office/drawing/2014/main" id="{761107B6-D42F-10CD-1D4D-5D9F104E8C1E}"/>
                  </a:ext>
                </a:extLst>
              </p:cNvPr>
              <p:cNvSpPr txBox="1">
                <a:spLocks noRot="1" noChangeAspect="1" noMove="1" noResize="1" noEditPoints="1" noAdjustHandles="1" noChangeArrowheads="1" noChangeShapeType="1" noTextEdit="1"/>
              </p:cNvSpPr>
              <p:nvPr/>
            </p:nvSpPr>
            <p:spPr>
              <a:xfrm>
                <a:off x="697526" y="1794904"/>
                <a:ext cx="6274774" cy="1783565"/>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BB65A3F-35A4-AC04-57CD-33CF3157B34A}"/>
                  </a:ext>
                </a:extLst>
              </p:cNvPr>
              <p:cNvSpPr txBox="1"/>
              <p:nvPr/>
            </p:nvSpPr>
            <p:spPr>
              <a:xfrm>
                <a:off x="697526" y="4060102"/>
                <a:ext cx="6396770" cy="17835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𝑑𝑡</m:t>
                          </m:r>
                        </m:e>
                      </m:d>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=1</m:t>
                          </m:r>
                        </m:sub>
                        <m:sup>
                          <m:r>
                            <a:rPr lang="en-US" sz="2800" b="0" i="1" smtClean="0">
                              <a:latin typeface="Cambria Math" panose="02040503050406030204" pitchFamily="18" charset="0"/>
                            </a:rPr>
                            <m:t>𝑁</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𝜋</m:t>
                              </m:r>
                            </m:e>
                            <m:sub>
                              <m:r>
                                <a:rPr lang="en-US" sz="2800" b="0" i="1" smtClean="0">
                                  <a:latin typeface="Cambria Math" panose="02040503050406030204" pitchFamily="18" charset="0"/>
                                </a:rPr>
                                <m:t>𝑖𝑗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e>
                      </m:nary>
                    </m:oMath>
                  </m:oMathPara>
                </a14:m>
                <a:endParaRPr lang="en-US" sz="2800" b="0" dirty="0"/>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𝜒</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𝑑𝑡</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𝑠</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m:oMathPara>
                </a14:m>
                <a:endParaRPr lang="en-US" sz="2800" b="0" dirty="0"/>
              </a:p>
            </p:txBody>
          </p:sp>
        </mc:Choice>
        <mc:Fallback xmlns="">
          <p:sp>
            <p:nvSpPr>
              <p:cNvPr id="5" name="TextBox 4">
                <a:extLst>
                  <a:ext uri="{FF2B5EF4-FFF2-40B4-BE49-F238E27FC236}">
                    <a16:creationId xmlns:a16="http://schemas.microsoft.com/office/drawing/2014/main" id="{BBB65A3F-35A4-AC04-57CD-33CF3157B34A}"/>
                  </a:ext>
                </a:extLst>
              </p:cNvPr>
              <p:cNvSpPr txBox="1">
                <a:spLocks noRot="1" noChangeAspect="1" noMove="1" noResize="1" noEditPoints="1" noAdjustHandles="1" noChangeArrowheads="1" noChangeShapeType="1" noTextEdit="1"/>
              </p:cNvSpPr>
              <p:nvPr/>
            </p:nvSpPr>
            <p:spPr>
              <a:xfrm>
                <a:off x="697526" y="4060102"/>
                <a:ext cx="6396770" cy="1783565"/>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3913BA-3049-0AB3-74E2-D0EFF68E3FA9}"/>
                  </a:ext>
                </a:extLst>
              </p:cNvPr>
              <p:cNvSpPr txBox="1"/>
              <p:nvPr/>
            </p:nvSpPr>
            <p:spPr>
              <a:xfrm>
                <a:off x="7271238" y="2797897"/>
                <a:ext cx="3930162" cy="1262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𝑦</m:t>
                          </m:r>
                        </m:sub>
                      </m:sSub>
                      <m:r>
                        <a:rPr lang="en-US" sz="2400" b="0" i="1" smtClean="0">
                          <a:latin typeface="Cambria Math" panose="02040503050406030204" pitchFamily="18" charset="0"/>
                        </a:rPr>
                        <m:t>→0</m:t>
                      </m:r>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𝜔</m:t>
                          </m:r>
                        </m:sub>
                      </m:sSub>
                      <m:r>
                        <a:rPr lang="en-US" sz="2400" b="0" i="1" smtClean="0">
                          <a:latin typeface="Cambria Math" panose="02040503050406030204" pitchFamily="18" charset="0"/>
                        </a:rPr>
                        <m:t>→0</m:t>
                      </m:r>
                    </m:oMath>
                  </m:oMathPara>
                </a14:m>
                <a:endParaRPr lang="en-US" sz="2400" dirty="0"/>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𝜒</m:t>
                          </m:r>
                        </m:sub>
                      </m:sSub>
                      <m:r>
                        <a:rPr lang="en-US" sz="2400" b="0" i="1" smtClean="0">
                          <a:latin typeface="Cambria Math" panose="02040503050406030204" pitchFamily="18" charset="0"/>
                        </a:rPr>
                        <m:t>→0</m:t>
                      </m:r>
                    </m:oMath>
                  </m:oMathPara>
                </a14:m>
                <a:endParaRPr lang="ru-RU" sz="2400" dirty="0"/>
              </a:p>
            </p:txBody>
          </p:sp>
        </mc:Choice>
        <mc:Fallback xmlns="">
          <p:sp>
            <p:nvSpPr>
              <p:cNvPr id="6" name="TextBox 5">
                <a:extLst>
                  <a:ext uri="{FF2B5EF4-FFF2-40B4-BE49-F238E27FC236}">
                    <a16:creationId xmlns:a16="http://schemas.microsoft.com/office/drawing/2014/main" id="{CA3913BA-3049-0AB3-74E2-D0EFF68E3FA9}"/>
                  </a:ext>
                </a:extLst>
              </p:cNvPr>
              <p:cNvSpPr txBox="1">
                <a:spLocks noRot="1" noChangeAspect="1" noMove="1" noResize="1" noEditPoints="1" noAdjustHandles="1" noChangeArrowheads="1" noChangeShapeType="1" noTextEdit="1"/>
              </p:cNvSpPr>
              <p:nvPr/>
            </p:nvSpPr>
            <p:spPr>
              <a:xfrm>
                <a:off x="7271238" y="2797897"/>
                <a:ext cx="3930162" cy="1262205"/>
              </a:xfrm>
              <a:prstGeom prst="rect">
                <a:avLst/>
              </a:prstGeom>
              <a:blipFill>
                <a:blip r:embed="rId5"/>
                <a:stretch>
                  <a:fillRect b="-1932"/>
                </a:stretch>
              </a:blipFill>
            </p:spPr>
            <p:txBody>
              <a:bodyPr/>
              <a:lstStyle/>
              <a:p>
                <a:r>
                  <a:rPr lang="ru-RU">
                    <a:noFill/>
                  </a:rPr>
                  <a:t> </a:t>
                </a:r>
              </a:p>
            </p:txBody>
          </p:sp>
        </mc:Fallback>
      </mc:AlternateContent>
    </p:spTree>
    <p:extLst>
      <p:ext uri="{BB962C8B-B14F-4D97-AF65-F5344CB8AC3E}">
        <p14:creationId xmlns:p14="http://schemas.microsoft.com/office/powerpoint/2010/main" val="119238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7F6EEA-CBF9-E0C8-8427-58E380C2A35C}"/>
              </a:ext>
            </a:extLst>
          </p:cNvPr>
          <p:cNvSpPr>
            <a:spLocks noGrp="1"/>
          </p:cNvSpPr>
          <p:nvPr>
            <p:ph type="title"/>
          </p:nvPr>
        </p:nvSpPr>
        <p:spPr/>
        <p:txBody>
          <a:bodyPr/>
          <a:lstStyle/>
          <a:p>
            <a:r>
              <a:rPr lang="en-US" dirty="0"/>
              <a:t>Metric</a:t>
            </a:r>
            <a:endParaRPr lang="ru-RU"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BDAEB9B-D150-D705-E52D-27140FB0D585}"/>
                  </a:ext>
                </a:extLst>
              </p:cNvPr>
              <p:cNvSpPr txBox="1"/>
              <p:nvPr/>
            </p:nvSpPr>
            <p:spPr>
              <a:xfrm>
                <a:off x="3711388" y="2592593"/>
                <a:ext cx="4389120" cy="1461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𝑁</m:t>
                              </m:r>
                            </m:sup>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𝑖</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sup>
                              </m:sSup>
                            </m:e>
                          </m:nary>
                        </m:e>
                      </m:d>
                    </m:oMath>
                  </m:oMathPara>
                </a14:m>
                <a:endParaRPr lang="ru-RU" sz="2800" dirty="0"/>
              </a:p>
            </p:txBody>
          </p:sp>
        </mc:Choice>
        <mc:Fallback xmlns="">
          <p:sp>
            <p:nvSpPr>
              <p:cNvPr id="4" name="TextBox 3">
                <a:extLst>
                  <a:ext uri="{FF2B5EF4-FFF2-40B4-BE49-F238E27FC236}">
                    <a16:creationId xmlns:a16="http://schemas.microsoft.com/office/drawing/2014/main" id="{FBDAEB9B-D150-D705-E52D-27140FB0D585}"/>
                  </a:ext>
                </a:extLst>
              </p:cNvPr>
              <p:cNvSpPr txBox="1">
                <a:spLocks noRot="1" noChangeAspect="1" noMove="1" noResize="1" noEditPoints="1" noAdjustHandles="1" noChangeArrowheads="1" noChangeShapeType="1" noTextEdit="1"/>
              </p:cNvSpPr>
              <p:nvPr/>
            </p:nvSpPr>
            <p:spPr>
              <a:xfrm>
                <a:off x="3711388" y="2592593"/>
                <a:ext cx="4389120" cy="1461810"/>
              </a:xfrm>
              <a:prstGeom prst="rect">
                <a:avLst/>
              </a:prstGeom>
              <a:blipFill>
                <a:blip r:embed="rId3"/>
                <a:stretch>
                  <a:fillRect/>
                </a:stretch>
              </a:blipFill>
            </p:spPr>
            <p:txBody>
              <a:bodyPr/>
              <a:lstStyle/>
              <a:p>
                <a:r>
                  <a:rPr lang="ru-RU">
                    <a:noFill/>
                  </a:rPr>
                  <a:t> </a:t>
                </a:r>
              </a:p>
            </p:txBody>
          </p:sp>
        </mc:Fallback>
      </mc:AlternateContent>
      <p:sp>
        <p:nvSpPr>
          <p:cNvPr id="5" name="TextBox 4">
            <a:extLst>
              <a:ext uri="{FF2B5EF4-FFF2-40B4-BE49-F238E27FC236}">
                <a16:creationId xmlns:a16="http://schemas.microsoft.com/office/drawing/2014/main" id="{6713C5C9-CE8E-833B-EC7A-E30CF1454EC5}"/>
              </a:ext>
            </a:extLst>
          </p:cNvPr>
          <p:cNvSpPr txBox="1"/>
          <p:nvPr/>
        </p:nvSpPr>
        <p:spPr>
          <a:xfrm>
            <a:off x="2883049" y="4313816"/>
            <a:ext cx="7810052" cy="369332"/>
          </a:xfrm>
          <a:prstGeom prst="rect">
            <a:avLst/>
          </a:prstGeom>
          <a:noFill/>
        </p:spPr>
        <p:txBody>
          <a:bodyPr wrap="square" rtlCol="0">
            <a:spAutoFit/>
          </a:bodyPr>
          <a:lstStyle/>
          <a:p>
            <a:r>
              <a:rPr lang="en-US" dirty="0" err="1"/>
              <a:t>Kuramoto</a:t>
            </a:r>
            <a:r>
              <a:rPr lang="en-US" dirty="0"/>
              <a:t> order parameter – degree of the global synchronization</a:t>
            </a:r>
            <a:endParaRPr lang="ru-RU" dirty="0"/>
          </a:p>
        </p:txBody>
      </p:sp>
    </p:spTree>
    <p:extLst>
      <p:ext uri="{BB962C8B-B14F-4D97-AF65-F5344CB8AC3E}">
        <p14:creationId xmlns:p14="http://schemas.microsoft.com/office/powerpoint/2010/main" val="402426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0EA754C3-32E7-BF01-3C74-85967FAB89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259" y="995679"/>
            <a:ext cx="8793481" cy="5862321"/>
          </a:xfrm>
          <a:prstGeom prst="rect">
            <a:avLst/>
          </a:prstGeom>
        </p:spPr>
      </p:pic>
      <p:sp>
        <p:nvSpPr>
          <p:cNvPr id="2" name="Заголовок 1">
            <a:extLst>
              <a:ext uri="{FF2B5EF4-FFF2-40B4-BE49-F238E27FC236}">
                <a16:creationId xmlns:a16="http://schemas.microsoft.com/office/drawing/2014/main" id="{009464B0-394B-D739-4AF1-6BA610F7B203}"/>
              </a:ext>
            </a:extLst>
          </p:cNvPr>
          <p:cNvSpPr>
            <a:spLocks noGrp="1"/>
          </p:cNvSpPr>
          <p:nvPr>
            <p:ph type="title"/>
          </p:nvPr>
        </p:nvSpPr>
        <p:spPr/>
        <p:txBody>
          <a:bodyPr/>
          <a:lstStyle/>
          <a:p>
            <a:r>
              <a:rPr lang="en-US" dirty="0"/>
              <a:t>Simulation</a:t>
            </a:r>
            <a:endParaRPr lang="ru-RU" dirty="0"/>
          </a:p>
        </p:txBody>
      </p:sp>
    </p:spTree>
    <p:extLst>
      <p:ext uri="{BB962C8B-B14F-4D97-AF65-F5344CB8AC3E}">
        <p14:creationId xmlns:p14="http://schemas.microsoft.com/office/powerpoint/2010/main" val="2926375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0EA754C3-32E7-BF01-3C74-85967FAB89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123" y="1577918"/>
            <a:ext cx="6820444" cy="4545570"/>
          </a:xfrm>
          <a:prstGeom prst="rect">
            <a:avLst/>
          </a:prstGeom>
        </p:spPr>
      </p:pic>
      <p:sp>
        <p:nvSpPr>
          <p:cNvPr id="2" name="Заголовок 1">
            <a:extLst>
              <a:ext uri="{FF2B5EF4-FFF2-40B4-BE49-F238E27FC236}">
                <a16:creationId xmlns:a16="http://schemas.microsoft.com/office/drawing/2014/main" id="{009464B0-394B-D739-4AF1-6BA610F7B203}"/>
              </a:ext>
            </a:extLst>
          </p:cNvPr>
          <p:cNvSpPr>
            <a:spLocks noGrp="1"/>
          </p:cNvSpPr>
          <p:nvPr>
            <p:ph type="title"/>
          </p:nvPr>
        </p:nvSpPr>
        <p:spPr/>
        <p:txBody>
          <a:bodyPr/>
          <a:lstStyle/>
          <a:p>
            <a:r>
              <a:rPr lang="en-US" dirty="0"/>
              <a:t>Simulation</a:t>
            </a:r>
            <a:endParaRPr lang="ru-RU" dirty="0"/>
          </a:p>
        </p:txBody>
      </p:sp>
      <p:pic>
        <p:nvPicPr>
          <p:cNvPr id="4" name="Рисунок 3">
            <a:extLst>
              <a:ext uri="{FF2B5EF4-FFF2-40B4-BE49-F238E27FC236}">
                <a16:creationId xmlns:a16="http://schemas.microsoft.com/office/drawing/2014/main" id="{F2F51AE9-37AE-0B0F-A39E-58534004A98B}"/>
              </a:ext>
            </a:extLst>
          </p:cNvPr>
          <p:cNvPicPr>
            <a:picLocks noChangeAspect="1"/>
          </p:cNvPicPr>
          <p:nvPr/>
        </p:nvPicPr>
        <p:blipFill>
          <a:blip r:embed="rId4"/>
          <a:stretch>
            <a:fillRect/>
          </a:stretch>
        </p:blipFill>
        <p:spPr>
          <a:xfrm>
            <a:off x="6368527" y="1274317"/>
            <a:ext cx="5653535" cy="5152773"/>
          </a:xfrm>
          <a:prstGeom prst="rect">
            <a:avLst/>
          </a:prstGeom>
        </p:spPr>
      </p:pic>
    </p:spTree>
    <p:extLst>
      <p:ext uri="{BB962C8B-B14F-4D97-AF65-F5344CB8AC3E}">
        <p14:creationId xmlns:p14="http://schemas.microsoft.com/office/powerpoint/2010/main" val="329211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AE86B0-2B30-AEC7-1B73-B4D9F1AD9F6A}"/>
              </a:ext>
            </a:extLst>
          </p:cNvPr>
          <p:cNvSpPr>
            <a:spLocks noGrp="1"/>
          </p:cNvSpPr>
          <p:nvPr>
            <p:ph type="title"/>
          </p:nvPr>
        </p:nvSpPr>
        <p:spPr/>
        <p:txBody>
          <a:bodyPr/>
          <a:lstStyle/>
          <a:p>
            <a:r>
              <a:rPr lang="en-US" dirty="0"/>
              <a:t>Networks</a:t>
            </a:r>
            <a:endParaRPr lang="ru-RU" dirty="0"/>
          </a:p>
        </p:txBody>
      </p:sp>
      <p:pic>
        <p:nvPicPr>
          <p:cNvPr id="4" name="Рисунок 3">
            <a:extLst>
              <a:ext uri="{FF2B5EF4-FFF2-40B4-BE49-F238E27FC236}">
                <a16:creationId xmlns:a16="http://schemas.microsoft.com/office/drawing/2014/main" id="{4C9099F1-774D-C0E9-EE79-99894F0632A3}"/>
              </a:ext>
            </a:extLst>
          </p:cNvPr>
          <p:cNvPicPr>
            <a:picLocks noChangeAspect="1"/>
          </p:cNvPicPr>
          <p:nvPr/>
        </p:nvPicPr>
        <p:blipFill>
          <a:blip r:embed="rId3"/>
          <a:stretch>
            <a:fillRect/>
          </a:stretch>
        </p:blipFill>
        <p:spPr>
          <a:xfrm>
            <a:off x="3218572" y="889313"/>
            <a:ext cx="6218332" cy="5680657"/>
          </a:xfrm>
          <a:prstGeom prst="rect">
            <a:avLst/>
          </a:prstGeom>
        </p:spPr>
      </p:pic>
    </p:spTree>
    <p:extLst>
      <p:ext uri="{BB962C8B-B14F-4D97-AF65-F5344CB8AC3E}">
        <p14:creationId xmlns:p14="http://schemas.microsoft.com/office/powerpoint/2010/main" val="3984002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3CDC50-C5BD-60A9-9AD1-BABF5BF67EA0}"/>
              </a:ext>
            </a:extLst>
          </p:cNvPr>
          <p:cNvSpPr>
            <a:spLocks noGrp="1"/>
          </p:cNvSpPr>
          <p:nvPr>
            <p:ph type="title"/>
          </p:nvPr>
        </p:nvSpPr>
        <p:spPr/>
        <p:txBody>
          <a:bodyPr/>
          <a:lstStyle/>
          <a:p>
            <a:r>
              <a:rPr lang="en-US" dirty="0"/>
              <a:t>References</a:t>
            </a:r>
            <a:endParaRPr lang="ru-RU" dirty="0"/>
          </a:p>
        </p:txBody>
      </p:sp>
      <p:sp>
        <p:nvSpPr>
          <p:cNvPr id="3" name="Объект 2">
            <a:extLst>
              <a:ext uri="{FF2B5EF4-FFF2-40B4-BE49-F238E27FC236}">
                <a16:creationId xmlns:a16="http://schemas.microsoft.com/office/drawing/2014/main" id="{E3BB4B6A-6D1A-B784-BE53-9069684686B1}"/>
              </a:ext>
            </a:extLst>
          </p:cNvPr>
          <p:cNvSpPr>
            <a:spLocks noGrp="1"/>
          </p:cNvSpPr>
          <p:nvPr>
            <p:ph idx="1"/>
          </p:nvPr>
        </p:nvSpPr>
        <p:spPr/>
        <p:txBody>
          <a:bodyPr/>
          <a:lstStyle/>
          <a:p>
            <a:r>
              <a:rPr lang="en-US" dirty="0"/>
              <a:t>Vincenzo Nicosia, Per Sebastian </a:t>
            </a:r>
            <a:r>
              <a:rPr lang="en-US" dirty="0" err="1"/>
              <a:t>Skardal</a:t>
            </a:r>
            <a:r>
              <a:rPr lang="en-US" dirty="0"/>
              <a:t>, Alex Arenas, and Vito </a:t>
            </a:r>
            <a:r>
              <a:rPr lang="en-US" dirty="0" err="1"/>
              <a:t>Latora</a:t>
            </a:r>
            <a:r>
              <a:rPr lang="en-US" dirty="0"/>
              <a:t>. Phys. Rev. Lett. 118, 138302 (2017)</a:t>
            </a:r>
            <a:endParaRPr lang="ru-RU" dirty="0"/>
          </a:p>
        </p:txBody>
      </p:sp>
    </p:spTree>
    <p:extLst>
      <p:ext uri="{BB962C8B-B14F-4D97-AF65-F5344CB8AC3E}">
        <p14:creationId xmlns:p14="http://schemas.microsoft.com/office/powerpoint/2010/main" val="1721728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41DC85-90B3-949B-3B2B-728E6C01DBFA}"/>
              </a:ext>
            </a:extLst>
          </p:cNvPr>
          <p:cNvSpPr>
            <a:spLocks noGrp="1"/>
          </p:cNvSpPr>
          <p:nvPr>
            <p:ph type="title"/>
          </p:nvPr>
        </p:nvSpPr>
        <p:spPr/>
        <p:txBody>
          <a:bodyPr/>
          <a:lstStyle/>
          <a:p>
            <a:r>
              <a:rPr lang="en-US" dirty="0"/>
              <a:t>Multiplex networks</a:t>
            </a:r>
            <a:endParaRPr lang="ru-RU" dirty="0"/>
          </a:p>
        </p:txBody>
      </p:sp>
      <p:pic>
        <p:nvPicPr>
          <p:cNvPr id="4" name="Picture 2" descr="Multiplex networks: spectral properties | Nikos E Kouvaris">
            <a:extLst>
              <a:ext uri="{FF2B5EF4-FFF2-40B4-BE49-F238E27FC236}">
                <a16:creationId xmlns:a16="http://schemas.microsoft.com/office/drawing/2014/main" id="{287CC6A4-4CB0-7617-8CFD-D51A522C2C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311" y="1405746"/>
            <a:ext cx="4562353" cy="4933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35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D14759-EC51-3036-E1D3-1CF7EB4776D5}"/>
              </a:ext>
            </a:extLst>
          </p:cNvPr>
          <p:cNvSpPr>
            <a:spLocks noGrp="1"/>
          </p:cNvSpPr>
          <p:nvPr>
            <p:ph type="title"/>
          </p:nvPr>
        </p:nvSpPr>
        <p:spPr/>
        <p:txBody>
          <a:bodyPr/>
          <a:lstStyle/>
          <a:p>
            <a:r>
              <a:rPr lang="en-US" dirty="0"/>
              <a:t>Dynamics on a multiplex network</a:t>
            </a:r>
            <a:endParaRPr lang="ru-RU" dirty="0"/>
          </a:p>
        </p:txBody>
      </p:sp>
      <p:pic>
        <p:nvPicPr>
          <p:cNvPr id="5" name="Рисунок 4">
            <a:extLst>
              <a:ext uri="{FF2B5EF4-FFF2-40B4-BE49-F238E27FC236}">
                <a16:creationId xmlns:a16="http://schemas.microsoft.com/office/drawing/2014/main" id="{8093A94B-DDBC-9688-EEE3-7C113469726D}"/>
              </a:ext>
            </a:extLst>
          </p:cNvPr>
          <p:cNvPicPr>
            <a:picLocks noChangeAspect="1"/>
          </p:cNvPicPr>
          <p:nvPr/>
        </p:nvPicPr>
        <p:blipFill>
          <a:blip r:embed="rId3"/>
          <a:stretch>
            <a:fillRect/>
          </a:stretch>
        </p:blipFill>
        <p:spPr>
          <a:xfrm>
            <a:off x="494202" y="1424774"/>
            <a:ext cx="7140452" cy="5205811"/>
          </a:xfrm>
          <a:prstGeom prst="rect">
            <a:avLst/>
          </a:prstGeom>
        </p:spPr>
      </p:pic>
      <p:sp>
        <p:nvSpPr>
          <p:cNvPr id="6" name="Овал 5">
            <a:extLst>
              <a:ext uri="{FF2B5EF4-FFF2-40B4-BE49-F238E27FC236}">
                <a16:creationId xmlns:a16="http://schemas.microsoft.com/office/drawing/2014/main" id="{54311D82-F4A7-1D90-6EC7-453EF30F5290}"/>
              </a:ext>
            </a:extLst>
          </p:cNvPr>
          <p:cNvSpPr/>
          <p:nvPr/>
        </p:nvSpPr>
        <p:spPr>
          <a:xfrm>
            <a:off x="927956" y="3187387"/>
            <a:ext cx="433754" cy="413239"/>
          </a:xfrm>
          <a:prstGeom prst="ellips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a:extLst>
              <a:ext uri="{FF2B5EF4-FFF2-40B4-BE49-F238E27FC236}">
                <a16:creationId xmlns:a16="http://schemas.microsoft.com/office/drawing/2014/main" id="{9632C321-3314-42A7-96B6-38D38BF6D5BB}"/>
              </a:ext>
            </a:extLst>
          </p:cNvPr>
          <p:cNvSpPr/>
          <p:nvPr/>
        </p:nvSpPr>
        <p:spPr>
          <a:xfrm>
            <a:off x="927956" y="6022662"/>
            <a:ext cx="433754" cy="413239"/>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958329E-CA18-040E-CEBB-863A411DF607}"/>
                  </a:ext>
                </a:extLst>
              </p:cNvPr>
              <p:cNvSpPr txBox="1"/>
              <p:nvPr/>
            </p:nvSpPr>
            <p:spPr>
              <a:xfrm>
                <a:off x="7978652" y="1694861"/>
                <a:ext cx="3490547" cy="10351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ru-RU" sz="280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𝐹</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sub>
                      </m:sSub>
                      <m:d>
                        <m:dPr>
                          <m:ctrlPr>
                            <a:rPr lang="en-US" sz="2800" b="0" i="1" smtClean="0">
                              <a:latin typeface="Cambria Math" panose="02040503050406030204" pitchFamily="18" charset="0"/>
                            </a:rPr>
                          </m:ctrlPr>
                        </m:dPr>
                        <m:e>
                          <m:r>
                            <a:rPr lang="en-US" sz="2800" b="1" i="1" smtClean="0">
                              <a:latin typeface="Cambria Math" panose="02040503050406030204" pitchFamily="18" charset="0"/>
                            </a:rPr>
                            <m:t>𝒙</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sup>
                          </m:sSup>
                        </m:e>
                      </m:d>
                    </m:oMath>
                  </m:oMathPara>
                </a14:m>
                <a:endParaRPr lang="en-US" sz="2800" b="0" dirty="0"/>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r>
                        <a:rPr lang="en-US" sz="2800" b="0" i="1" smtClean="0">
                          <a:latin typeface="Cambria Math" panose="02040503050406030204" pitchFamily="18" charset="0"/>
                        </a:rPr>
                        <m:t>𝑓</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m:oMathPara>
                </a14:m>
                <a:endParaRPr lang="en-US" sz="2800" b="0" dirty="0"/>
              </a:p>
            </p:txBody>
          </p:sp>
        </mc:Choice>
        <mc:Fallback xmlns="">
          <p:sp>
            <p:nvSpPr>
              <p:cNvPr id="11" name="TextBox 10">
                <a:extLst>
                  <a:ext uri="{FF2B5EF4-FFF2-40B4-BE49-F238E27FC236}">
                    <a16:creationId xmlns:a16="http://schemas.microsoft.com/office/drawing/2014/main" id="{9958329E-CA18-040E-CEBB-863A411DF607}"/>
                  </a:ext>
                </a:extLst>
              </p:cNvPr>
              <p:cNvSpPr txBox="1">
                <a:spLocks noRot="1" noChangeAspect="1" noMove="1" noResize="1" noEditPoints="1" noAdjustHandles="1" noChangeArrowheads="1" noChangeShapeType="1" noTextEdit="1"/>
              </p:cNvSpPr>
              <p:nvPr/>
            </p:nvSpPr>
            <p:spPr>
              <a:xfrm>
                <a:off x="7978652" y="1694861"/>
                <a:ext cx="3490547" cy="1035155"/>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86BCA62-ABC0-5FC6-BC4A-61316BE7615C}"/>
                  </a:ext>
                </a:extLst>
              </p:cNvPr>
              <p:cNvSpPr txBox="1"/>
              <p:nvPr/>
            </p:nvSpPr>
            <p:spPr>
              <a:xfrm>
                <a:off x="7978653" y="4531606"/>
                <a:ext cx="3490547" cy="1059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ru-RU" sz="280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𝐺</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𝜒</m:t>
                              </m:r>
                            </m:e>
                            <m:sub>
                              <m:r>
                                <a:rPr lang="en-US" sz="2800" b="0" i="1" smtClean="0">
                                  <a:latin typeface="Cambria Math" panose="02040503050406030204" pitchFamily="18" charset="0"/>
                                </a:rPr>
                                <m:t>𝑖</m:t>
                              </m:r>
                            </m:sub>
                          </m:sSub>
                        </m:sub>
                      </m:sSub>
                      <m:d>
                        <m:dPr>
                          <m:ctrlPr>
                            <a:rPr lang="en-US" sz="2800" b="0" i="1" smtClean="0">
                              <a:latin typeface="Cambria Math" panose="02040503050406030204" pitchFamily="18" charset="0"/>
                            </a:rPr>
                          </m:ctrlPr>
                        </m:dPr>
                        <m:e>
                          <m:r>
                            <a:rPr lang="en-US" sz="2800" b="1" i="1" smtClean="0">
                              <a:latin typeface="Cambria Math" panose="02040503050406030204" pitchFamily="18" charset="0"/>
                            </a:rPr>
                            <m:t>𝒚</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2</m:t>
                                  </m:r>
                                </m:e>
                              </m:d>
                            </m:sup>
                          </m:sSup>
                        </m:e>
                      </m:d>
                    </m:oMath>
                  </m:oMathPara>
                </a14:m>
                <a:endParaRPr lang="en-US" sz="2800" b="0" dirty="0"/>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𝜒</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𝜒</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m:oMathPara>
                </a14:m>
                <a:endParaRPr lang="en-US" sz="2800" b="0" dirty="0"/>
              </a:p>
            </p:txBody>
          </p:sp>
        </mc:Choice>
        <mc:Fallback xmlns="">
          <p:sp>
            <p:nvSpPr>
              <p:cNvPr id="12" name="TextBox 11">
                <a:extLst>
                  <a:ext uri="{FF2B5EF4-FFF2-40B4-BE49-F238E27FC236}">
                    <a16:creationId xmlns:a16="http://schemas.microsoft.com/office/drawing/2014/main" id="{586BCA62-ABC0-5FC6-BC4A-61316BE7615C}"/>
                  </a:ext>
                </a:extLst>
              </p:cNvPr>
              <p:cNvSpPr txBox="1">
                <a:spLocks noRot="1" noChangeAspect="1" noMove="1" noResize="1" noEditPoints="1" noAdjustHandles="1" noChangeArrowheads="1" noChangeShapeType="1" noTextEdit="1"/>
              </p:cNvSpPr>
              <p:nvPr/>
            </p:nvSpPr>
            <p:spPr>
              <a:xfrm>
                <a:off x="7978653" y="4531606"/>
                <a:ext cx="3490547" cy="1059649"/>
              </a:xfrm>
              <a:prstGeom prst="rect">
                <a:avLst/>
              </a:prstGeom>
              <a:blipFill>
                <a:blip r:embed="rId5"/>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85761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D14759-EC51-3036-E1D3-1CF7EB4776D5}"/>
              </a:ext>
            </a:extLst>
          </p:cNvPr>
          <p:cNvSpPr>
            <a:spLocks noGrp="1"/>
          </p:cNvSpPr>
          <p:nvPr>
            <p:ph type="title"/>
          </p:nvPr>
        </p:nvSpPr>
        <p:spPr/>
        <p:txBody>
          <a:bodyPr/>
          <a:lstStyle/>
          <a:p>
            <a:r>
              <a:rPr lang="en-US" dirty="0"/>
              <a:t>Example: model of a human brain</a:t>
            </a:r>
            <a:endParaRPr lang="ru-RU" dirty="0"/>
          </a:p>
        </p:txBody>
      </p:sp>
      <p:pic>
        <p:nvPicPr>
          <p:cNvPr id="5" name="Рисунок 4">
            <a:extLst>
              <a:ext uri="{FF2B5EF4-FFF2-40B4-BE49-F238E27FC236}">
                <a16:creationId xmlns:a16="http://schemas.microsoft.com/office/drawing/2014/main" id="{8093A94B-DDBC-9688-EEE3-7C113469726D}"/>
              </a:ext>
            </a:extLst>
          </p:cNvPr>
          <p:cNvPicPr>
            <a:picLocks noChangeAspect="1"/>
          </p:cNvPicPr>
          <p:nvPr/>
        </p:nvPicPr>
        <p:blipFill>
          <a:blip r:embed="rId3"/>
          <a:stretch>
            <a:fillRect/>
          </a:stretch>
        </p:blipFill>
        <p:spPr>
          <a:xfrm>
            <a:off x="494202" y="1424774"/>
            <a:ext cx="7140452" cy="5205811"/>
          </a:xfrm>
          <a:prstGeom prst="rect">
            <a:avLst/>
          </a:prstGeom>
        </p:spPr>
      </p:pic>
      <p:sp>
        <p:nvSpPr>
          <p:cNvPr id="6" name="Овал 5">
            <a:extLst>
              <a:ext uri="{FF2B5EF4-FFF2-40B4-BE49-F238E27FC236}">
                <a16:creationId xmlns:a16="http://schemas.microsoft.com/office/drawing/2014/main" id="{54311D82-F4A7-1D90-6EC7-453EF30F5290}"/>
              </a:ext>
            </a:extLst>
          </p:cNvPr>
          <p:cNvSpPr/>
          <p:nvPr/>
        </p:nvSpPr>
        <p:spPr>
          <a:xfrm>
            <a:off x="927956" y="3187387"/>
            <a:ext cx="433754" cy="413239"/>
          </a:xfrm>
          <a:prstGeom prst="ellipse">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a:extLst>
              <a:ext uri="{FF2B5EF4-FFF2-40B4-BE49-F238E27FC236}">
                <a16:creationId xmlns:a16="http://schemas.microsoft.com/office/drawing/2014/main" id="{9632C321-3314-42A7-96B6-38D38BF6D5BB}"/>
              </a:ext>
            </a:extLst>
          </p:cNvPr>
          <p:cNvSpPr/>
          <p:nvPr/>
        </p:nvSpPr>
        <p:spPr>
          <a:xfrm>
            <a:off x="927956" y="6022662"/>
            <a:ext cx="433754" cy="413239"/>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958329E-CA18-040E-CEBB-863A411DF607}"/>
                  </a:ext>
                </a:extLst>
              </p:cNvPr>
              <p:cNvSpPr txBox="1"/>
              <p:nvPr/>
            </p:nvSpPr>
            <p:spPr>
              <a:xfrm>
                <a:off x="7978652" y="1694861"/>
                <a:ext cx="3490547" cy="10351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ru-RU" sz="280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𝐹</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sub>
                      </m:sSub>
                      <m:d>
                        <m:dPr>
                          <m:ctrlPr>
                            <a:rPr lang="en-US" sz="2800" b="0" i="1" smtClean="0">
                              <a:latin typeface="Cambria Math" panose="02040503050406030204" pitchFamily="18" charset="0"/>
                            </a:rPr>
                          </m:ctrlPr>
                        </m:dPr>
                        <m:e>
                          <m:r>
                            <a:rPr lang="en-US" sz="2800" b="1" i="1" smtClean="0">
                              <a:latin typeface="Cambria Math" panose="02040503050406030204" pitchFamily="18" charset="0"/>
                            </a:rPr>
                            <m:t>𝒙</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sup>
                          </m:sSup>
                        </m:e>
                      </m:d>
                    </m:oMath>
                  </m:oMathPara>
                </a14:m>
                <a:endParaRPr lang="en-US" sz="2800" b="0" dirty="0"/>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r>
                        <a:rPr lang="en-US" sz="2800" b="0" i="1" smtClean="0">
                          <a:latin typeface="Cambria Math" panose="02040503050406030204" pitchFamily="18" charset="0"/>
                        </a:rPr>
                        <m:t>𝑓</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m:oMathPara>
                </a14:m>
                <a:endParaRPr lang="en-US" sz="2800" b="0" dirty="0"/>
              </a:p>
            </p:txBody>
          </p:sp>
        </mc:Choice>
        <mc:Fallback xmlns="">
          <p:sp>
            <p:nvSpPr>
              <p:cNvPr id="11" name="TextBox 10">
                <a:extLst>
                  <a:ext uri="{FF2B5EF4-FFF2-40B4-BE49-F238E27FC236}">
                    <a16:creationId xmlns:a16="http://schemas.microsoft.com/office/drawing/2014/main" id="{9958329E-CA18-040E-CEBB-863A411DF607}"/>
                  </a:ext>
                </a:extLst>
              </p:cNvPr>
              <p:cNvSpPr txBox="1">
                <a:spLocks noRot="1" noChangeAspect="1" noMove="1" noResize="1" noEditPoints="1" noAdjustHandles="1" noChangeArrowheads="1" noChangeShapeType="1" noTextEdit="1"/>
              </p:cNvSpPr>
              <p:nvPr/>
            </p:nvSpPr>
            <p:spPr>
              <a:xfrm>
                <a:off x="7978652" y="1694861"/>
                <a:ext cx="3490547" cy="1035155"/>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86BCA62-ABC0-5FC6-BC4A-61316BE7615C}"/>
                  </a:ext>
                </a:extLst>
              </p:cNvPr>
              <p:cNvSpPr txBox="1"/>
              <p:nvPr/>
            </p:nvSpPr>
            <p:spPr>
              <a:xfrm>
                <a:off x="7978653" y="4531606"/>
                <a:ext cx="3490547" cy="1059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ru-RU" sz="280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𝐺</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𝜒</m:t>
                              </m:r>
                            </m:e>
                            <m:sub>
                              <m:r>
                                <a:rPr lang="en-US" sz="2800" b="0" i="1" smtClean="0">
                                  <a:latin typeface="Cambria Math" panose="02040503050406030204" pitchFamily="18" charset="0"/>
                                </a:rPr>
                                <m:t>𝑖</m:t>
                              </m:r>
                            </m:sub>
                          </m:sSub>
                        </m:sub>
                      </m:sSub>
                      <m:d>
                        <m:dPr>
                          <m:ctrlPr>
                            <a:rPr lang="en-US" sz="2800" b="0" i="1" smtClean="0">
                              <a:latin typeface="Cambria Math" panose="02040503050406030204" pitchFamily="18" charset="0"/>
                            </a:rPr>
                          </m:ctrlPr>
                        </m:dPr>
                        <m:e>
                          <m:r>
                            <a:rPr lang="en-US" sz="2800" b="1" i="1" smtClean="0">
                              <a:latin typeface="Cambria Math" panose="02040503050406030204" pitchFamily="18" charset="0"/>
                            </a:rPr>
                            <m:t>𝒚</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2</m:t>
                                  </m:r>
                                </m:e>
                              </m:d>
                            </m:sup>
                          </m:sSup>
                        </m:e>
                      </m:d>
                    </m:oMath>
                  </m:oMathPara>
                </a14:m>
                <a:endParaRPr lang="en-US" sz="2800" b="0" dirty="0"/>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𝜒</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𝜒</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m:oMathPara>
                </a14:m>
                <a:endParaRPr lang="en-US" sz="2800" b="0" dirty="0"/>
              </a:p>
            </p:txBody>
          </p:sp>
        </mc:Choice>
        <mc:Fallback xmlns="">
          <p:sp>
            <p:nvSpPr>
              <p:cNvPr id="12" name="TextBox 11">
                <a:extLst>
                  <a:ext uri="{FF2B5EF4-FFF2-40B4-BE49-F238E27FC236}">
                    <a16:creationId xmlns:a16="http://schemas.microsoft.com/office/drawing/2014/main" id="{586BCA62-ABC0-5FC6-BC4A-61316BE7615C}"/>
                  </a:ext>
                </a:extLst>
              </p:cNvPr>
              <p:cNvSpPr txBox="1">
                <a:spLocks noRot="1" noChangeAspect="1" noMove="1" noResize="1" noEditPoints="1" noAdjustHandles="1" noChangeArrowheads="1" noChangeShapeType="1" noTextEdit="1"/>
              </p:cNvSpPr>
              <p:nvPr/>
            </p:nvSpPr>
            <p:spPr>
              <a:xfrm>
                <a:off x="7978653" y="4531606"/>
                <a:ext cx="3490547" cy="1059649"/>
              </a:xfrm>
              <a:prstGeom prst="rect">
                <a:avLst/>
              </a:prstGeom>
              <a:blipFill>
                <a:blip r:embed="rId5"/>
                <a:stretch>
                  <a:fillRect/>
                </a:stretch>
              </a:blipFill>
            </p:spPr>
            <p:txBody>
              <a:bodyPr/>
              <a:lstStyle/>
              <a:p>
                <a:r>
                  <a:rPr lang="ru-RU">
                    <a:noFill/>
                  </a:rPr>
                  <a:t> </a:t>
                </a:r>
              </a:p>
            </p:txBody>
          </p:sp>
        </mc:Fallback>
      </mc:AlternateContent>
      <p:sp>
        <p:nvSpPr>
          <p:cNvPr id="3" name="TextBox 2">
            <a:extLst>
              <a:ext uri="{FF2B5EF4-FFF2-40B4-BE49-F238E27FC236}">
                <a16:creationId xmlns:a16="http://schemas.microsoft.com/office/drawing/2014/main" id="{AB832797-FF6E-40F9-0EE0-A21DDD16D0D3}"/>
              </a:ext>
            </a:extLst>
          </p:cNvPr>
          <p:cNvSpPr txBox="1"/>
          <p:nvPr/>
        </p:nvSpPr>
        <p:spPr>
          <a:xfrm>
            <a:off x="8540262" y="1424774"/>
            <a:ext cx="2813538" cy="370099"/>
          </a:xfrm>
          <a:prstGeom prst="rect">
            <a:avLst/>
          </a:prstGeom>
          <a:noFill/>
        </p:spPr>
        <p:txBody>
          <a:bodyPr wrap="square" rtlCol="0">
            <a:spAutoFit/>
          </a:bodyPr>
          <a:lstStyle/>
          <a:p>
            <a:r>
              <a:rPr lang="en-US" dirty="0"/>
              <a:t>Layer 1: neural activity</a:t>
            </a:r>
            <a:endParaRPr lang="ru-RU" dirty="0"/>
          </a:p>
        </p:txBody>
      </p:sp>
      <p:sp>
        <p:nvSpPr>
          <p:cNvPr id="4" name="TextBox 3">
            <a:extLst>
              <a:ext uri="{FF2B5EF4-FFF2-40B4-BE49-F238E27FC236}">
                <a16:creationId xmlns:a16="http://schemas.microsoft.com/office/drawing/2014/main" id="{B9F1C68F-30BA-24A3-C6D1-8EBF531D2589}"/>
              </a:ext>
            </a:extLst>
          </p:cNvPr>
          <p:cNvSpPr txBox="1"/>
          <p:nvPr/>
        </p:nvSpPr>
        <p:spPr>
          <a:xfrm>
            <a:off x="8540262" y="4212729"/>
            <a:ext cx="2813538" cy="370099"/>
          </a:xfrm>
          <a:prstGeom prst="rect">
            <a:avLst/>
          </a:prstGeom>
          <a:noFill/>
        </p:spPr>
        <p:txBody>
          <a:bodyPr wrap="square" rtlCol="0">
            <a:spAutoFit/>
          </a:bodyPr>
          <a:lstStyle/>
          <a:p>
            <a:r>
              <a:rPr lang="en-US" dirty="0"/>
              <a:t>Layer 2: energy transport</a:t>
            </a:r>
            <a:endParaRPr lang="ru-RU" dirty="0"/>
          </a:p>
        </p:txBody>
      </p:sp>
    </p:spTree>
    <p:extLst>
      <p:ext uri="{BB962C8B-B14F-4D97-AF65-F5344CB8AC3E}">
        <p14:creationId xmlns:p14="http://schemas.microsoft.com/office/powerpoint/2010/main" val="1696480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D14759-EC51-3036-E1D3-1CF7EB4776D5}"/>
              </a:ext>
            </a:extLst>
          </p:cNvPr>
          <p:cNvSpPr>
            <a:spLocks noGrp="1"/>
          </p:cNvSpPr>
          <p:nvPr>
            <p:ph type="title"/>
          </p:nvPr>
        </p:nvSpPr>
        <p:spPr/>
        <p:txBody>
          <a:bodyPr/>
          <a:lstStyle/>
          <a:p>
            <a:r>
              <a:rPr lang="en-US" dirty="0"/>
              <a:t>Example: model of a human brain</a:t>
            </a:r>
            <a:endParaRPr lang="ru-RU"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958329E-CA18-040E-CEBB-863A411DF607}"/>
                  </a:ext>
                </a:extLst>
              </p:cNvPr>
              <p:cNvSpPr txBox="1"/>
              <p:nvPr/>
            </p:nvSpPr>
            <p:spPr>
              <a:xfrm>
                <a:off x="7978652" y="1694861"/>
                <a:ext cx="3490547" cy="10351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ru-RU" sz="280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𝐹</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sub>
                      </m:sSub>
                      <m:d>
                        <m:dPr>
                          <m:ctrlPr>
                            <a:rPr lang="en-US" sz="2800" b="0" i="1" smtClean="0">
                              <a:latin typeface="Cambria Math" panose="02040503050406030204" pitchFamily="18" charset="0"/>
                            </a:rPr>
                          </m:ctrlPr>
                        </m:dPr>
                        <m:e>
                          <m:r>
                            <a:rPr lang="en-US" sz="2800" b="1" i="1" smtClean="0">
                              <a:latin typeface="Cambria Math" panose="02040503050406030204" pitchFamily="18" charset="0"/>
                            </a:rPr>
                            <m:t>𝒙</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sup>
                          </m:sSup>
                        </m:e>
                      </m:d>
                    </m:oMath>
                  </m:oMathPara>
                </a14:m>
                <a:endParaRPr lang="en-US" sz="2800" b="0" dirty="0"/>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r>
                        <a:rPr lang="en-US" sz="2800" b="0" i="1" smtClean="0">
                          <a:latin typeface="Cambria Math" panose="02040503050406030204" pitchFamily="18" charset="0"/>
                        </a:rPr>
                        <m:t>𝑓</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m:oMathPara>
                </a14:m>
                <a:endParaRPr lang="en-US" sz="2800" b="0" dirty="0"/>
              </a:p>
            </p:txBody>
          </p:sp>
        </mc:Choice>
        <mc:Fallback xmlns="">
          <p:sp>
            <p:nvSpPr>
              <p:cNvPr id="11" name="TextBox 10">
                <a:extLst>
                  <a:ext uri="{FF2B5EF4-FFF2-40B4-BE49-F238E27FC236}">
                    <a16:creationId xmlns:a16="http://schemas.microsoft.com/office/drawing/2014/main" id="{9958329E-CA18-040E-CEBB-863A411DF607}"/>
                  </a:ext>
                </a:extLst>
              </p:cNvPr>
              <p:cNvSpPr txBox="1">
                <a:spLocks noRot="1" noChangeAspect="1" noMove="1" noResize="1" noEditPoints="1" noAdjustHandles="1" noChangeArrowheads="1" noChangeShapeType="1" noTextEdit="1"/>
              </p:cNvSpPr>
              <p:nvPr/>
            </p:nvSpPr>
            <p:spPr>
              <a:xfrm>
                <a:off x="7978652" y="1694861"/>
                <a:ext cx="3490547" cy="1035155"/>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86BCA62-ABC0-5FC6-BC4A-61316BE7615C}"/>
                  </a:ext>
                </a:extLst>
              </p:cNvPr>
              <p:cNvSpPr txBox="1"/>
              <p:nvPr/>
            </p:nvSpPr>
            <p:spPr>
              <a:xfrm>
                <a:off x="7978653" y="4531606"/>
                <a:ext cx="3490547" cy="1059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ru-RU" sz="280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𝐺</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𝜒</m:t>
                              </m:r>
                            </m:e>
                            <m:sub>
                              <m:r>
                                <a:rPr lang="en-US" sz="2800" b="0" i="1" smtClean="0">
                                  <a:latin typeface="Cambria Math" panose="02040503050406030204" pitchFamily="18" charset="0"/>
                                </a:rPr>
                                <m:t>𝑖</m:t>
                              </m:r>
                            </m:sub>
                          </m:sSub>
                        </m:sub>
                      </m:sSub>
                      <m:d>
                        <m:dPr>
                          <m:ctrlPr>
                            <a:rPr lang="en-US" sz="2800" b="0" i="1" smtClean="0">
                              <a:latin typeface="Cambria Math" panose="02040503050406030204" pitchFamily="18" charset="0"/>
                            </a:rPr>
                          </m:ctrlPr>
                        </m:dPr>
                        <m:e>
                          <m:r>
                            <a:rPr lang="en-US" sz="2800" b="1" i="1" smtClean="0">
                              <a:latin typeface="Cambria Math" panose="02040503050406030204" pitchFamily="18" charset="0"/>
                            </a:rPr>
                            <m:t>𝒚</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2</m:t>
                                  </m:r>
                                </m:e>
                              </m:d>
                            </m:sup>
                          </m:sSup>
                        </m:e>
                      </m:d>
                    </m:oMath>
                  </m:oMathPara>
                </a14:m>
                <a:endParaRPr lang="en-US" sz="2800" b="0" dirty="0"/>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𝜒</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𝜒</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m:oMathPara>
                </a14:m>
                <a:endParaRPr lang="en-US" sz="2800" b="0" dirty="0"/>
              </a:p>
            </p:txBody>
          </p:sp>
        </mc:Choice>
        <mc:Fallback xmlns="">
          <p:sp>
            <p:nvSpPr>
              <p:cNvPr id="12" name="TextBox 11">
                <a:extLst>
                  <a:ext uri="{FF2B5EF4-FFF2-40B4-BE49-F238E27FC236}">
                    <a16:creationId xmlns:a16="http://schemas.microsoft.com/office/drawing/2014/main" id="{586BCA62-ABC0-5FC6-BC4A-61316BE7615C}"/>
                  </a:ext>
                </a:extLst>
              </p:cNvPr>
              <p:cNvSpPr txBox="1">
                <a:spLocks noRot="1" noChangeAspect="1" noMove="1" noResize="1" noEditPoints="1" noAdjustHandles="1" noChangeArrowheads="1" noChangeShapeType="1" noTextEdit="1"/>
              </p:cNvSpPr>
              <p:nvPr/>
            </p:nvSpPr>
            <p:spPr>
              <a:xfrm>
                <a:off x="7978653" y="4531606"/>
                <a:ext cx="3490547" cy="1059649"/>
              </a:xfrm>
              <a:prstGeom prst="rect">
                <a:avLst/>
              </a:prstGeom>
              <a:blipFill>
                <a:blip r:embed="rId4"/>
                <a:stretch>
                  <a:fillRect/>
                </a:stretch>
              </a:blipFill>
            </p:spPr>
            <p:txBody>
              <a:bodyPr/>
              <a:lstStyle/>
              <a:p>
                <a:r>
                  <a:rPr lang="ru-RU">
                    <a:noFill/>
                  </a:rPr>
                  <a:t> </a:t>
                </a:r>
              </a:p>
            </p:txBody>
          </p:sp>
        </mc:Fallback>
      </mc:AlternateContent>
      <p:sp>
        <p:nvSpPr>
          <p:cNvPr id="3" name="TextBox 2">
            <a:extLst>
              <a:ext uri="{FF2B5EF4-FFF2-40B4-BE49-F238E27FC236}">
                <a16:creationId xmlns:a16="http://schemas.microsoft.com/office/drawing/2014/main" id="{AB832797-FF6E-40F9-0EE0-A21DDD16D0D3}"/>
              </a:ext>
            </a:extLst>
          </p:cNvPr>
          <p:cNvSpPr txBox="1"/>
          <p:nvPr/>
        </p:nvSpPr>
        <p:spPr>
          <a:xfrm>
            <a:off x="8540262" y="1424774"/>
            <a:ext cx="2813538" cy="370099"/>
          </a:xfrm>
          <a:prstGeom prst="rect">
            <a:avLst/>
          </a:prstGeom>
          <a:noFill/>
        </p:spPr>
        <p:txBody>
          <a:bodyPr wrap="square" rtlCol="0">
            <a:spAutoFit/>
          </a:bodyPr>
          <a:lstStyle/>
          <a:p>
            <a:r>
              <a:rPr lang="en-US" dirty="0"/>
              <a:t>Layer 1: neural activity</a:t>
            </a:r>
            <a:endParaRPr lang="ru-RU" dirty="0"/>
          </a:p>
        </p:txBody>
      </p:sp>
      <p:sp>
        <p:nvSpPr>
          <p:cNvPr id="4" name="TextBox 3">
            <a:extLst>
              <a:ext uri="{FF2B5EF4-FFF2-40B4-BE49-F238E27FC236}">
                <a16:creationId xmlns:a16="http://schemas.microsoft.com/office/drawing/2014/main" id="{B9F1C68F-30BA-24A3-C6D1-8EBF531D2589}"/>
              </a:ext>
            </a:extLst>
          </p:cNvPr>
          <p:cNvSpPr txBox="1"/>
          <p:nvPr/>
        </p:nvSpPr>
        <p:spPr>
          <a:xfrm>
            <a:off x="8540262" y="4212729"/>
            <a:ext cx="2813538" cy="370099"/>
          </a:xfrm>
          <a:prstGeom prst="rect">
            <a:avLst/>
          </a:prstGeom>
          <a:noFill/>
        </p:spPr>
        <p:txBody>
          <a:bodyPr wrap="square" rtlCol="0">
            <a:spAutoFit/>
          </a:bodyPr>
          <a:lstStyle/>
          <a:p>
            <a:r>
              <a:rPr lang="en-US" dirty="0"/>
              <a:t>Layer 2: energy transport</a:t>
            </a:r>
            <a:endParaRPr lang="ru-RU" dirty="0"/>
          </a:p>
        </p:txBody>
      </p:sp>
      <p:sp>
        <p:nvSpPr>
          <p:cNvPr id="14" name="TextBox 13">
            <a:extLst>
              <a:ext uri="{FF2B5EF4-FFF2-40B4-BE49-F238E27FC236}">
                <a16:creationId xmlns:a16="http://schemas.microsoft.com/office/drawing/2014/main" id="{1CB9077D-4142-9021-4B36-1F46E86C93CA}"/>
              </a:ext>
            </a:extLst>
          </p:cNvPr>
          <p:cNvSpPr txBox="1"/>
          <p:nvPr/>
        </p:nvSpPr>
        <p:spPr>
          <a:xfrm>
            <a:off x="5244976" y="2137107"/>
            <a:ext cx="2373924" cy="400110"/>
          </a:xfrm>
          <a:prstGeom prst="rect">
            <a:avLst/>
          </a:prstGeom>
          <a:noFill/>
        </p:spPr>
        <p:txBody>
          <a:bodyPr wrap="square" rtlCol="0">
            <a:spAutoFit/>
          </a:bodyPr>
          <a:lstStyle/>
          <a:p>
            <a:r>
              <a:rPr lang="en-US" sz="2000" dirty="0" err="1"/>
              <a:t>Kuramoto</a:t>
            </a:r>
            <a:r>
              <a:rPr lang="en-US" sz="2000" dirty="0"/>
              <a:t> model:</a:t>
            </a:r>
            <a:endParaRPr lang="ru-RU" sz="20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E5BB1DC-4120-DB41-4B1F-D0A2D3675F4A}"/>
                  </a:ext>
                </a:extLst>
              </p:cNvPr>
              <p:cNvSpPr txBox="1"/>
              <p:nvPr/>
            </p:nvSpPr>
            <p:spPr>
              <a:xfrm>
                <a:off x="72169" y="1681615"/>
                <a:ext cx="5014545" cy="400110"/>
              </a:xfrm>
              <a:prstGeom prst="rect">
                <a:avLst/>
              </a:prstGeom>
              <a:noFill/>
            </p:spPr>
            <p:txBody>
              <a:bodyPr wrap="square" rtlCol="0">
                <a:spAutoFit/>
              </a:bodyPr>
              <a:lstStyle/>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∈[0, 2</m:t>
                    </m:r>
                    <m:r>
                      <a:rPr lang="en-US" sz="2000" b="0" i="1" smtClean="0">
                        <a:latin typeface="Cambria Math" panose="02040503050406030204" pitchFamily="18" charset="0"/>
                      </a:rPr>
                      <m:t>𝜋</m:t>
                    </m:r>
                    <m:r>
                      <a:rPr lang="en-US" sz="2000" b="0" i="1" smtClean="0">
                        <a:latin typeface="Cambria Math" panose="02040503050406030204" pitchFamily="18" charset="0"/>
                      </a:rPr>
                      <m:t>)</m:t>
                    </m:r>
                  </m:oMath>
                </a14:m>
                <a:r>
                  <a:rPr lang="en-US" sz="2000" dirty="0"/>
                  <a:t> – phase of oscillator </a:t>
                </a:r>
                <a14:m>
                  <m:oMath xmlns:m="http://schemas.openxmlformats.org/officeDocument/2006/math">
                    <m:r>
                      <a:rPr lang="en-US" sz="2000" b="0" i="1" smtClean="0">
                        <a:latin typeface="Cambria Math" panose="02040503050406030204" pitchFamily="18" charset="0"/>
                      </a:rPr>
                      <m:t>𝑖</m:t>
                    </m:r>
                  </m:oMath>
                </a14:m>
                <a:r>
                  <a:rPr lang="en-US" sz="2000" dirty="0"/>
                  <a:t> at time </a:t>
                </a:r>
                <a14:m>
                  <m:oMath xmlns:m="http://schemas.openxmlformats.org/officeDocument/2006/math">
                    <m:r>
                      <a:rPr lang="en-US" sz="2000" b="0" i="1" smtClean="0">
                        <a:latin typeface="Cambria Math" panose="02040503050406030204" pitchFamily="18" charset="0"/>
                      </a:rPr>
                      <m:t>𝑡</m:t>
                    </m:r>
                  </m:oMath>
                </a14:m>
                <a:endParaRPr lang="ru-RU" sz="2000" dirty="0"/>
              </a:p>
            </p:txBody>
          </p:sp>
        </mc:Choice>
        <mc:Fallback xmlns="">
          <p:sp>
            <p:nvSpPr>
              <p:cNvPr id="15" name="TextBox 14">
                <a:extLst>
                  <a:ext uri="{FF2B5EF4-FFF2-40B4-BE49-F238E27FC236}">
                    <a16:creationId xmlns:a16="http://schemas.microsoft.com/office/drawing/2014/main" id="{7E5BB1DC-4120-DB41-4B1F-D0A2D3675F4A}"/>
                  </a:ext>
                </a:extLst>
              </p:cNvPr>
              <p:cNvSpPr txBox="1">
                <a:spLocks noRot="1" noChangeAspect="1" noMove="1" noResize="1" noEditPoints="1" noAdjustHandles="1" noChangeArrowheads="1" noChangeShapeType="1" noTextEdit="1"/>
              </p:cNvSpPr>
              <p:nvPr/>
            </p:nvSpPr>
            <p:spPr>
              <a:xfrm>
                <a:off x="72169" y="1681615"/>
                <a:ext cx="5014545" cy="400110"/>
              </a:xfrm>
              <a:prstGeom prst="rect">
                <a:avLst/>
              </a:prstGeom>
              <a:blipFill>
                <a:blip r:embed="rId5"/>
                <a:stretch>
                  <a:fillRect t="-9231" b="-27692"/>
                </a:stretch>
              </a:blipFill>
            </p:spPr>
            <p:txBody>
              <a:bodyPr/>
              <a:lstStyle/>
              <a:p>
                <a:r>
                  <a:rPr lang="ru-RU">
                    <a:noFill/>
                  </a:rPr>
                  <a:t> </a:t>
                </a:r>
              </a:p>
            </p:txBody>
          </p:sp>
        </mc:Fallback>
      </mc:AlternateContent>
    </p:spTree>
    <p:extLst>
      <p:ext uri="{BB962C8B-B14F-4D97-AF65-F5344CB8AC3E}">
        <p14:creationId xmlns:p14="http://schemas.microsoft.com/office/powerpoint/2010/main" val="1033012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D14759-EC51-3036-E1D3-1CF7EB4776D5}"/>
              </a:ext>
            </a:extLst>
          </p:cNvPr>
          <p:cNvSpPr>
            <a:spLocks noGrp="1"/>
          </p:cNvSpPr>
          <p:nvPr>
            <p:ph type="title"/>
          </p:nvPr>
        </p:nvSpPr>
        <p:spPr/>
        <p:txBody>
          <a:bodyPr/>
          <a:lstStyle/>
          <a:p>
            <a:r>
              <a:rPr lang="en-US" dirty="0"/>
              <a:t>Example: model of a human brain</a:t>
            </a:r>
            <a:endParaRPr lang="ru-RU"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958329E-CA18-040E-CEBB-863A411DF607}"/>
                  </a:ext>
                </a:extLst>
              </p:cNvPr>
              <p:cNvSpPr txBox="1"/>
              <p:nvPr/>
            </p:nvSpPr>
            <p:spPr>
              <a:xfrm>
                <a:off x="7177456" y="1645435"/>
                <a:ext cx="5014544" cy="17835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ru-RU" sz="280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𝜆</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=1</m:t>
                          </m:r>
                        </m:sub>
                        <m:sup>
                          <m:r>
                            <a:rPr lang="en-US" sz="2800" b="0" i="1" smtClean="0">
                              <a:latin typeface="Cambria Math" panose="02040503050406030204" pitchFamily="18" charset="0"/>
                            </a:rPr>
                            <m:t>𝑁</m:t>
                          </m:r>
                        </m:sup>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𝑖𝑗</m:t>
                              </m:r>
                            </m:sub>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sup>
                          </m:sSubSup>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e>
                          </m:func>
                        </m:e>
                      </m:nary>
                    </m:oMath>
                  </m:oMathPara>
                </a14:m>
                <a:endParaRPr lang="en-US" sz="2800" b="0" dirty="0"/>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r>
                        <a:rPr lang="en-US" sz="2800" b="0" i="1" smtClean="0">
                          <a:latin typeface="Cambria Math" panose="02040503050406030204" pitchFamily="18" charset="0"/>
                        </a:rPr>
                        <m:t>𝑓</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m:oMathPara>
                </a14:m>
                <a:endParaRPr lang="en-US" sz="2800" b="0" dirty="0"/>
              </a:p>
            </p:txBody>
          </p:sp>
        </mc:Choice>
        <mc:Fallback xmlns="">
          <p:sp>
            <p:nvSpPr>
              <p:cNvPr id="11" name="TextBox 10">
                <a:extLst>
                  <a:ext uri="{FF2B5EF4-FFF2-40B4-BE49-F238E27FC236}">
                    <a16:creationId xmlns:a16="http://schemas.microsoft.com/office/drawing/2014/main" id="{9958329E-CA18-040E-CEBB-863A411DF607}"/>
                  </a:ext>
                </a:extLst>
              </p:cNvPr>
              <p:cNvSpPr txBox="1">
                <a:spLocks noRot="1" noChangeAspect="1" noMove="1" noResize="1" noEditPoints="1" noAdjustHandles="1" noChangeArrowheads="1" noChangeShapeType="1" noTextEdit="1"/>
              </p:cNvSpPr>
              <p:nvPr/>
            </p:nvSpPr>
            <p:spPr>
              <a:xfrm>
                <a:off x="7177456" y="1645435"/>
                <a:ext cx="5014544" cy="1783565"/>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86BCA62-ABC0-5FC6-BC4A-61316BE7615C}"/>
                  </a:ext>
                </a:extLst>
              </p:cNvPr>
              <p:cNvSpPr txBox="1"/>
              <p:nvPr/>
            </p:nvSpPr>
            <p:spPr>
              <a:xfrm>
                <a:off x="7978653" y="4531606"/>
                <a:ext cx="3490547" cy="1059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ru-RU" sz="280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𝐺</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𝜒</m:t>
                              </m:r>
                            </m:e>
                            <m:sub>
                              <m:r>
                                <a:rPr lang="en-US" sz="2800" b="0" i="1" smtClean="0">
                                  <a:latin typeface="Cambria Math" panose="02040503050406030204" pitchFamily="18" charset="0"/>
                                </a:rPr>
                                <m:t>𝑖</m:t>
                              </m:r>
                            </m:sub>
                          </m:sSub>
                        </m:sub>
                      </m:sSub>
                      <m:d>
                        <m:dPr>
                          <m:ctrlPr>
                            <a:rPr lang="en-US" sz="2800" b="0" i="1" smtClean="0">
                              <a:latin typeface="Cambria Math" panose="02040503050406030204" pitchFamily="18" charset="0"/>
                            </a:rPr>
                          </m:ctrlPr>
                        </m:dPr>
                        <m:e>
                          <m:r>
                            <a:rPr lang="en-US" sz="2800" b="1" i="1" smtClean="0">
                              <a:latin typeface="Cambria Math" panose="02040503050406030204" pitchFamily="18" charset="0"/>
                            </a:rPr>
                            <m:t>𝒚</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2</m:t>
                                  </m:r>
                                </m:e>
                              </m:d>
                            </m:sup>
                          </m:sSup>
                        </m:e>
                      </m:d>
                    </m:oMath>
                  </m:oMathPara>
                </a14:m>
                <a:endParaRPr lang="en-US" sz="2800" b="0" dirty="0"/>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𝜒</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𝜒</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m:oMathPara>
                </a14:m>
                <a:endParaRPr lang="en-US" sz="2800" b="0" dirty="0"/>
              </a:p>
            </p:txBody>
          </p:sp>
        </mc:Choice>
        <mc:Fallback xmlns="">
          <p:sp>
            <p:nvSpPr>
              <p:cNvPr id="12" name="TextBox 11">
                <a:extLst>
                  <a:ext uri="{FF2B5EF4-FFF2-40B4-BE49-F238E27FC236}">
                    <a16:creationId xmlns:a16="http://schemas.microsoft.com/office/drawing/2014/main" id="{586BCA62-ABC0-5FC6-BC4A-61316BE7615C}"/>
                  </a:ext>
                </a:extLst>
              </p:cNvPr>
              <p:cNvSpPr txBox="1">
                <a:spLocks noRot="1" noChangeAspect="1" noMove="1" noResize="1" noEditPoints="1" noAdjustHandles="1" noChangeArrowheads="1" noChangeShapeType="1" noTextEdit="1"/>
              </p:cNvSpPr>
              <p:nvPr/>
            </p:nvSpPr>
            <p:spPr>
              <a:xfrm>
                <a:off x="7978653" y="4531606"/>
                <a:ext cx="3490547" cy="1059649"/>
              </a:xfrm>
              <a:prstGeom prst="rect">
                <a:avLst/>
              </a:prstGeom>
              <a:blipFill>
                <a:blip r:embed="rId4"/>
                <a:stretch>
                  <a:fillRect/>
                </a:stretch>
              </a:blipFill>
            </p:spPr>
            <p:txBody>
              <a:bodyPr/>
              <a:lstStyle/>
              <a:p>
                <a:r>
                  <a:rPr lang="ru-RU">
                    <a:noFill/>
                  </a:rPr>
                  <a:t> </a:t>
                </a:r>
              </a:p>
            </p:txBody>
          </p:sp>
        </mc:Fallback>
      </mc:AlternateContent>
      <p:sp>
        <p:nvSpPr>
          <p:cNvPr id="3" name="TextBox 2">
            <a:extLst>
              <a:ext uri="{FF2B5EF4-FFF2-40B4-BE49-F238E27FC236}">
                <a16:creationId xmlns:a16="http://schemas.microsoft.com/office/drawing/2014/main" id="{AB832797-FF6E-40F9-0EE0-A21DDD16D0D3}"/>
              </a:ext>
            </a:extLst>
          </p:cNvPr>
          <p:cNvSpPr txBox="1"/>
          <p:nvPr/>
        </p:nvSpPr>
        <p:spPr>
          <a:xfrm>
            <a:off x="8540262" y="1424774"/>
            <a:ext cx="2813538" cy="370099"/>
          </a:xfrm>
          <a:prstGeom prst="rect">
            <a:avLst/>
          </a:prstGeom>
          <a:noFill/>
        </p:spPr>
        <p:txBody>
          <a:bodyPr wrap="square" rtlCol="0">
            <a:spAutoFit/>
          </a:bodyPr>
          <a:lstStyle/>
          <a:p>
            <a:r>
              <a:rPr lang="en-US" dirty="0"/>
              <a:t>Layer 1: neural activity</a:t>
            </a:r>
            <a:endParaRPr lang="ru-RU" dirty="0"/>
          </a:p>
        </p:txBody>
      </p:sp>
      <p:sp>
        <p:nvSpPr>
          <p:cNvPr id="4" name="TextBox 3">
            <a:extLst>
              <a:ext uri="{FF2B5EF4-FFF2-40B4-BE49-F238E27FC236}">
                <a16:creationId xmlns:a16="http://schemas.microsoft.com/office/drawing/2014/main" id="{B9F1C68F-30BA-24A3-C6D1-8EBF531D2589}"/>
              </a:ext>
            </a:extLst>
          </p:cNvPr>
          <p:cNvSpPr txBox="1"/>
          <p:nvPr/>
        </p:nvSpPr>
        <p:spPr>
          <a:xfrm>
            <a:off x="8540262" y="4212729"/>
            <a:ext cx="2813538" cy="370099"/>
          </a:xfrm>
          <a:prstGeom prst="rect">
            <a:avLst/>
          </a:prstGeom>
          <a:noFill/>
        </p:spPr>
        <p:txBody>
          <a:bodyPr wrap="square" rtlCol="0">
            <a:spAutoFit/>
          </a:bodyPr>
          <a:lstStyle/>
          <a:p>
            <a:r>
              <a:rPr lang="en-US" dirty="0"/>
              <a:t>Layer 2: energy transport</a:t>
            </a:r>
            <a:endParaRPr lang="ru-RU"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409BEC3-8B7E-5B41-7708-F02A45BF08BF}"/>
                  </a:ext>
                </a:extLst>
              </p:cNvPr>
              <p:cNvSpPr txBox="1"/>
              <p:nvPr/>
            </p:nvSpPr>
            <p:spPr>
              <a:xfrm>
                <a:off x="72169" y="1681615"/>
                <a:ext cx="5014545" cy="400110"/>
              </a:xfrm>
              <a:prstGeom prst="rect">
                <a:avLst/>
              </a:prstGeom>
              <a:noFill/>
            </p:spPr>
            <p:txBody>
              <a:bodyPr wrap="square" rtlCol="0">
                <a:spAutoFit/>
              </a:bodyPr>
              <a:lstStyle/>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∈[0, 2</m:t>
                    </m:r>
                    <m:r>
                      <a:rPr lang="en-US" sz="2000" b="0" i="1" smtClean="0">
                        <a:latin typeface="Cambria Math" panose="02040503050406030204" pitchFamily="18" charset="0"/>
                      </a:rPr>
                      <m:t>𝜋</m:t>
                    </m:r>
                    <m:r>
                      <a:rPr lang="en-US" sz="2000" b="0" i="1" smtClean="0">
                        <a:latin typeface="Cambria Math" panose="02040503050406030204" pitchFamily="18" charset="0"/>
                      </a:rPr>
                      <m:t>)</m:t>
                    </m:r>
                  </m:oMath>
                </a14:m>
                <a:r>
                  <a:rPr lang="en-US" sz="2000" dirty="0"/>
                  <a:t> – phase of oscillator </a:t>
                </a:r>
                <a14:m>
                  <m:oMath xmlns:m="http://schemas.openxmlformats.org/officeDocument/2006/math">
                    <m:r>
                      <a:rPr lang="en-US" sz="2000" b="0" i="1" smtClean="0">
                        <a:latin typeface="Cambria Math" panose="02040503050406030204" pitchFamily="18" charset="0"/>
                      </a:rPr>
                      <m:t>𝑖</m:t>
                    </m:r>
                  </m:oMath>
                </a14:m>
                <a:r>
                  <a:rPr lang="en-US" sz="2000" dirty="0"/>
                  <a:t> at time </a:t>
                </a:r>
                <a14:m>
                  <m:oMath xmlns:m="http://schemas.openxmlformats.org/officeDocument/2006/math">
                    <m:r>
                      <a:rPr lang="en-US" sz="2000" b="0" i="1" smtClean="0">
                        <a:latin typeface="Cambria Math" panose="02040503050406030204" pitchFamily="18" charset="0"/>
                      </a:rPr>
                      <m:t>𝑡</m:t>
                    </m:r>
                  </m:oMath>
                </a14:m>
                <a:endParaRPr lang="ru-RU" sz="2000" dirty="0"/>
              </a:p>
            </p:txBody>
          </p:sp>
        </mc:Choice>
        <mc:Fallback xmlns="">
          <p:sp>
            <p:nvSpPr>
              <p:cNvPr id="8" name="TextBox 7">
                <a:extLst>
                  <a:ext uri="{FF2B5EF4-FFF2-40B4-BE49-F238E27FC236}">
                    <a16:creationId xmlns:a16="http://schemas.microsoft.com/office/drawing/2014/main" id="{9409BEC3-8B7E-5B41-7708-F02A45BF08BF}"/>
                  </a:ext>
                </a:extLst>
              </p:cNvPr>
              <p:cNvSpPr txBox="1">
                <a:spLocks noRot="1" noChangeAspect="1" noMove="1" noResize="1" noEditPoints="1" noAdjustHandles="1" noChangeArrowheads="1" noChangeShapeType="1" noTextEdit="1"/>
              </p:cNvSpPr>
              <p:nvPr/>
            </p:nvSpPr>
            <p:spPr>
              <a:xfrm>
                <a:off x="72169" y="1681615"/>
                <a:ext cx="5014545" cy="400110"/>
              </a:xfrm>
              <a:prstGeom prst="rect">
                <a:avLst/>
              </a:prstGeom>
              <a:blipFill>
                <a:blip r:embed="rId5"/>
                <a:stretch>
                  <a:fillRect t="-9231" b="-27692"/>
                </a:stretch>
              </a:blipFill>
            </p:spPr>
            <p:txBody>
              <a:bodyPr/>
              <a:lstStyle/>
              <a:p>
                <a:r>
                  <a:rPr lang="ru-RU">
                    <a:noFill/>
                  </a:rPr>
                  <a:t> </a:t>
                </a:r>
              </a:p>
            </p:txBody>
          </p:sp>
        </mc:Fallback>
      </mc:AlternateContent>
      <p:sp>
        <p:nvSpPr>
          <p:cNvPr id="9" name="TextBox 8">
            <a:extLst>
              <a:ext uri="{FF2B5EF4-FFF2-40B4-BE49-F238E27FC236}">
                <a16:creationId xmlns:a16="http://schemas.microsoft.com/office/drawing/2014/main" id="{3E614232-5A00-1B83-7C21-0E052E693AD8}"/>
              </a:ext>
            </a:extLst>
          </p:cNvPr>
          <p:cNvSpPr txBox="1"/>
          <p:nvPr/>
        </p:nvSpPr>
        <p:spPr>
          <a:xfrm>
            <a:off x="5244976" y="2137107"/>
            <a:ext cx="2373924" cy="400110"/>
          </a:xfrm>
          <a:prstGeom prst="rect">
            <a:avLst/>
          </a:prstGeom>
          <a:noFill/>
        </p:spPr>
        <p:txBody>
          <a:bodyPr wrap="square" rtlCol="0">
            <a:spAutoFit/>
          </a:bodyPr>
          <a:lstStyle/>
          <a:p>
            <a:r>
              <a:rPr lang="en-US" sz="2000" dirty="0" err="1"/>
              <a:t>Kuramoto</a:t>
            </a:r>
            <a:r>
              <a:rPr lang="en-US" sz="2000" dirty="0"/>
              <a:t> model:</a:t>
            </a:r>
            <a:endParaRPr lang="ru-RU" sz="20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EF3C5D-25E0-9960-99DC-0E05BBC60EDF}"/>
                  </a:ext>
                </a:extLst>
              </p:cNvPr>
              <p:cNvSpPr txBox="1"/>
              <p:nvPr/>
            </p:nvSpPr>
            <p:spPr>
              <a:xfrm>
                <a:off x="72169" y="2081725"/>
                <a:ext cx="5014545" cy="400110"/>
              </a:xfrm>
              <a:prstGeom prst="rect">
                <a:avLst/>
              </a:prstGeom>
              <a:noFill/>
            </p:spPr>
            <p:txBody>
              <a:bodyPr wrap="square" rtlCol="0">
                <a:spAutoFit/>
              </a:bodyPr>
              <a:lstStyle/>
              <a:p>
                <a14:m>
                  <m:oMath xmlns:m="http://schemas.openxmlformats.org/officeDocument/2006/math">
                    <m:r>
                      <a:rPr lang="en-US" sz="2000" b="0" i="1" smtClean="0">
                        <a:latin typeface="Cambria Math" panose="02040503050406030204" pitchFamily="18" charset="0"/>
                      </a:rPr>
                      <m:t>𝜆</m:t>
                    </m:r>
                  </m:oMath>
                </a14:m>
                <a:r>
                  <a:rPr lang="en-US" sz="2000" dirty="0"/>
                  <a:t> – coupling strength (</a:t>
                </a:r>
                <a:r>
                  <a:rPr lang="en-US" sz="2000" i="1" dirty="0"/>
                  <a:t>control parameter</a:t>
                </a:r>
                <a:r>
                  <a:rPr lang="en-US" sz="2000" dirty="0"/>
                  <a:t>)</a:t>
                </a:r>
                <a:endParaRPr lang="ru-RU" sz="2000" dirty="0"/>
              </a:p>
            </p:txBody>
          </p:sp>
        </mc:Choice>
        <mc:Fallback xmlns="">
          <p:sp>
            <p:nvSpPr>
              <p:cNvPr id="5" name="TextBox 4">
                <a:extLst>
                  <a:ext uri="{FF2B5EF4-FFF2-40B4-BE49-F238E27FC236}">
                    <a16:creationId xmlns:a16="http://schemas.microsoft.com/office/drawing/2014/main" id="{E2EF3C5D-25E0-9960-99DC-0E05BBC60EDF}"/>
                  </a:ext>
                </a:extLst>
              </p:cNvPr>
              <p:cNvSpPr txBox="1">
                <a:spLocks noRot="1" noChangeAspect="1" noMove="1" noResize="1" noEditPoints="1" noAdjustHandles="1" noChangeArrowheads="1" noChangeShapeType="1" noTextEdit="1"/>
              </p:cNvSpPr>
              <p:nvPr/>
            </p:nvSpPr>
            <p:spPr>
              <a:xfrm>
                <a:off x="72169" y="2081725"/>
                <a:ext cx="5014545" cy="400110"/>
              </a:xfrm>
              <a:prstGeom prst="rect">
                <a:avLst/>
              </a:prstGeom>
              <a:blipFill>
                <a:blip r:embed="rId6"/>
                <a:stretch>
                  <a:fillRect t="-7576" b="-25758"/>
                </a:stretch>
              </a:blipFill>
            </p:spPr>
            <p:txBody>
              <a:bodyPr/>
              <a:lstStyle/>
              <a:p>
                <a:r>
                  <a:rPr lang="ru-RU">
                    <a:noFill/>
                  </a:rPr>
                  <a:t> </a:t>
                </a:r>
              </a:p>
            </p:txBody>
          </p:sp>
        </mc:Fallback>
      </mc:AlternateContent>
    </p:spTree>
    <p:extLst>
      <p:ext uri="{BB962C8B-B14F-4D97-AF65-F5344CB8AC3E}">
        <p14:creationId xmlns:p14="http://schemas.microsoft.com/office/powerpoint/2010/main" val="215938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D14759-EC51-3036-E1D3-1CF7EB4776D5}"/>
              </a:ext>
            </a:extLst>
          </p:cNvPr>
          <p:cNvSpPr>
            <a:spLocks noGrp="1"/>
          </p:cNvSpPr>
          <p:nvPr>
            <p:ph type="title"/>
          </p:nvPr>
        </p:nvSpPr>
        <p:spPr/>
        <p:txBody>
          <a:bodyPr/>
          <a:lstStyle/>
          <a:p>
            <a:r>
              <a:rPr lang="en-US" dirty="0"/>
              <a:t>Example: model of a human brain</a:t>
            </a:r>
            <a:endParaRPr lang="ru-RU"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958329E-CA18-040E-CEBB-863A411DF607}"/>
                  </a:ext>
                </a:extLst>
              </p:cNvPr>
              <p:cNvSpPr txBox="1"/>
              <p:nvPr/>
            </p:nvSpPr>
            <p:spPr>
              <a:xfrm>
                <a:off x="7177456" y="1645435"/>
                <a:ext cx="5014544" cy="17835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ru-RU" sz="280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𝜆</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=1</m:t>
                          </m:r>
                        </m:sub>
                        <m:sup>
                          <m:r>
                            <a:rPr lang="en-US" sz="2800" b="0" i="1" smtClean="0">
                              <a:latin typeface="Cambria Math" panose="02040503050406030204" pitchFamily="18" charset="0"/>
                            </a:rPr>
                            <m:t>𝑁</m:t>
                          </m:r>
                        </m:sup>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𝑖𝑗</m:t>
                              </m:r>
                            </m:sub>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sup>
                          </m:sSubSup>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e>
                          </m:func>
                        </m:e>
                      </m:nary>
                    </m:oMath>
                  </m:oMathPara>
                </a14:m>
                <a:endParaRPr lang="en-US" sz="2800" b="0" dirty="0"/>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r>
                        <a:rPr lang="en-US" sz="2800" b="0" i="1" smtClean="0">
                          <a:latin typeface="Cambria Math" panose="02040503050406030204" pitchFamily="18" charset="0"/>
                        </a:rPr>
                        <m:t>𝑓</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m:oMathPara>
                </a14:m>
                <a:endParaRPr lang="en-US" sz="2800" b="0" dirty="0"/>
              </a:p>
            </p:txBody>
          </p:sp>
        </mc:Choice>
        <mc:Fallback xmlns="">
          <p:sp>
            <p:nvSpPr>
              <p:cNvPr id="11" name="TextBox 10">
                <a:extLst>
                  <a:ext uri="{FF2B5EF4-FFF2-40B4-BE49-F238E27FC236}">
                    <a16:creationId xmlns:a16="http://schemas.microsoft.com/office/drawing/2014/main" id="{9958329E-CA18-040E-CEBB-863A411DF607}"/>
                  </a:ext>
                </a:extLst>
              </p:cNvPr>
              <p:cNvSpPr txBox="1">
                <a:spLocks noRot="1" noChangeAspect="1" noMove="1" noResize="1" noEditPoints="1" noAdjustHandles="1" noChangeArrowheads="1" noChangeShapeType="1" noTextEdit="1"/>
              </p:cNvSpPr>
              <p:nvPr/>
            </p:nvSpPr>
            <p:spPr>
              <a:xfrm>
                <a:off x="7177456" y="1645435"/>
                <a:ext cx="5014544" cy="1783565"/>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86BCA62-ABC0-5FC6-BC4A-61316BE7615C}"/>
                  </a:ext>
                </a:extLst>
              </p:cNvPr>
              <p:cNvSpPr txBox="1"/>
              <p:nvPr/>
            </p:nvSpPr>
            <p:spPr>
              <a:xfrm>
                <a:off x="7978653" y="4531606"/>
                <a:ext cx="3490547" cy="1059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ru-RU" sz="280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𝐺</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𝜒</m:t>
                              </m:r>
                            </m:e>
                            <m:sub>
                              <m:r>
                                <a:rPr lang="en-US" sz="2800" b="0" i="1" smtClean="0">
                                  <a:latin typeface="Cambria Math" panose="02040503050406030204" pitchFamily="18" charset="0"/>
                                </a:rPr>
                                <m:t>𝑖</m:t>
                              </m:r>
                            </m:sub>
                          </m:sSub>
                        </m:sub>
                      </m:sSub>
                      <m:d>
                        <m:dPr>
                          <m:ctrlPr>
                            <a:rPr lang="en-US" sz="2800" b="0" i="1" smtClean="0">
                              <a:latin typeface="Cambria Math" panose="02040503050406030204" pitchFamily="18" charset="0"/>
                            </a:rPr>
                          </m:ctrlPr>
                        </m:dPr>
                        <m:e>
                          <m:r>
                            <a:rPr lang="en-US" sz="2800" b="1" i="1" smtClean="0">
                              <a:latin typeface="Cambria Math" panose="02040503050406030204" pitchFamily="18" charset="0"/>
                            </a:rPr>
                            <m:t>𝒚</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2</m:t>
                                  </m:r>
                                </m:e>
                              </m:d>
                            </m:sup>
                          </m:sSup>
                        </m:e>
                      </m:d>
                    </m:oMath>
                  </m:oMathPara>
                </a14:m>
                <a:endParaRPr lang="en-US" sz="2800" b="0" dirty="0"/>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𝜒</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𝜒</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m:oMathPara>
                </a14:m>
                <a:endParaRPr lang="en-US" sz="2800" b="0" dirty="0"/>
              </a:p>
            </p:txBody>
          </p:sp>
        </mc:Choice>
        <mc:Fallback xmlns="">
          <p:sp>
            <p:nvSpPr>
              <p:cNvPr id="12" name="TextBox 11">
                <a:extLst>
                  <a:ext uri="{FF2B5EF4-FFF2-40B4-BE49-F238E27FC236}">
                    <a16:creationId xmlns:a16="http://schemas.microsoft.com/office/drawing/2014/main" id="{586BCA62-ABC0-5FC6-BC4A-61316BE7615C}"/>
                  </a:ext>
                </a:extLst>
              </p:cNvPr>
              <p:cNvSpPr txBox="1">
                <a:spLocks noRot="1" noChangeAspect="1" noMove="1" noResize="1" noEditPoints="1" noAdjustHandles="1" noChangeArrowheads="1" noChangeShapeType="1" noTextEdit="1"/>
              </p:cNvSpPr>
              <p:nvPr/>
            </p:nvSpPr>
            <p:spPr>
              <a:xfrm>
                <a:off x="7978653" y="4531606"/>
                <a:ext cx="3490547" cy="1059649"/>
              </a:xfrm>
              <a:prstGeom prst="rect">
                <a:avLst/>
              </a:prstGeom>
              <a:blipFill>
                <a:blip r:embed="rId4"/>
                <a:stretch>
                  <a:fillRect/>
                </a:stretch>
              </a:blipFill>
            </p:spPr>
            <p:txBody>
              <a:bodyPr/>
              <a:lstStyle/>
              <a:p>
                <a:r>
                  <a:rPr lang="ru-RU">
                    <a:noFill/>
                  </a:rPr>
                  <a:t> </a:t>
                </a:r>
              </a:p>
            </p:txBody>
          </p:sp>
        </mc:Fallback>
      </mc:AlternateContent>
      <p:sp>
        <p:nvSpPr>
          <p:cNvPr id="3" name="TextBox 2">
            <a:extLst>
              <a:ext uri="{FF2B5EF4-FFF2-40B4-BE49-F238E27FC236}">
                <a16:creationId xmlns:a16="http://schemas.microsoft.com/office/drawing/2014/main" id="{AB832797-FF6E-40F9-0EE0-A21DDD16D0D3}"/>
              </a:ext>
            </a:extLst>
          </p:cNvPr>
          <p:cNvSpPr txBox="1"/>
          <p:nvPr/>
        </p:nvSpPr>
        <p:spPr>
          <a:xfrm>
            <a:off x="8540262" y="1424774"/>
            <a:ext cx="2813538" cy="370099"/>
          </a:xfrm>
          <a:prstGeom prst="rect">
            <a:avLst/>
          </a:prstGeom>
          <a:noFill/>
        </p:spPr>
        <p:txBody>
          <a:bodyPr wrap="square" rtlCol="0">
            <a:spAutoFit/>
          </a:bodyPr>
          <a:lstStyle/>
          <a:p>
            <a:r>
              <a:rPr lang="en-US" dirty="0"/>
              <a:t>Layer 1: neural activity</a:t>
            </a:r>
            <a:endParaRPr lang="ru-RU" dirty="0"/>
          </a:p>
        </p:txBody>
      </p:sp>
      <p:sp>
        <p:nvSpPr>
          <p:cNvPr id="4" name="TextBox 3">
            <a:extLst>
              <a:ext uri="{FF2B5EF4-FFF2-40B4-BE49-F238E27FC236}">
                <a16:creationId xmlns:a16="http://schemas.microsoft.com/office/drawing/2014/main" id="{B9F1C68F-30BA-24A3-C6D1-8EBF531D2589}"/>
              </a:ext>
            </a:extLst>
          </p:cNvPr>
          <p:cNvSpPr txBox="1"/>
          <p:nvPr/>
        </p:nvSpPr>
        <p:spPr>
          <a:xfrm>
            <a:off x="8540262" y="4212729"/>
            <a:ext cx="2813538" cy="370099"/>
          </a:xfrm>
          <a:prstGeom prst="rect">
            <a:avLst/>
          </a:prstGeom>
          <a:noFill/>
        </p:spPr>
        <p:txBody>
          <a:bodyPr wrap="square" rtlCol="0">
            <a:spAutoFit/>
          </a:bodyPr>
          <a:lstStyle/>
          <a:p>
            <a:r>
              <a:rPr lang="en-US" dirty="0"/>
              <a:t>Layer 2: energy transport</a:t>
            </a:r>
            <a:endParaRPr lang="ru-RU"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409BEC3-8B7E-5B41-7708-F02A45BF08BF}"/>
                  </a:ext>
                </a:extLst>
              </p:cNvPr>
              <p:cNvSpPr txBox="1"/>
              <p:nvPr/>
            </p:nvSpPr>
            <p:spPr>
              <a:xfrm>
                <a:off x="72169" y="1681615"/>
                <a:ext cx="5014545" cy="400110"/>
              </a:xfrm>
              <a:prstGeom prst="rect">
                <a:avLst/>
              </a:prstGeom>
              <a:noFill/>
            </p:spPr>
            <p:txBody>
              <a:bodyPr wrap="square" rtlCol="0">
                <a:spAutoFit/>
              </a:bodyPr>
              <a:lstStyle/>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∈[0, 2</m:t>
                    </m:r>
                    <m:r>
                      <a:rPr lang="en-US" sz="2000" b="0" i="1" smtClean="0">
                        <a:latin typeface="Cambria Math" panose="02040503050406030204" pitchFamily="18" charset="0"/>
                      </a:rPr>
                      <m:t>𝜋</m:t>
                    </m:r>
                    <m:r>
                      <a:rPr lang="en-US" sz="2000" b="0" i="1" smtClean="0">
                        <a:latin typeface="Cambria Math" panose="02040503050406030204" pitchFamily="18" charset="0"/>
                      </a:rPr>
                      <m:t>)</m:t>
                    </m:r>
                  </m:oMath>
                </a14:m>
                <a:r>
                  <a:rPr lang="en-US" sz="2000" dirty="0"/>
                  <a:t> – phase of oscillator </a:t>
                </a:r>
                <a14:m>
                  <m:oMath xmlns:m="http://schemas.openxmlformats.org/officeDocument/2006/math">
                    <m:r>
                      <a:rPr lang="en-US" sz="2000" b="0" i="1" smtClean="0">
                        <a:latin typeface="Cambria Math" panose="02040503050406030204" pitchFamily="18" charset="0"/>
                      </a:rPr>
                      <m:t>𝑖</m:t>
                    </m:r>
                  </m:oMath>
                </a14:m>
                <a:r>
                  <a:rPr lang="en-US" sz="2000" dirty="0"/>
                  <a:t> at time </a:t>
                </a:r>
                <a14:m>
                  <m:oMath xmlns:m="http://schemas.openxmlformats.org/officeDocument/2006/math">
                    <m:r>
                      <a:rPr lang="en-US" sz="2000" b="0" i="1" smtClean="0">
                        <a:latin typeface="Cambria Math" panose="02040503050406030204" pitchFamily="18" charset="0"/>
                      </a:rPr>
                      <m:t>𝑡</m:t>
                    </m:r>
                  </m:oMath>
                </a14:m>
                <a:endParaRPr lang="ru-RU" sz="2000" dirty="0"/>
              </a:p>
            </p:txBody>
          </p:sp>
        </mc:Choice>
        <mc:Fallback xmlns="">
          <p:sp>
            <p:nvSpPr>
              <p:cNvPr id="8" name="TextBox 7">
                <a:extLst>
                  <a:ext uri="{FF2B5EF4-FFF2-40B4-BE49-F238E27FC236}">
                    <a16:creationId xmlns:a16="http://schemas.microsoft.com/office/drawing/2014/main" id="{9409BEC3-8B7E-5B41-7708-F02A45BF08BF}"/>
                  </a:ext>
                </a:extLst>
              </p:cNvPr>
              <p:cNvSpPr txBox="1">
                <a:spLocks noRot="1" noChangeAspect="1" noMove="1" noResize="1" noEditPoints="1" noAdjustHandles="1" noChangeArrowheads="1" noChangeShapeType="1" noTextEdit="1"/>
              </p:cNvSpPr>
              <p:nvPr/>
            </p:nvSpPr>
            <p:spPr>
              <a:xfrm>
                <a:off x="72169" y="1681615"/>
                <a:ext cx="5014545" cy="400110"/>
              </a:xfrm>
              <a:prstGeom prst="rect">
                <a:avLst/>
              </a:prstGeom>
              <a:blipFill>
                <a:blip r:embed="rId5"/>
                <a:stretch>
                  <a:fillRect t="-9231" b="-27692"/>
                </a:stretch>
              </a:blipFill>
            </p:spPr>
            <p:txBody>
              <a:bodyPr/>
              <a:lstStyle/>
              <a:p>
                <a:r>
                  <a:rPr lang="ru-RU">
                    <a:noFill/>
                  </a:rPr>
                  <a:t> </a:t>
                </a:r>
              </a:p>
            </p:txBody>
          </p:sp>
        </mc:Fallback>
      </mc:AlternateContent>
      <p:sp>
        <p:nvSpPr>
          <p:cNvPr id="9" name="TextBox 8">
            <a:extLst>
              <a:ext uri="{FF2B5EF4-FFF2-40B4-BE49-F238E27FC236}">
                <a16:creationId xmlns:a16="http://schemas.microsoft.com/office/drawing/2014/main" id="{3E614232-5A00-1B83-7C21-0E052E693AD8}"/>
              </a:ext>
            </a:extLst>
          </p:cNvPr>
          <p:cNvSpPr txBox="1"/>
          <p:nvPr/>
        </p:nvSpPr>
        <p:spPr>
          <a:xfrm>
            <a:off x="5244976" y="2137107"/>
            <a:ext cx="2373924" cy="400110"/>
          </a:xfrm>
          <a:prstGeom prst="rect">
            <a:avLst/>
          </a:prstGeom>
          <a:noFill/>
        </p:spPr>
        <p:txBody>
          <a:bodyPr wrap="square" rtlCol="0">
            <a:spAutoFit/>
          </a:bodyPr>
          <a:lstStyle/>
          <a:p>
            <a:r>
              <a:rPr lang="en-US" sz="2000" dirty="0" err="1"/>
              <a:t>Kuramoto</a:t>
            </a:r>
            <a:r>
              <a:rPr lang="en-US" sz="2000" dirty="0"/>
              <a:t> model:</a:t>
            </a:r>
            <a:endParaRPr lang="ru-RU" sz="20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EF3C5D-25E0-9960-99DC-0E05BBC60EDF}"/>
                  </a:ext>
                </a:extLst>
              </p:cNvPr>
              <p:cNvSpPr txBox="1"/>
              <p:nvPr/>
            </p:nvSpPr>
            <p:spPr>
              <a:xfrm>
                <a:off x="72169" y="2081725"/>
                <a:ext cx="5014545" cy="400110"/>
              </a:xfrm>
              <a:prstGeom prst="rect">
                <a:avLst/>
              </a:prstGeom>
              <a:noFill/>
            </p:spPr>
            <p:txBody>
              <a:bodyPr wrap="square" rtlCol="0">
                <a:spAutoFit/>
              </a:bodyPr>
              <a:lstStyle/>
              <a:p>
                <a14:m>
                  <m:oMath xmlns:m="http://schemas.openxmlformats.org/officeDocument/2006/math">
                    <m:r>
                      <a:rPr lang="en-US" sz="2000" b="0" i="1" smtClean="0">
                        <a:latin typeface="Cambria Math" panose="02040503050406030204" pitchFamily="18" charset="0"/>
                      </a:rPr>
                      <m:t>𝜆</m:t>
                    </m:r>
                  </m:oMath>
                </a14:m>
                <a:r>
                  <a:rPr lang="en-US" sz="2000" dirty="0"/>
                  <a:t> – coupling strength (</a:t>
                </a:r>
                <a:r>
                  <a:rPr lang="en-US" sz="2000" i="1" dirty="0"/>
                  <a:t>control parameter</a:t>
                </a:r>
                <a:r>
                  <a:rPr lang="en-US" sz="2000" dirty="0"/>
                  <a:t>)</a:t>
                </a:r>
                <a:endParaRPr lang="ru-RU" sz="2000" dirty="0"/>
              </a:p>
            </p:txBody>
          </p:sp>
        </mc:Choice>
        <mc:Fallback xmlns="">
          <p:sp>
            <p:nvSpPr>
              <p:cNvPr id="5" name="TextBox 4">
                <a:extLst>
                  <a:ext uri="{FF2B5EF4-FFF2-40B4-BE49-F238E27FC236}">
                    <a16:creationId xmlns:a16="http://schemas.microsoft.com/office/drawing/2014/main" id="{E2EF3C5D-25E0-9960-99DC-0E05BBC60EDF}"/>
                  </a:ext>
                </a:extLst>
              </p:cNvPr>
              <p:cNvSpPr txBox="1">
                <a:spLocks noRot="1" noChangeAspect="1" noMove="1" noResize="1" noEditPoints="1" noAdjustHandles="1" noChangeArrowheads="1" noChangeShapeType="1" noTextEdit="1"/>
              </p:cNvSpPr>
              <p:nvPr/>
            </p:nvSpPr>
            <p:spPr>
              <a:xfrm>
                <a:off x="72169" y="2081725"/>
                <a:ext cx="5014545" cy="400110"/>
              </a:xfrm>
              <a:prstGeom prst="rect">
                <a:avLst/>
              </a:prstGeom>
              <a:blipFill>
                <a:blip r:embed="rId6"/>
                <a:stretch>
                  <a:fillRect t="-7576" b="-25758"/>
                </a:stretch>
              </a:blipFill>
            </p:spPr>
            <p:txBody>
              <a:bodyPr/>
              <a:lstStyle/>
              <a:p>
                <a:r>
                  <a:rPr lang="ru-RU">
                    <a:noFill/>
                  </a:rPr>
                  <a:t> </a:t>
                </a:r>
              </a:p>
            </p:txBody>
          </p:sp>
        </mc:Fallback>
      </mc:AlternateContent>
      <p:sp>
        <p:nvSpPr>
          <p:cNvPr id="7" name="TextBox 6">
            <a:extLst>
              <a:ext uri="{FF2B5EF4-FFF2-40B4-BE49-F238E27FC236}">
                <a16:creationId xmlns:a16="http://schemas.microsoft.com/office/drawing/2014/main" id="{4B6A22A6-E493-225A-6D75-E77E8AD86045}"/>
              </a:ext>
            </a:extLst>
          </p:cNvPr>
          <p:cNvSpPr txBox="1"/>
          <p:nvPr/>
        </p:nvSpPr>
        <p:spPr>
          <a:xfrm>
            <a:off x="5326121" y="4709310"/>
            <a:ext cx="2465878" cy="369332"/>
          </a:xfrm>
          <a:prstGeom prst="rect">
            <a:avLst/>
          </a:prstGeom>
          <a:noFill/>
        </p:spPr>
        <p:txBody>
          <a:bodyPr wrap="square" rtlCol="0">
            <a:spAutoFit/>
          </a:bodyPr>
          <a:lstStyle/>
          <a:p>
            <a:r>
              <a:rPr lang="en-US" dirty="0"/>
              <a:t>Continuous-time RW:</a:t>
            </a:r>
            <a:endParaRPr lang="ru-RU" dirty="0"/>
          </a:p>
        </p:txBody>
      </p:sp>
    </p:spTree>
    <p:extLst>
      <p:ext uri="{BB962C8B-B14F-4D97-AF65-F5344CB8AC3E}">
        <p14:creationId xmlns:p14="http://schemas.microsoft.com/office/powerpoint/2010/main" val="3265705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D14759-EC51-3036-E1D3-1CF7EB4776D5}"/>
              </a:ext>
            </a:extLst>
          </p:cNvPr>
          <p:cNvSpPr>
            <a:spLocks noGrp="1"/>
          </p:cNvSpPr>
          <p:nvPr>
            <p:ph type="title"/>
          </p:nvPr>
        </p:nvSpPr>
        <p:spPr/>
        <p:txBody>
          <a:bodyPr/>
          <a:lstStyle/>
          <a:p>
            <a:r>
              <a:rPr lang="en-US" dirty="0"/>
              <a:t>Example: model of a human brain</a:t>
            </a:r>
            <a:endParaRPr lang="ru-RU"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958329E-CA18-040E-CEBB-863A411DF607}"/>
                  </a:ext>
                </a:extLst>
              </p:cNvPr>
              <p:cNvSpPr txBox="1"/>
              <p:nvPr/>
            </p:nvSpPr>
            <p:spPr>
              <a:xfrm>
                <a:off x="7177456" y="1645435"/>
                <a:ext cx="5014544" cy="17835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ru-RU" sz="280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𝜆</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=1</m:t>
                          </m:r>
                        </m:sub>
                        <m:sup>
                          <m:r>
                            <a:rPr lang="en-US" sz="2800" b="0" i="1" smtClean="0">
                              <a:latin typeface="Cambria Math" panose="02040503050406030204" pitchFamily="18" charset="0"/>
                            </a:rPr>
                            <m:t>𝑁</m:t>
                          </m:r>
                        </m:sup>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𝑖𝑗</m:t>
                              </m:r>
                            </m:sub>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sup>
                          </m:sSubSup>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e>
                          </m:func>
                        </m:e>
                      </m:nary>
                    </m:oMath>
                  </m:oMathPara>
                </a14:m>
                <a:endParaRPr lang="en-US" sz="2800" b="0" dirty="0"/>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e>
                      </m:acc>
                      <m:r>
                        <a:rPr lang="en-US" sz="2800" b="0" i="1" smtClean="0">
                          <a:latin typeface="Cambria Math" panose="02040503050406030204" pitchFamily="18" charset="0"/>
                        </a:rPr>
                        <m:t>=</m:t>
                      </m:r>
                      <m:r>
                        <a:rPr lang="en-US" sz="2800" b="0" i="1" smtClean="0">
                          <a:latin typeface="Cambria Math" panose="02040503050406030204" pitchFamily="18" charset="0"/>
                        </a:rPr>
                        <m:t>𝑓</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𝜔</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m:oMathPara>
                </a14:m>
                <a:endParaRPr lang="en-US" sz="2800" b="0" dirty="0"/>
              </a:p>
            </p:txBody>
          </p:sp>
        </mc:Choice>
        <mc:Fallback xmlns="">
          <p:sp>
            <p:nvSpPr>
              <p:cNvPr id="11" name="TextBox 10">
                <a:extLst>
                  <a:ext uri="{FF2B5EF4-FFF2-40B4-BE49-F238E27FC236}">
                    <a16:creationId xmlns:a16="http://schemas.microsoft.com/office/drawing/2014/main" id="{9958329E-CA18-040E-CEBB-863A411DF607}"/>
                  </a:ext>
                </a:extLst>
              </p:cNvPr>
              <p:cNvSpPr txBox="1">
                <a:spLocks noRot="1" noChangeAspect="1" noMove="1" noResize="1" noEditPoints="1" noAdjustHandles="1" noChangeArrowheads="1" noChangeShapeType="1" noTextEdit="1"/>
              </p:cNvSpPr>
              <p:nvPr/>
            </p:nvSpPr>
            <p:spPr>
              <a:xfrm>
                <a:off x="7177456" y="1645435"/>
                <a:ext cx="5014544" cy="1783565"/>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86BCA62-ABC0-5FC6-BC4A-61316BE7615C}"/>
                  </a:ext>
                </a:extLst>
              </p:cNvPr>
              <p:cNvSpPr txBox="1"/>
              <p:nvPr/>
            </p:nvSpPr>
            <p:spPr>
              <a:xfrm>
                <a:off x="7978653" y="4531606"/>
                <a:ext cx="3490547" cy="15419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ru-RU" sz="240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ac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𝑦</m:t>
                              </m:r>
                            </m:sub>
                          </m:sSub>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𝛿</m:t>
                                  </m:r>
                                </m:e>
                                <m:sub>
                                  <m:r>
                                    <a:rPr lang="en-US" sz="2400" b="0" i="1" smtClean="0">
                                      <a:latin typeface="Cambria Math" panose="02040503050406030204" pitchFamily="18" charset="0"/>
                                    </a:rPr>
                                    <m:t>𝑖𝑗</m:t>
                                  </m:r>
                                </m:sub>
                              </m:sSub>
                            </m:e>
                          </m:d>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e>
                      </m:nary>
                    </m:oMath>
                  </m:oMathPara>
                </a14:m>
                <a:endParaRPr lang="en-US" sz="2400" b="0" dirty="0"/>
              </a:p>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𝜒</m:t>
                              </m:r>
                            </m:e>
                            <m:sub>
                              <m:r>
                                <a:rPr lang="en-US" sz="2400" b="0" i="1" smtClean="0">
                                  <a:latin typeface="Cambria Math" panose="02040503050406030204" pitchFamily="18" charset="0"/>
                                </a:rPr>
                                <m:t>𝑖</m:t>
                              </m:r>
                            </m:sub>
                          </m:sSub>
                        </m:e>
                      </m:acc>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𝜒</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b="0" dirty="0"/>
              </a:p>
            </p:txBody>
          </p:sp>
        </mc:Choice>
        <mc:Fallback xmlns="">
          <p:sp>
            <p:nvSpPr>
              <p:cNvPr id="12" name="TextBox 11">
                <a:extLst>
                  <a:ext uri="{FF2B5EF4-FFF2-40B4-BE49-F238E27FC236}">
                    <a16:creationId xmlns:a16="http://schemas.microsoft.com/office/drawing/2014/main" id="{586BCA62-ABC0-5FC6-BC4A-61316BE7615C}"/>
                  </a:ext>
                </a:extLst>
              </p:cNvPr>
              <p:cNvSpPr txBox="1">
                <a:spLocks noRot="1" noChangeAspect="1" noMove="1" noResize="1" noEditPoints="1" noAdjustHandles="1" noChangeArrowheads="1" noChangeShapeType="1" noTextEdit="1"/>
              </p:cNvSpPr>
              <p:nvPr/>
            </p:nvSpPr>
            <p:spPr>
              <a:xfrm>
                <a:off x="7978653" y="4531606"/>
                <a:ext cx="3490547" cy="1541961"/>
              </a:xfrm>
              <a:prstGeom prst="rect">
                <a:avLst/>
              </a:prstGeom>
              <a:blipFill>
                <a:blip r:embed="rId4"/>
                <a:stretch>
                  <a:fillRect b="-4348"/>
                </a:stretch>
              </a:blipFill>
            </p:spPr>
            <p:txBody>
              <a:bodyPr/>
              <a:lstStyle/>
              <a:p>
                <a:r>
                  <a:rPr lang="ru-RU">
                    <a:noFill/>
                  </a:rPr>
                  <a:t> </a:t>
                </a:r>
              </a:p>
            </p:txBody>
          </p:sp>
        </mc:Fallback>
      </mc:AlternateContent>
      <p:sp>
        <p:nvSpPr>
          <p:cNvPr id="3" name="TextBox 2">
            <a:extLst>
              <a:ext uri="{FF2B5EF4-FFF2-40B4-BE49-F238E27FC236}">
                <a16:creationId xmlns:a16="http://schemas.microsoft.com/office/drawing/2014/main" id="{AB832797-FF6E-40F9-0EE0-A21DDD16D0D3}"/>
              </a:ext>
            </a:extLst>
          </p:cNvPr>
          <p:cNvSpPr txBox="1"/>
          <p:nvPr/>
        </p:nvSpPr>
        <p:spPr>
          <a:xfrm>
            <a:off x="8540262" y="1424774"/>
            <a:ext cx="2813538" cy="370099"/>
          </a:xfrm>
          <a:prstGeom prst="rect">
            <a:avLst/>
          </a:prstGeom>
          <a:noFill/>
        </p:spPr>
        <p:txBody>
          <a:bodyPr wrap="square" rtlCol="0">
            <a:spAutoFit/>
          </a:bodyPr>
          <a:lstStyle/>
          <a:p>
            <a:r>
              <a:rPr lang="en-US" dirty="0"/>
              <a:t>Layer 1: neural activity</a:t>
            </a:r>
            <a:endParaRPr lang="ru-RU" dirty="0"/>
          </a:p>
        </p:txBody>
      </p:sp>
      <p:sp>
        <p:nvSpPr>
          <p:cNvPr id="4" name="TextBox 3">
            <a:extLst>
              <a:ext uri="{FF2B5EF4-FFF2-40B4-BE49-F238E27FC236}">
                <a16:creationId xmlns:a16="http://schemas.microsoft.com/office/drawing/2014/main" id="{B9F1C68F-30BA-24A3-C6D1-8EBF531D2589}"/>
              </a:ext>
            </a:extLst>
          </p:cNvPr>
          <p:cNvSpPr txBox="1"/>
          <p:nvPr/>
        </p:nvSpPr>
        <p:spPr>
          <a:xfrm>
            <a:off x="8540262" y="4212729"/>
            <a:ext cx="2813538" cy="370099"/>
          </a:xfrm>
          <a:prstGeom prst="rect">
            <a:avLst/>
          </a:prstGeom>
          <a:noFill/>
        </p:spPr>
        <p:txBody>
          <a:bodyPr wrap="square" rtlCol="0">
            <a:spAutoFit/>
          </a:bodyPr>
          <a:lstStyle/>
          <a:p>
            <a:r>
              <a:rPr lang="en-US" dirty="0"/>
              <a:t>Layer 2: energy transport</a:t>
            </a:r>
            <a:endParaRPr lang="ru-RU"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409BEC3-8B7E-5B41-7708-F02A45BF08BF}"/>
                  </a:ext>
                </a:extLst>
              </p:cNvPr>
              <p:cNvSpPr txBox="1"/>
              <p:nvPr/>
            </p:nvSpPr>
            <p:spPr>
              <a:xfrm>
                <a:off x="72169" y="1681615"/>
                <a:ext cx="5014545" cy="400110"/>
              </a:xfrm>
              <a:prstGeom prst="rect">
                <a:avLst/>
              </a:prstGeom>
              <a:noFill/>
            </p:spPr>
            <p:txBody>
              <a:bodyPr wrap="square" rtlCol="0">
                <a:spAutoFit/>
              </a:bodyPr>
              <a:lstStyle/>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∈[0, 2</m:t>
                    </m:r>
                    <m:r>
                      <a:rPr lang="en-US" sz="2000" b="0" i="1" smtClean="0">
                        <a:latin typeface="Cambria Math" panose="02040503050406030204" pitchFamily="18" charset="0"/>
                      </a:rPr>
                      <m:t>𝜋</m:t>
                    </m:r>
                    <m:r>
                      <a:rPr lang="en-US" sz="2000" b="0" i="1" smtClean="0">
                        <a:latin typeface="Cambria Math" panose="02040503050406030204" pitchFamily="18" charset="0"/>
                      </a:rPr>
                      <m:t>)</m:t>
                    </m:r>
                  </m:oMath>
                </a14:m>
                <a:r>
                  <a:rPr lang="en-US" sz="2000" dirty="0"/>
                  <a:t> – phase of oscillator </a:t>
                </a:r>
                <a14:m>
                  <m:oMath xmlns:m="http://schemas.openxmlformats.org/officeDocument/2006/math">
                    <m:r>
                      <a:rPr lang="en-US" sz="2000" b="0" i="1" smtClean="0">
                        <a:latin typeface="Cambria Math" panose="02040503050406030204" pitchFamily="18" charset="0"/>
                      </a:rPr>
                      <m:t>𝑖</m:t>
                    </m:r>
                  </m:oMath>
                </a14:m>
                <a:r>
                  <a:rPr lang="en-US" sz="2000" dirty="0"/>
                  <a:t> at time </a:t>
                </a:r>
                <a14:m>
                  <m:oMath xmlns:m="http://schemas.openxmlformats.org/officeDocument/2006/math">
                    <m:r>
                      <a:rPr lang="en-US" sz="2000" b="0" i="1" smtClean="0">
                        <a:latin typeface="Cambria Math" panose="02040503050406030204" pitchFamily="18" charset="0"/>
                      </a:rPr>
                      <m:t>𝑡</m:t>
                    </m:r>
                  </m:oMath>
                </a14:m>
                <a:endParaRPr lang="ru-RU" sz="2000" dirty="0"/>
              </a:p>
            </p:txBody>
          </p:sp>
        </mc:Choice>
        <mc:Fallback xmlns="">
          <p:sp>
            <p:nvSpPr>
              <p:cNvPr id="8" name="TextBox 7">
                <a:extLst>
                  <a:ext uri="{FF2B5EF4-FFF2-40B4-BE49-F238E27FC236}">
                    <a16:creationId xmlns:a16="http://schemas.microsoft.com/office/drawing/2014/main" id="{9409BEC3-8B7E-5B41-7708-F02A45BF08BF}"/>
                  </a:ext>
                </a:extLst>
              </p:cNvPr>
              <p:cNvSpPr txBox="1">
                <a:spLocks noRot="1" noChangeAspect="1" noMove="1" noResize="1" noEditPoints="1" noAdjustHandles="1" noChangeArrowheads="1" noChangeShapeType="1" noTextEdit="1"/>
              </p:cNvSpPr>
              <p:nvPr/>
            </p:nvSpPr>
            <p:spPr>
              <a:xfrm>
                <a:off x="72169" y="1681615"/>
                <a:ext cx="5014545" cy="400110"/>
              </a:xfrm>
              <a:prstGeom prst="rect">
                <a:avLst/>
              </a:prstGeom>
              <a:blipFill>
                <a:blip r:embed="rId5"/>
                <a:stretch>
                  <a:fillRect t="-9231" b="-27692"/>
                </a:stretch>
              </a:blipFill>
            </p:spPr>
            <p:txBody>
              <a:bodyPr/>
              <a:lstStyle/>
              <a:p>
                <a:r>
                  <a:rPr lang="ru-RU">
                    <a:noFill/>
                  </a:rPr>
                  <a:t> </a:t>
                </a:r>
              </a:p>
            </p:txBody>
          </p:sp>
        </mc:Fallback>
      </mc:AlternateContent>
      <p:sp>
        <p:nvSpPr>
          <p:cNvPr id="9" name="TextBox 8">
            <a:extLst>
              <a:ext uri="{FF2B5EF4-FFF2-40B4-BE49-F238E27FC236}">
                <a16:creationId xmlns:a16="http://schemas.microsoft.com/office/drawing/2014/main" id="{3E614232-5A00-1B83-7C21-0E052E693AD8}"/>
              </a:ext>
            </a:extLst>
          </p:cNvPr>
          <p:cNvSpPr txBox="1"/>
          <p:nvPr/>
        </p:nvSpPr>
        <p:spPr>
          <a:xfrm>
            <a:off x="5244976" y="2137107"/>
            <a:ext cx="2373924" cy="400110"/>
          </a:xfrm>
          <a:prstGeom prst="rect">
            <a:avLst/>
          </a:prstGeom>
          <a:noFill/>
        </p:spPr>
        <p:txBody>
          <a:bodyPr wrap="square" rtlCol="0">
            <a:spAutoFit/>
          </a:bodyPr>
          <a:lstStyle/>
          <a:p>
            <a:r>
              <a:rPr lang="en-US" sz="2000" dirty="0" err="1"/>
              <a:t>Kuramoto</a:t>
            </a:r>
            <a:r>
              <a:rPr lang="en-US" sz="2000" dirty="0"/>
              <a:t> model:</a:t>
            </a:r>
            <a:endParaRPr lang="ru-RU" sz="20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EF3C5D-25E0-9960-99DC-0E05BBC60EDF}"/>
                  </a:ext>
                </a:extLst>
              </p:cNvPr>
              <p:cNvSpPr txBox="1"/>
              <p:nvPr/>
            </p:nvSpPr>
            <p:spPr>
              <a:xfrm>
                <a:off x="72169" y="2081725"/>
                <a:ext cx="5014545" cy="400110"/>
              </a:xfrm>
              <a:prstGeom prst="rect">
                <a:avLst/>
              </a:prstGeom>
              <a:noFill/>
            </p:spPr>
            <p:txBody>
              <a:bodyPr wrap="square" rtlCol="0">
                <a:spAutoFit/>
              </a:bodyPr>
              <a:lstStyle/>
              <a:p>
                <a14:m>
                  <m:oMath xmlns:m="http://schemas.openxmlformats.org/officeDocument/2006/math">
                    <m:r>
                      <a:rPr lang="en-US" sz="2000" b="0" i="1" smtClean="0">
                        <a:latin typeface="Cambria Math" panose="02040503050406030204" pitchFamily="18" charset="0"/>
                      </a:rPr>
                      <m:t>𝜆</m:t>
                    </m:r>
                  </m:oMath>
                </a14:m>
                <a:r>
                  <a:rPr lang="en-US" sz="2000" dirty="0"/>
                  <a:t> – coupling strength (</a:t>
                </a:r>
                <a:r>
                  <a:rPr lang="en-US" sz="2000" i="1" dirty="0"/>
                  <a:t>control parameter</a:t>
                </a:r>
                <a:r>
                  <a:rPr lang="en-US" sz="2000" dirty="0"/>
                  <a:t>)</a:t>
                </a:r>
                <a:endParaRPr lang="ru-RU" sz="2000" dirty="0"/>
              </a:p>
            </p:txBody>
          </p:sp>
        </mc:Choice>
        <mc:Fallback xmlns="">
          <p:sp>
            <p:nvSpPr>
              <p:cNvPr id="5" name="TextBox 4">
                <a:extLst>
                  <a:ext uri="{FF2B5EF4-FFF2-40B4-BE49-F238E27FC236}">
                    <a16:creationId xmlns:a16="http://schemas.microsoft.com/office/drawing/2014/main" id="{E2EF3C5D-25E0-9960-99DC-0E05BBC60EDF}"/>
                  </a:ext>
                </a:extLst>
              </p:cNvPr>
              <p:cNvSpPr txBox="1">
                <a:spLocks noRot="1" noChangeAspect="1" noMove="1" noResize="1" noEditPoints="1" noAdjustHandles="1" noChangeArrowheads="1" noChangeShapeType="1" noTextEdit="1"/>
              </p:cNvSpPr>
              <p:nvPr/>
            </p:nvSpPr>
            <p:spPr>
              <a:xfrm>
                <a:off x="72169" y="2081725"/>
                <a:ext cx="5014545" cy="400110"/>
              </a:xfrm>
              <a:prstGeom prst="rect">
                <a:avLst/>
              </a:prstGeom>
              <a:blipFill>
                <a:blip r:embed="rId6"/>
                <a:stretch>
                  <a:fillRect t="-7576" b="-25758"/>
                </a:stretch>
              </a:blipFill>
            </p:spPr>
            <p:txBody>
              <a:bodyPr/>
              <a:lstStyle/>
              <a:p>
                <a:r>
                  <a:rPr lang="ru-RU">
                    <a:noFill/>
                  </a:rPr>
                  <a:t> </a:t>
                </a:r>
              </a:p>
            </p:txBody>
          </p:sp>
        </mc:Fallback>
      </mc:AlternateContent>
      <p:sp>
        <p:nvSpPr>
          <p:cNvPr id="6" name="TextBox 5">
            <a:extLst>
              <a:ext uri="{FF2B5EF4-FFF2-40B4-BE49-F238E27FC236}">
                <a16:creationId xmlns:a16="http://schemas.microsoft.com/office/drawing/2014/main" id="{B3B52A10-2BAB-A187-149A-EDBACCB44009}"/>
              </a:ext>
            </a:extLst>
          </p:cNvPr>
          <p:cNvSpPr txBox="1"/>
          <p:nvPr/>
        </p:nvSpPr>
        <p:spPr>
          <a:xfrm>
            <a:off x="5299744" y="4933254"/>
            <a:ext cx="2465878" cy="369332"/>
          </a:xfrm>
          <a:prstGeom prst="rect">
            <a:avLst/>
          </a:prstGeom>
          <a:noFill/>
        </p:spPr>
        <p:txBody>
          <a:bodyPr wrap="square" rtlCol="0">
            <a:spAutoFit/>
          </a:bodyPr>
          <a:lstStyle/>
          <a:p>
            <a:r>
              <a:rPr lang="en-US" dirty="0"/>
              <a:t>Continuous-time RW:</a:t>
            </a:r>
            <a:endParaRPr lang="ru-RU"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D7AE121-FDC2-B57D-1A7F-1F5BED3BA008}"/>
                  </a:ext>
                </a:extLst>
              </p:cNvPr>
              <p:cNvSpPr txBox="1"/>
              <p:nvPr/>
            </p:nvSpPr>
            <p:spPr>
              <a:xfrm>
                <a:off x="72169" y="4461265"/>
                <a:ext cx="5014545" cy="369332"/>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∈[0, 1]</m:t>
                    </m:r>
                  </m:oMath>
                </a14:m>
                <a:r>
                  <a:rPr lang="en-US" dirty="0"/>
                  <a:t> – fraction of RWs at node </a:t>
                </a:r>
                <a14:m>
                  <m:oMath xmlns:m="http://schemas.openxmlformats.org/officeDocument/2006/math">
                    <m:r>
                      <a:rPr lang="en-US" b="0" i="1" smtClean="0">
                        <a:latin typeface="Cambria Math" panose="02040503050406030204" pitchFamily="18" charset="0"/>
                      </a:rPr>
                      <m:t>𝑖</m:t>
                    </m:r>
                  </m:oMath>
                </a14:m>
                <a:r>
                  <a:rPr lang="en-US" dirty="0"/>
                  <a:t> at time </a:t>
                </a:r>
                <a14:m>
                  <m:oMath xmlns:m="http://schemas.openxmlformats.org/officeDocument/2006/math">
                    <m:r>
                      <a:rPr lang="en-US" b="0" i="1" smtClean="0">
                        <a:latin typeface="Cambria Math" panose="02040503050406030204" pitchFamily="18" charset="0"/>
                      </a:rPr>
                      <m:t>𝑡</m:t>
                    </m:r>
                  </m:oMath>
                </a14:m>
                <a:endParaRPr lang="ru-RU" dirty="0"/>
              </a:p>
            </p:txBody>
          </p:sp>
        </mc:Choice>
        <mc:Fallback xmlns="">
          <p:sp>
            <p:nvSpPr>
              <p:cNvPr id="7" name="TextBox 6">
                <a:extLst>
                  <a:ext uri="{FF2B5EF4-FFF2-40B4-BE49-F238E27FC236}">
                    <a16:creationId xmlns:a16="http://schemas.microsoft.com/office/drawing/2014/main" id="{3D7AE121-FDC2-B57D-1A7F-1F5BED3BA008}"/>
                  </a:ext>
                </a:extLst>
              </p:cNvPr>
              <p:cNvSpPr txBox="1">
                <a:spLocks noRot="1" noChangeAspect="1" noMove="1" noResize="1" noEditPoints="1" noAdjustHandles="1" noChangeArrowheads="1" noChangeShapeType="1" noTextEdit="1"/>
              </p:cNvSpPr>
              <p:nvPr/>
            </p:nvSpPr>
            <p:spPr>
              <a:xfrm>
                <a:off x="72169" y="4461265"/>
                <a:ext cx="5014545" cy="369332"/>
              </a:xfrm>
              <a:prstGeom prst="rect">
                <a:avLst/>
              </a:prstGeom>
              <a:blipFill>
                <a:blip r:embed="rId7"/>
                <a:stretch>
                  <a:fillRect t="-10000" b="-2666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0057B49-9855-0FF8-2885-3DDE9B5643A8}"/>
                  </a:ext>
                </a:extLst>
              </p:cNvPr>
              <p:cNvSpPr txBox="1"/>
              <p:nvPr/>
            </p:nvSpPr>
            <p:spPr>
              <a:xfrm>
                <a:off x="72169" y="4830597"/>
                <a:ext cx="5014545" cy="740011"/>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𝑗𝑖</m:t>
                            </m:r>
                          </m:sub>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𝜒</m:t>
                            </m:r>
                          </m:e>
                          <m:sub>
                            <m:r>
                              <a:rPr lang="en-US" b="0" i="1" smtClean="0">
                                <a:latin typeface="Cambria Math" panose="02040503050406030204" pitchFamily="18" charset="0"/>
                              </a:rPr>
                              <m:t>𝑖</m:t>
                            </m:r>
                          </m:sub>
                          <m:sup>
                            <m:r>
                              <a:rPr lang="en-US" b="0" i="1" smtClean="0">
                                <a:latin typeface="Cambria Math" panose="02040503050406030204" pitchFamily="18" charset="0"/>
                              </a:rPr>
                              <m:t>𝛼</m:t>
                            </m:r>
                          </m:sup>
                        </m:sSubSup>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𝑙</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𝑗𝑙</m:t>
                                </m:r>
                              </m:sub>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𝜒</m:t>
                                </m:r>
                              </m:e>
                              <m:sub>
                                <m:r>
                                  <a:rPr lang="en-US" b="0" i="1" smtClean="0">
                                    <a:latin typeface="Cambria Math" panose="02040503050406030204" pitchFamily="18" charset="0"/>
                                  </a:rPr>
                                  <m:t>𝑙</m:t>
                                </m:r>
                              </m:sub>
                              <m:sup>
                                <m:r>
                                  <a:rPr lang="en-US" b="0" i="1" smtClean="0">
                                    <a:latin typeface="Cambria Math" panose="02040503050406030204" pitchFamily="18" charset="0"/>
                                  </a:rPr>
                                  <m:t>𝛼</m:t>
                                </m:r>
                              </m:sup>
                            </m:sSubSup>
                          </m:e>
                        </m:nary>
                      </m:den>
                    </m:f>
                  </m:oMath>
                </a14:m>
                <a:r>
                  <a:rPr lang="en-US" dirty="0"/>
                  <a:t> – transition probability from </a:t>
                </a:r>
                <a14:m>
                  <m:oMath xmlns:m="http://schemas.openxmlformats.org/officeDocument/2006/math">
                    <m:r>
                      <a:rPr lang="en-US" b="0" i="1" smtClean="0">
                        <a:latin typeface="Cambria Math" panose="02040503050406030204" pitchFamily="18" charset="0"/>
                      </a:rPr>
                      <m:t>𝑗</m:t>
                    </m:r>
                  </m:oMath>
                </a14:m>
                <a:r>
                  <a:rPr lang="en-US" dirty="0"/>
                  <a:t> to </a:t>
                </a:r>
                <a14:m>
                  <m:oMath xmlns:m="http://schemas.openxmlformats.org/officeDocument/2006/math">
                    <m:r>
                      <a:rPr lang="en-US" b="0" i="1" smtClean="0">
                        <a:latin typeface="Cambria Math" panose="02040503050406030204" pitchFamily="18" charset="0"/>
                      </a:rPr>
                      <m:t>𝑖</m:t>
                    </m:r>
                  </m:oMath>
                </a14:m>
                <a:endParaRPr lang="ru-RU" dirty="0"/>
              </a:p>
            </p:txBody>
          </p:sp>
        </mc:Choice>
        <mc:Fallback xmlns="">
          <p:sp>
            <p:nvSpPr>
              <p:cNvPr id="13" name="TextBox 12">
                <a:extLst>
                  <a:ext uri="{FF2B5EF4-FFF2-40B4-BE49-F238E27FC236}">
                    <a16:creationId xmlns:a16="http://schemas.microsoft.com/office/drawing/2014/main" id="{20057B49-9855-0FF8-2885-3DDE9B5643A8}"/>
                  </a:ext>
                </a:extLst>
              </p:cNvPr>
              <p:cNvSpPr txBox="1">
                <a:spLocks noRot="1" noChangeAspect="1" noMove="1" noResize="1" noEditPoints="1" noAdjustHandles="1" noChangeArrowheads="1" noChangeShapeType="1" noTextEdit="1"/>
              </p:cNvSpPr>
              <p:nvPr/>
            </p:nvSpPr>
            <p:spPr>
              <a:xfrm>
                <a:off x="72169" y="4830597"/>
                <a:ext cx="5014545" cy="740011"/>
              </a:xfrm>
              <a:prstGeom prst="rect">
                <a:avLst/>
              </a:prstGeom>
              <a:blipFill>
                <a:blip r:embed="rId8"/>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5DE472A-CD04-66D6-3634-20BBBEEE351F}"/>
                  </a:ext>
                </a:extLst>
              </p:cNvPr>
              <p:cNvSpPr txBox="1"/>
              <p:nvPr/>
            </p:nvSpPr>
            <p:spPr>
              <a:xfrm>
                <a:off x="72169" y="5569934"/>
                <a:ext cx="5014545" cy="369332"/>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𝜒</m:t>
                        </m:r>
                      </m:e>
                      <m:sub>
                        <m:r>
                          <a:rPr lang="en-US" b="0" i="1" smtClean="0">
                            <a:latin typeface="Cambria Math" panose="02040503050406030204" pitchFamily="18" charset="0"/>
                          </a:rPr>
                          <m:t>𝑖</m:t>
                        </m:r>
                      </m:sub>
                    </m:sSub>
                  </m:oMath>
                </a14:m>
                <a:r>
                  <a:rPr lang="en-US" dirty="0"/>
                  <a:t> – node bias for RW</a:t>
                </a:r>
                <a:endParaRPr lang="ru-RU" dirty="0"/>
              </a:p>
            </p:txBody>
          </p:sp>
        </mc:Choice>
        <mc:Fallback xmlns="">
          <p:sp>
            <p:nvSpPr>
              <p:cNvPr id="14" name="TextBox 13">
                <a:extLst>
                  <a:ext uri="{FF2B5EF4-FFF2-40B4-BE49-F238E27FC236}">
                    <a16:creationId xmlns:a16="http://schemas.microsoft.com/office/drawing/2014/main" id="{25DE472A-CD04-66D6-3634-20BBBEEE351F}"/>
                  </a:ext>
                </a:extLst>
              </p:cNvPr>
              <p:cNvSpPr txBox="1">
                <a:spLocks noRot="1" noChangeAspect="1" noMove="1" noResize="1" noEditPoints="1" noAdjustHandles="1" noChangeArrowheads="1" noChangeShapeType="1" noTextEdit="1"/>
              </p:cNvSpPr>
              <p:nvPr/>
            </p:nvSpPr>
            <p:spPr>
              <a:xfrm>
                <a:off x="72169" y="5569934"/>
                <a:ext cx="5014545" cy="369332"/>
              </a:xfrm>
              <a:prstGeom prst="rect">
                <a:avLst/>
              </a:prstGeom>
              <a:blipFill>
                <a:blip r:embed="rId9"/>
                <a:stretch>
                  <a:fillRect t="-10000" b="-2666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DF6E07C-464E-B85F-5E26-6BC607B13E3B}"/>
                  </a:ext>
                </a:extLst>
              </p:cNvPr>
              <p:cNvSpPr txBox="1"/>
              <p:nvPr/>
            </p:nvSpPr>
            <p:spPr>
              <a:xfrm>
                <a:off x="72169" y="5937348"/>
                <a:ext cx="5014545"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𝛼</m:t>
                    </m:r>
                  </m:oMath>
                </a14:m>
                <a:r>
                  <a:rPr lang="en-US" dirty="0"/>
                  <a:t> – bias exponent (</a:t>
                </a:r>
                <a:r>
                  <a:rPr lang="en-US" i="1" dirty="0"/>
                  <a:t>control parameter</a:t>
                </a:r>
                <a:r>
                  <a:rPr lang="en-US" dirty="0"/>
                  <a:t>)</a:t>
                </a:r>
                <a:endParaRPr lang="ru-RU" dirty="0"/>
              </a:p>
            </p:txBody>
          </p:sp>
        </mc:Choice>
        <mc:Fallback xmlns="">
          <p:sp>
            <p:nvSpPr>
              <p:cNvPr id="15" name="TextBox 14">
                <a:extLst>
                  <a:ext uri="{FF2B5EF4-FFF2-40B4-BE49-F238E27FC236}">
                    <a16:creationId xmlns:a16="http://schemas.microsoft.com/office/drawing/2014/main" id="{CDF6E07C-464E-B85F-5E26-6BC607B13E3B}"/>
                  </a:ext>
                </a:extLst>
              </p:cNvPr>
              <p:cNvSpPr txBox="1">
                <a:spLocks noRot="1" noChangeAspect="1" noMove="1" noResize="1" noEditPoints="1" noAdjustHandles="1" noChangeArrowheads="1" noChangeShapeType="1" noTextEdit="1"/>
              </p:cNvSpPr>
              <p:nvPr/>
            </p:nvSpPr>
            <p:spPr>
              <a:xfrm>
                <a:off x="72169" y="5937348"/>
                <a:ext cx="5014545" cy="369332"/>
              </a:xfrm>
              <a:prstGeom prst="rect">
                <a:avLst/>
              </a:prstGeom>
              <a:blipFill>
                <a:blip r:embed="rId10"/>
                <a:stretch>
                  <a:fillRect t="-9836" b="-24590"/>
                </a:stretch>
              </a:blipFill>
            </p:spPr>
            <p:txBody>
              <a:bodyPr/>
              <a:lstStyle/>
              <a:p>
                <a:r>
                  <a:rPr lang="ru-RU">
                    <a:noFill/>
                  </a:rPr>
                  <a:t> </a:t>
                </a:r>
              </a:p>
            </p:txBody>
          </p:sp>
        </mc:Fallback>
      </mc:AlternateContent>
    </p:spTree>
    <p:extLst>
      <p:ext uri="{BB962C8B-B14F-4D97-AF65-F5344CB8AC3E}">
        <p14:creationId xmlns:p14="http://schemas.microsoft.com/office/powerpoint/2010/main" val="262367003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2245</Words>
  <Application>Microsoft Office PowerPoint</Application>
  <PresentationFormat>Широкоэкранный</PresentationFormat>
  <Paragraphs>176</Paragraphs>
  <Slides>20</Slides>
  <Notes>18</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20</vt:i4>
      </vt:variant>
    </vt:vector>
  </HeadingPairs>
  <TitlesOfParts>
    <vt:vector size="26" baseType="lpstr">
      <vt:lpstr>Arial</vt:lpstr>
      <vt:lpstr>Calibri</vt:lpstr>
      <vt:lpstr>Calibri Light</vt:lpstr>
      <vt:lpstr>Cambria Math</vt:lpstr>
      <vt:lpstr>Times New Roman</vt:lpstr>
      <vt:lpstr>Тема Office</vt:lpstr>
      <vt:lpstr>Collective Phenomena Emerging from the Interactions between Dynamical Processes in Multiplex Networks</vt:lpstr>
      <vt:lpstr>Networks</vt:lpstr>
      <vt:lpstr>Multiplex networks</vt:lpstr>
      <vt:lpstr>Dynamics on a multiplex network</vt:lpstr>
      <vt:lpstr>Example: model of a human brain</vt:lpstr>
      <vt:lpstr>Example: model of a human brain</vt:lpstr>
      <vt:lpstr>Example: model of a human brain</vt:lpstr>
      <vt:lpstr>Example: model of a human brain</vt:lpstr>
      <vt:lpstr>Example: model of a human brain</vt:lpstr>
      <vt:lpstr>Coupling the neural dynamics and the diffusion of nutrients</vt:lpstr>
      <vt:lpstr>Coupling the neural dynamics and the diffusion of nutrients</vt:lpstr>
      <vt:lpstr>Modeling</vt:lpstr>
      <vt:lpstr>Fast relaxation approximation</vt:lpstr>
      <vt:lpstr>Fast relaxation approximation</vt:lpstr>
      <vt:lpstr>Fast relaxation approximation</vt:lpstr>
      <vt:lpstr>Fast relaxation approximation</vt:lpstr>
      <vt:lpstr>Metric</vt:lpstr>
      <vt:lpstr>Simulation</vt:lpstr>
      <vt:lpstr>Simulation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Collective Phenomena Emerging from the Interactions between Dynamical Processes in Multiplex Networks</dc:title>
  <dc:creator>Artem Vergazov</dc:creator>
  <cp:lastModifiedBy>Artem Vergazov</cp:lastModifiedBy>
  <cp:revision>114</cp:revision>
  <dcterms:created xsi:type="dcterms:W3CDTF">2022-12-20T02:16:00Z</dcterms:created>
  <dcterms:modified xsi:type="dcterms:W3CDTF">2022-12-20T13:16:09Z</dcterms:modified>
</cp:coreProperties>
</file>