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6" r:id="rId2"/>
    <p:sldId id="267" r:id="rId3"/>
    <p:sldId id="268" r:id="rId4"/>
    <p:sldId id="259" r:id="rId5"/>
    <p:sldId id="282" r:id="rId6"/>
    <p:sldId id="261" r:id="rId7"/>
    <p:sldId id="263" r:id="rId8"/>
    <p:sldId id="265" r:id="rId9"/>
    <p:sldId id="273" r:id="rId10"/>
    <p:sldId id="269" r:id="rId11"/>
    <p:sldId id="270" r:id="rId12"/>
    <p:sldId id="271" r:id="rId13"/>
    <p:sldId id="280" r:id="rId14"/>
    <p:sldId id="283" r:id="rId15"/>
    <p:sldId id="274" r:id="rId16"/>
    <p:sldId id="281" r:id="rId17"/>
    <p:sldId id="275" r:id="rId18"/>
    <p:sldId id="276" r:id="rId19"/>
    <p:sldId id="277" r:id="rId20"/>
    <p:sldId id="278" r:id="rId21"/>
    <p:sldId id="279" r:id="rId22"/>
  </p:sldIdLst>
  <p:sldSz cx="12190413" cy="6859588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05" autoAdjust="0"/>
    <p:restoredTop sz="82876" autoAdjust="0"/>
  </p:normalViewPr>
  <p:slideViewPr>
    <p:cSldViewPr>
      <p:cViewPr varScale="1">
        <p:scale>
          <a:sx n="56" d="100"/>
          <a:sy n="56" d="100"/>
        </p:scale>
        <p:origin x="-644" y="-52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40" y="623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C3E1F-8F02-4B6E-BE01-AE811F44C78A}" type="datetimeFigureOut">
              <a:rPr lang="ru-RU" smtClean="0"/>
              <a:pPr/>
              <a:t>17.06.2023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CFA5F-DCD2-4863-A061-5C4C82D4BA8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7361B-FA97-4712-A320-857CD6874498}" type="datetimeFigureOut">
              <a:rPr lang="ru-RU" smtClean="0"/>
              <a:pPr/>
              <a:t>17.06.2023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963AB-DA15-4F20-9439-9C6B02505CC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963AB-DA15-4F20-9439-9C6B02505CC9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963AB-DA15-4F20-9439-9C6B02505CC9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aseline="0" dirty="0" smtClean="0"/>
              <a:t>Прежде всего, была важна универсальность. Поэтому, программу можно использовать не только с человекоподобными моделями роботов, но и с паукообразными.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Я постарался</a:t>
            </a:r>
            <a:r>
              <a:rPr lang="ru-RU" baseline="0" dirty="0" smtClean="0"/>
              <a:t> создать интуитивно понятный интерфейс. Большинство кнопок максимально информативны. Элементы управления сгруппированы в строки и столбцы. </a:t>
            </a:r>
            <a:endParaRPr lang="ru-RU" dirty="0" smtClean="0"/>
          </a:p>
          <a:p>
            <a:r>
              <a:rPr lang="ru-RU" dirty="0" smtClean="0"/>
              <a:t>Поля</a:t>
            </a:r>
            <a:r>
              <a:rPr lang="ru-RU" baseline="0" dirty="0" smtClean="0"/>
              <a:t> с числовыми значениями выполняют важную информативную роль, показывая положение сервоприводов в числовом представлении. Поэтому они расположены по центру.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963AB-DA15-4F20-9439-9C6B02505CC9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aseline="0" dirty="0" smtClean="0"/>
              <a:t>Для упрощения использования и легкости восприятия, в правой верхней части, расположены так называемые </a:t>
            </a:r>
            <a:r>
              <a:rPr lang="ru-RU" baseline="0" dirty="0" err="1" smtClean="0"/>
              <a:t>слайдеры</a:t>
            </a:r>
            <a:r>
              <a:rPr lang="ru-RU" baseline="0" dirty="0" smtClean="0"/>
              <a:t>, они позволяют управлять движениями робота в реальном времени. </a:t>
            </a:r>
          </a:p>
          <a:p>
            <a:r>
              <a:rPr lang="ru-RU" baseline="0" dirty="0" smtClean="0"/>
              <a:t>Ниже, слева, расположена область сохранённых положений робота. В табличном виде представлены положения сервоприводов – это и есть те самые шаги робота. Это набор правильных движений. Их можно прокрутить, посмотреть, поменять местами. Их можно построчно экспортировать в </a:t>
            </a:r>
            <a:r>
              <a:rPr lang="en-US" baseline="0" dirty="0" smtClean="0"/>
              <a:t>.txt</a:t>
            </a:r>
            <a:r>
              <a:rPr lang="ru-RU" baseline="0" dirty="0" smtClean="0"/>
              <a:t> файл. </a:t>
            </a:r>
          </a:p>
          <a:p>
            <a:r>
              <a:rPr lang="ru-RU" baseline="0" dirty="0" smtClean="0"/>
              <a:t>В левой верхней части расположены текстовые поля для именования конкретного сустава. Благодаря этому легко понять, какой сустав мы настраиваем в данный момент.</a:t>
            </a:r>
          </a:p>
          <a:p>
            <a:r>
              <a:rPr lang="ru-RU" baseline="0" dirty="0" smtClean="0"/>
              <a:t>Рядом находятся кнопки, задающие границы подвижности сустава. Например, ход сервопривода гораздо больше, чем угол сгибания колена. Человек не может согнуть колено в обратную сторону.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963AB-DA15-4F20-9439-9C6B02505CC9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2" y="2130921"/>
            <a:ext cx="10361851" cy="147036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6433-FCAE-4265-BEE5-7FFD7A6D00EA}" type="datetime1">
              <a:rPr lang="ru-RU" smtClean="0"/>
              <a:pPr/>
              <a:t>17.06.2023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D699-2E58-4557-8CF0-BBBBC09C198E}" type="datetime1">
              <a:rPr lang="ru-RU" smtClean="0"/>
              <a:pPr/>
              <a:t>17.06.2023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8050" y="274702"/>
            <a:ext cx="2742843" cy="58528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522" y="274702"/>
            <a:ext cx="8025355" cy="58528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9FCA-275F-46B7-8856-C2015763651D}" type="datetime1">
              <a:rPr lang="ru-RU" smtClean="0"/>
              <a:pPr/>
              <a:t>17.06.2023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49B8-C74E-4DA9-B638-56B3C27B037C}" type="datetime1">
              <a:rPr lang="ru-RU" smtClean="0"/>
              <a:pPr/>
              <a:t>17.06.2023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960" y="4407922"/>
            <a:ext cx="10361851" cy="13623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960" y="2907386"/>
            <a:ext cx="10361851" cy="150053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AC8D-70D0-4530-9017-FF1075ECEE87}" type="datetime1">
              <a:rPr lang="ru-RU" smtClean="0"/>
              <a:pPr/>
              <a:t>17.06.2023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522" y="1600572"/>
            <a:ext cx="5384099" cy="4527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6794" y="1600572"/>
            <a:ext cx="5384099" cy="4527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626C-1939-40C4-B96A-3F88897B7B00}" type="datetime1">
              <a:rPr lang="ru-RU" smtClean="0"/>
              <a:pPr/>
              <a:t>17.06.2023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61AD-3CA8-44FA-A474-6FF071CE1BE8}" type="datetime1">
              <a:rPr lang="ru-RU" smtClean="0"/>
              <a:pPr/>
              <a:t>17.06.2023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1328-CF1D-47CB-B4FB-322C929C9BF4}" type="datetime1">
              <a:rPr lang="ru-RU" smtClean="0"/>
              <a:pPr/>
              <a:t>17.06.2023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CAA4-9EBA-4C88-9AA7-318504631F39}" type="datetime1">
              <a:rPr lang="ru-RU" smtClean="0"/>
              <a:pPr/>
              <a:t>17.06.2023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3" y="273112"/>
            <a:ext cx="4010562" cy="11623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114" y="273116"/>
            <a:ext cx="6814779" cy="58544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523" y="1435436"/>
            <a:ext cx="4010562" cy="4692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6C1F-1A91-4256-8CA8-3B2EF3FEFB97}" type="datetime1">
              <a:rPr lang="ru-RU" smtClean="0"/>
              <a:pPr/>
              <a:t>17.06.2023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406" y="5368582"/>
            <a:ext cx="7314248" cy="8050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C4C4-BCF1-4EB0-8AC7-16A5F3A7BC9B}" type="datetime1">
              <a:rPr lang="ru-RU" smtClean="0"/>
              <a:pPr/>
              <a:t>17.06.2023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E96CB-CF72-4671-B5E2-123AB3CA4369}" type="datetime1">
              <a:rPr lang="ru-RU" smtClean="0"/>
              <a:pPr/>
              <a:t>17.06.2023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059" y="6357822"/>
            <a:ext cx="3860297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18" Type="http://schemas.openxmlformats.org/officeDocument/2006/relationships/slide" Target="slide18.xml"/><Relationship Id="rId3" Type="http://schemas.openxmlformats.org/officeDocument/2006/relationships/slide" Target="slide3.xml"/><Relationship Id="rId21" Type="http://schemas.openxmlformats.org/officeDocument/2006/relationships/slide" Target="slide21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17" Type="http://schemas.openxmlformats.org/officeDocument/2006/relationships/slide" Target="slide17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15.xml"/><Relationship Id="rId10" Type="http://schemas.openxmlformats.org/officeDocument/2006/relationships/slide" Target="slide10.xml"/><Relationship Id="rId19" Type="http://schemas.openxmlformats.org/officeDocument/2006/relationships/slide" Target="slide19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01503706-744B-410E-9B65-8610A72C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9273"/>
            <a:ext cx="10515600" cy="3110752"/>
          </a:xfrm>
        </p:spPr>
        <p:txBody>
          <a:bodyPr>
            <a:normAutofit fontScale="90000"/>
          </a:bodyPr>
          <a:lstStyle/>
          <a:p>
            <a:r>
              <a:rPr lang="ru-RU" sz="1800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МИНОБРНАУКИ РОССИИ
Федеральное государственное бюджетное образовательное
учреждение  высшего образования
Ижевский государственный технический университет имени М.Т. Калашникова 
(ФГБОУ ВО “ИжГТУ имени М.Т. Калашникова”)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Кафедра “Программное обеспечение”
Выпускная квалификационная работа
на тему:
</a:t>
            </a:r>
            <a:r>
              <a:rPr lang="ru-RU" sz="1800" b="0" i="0" dirty="0" smtClean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“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Разработка программного комплекса для управления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человекоподобным роботом на платформе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="" xmlns:a16="http://schemas.microsoft.com/office/drawing/2014/main" id="{72037010-A9D9-49AF-A594-5EF9D266FCEE}"/>
              </a:ext>
            </a:extLst>
          </p:cNvPr>
          <p:cNvSpPr/>
          <p:nvPr/>
        </p:nvSpPr>
        <p:spPr>
          <a:xfrm>
            <a:off x="655544" y="4033557"/>
            <a:ext cx="5010150" cy="20629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525"/>
              </a:lnSpc>
              <a:spcAft>
                <a:spcPts val="113"/>
              </a:spcAft>
            </a:pP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Дипломник
студент гр. Д19-191-1</a:t>
            </a: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б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
</a:t>
            </a: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Руководитель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2">
            <a:extLst>
              <a:ext uri="{FF2B5EF4-FFF2-40B4-BE49-F238E27FC236}">
                <a16:creationId xmlns="" xmlns:a16="http://schemas.microsoft.com/office/drawing/2014/main" id="{B0971291-6D9C-47F2-A6FD-1EC86B60B829}"/>
              </a:ext>
            </a:extLst>
          </p:cNvPr>
          <p:cNvSpPr/>
          <p:nvPr/>
        </p:nvSpPr>
        <p:spPr>
          <a:xfrm>
            <a:off x="9523201" y="4293890"/>
            <a:ext cx="2332646" cy="1489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525"/>
              </a:lnSpc>
              <a:spcAft>
                <a:spcPts val="113"/>
              </a:spcAft>
            </a:pPr>
            <a:r>
              <a:rPr lang="ru-RU" b="0" i="0" dirty="0" smtClean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А.Е. Волков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
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К.С. Ермолин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3">
            <a:extLst>
              <a:ext uri="{FF2B5EF4-FFF2-40B4-BE49-F238E27FC236}">
                <a16:creationId xmlns="" xmlns:a16="http://schemas.microsoft.com/office/drawing/2014/main" id="{538F249A-B0DE-403E-AFB7-2D456552B392}"/>
              </a:ext>
            </a:extLst>
          </p:cNvPr>
          <p:cNvSpPr/>
          <p:nvPr/>
        </p:nvSpPr>
        <p:spPr>
          <a:xfrm>
            <a:off x="5301503" y="6308821"/>
            <a:ext cx="1588994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3525"/>
              </a:lnSpc>
              <a:spcAft>
                <a:spcPts val="113"/>
              </a:spcAft>
            </a:pP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Ижевск 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2023</a:t>
            </a: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г.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1 УЧЕБА\1-Diplom\Схемы\структурная схема.draw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0710" y="299887"/>
            <a:ext cx="10081120" cy="6272227"/>
          </a:xfrm>
          <a:prstGeom prst="rect">
            <a:avLst/>
          </a:prstGeom>
          <a:noFill/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550591" y="274702"/>
            <a:ext cx="4104455" cy="1143265"/>
          </a:xfrm>
        </p:spPr>
        <p:txBody>
          <a:bodyPr/>
          <a:lstStyle/>
          <a:p>
            <a:pPr rtl="0" eaLnBrk="1" latinLnBrk="0" hangingPunct="1"/>
            <a:r>
              <a:rPr lang="ru-RU" sz="2800" kern="1200" dirty="0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Структурная схема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1 УЧЕБА\1-Diplom\Схемы\Диаграмма деятельности.drawio (2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4646" y="765498"/>
            <a:ext cx="10225136" cy="5758617"/>
          </a:xfrm>
          <a:prstGeom prst="rect">
            <a:avLst/>
          </a:prstGeom>
          <a:noFill/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16" name="Заголовок 15"/>
          <p:cNvSpPr>
            <a:spLocks noGrp="1"/>
          </p:cNvSpPr>
          <p:nvPr>
            <p:ph type="title"/>
          </p:nvPr>
        </p:nvSpPr>
        <p:spPr>
          <a:xfrm>
            <a:off x="550590" y="189434"/>
            <a:ext cx="10971372" cy="576064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ru-RU" sz="2800" kern="1200" dirty="0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Диаграмма деятельности программы </a:t>
            </a:r>
            <a:r>
              <a:rPr lang="en-US" sz="2800" kern="1200" dirty="0" err="1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RobotController</a:t>
            </a:r>
            <a:endParaRPr lang="ru-RU" sz="2800" kern="1200" dirty="0" smtClean="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1 УЧЕБА\1 Диплом\Схемы\Диаграмма-последовательност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590" y="1413570"/>
            <a:ext cx="11233248" cy="4290331"/>
          </a:xfrm>
          <a:prstGeom prst="rect">
            <a:avLst/>
          </a:prstGeom>
          <a:noFill/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550590" y="189434"/>
            <a:ext cx="10971372" cy="576063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ru-RU" sz="2800" kern="1200" dirty="0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Диаграмма последовательности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98" y="189434"/>
            <a:ext cx="10971372" cy="576063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Диаграмма</a:t>
            </a:r>
            <a:r>
              <a:rPr lang="ru-RU" sz="2800" baseline="0" dirty="0" smtClean="0">
                <a:latin typeface="Times New Roman" pitchFamily="18" charset="0"/>
                <a:cs typeface="Times New Roman" pitchFamily="18" charset="0"/>
              </a:rPr>
              <a:t> компонентов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1026" name="Picture 2" descr="C:\1 УЧЕБА\1-Diplom\Схемы\Диаграмма компонентов.draw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0750" y="1341562"/>
            <a:ext cx="8467725" cy="5267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Заголовок 15"/>
          <p:cNvSpPr>
            <a:spLocks noGrp="1"/>
          </p:cNvSpPr>
          <p:nvPr>
            <p:ph type="title"/>
          </p:nvPr>
        </p:nvSpPr>
        <p:spPr>
          <a:xfrm>
            <a:off x="550590" y="189434"/>
            <a:ext cx="10971372" cy="576064"/>
          </a:xfrm>
        </p:spPr>
        <p:txBody>
          <a:bodyPr>
            <a:normAutofit/>
          </a:bodyPr>
          <a:lstStyle/>
          <a:p>
            <a:r>
              <a:rPr lang="ru-RU" sz="2800" kern="1200" dirty="0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Диаграмма деятельности </a:t>
            </a:r>
            <a:r>
              <a:rPr lang="ru-RU" sz="2800" dirty="0" smtClean="0">
                <a:latin typeface="Times New Roman"/>
                <a:ea typeface="+mn-ea"/>
                <a:cs typeface="Times New Roman"/>
              </a:rPr>
              <a:t>программы микроконтроллера </a:t>
            </a:r>
            <a:r>
              <a:rPr lang="en-US" sz="2800" dirty="0" err="1" smtClean="0">
                <a:latin typeface="Times New Roman"/>
                <a:ea typeface="+mn-ea"/>
                <a:cs typeface="Times New Roman"/>
              </a:rPr>
              <a:t>Arduino</a:t>
            </a:r>
            <a:endParaRPr lang="ru-RU" sz="2800" kern="1200" dirty="0" smtClean="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</p:txBody>
      </p:sp>
      <p:pic>
        <p:nvPicPr>
          <p:cNvPr id="2050" name="Picture 2" descr="C:\1 УЧЕБА\1-Diplom\Схемы\Диаграмма деятельности ардуино.draw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2678" y="909514"/>
            <a:ext cx="9918700" cy="5581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98" y="117426"/>
            <a:ext cx="10971372" cy="850835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Результаты проделанной работы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598" y="1165722"/>
            <a:ext cx="504056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Стартовое окно программы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где происходит выбор модели робота.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Варианты с 6 и 8 сервоприводами являются наиболее часто используемыми для человекоподобных роботов.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Универсальность программы позволяет использовать до 20 сервоприводов, управляя многоногим роботом типа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паук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1230" y="1125538"/>
            <a:ext cx="5040560" cy="5382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4686" y="1053530"/>
            <a:ext cx="9640773" cy="5273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262558" y="261443"/>
            <a:ext cx="11665296" cy="576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Основное окно программы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модель на 6 сервоприводов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4686" y="1053530"/>
            <a:ext cx="9649072" cy="5277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262558" y="261443"/>
            <a:ext cx="11665296" cy="576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Основное окно программы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в процессе отладки движений робота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598" y="981522"/>
            <a:ext cx="10850910" cy="570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262558" y="261443"/>
            <a:ext cx="11665296" cy="576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Основное окно программы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модель на 20 сервоприводов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Выводы по работе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Разработанный модуль передачи данных работает стабильно.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Модуль поворотов сервоприводов плавно переводит сервоприводы из одного положения в другое. 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Модуль работы с файлами, хранящими позиции сервоприводов упрощает перенос массива положений робота в программу для </a:t>
            </a:r>
            <a:r>
              <a:rPr lang="en-US" sz="2400" dirty="0" err="1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Arduino</a:t>
            </a:r>
            <a:r>
              <a:rPr lang="en-US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.</a:t>
            </a:r>
            <a:endParaRPr lang="ru-RU" sz="2400" dirty="0" smtClean="0">
              <a:latin typeface="Times New Roman" panose="02020603050405020304" pitchFamily="18" charset="0"/>
              <a:ea typeface="Noto Serif CJK SC"/>
              <a:cs typeface="Droid Sans Devanagari"/>
            </a:endParaRP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Программа для микроконтроллера </a:t>
            </a:r>
            <a:r>
              <a:rPr lang="ru-RU" sz="2400" dirty="0" err="1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Arduino</a:t>
            </a: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 получилась компактной и защищённой от случайных значений с компьютера.</a:t>
            </a:r>
            <a:endParaRPr lang="en-US" sz="2400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46B763F4-6301-4314-A941-A1986AE5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z="4400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Цель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="" xmlns:a16="http://schemas.microsoft.com/office/drawing/2014/main" id="{C83B88B7-2124-4F37-8698-952C557AE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2565"/>
            <a:ext cx="10515600" cy="403439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Цель курсовой работы -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упростить настройку робота на платформе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используя программу 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с интуитивным,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наглядным интерфейсом.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5963404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Спасибо за внимание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418787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Содержание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21" y="765498"/>
            <a:ext cx="10971372" cy="5832648"/>
          </a:xfrm>
        </p:spPr>
        <p:txBody>
          <a:bodyPr>
            <a:noAutofit/>
          </a:bodyPr>
          <a:lstStyle/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ea typeface="HelveticaNeueCyr Medium" pitchFamily="34" charset="-122"/>
                <a:cs typeface="Times New Roman" pitchFamily="18" charset="0"/>
                <a:hlinkClick r:id="rId2" action="ppaction://hlinksldjump"/>
              </a:rPr>
              <a:t>Цель работы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Задачи работы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Анализ предметной области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Сравнение систем-аналогов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 algn="just">
              <a:buFont typeface="+mj-lt"/>
              <a:buAutoNum type="arabicPeriod" startAt="2"/>
              <a:tabLst>
                <a:tab pos="719455" algn="l"/>
              </a:tabLst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Главное окно программы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RoboPlus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Motion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Главное окно программы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RoboPlus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Motion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 2.0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8" action="ppaction://hlinksldjump"/>
              </a:rPr>
              <a:t>Главное окно программы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8" action="ppaction://hlinksldjump"/>
              </a:rPr>
              <a:t>H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  <a:hlinkClick r:id="rId8" action="ppaction://hlinksldjump"/>
              </a:rPr>
              <a:t>iwonder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8" action="ppaction://hlinksldjump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  <a:hlinkClick r:id="rId8" action="ppaction://hlinksldjump"/>
              </a:rPr>
              <a:t>RoboSoul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9" action="ppaction://hlinksldjump"/>
              </a:rPr>
              <a:t>Диаграмма вариантов использования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10" action="ppaction://hlinksldjump"/>
              </a:rPr>
              <a:t>Структурная схема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11" action="ppaction://hlinksldjump"/>
              </a:rPr>
              <a:t>Диаграмма деятельности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12" action="ppaction://hlinksldjump"/>
              </a:rPr>
              <a:t>Диаграмма последовательности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13" action="ppaction://hlinksldjump"/>
              </a:rPr>
              <a:t>Диаграмма компонентов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/>
                <a:cs typeface="Times New Roman"/>
                <a:hlinkClick r:id="rId14" action="ppaction://hlinksldjump"/>
              </a:rPr>
              <a:t>Диаграмма деятельности программы микроконтроллера </a:t>
            </a:r>
            <a:r>
              <a:rPr lang="en-US" sz="1600" dirty="0" err="1" smtClean="0">
                <a:latin typeface="Times New Roman"/>
                <a:cs typeface="Times New Roman"/>
                <a:hlinkClick r:id="rId14" action="ppaction://hlinksldjump"/>
              </a:rPr>
              <a:t>Arduino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15" action="ppaction://hlinksldjump"/>
              </a:rPr>
              <a:t>Результаты проделанной работы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16" action="ppaction://hlinksldjump"/>
              </a:rPr>
              <a:t>Основное окно программы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  <a:hlinkClick r:id="rId16" action="ppaction://hlinksldjump"/>
              </a:rPr>
              <a:t>RobotController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16" action="ppaction://hlinksldjump"/>
              </a:rPr>
              <a:t>, модель на 6 сервоприводов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17" action="ppaction://hlinksldjump"/>
              </a:rPr>
              <a:t>Основное окно программы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  <a:hlinkClick r:id="rId17" action="ppaction://hlinksldjump"/>
              </a:rPr>
              <a:t>RobotController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17" action="ppaction://hlinksldjump"/>
              </a:rPr>
              <a:t>, в процессе отладки движений робота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18" action="ppaction://hlinksldjump"/>
              </a:rPr>
              <a:t>Основное окно программы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  <a:hlinkClick r:id="rId18" action="ppaction://hlinksldjump"/>
              </a:rPr>
              <a:t>RobotController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18" action="ppaction://hlinksldjump"/>
              </a:rPr>
              <a:t>, модель на 20 сервоприводов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19" action="ppaction://hlinksldjump"/>
              </a:rPr>
              <a:t>Выводы по работе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20" action="ppaction://hlinksldjump"/>
              </a:rPr>
              <a:t>Спасибо за внимание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21" action="ppaction://hlinksldjump"/>
              </a:rPr>
              <a:t>Содержание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sz="1400" dirty="0" smtClean="0"/>
          </a:p>
          <a:p>
            <a:pPr algn="just">
              <a:buNone/>
            </a:pPr>
            <a:endParaRPr lang="ru-RU" sz="1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9BE103FA-346E-4AD0-A528-E8B5B5B3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работы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="" xmlns:a16="http://schemas.microsoft.com/office/drawing/2014/main" id="{F3ABAB10-2768-4209-9C26-64C71481E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  <a:tabLst>
                <a:tab pos="719455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Noto Serif CJK SC"/>
                <a:cs typeface="Droid Sans Devanagari"/>
              </a:rPr>
              <a:t>Для достижения поставленной цели, необходимо решить следующие задачи: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Разработать модуль передачи данных с ПК на </a:t>
            </a:r>
            <a:r>
              <a:rPr lang="ru-RU" sz="2400" dirty="0" err="1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Arduino</a:t>
            </a: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 с помощью изученного протокола.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Разработать модуль настройки поворотов сервоприводов.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Разработать модуль работы с файлами, содержащими позиции сервоприводов.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Разработать программу для микроконтроллера </a:t>
            </a:r>
            <a:r>
              <a:rPr lang="ru-RU" sz="2400" dirty="0" err="1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Arduino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Анализ предметной области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  <a:tabLst>
                <a:tab pos="719455" algn="l"/>
              </a:tabLs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анализа предметной области были выбраны следующие программные комплексы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dirty="0" smtClean="0">
              <a:solidFill>
                <a:prstClr val="black"/>
              </a:solidFill>
              <a:latin typeface="Times New Roman" panose="02020603050405020304" pitchFamily="18" charset="0"/>
              <a:ea typeface="Noto Serif CJK SC"/>
              <a:cs typeface="Droid Sans Devanagari"/>
            </a:endParaRPr>
          </a:p>
          <a:p>
            <a:pPr lvl="0"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RoboPlus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Motion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(Китай)</a:t>
            </a: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ea typeface="Noto Serif CJK SC"/>
              <a:cs typeface="Droid Sans Devanagari"/>
            </a:endParaRPr>
          </a:p>
          <a:p>
            <a:pPr lvl="0"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RoboPlus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Motion 2.0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(Китай)</a:t>
            </a: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ea typeface="Noto Serif CJK SC"/>
              <a:cs typeface="Droid Sans Devanagari"/>
            </a:endParaRPr>
          </a:p>
          <a:p>
            <a:pPr lvl="0"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Hiwonder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RoboSoul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(Китай)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Сравнение систем-аналогов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550589" y="1600200"/>
          <a:ext cx="11233249" cy="4760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7"/>
                <a:gridCol w="2016224"/>
                <a:gridCol w="2421098"/>
                <a:gridCol w="2331430"/>
              </a:tblGrid>
              <a:tr h="652271">
                <a:tc>
                  <a:txBody>
                    <a:bodyPr/>
                    <a:lstStyle/>
                    <a:p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Характеристики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Название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программы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RoboPlus</a:t>
                      </a:r>
                      <a:r>
                        <a:rPr lang="en-US" sz="20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 Motion</a:t>
                      </a:r>
                      <a:r>
                        <a:rPr lang="ru-RU" sz="20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 </a:t>
                      </a:r>
                      <a:endParaRPr lang="ru-RU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RoboPlus</a:t>
                      </a:r>
                      <a:r>
                        <a:rPr lang="en-US" sz="20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 Motion 2.0</a:t>
                      </a:r>
                      <a:r>
                        <a:rPr lang="ru-RU" sz="20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 </a:t>
                      </a:r>
                      <a:endParaRPr lang="ru-RU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Hiwonder</a:t>
                      </a:r>
                      <a:r>
                        <a:rPr lang="en-US" sz="20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RoboSoul</a:t>
                      </a:r>
                      <a:r>
                        <a:rPr lang="ru-RU" sz="20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 </a:t>
                      </a:r>
                      <a:endParaRPr lang="ru-RU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271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Совместимость с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Arduino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2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Поддержка русского языка</a:t>
                      </a:r>
                    </a:p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2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Простой интерфейс</a:t>
                      </a:r>
                    </a:p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есть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есть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2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smtClean="0">
                          <a:latin typeface="Times New Roman" pitchFamily="18" charset="0"/>
                          <a:cs typeface="Times New Roman" pitchFamily="18" charset="0"/>
                        </a:rPr>
                        <a:t>Циклическое выполнение движений</a:t>
                      </a:r>
                    </a:p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есть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есть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2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 </a:t>
                      </a:r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визуализация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робота</a:t>
                      </a:r>
                      <a:endParaRPr lang="ru-RU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есть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есть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271"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RoboPlus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https://emanual.robotis.com/assets/images/sw/rplus1/motion/roboplus_motion_002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8802" y="1341562"/>
            <a:ext cx="7272808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0" y="274702"/>
            <a:ext cx="11174317" cy="1143265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RoboPlus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2.0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r-motion-image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2819" y="1341562"/>
            <a:ext cx="6984775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iwonder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RoboSoul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311" y="1413570"/>
            <a:ext cx="8351791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1 УЧЕБА\1-Diplom\Схемы\Диаграмма вариантов использования.drawio (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0750" y="1125538"/>
            <a:ext cx="8770915" cy="5489943"/>
          </a:xfrm>
          <a:prstGeom prst="rect">
            <a:avLst/>
          </a:prstGeom>
          <a:noFill/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550590" y="0"/>
            <a:ext cx="10971372" cy="114326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архитектуры ПП</a:t>
            </a:r>
            <a:endParaRPr lang="ru-RU" dirty="0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550590" y="1125538"/>
            <a:ext cx="3181429" cy="10371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Диаграмма вариантов 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использования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549</Words>
  <Application>Microsoft Office PowerPoint</Application>
  <PresentationFormat>Произвольный</PresentationFormat>
  <Paragraphs>118</Paragraphs>
  <Slides>21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МИНОБРНАУКИ РОССИИ
Федеральное государственное бюджетное образовательное
учреждение  высшего образования
Ижевский государственный технический университет имени М.Т. Калашникова 
(ФГБОУ ВО “ИжГТУ имени М.Т. Калашникова”) Кафедра “Программное обеспечение”
Выпускная квалификационная работа
на тему:
“Разработка программного комплекса для управления  человекоподобным роботом на платформе Arduino”</vt:lpstr>
      <vt:lpstr>Цель работы</vt:lpstr>
      <vt:lpstr>Задачи работы</vt:lpstr>
      <vt:lpstr>Анализ предметной области</vt:lpstr>
      <vt:lpstr>Сравнение систем-аналогов</vt:lpstr>
      <vt:lpstr>Главное окно программы RoboPlus Motion</vt:lpstr>
      <vt:lpstr>Главное окно программы RoboPlus Motion 2.0</vt:lpstr>
      <vt:lpstr>Главное окно программы Hiwonder RoboSoul</vt:lpstr>
      <vt:lpstr>Проектирование архитектуры ПП</vt:lpstr>
      <vt:lpstr>Структурная схема</vt:lpstr>
      <vt:lpstr>Диаграмма деятельности программы RobotController</vt:lpstr>
      <vt:lpstr>Диаграмма последовательности</vt:lpstr>
      <vt:lpstr>Диаграмма компонентов</vt:lpstr>
      <vt:lpstr>Диаграмма деятельности программы микроконтроллера Arduino</vt:lpstr>
      <vt:lpstr>Результаты проделанной работы</vt:lpstr>
      <vt:lpstr>Слайд 16</vt:lpstr>
      <vt:lpstr>Слайд 17</vt:lpstr>
      <vt:lpstr>Слайд 18</vt:lpstr>
      <vt:lpstr>Выводы по работе</vt:lpstr>
      <vt:lpstr>Спасибо за внимание</vt:lpstr>
      <vt:lpstr>Содержание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ThinkBook</dc:creator>
  <cp:lastModifiedBy>ThinkBook</cp:lastModifiedBy>
  <cp:revision>105</cp:revision>
  <dcterms:created xsi:type="dcterms:W3CDTF">2023-03-21T20:50:20Z</dcterms:created>
  <dcterms:modified xsi:type="dcterms:W3CDTF">2023-06-18T13:45:36Z</dcterms:modified>
</cp:coreProperties>
</file>