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6" r:id="rId2"/>
    <p:sldId id="267" r:id="rId3"/>
    <p:sldId id="268" r:id="rId4"/>
    <p:sldId id="259" r:id="rId5"/>
    <p:sldId id="282" r:id="rId6"/>
    <p:sldId id="261" r:id="rId7"/>
    <p:sldId id="263" r:id="rId8"/>
    <p:sldId id="265" r:id="rId9"/>
    <p:sldId id="273" r:id="rId10"/>
    <p:sldId id="269" r:id="rId11"/>
    <p:sldId id="270" r:id="rId12"/>
    <p:sldId id="271" r:id="rId13"/>
    <p:sldId id="280" r:id="rId14"/>
    <p:sldId id="274" r:id="rId15"/>
    <p:sldId id="281" r:id="rId16"/>
    <p:sldId id="275" r:id="rId17"/>
    <p:sldId id="276" r:id="rId18"/>
    <p:sldId id="277" r:id="rId19"/>
    <p:sldId id="278" r:id="rId20"/>
    <p:sldId id="279" r:id="rId21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05" autoAdjust="0"/>
    <p:restoredTop sz="82876" autoAdjust="0"/>
  </p:normalViewPr>
  <p:slideViewPr>
    <p:cSldViewPr>
      <p:cViewPr varScale="1">
        <p:scale>
          <a:sx n="56" d="100"/>
          <a:sy n="56" d="100"/>
        </p:scale>
        <p:origin x="-644" y="-5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40" y="32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C3E1F-8F02-4B6E-BE01-AE811F44C78A}" type="datetimeFigureOut">
              <a:rPr lang="ru-RU" smtClean="0"/>
              <a:pPr/>
              <a:t>02.06.2023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FA5F-DCD2-4863-A061-5C4C82D4B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7361B-FA97-4712-A320-857CD6874498}" type="datetimeFigureOut">
              <a:rPr lang="ru-RU" smtClean="0"/>
              <a:pPr/>
              <a:t>02.06.2023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963AB-DA15-4F20-9439-9C6B02505C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Прежде всего, была важна универсальность. Поэтому, программу можно использовать не только с человекоподобными моделями роботов, но и с паукообразными.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 постарался</a:t>
            </a:r>
            <a:r>
              <a:rPr lang="ru-RU" baseline="0" dirty="0" smtClean="0"/>
              <a:t> создать интуитивно понятный интерфейс. Большинство кнопок максимально информативны. Элементы управления сгруппированы в строки и столбцы. </a:t>
            </a:r>
            <a:endParaRPr lang="ru-RU" dirty="0" smtClean="0"/>
          </a:p>
          <a:p>
            <a:r>
              <a:rPr lang="ru-RU" dirty="0" smtClean="0"/>
              <a:t>Поля</a:t>
            </a:r>
            <a:r>
              <a:rPr lang="ru-RU" baseline="0" dirty="0" smtClean="0"/>
              <a:t> с числовыми значениями выполняют важную информативную роль, показывая положение сервоприводов в числовом представлении. Поэтому они расположены по центру.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Для упрощения использования и легкости восприятия, в правой верхней части, расположены так называемые </a:t>
            </a:r>
            <a:r>
              <a:rPr lang="ru-RU" baseline="0" dirty="0" err="1" smtClean="0"/>
              <a:t>слайдеры</a:t>
            </a:r>
            <a:r>
              <a:rPr lang="ru-RU" baseline="0" dirty="0" smtClean="0"/>
              <a:t>, они позволяют управлять движениями робота в реальном времени. </a:t>
            </a:r>
          </a:p>
          <a:p>
            <a:r>
              <a:rPr lang="ru-RU" baseline="0" dirty="0" smtClean="0"/>
              <a:t>Ниже, слева, расположена область сохранённых положений робота. В табличном виде представлены положения сервоприводов – это и есть те самые шаги робота. Это набор правильных движений. Их можно прокрутить, посмотреть, поменять местами. Их можно построчно экспортировать в </a:t>
            </a:r>
            <a:r>
              <a:rPr lang="en-US" baseline="0" dirty="0" smtClean="0"/>
              <a:t>.txt</a:t>
            </a:r>
            <a:r>
              <a:rPr lang="ru-RU" baseline="0" dirty="0" smtClean="0"/>
              <a:t> файл. </a:t>
            </a:r>
          </a:p>
          <a:p>
            <a:r>
              <a:rPr lang="ru-RU" baseline="0" dirty="0" smtClean="0"/>
              <a:t>В левой верхней части расположены текстовые поля для именования конкретного сустава. Благодаря этому легко понять, какой сустав мы настраиваем в данный момент.</a:t>
            </a:r>
          </a:p>
          <a:p>
            <a:r>
              <a:rPr lang="ru-RU" baseline="0" dirty="0" smtClean="0"/>
              <a:t>Рядом находятся кнопки, задающие границы подвижности сустава. Например, ход сервопривода гораздо больше, чем угол сгибания колена. Человек не может согнуть колено в обратную сторону.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6433-FCAE-4265-BEE5-7FFD7A6D00EA}" type="datetime1">
              <a:rPr lang="ru-RU" smtClean="0"/>
              <a:pPr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D699-2E58-4557-8CF0-BBBBC09C198E}" type="datetime1">
              <a:rPr lang="ru-RU" smtClean="0"/>
              <a:pPr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9FCA-275F-46B7-8856-C2015763651D}" type="datetime1">
              <a:rPr lang="ru-RU" smtClean="0"/>
              <a:pPr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49B8-C74E-4DA9-B638-56B3C27B037C}" type="datetime1">
              <a:rPr lang="ru-RU" smtClean="0"/>
              <a:pPr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C8D-70D0-4530-9017-FF1075ECEE87}" type="datetime1">
              <a:rPr lang="ru-RU" smtClean="0"/>
              <a:pPr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26C-1939-40C4-B96A-3F88897B7B00}" type="datetime1">
              <a:rPr lang="ru-RU" smtClean="0"/>
              <a:pPr/>
              <a:t>02.06.2023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61AD-3CA8-44FA-A474-6FF071CE1BE8}" type="datetime1">
              <a:rPr lang="ru-RU" smtClean="0"/>
              <a:pPr/>
              <a:t>02.06.2023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1328-CF1D-47CB-B4FB-322C929C9BF4}" type="datetime1">
              <a:rPr lang="ru-RU" smtClean="0"/>
              <a:pPr/>
              <a:t>02.06.2023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AA4-9EBA-4C88-9AA7-318504631F39}" type="datetime1">
              <a:rPr lang="ru-RU" smtClean="0"/>
              <a:pPr/>
              <a:t>02.06.2023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3" y="1435436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6C1F-1A91-4256-8CA8-3B2EF3FEFB97}" type="datetime1">
              <a:rPr lang="ru-RU" smtClean="0"/>
              <a:pPr/>
              <a:t>02.06.2023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C4C4-BCF1-4EB0-8AC7-16A5F3A7BC9B}" type="datetime1">
              <a:rPr lang="ru-RU" smtClean="0"/>
              <a:pPr/>
              <a:t>02.06.2023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96CB-CF72-4671-B5E2-123AB3CA4369}" type="datetime1">
              <a:rPr lang="ru-RU" smtClean="0"/>
              <a:pPr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9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01503706-744B-410E-9B65-8610A72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9273"/>
            <a:ext cx="10515600" cy="3110752"/>
          </a:xfrm>
        </p:spPr>
        <p:txBody>
          <a:bodyPr>
            <a:normAutofit fontScale="90000"/>
          </a:bodyPr>
          <a:lstStyle/>
          <a:p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Кафедра “Программное обеспечение”
Выпускная квалификационная работа
на тему:
</a:t>
            </a:r>
            <a:r>
              <a:rPr lang="ru-RU" sz="1800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“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комплекса для управления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человекоподобным роботом на платформе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xmlns="" id="{72037010-A9D9-49AF-A594-5EF9D266FCEE}"/>
              </a:ext>
            </a:extLst>
          </p:cNvPr>
          <p:cNvSpPr/>
          <p:nvPr/>
        </p:nvSpPr>
        <p:spPr>
          <a:xfrm>
            <a:off x="655544" y="4033557"/>
            <a:ext cx="5010150" cy="2062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Дипломник
студент гр. Д19-191-1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б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Руководитель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xmlns="" id="{B0971291-6D9C-47F2-A6FD-1EC86B60B829}"/>
              </a:ext>
            </a:extLst>
          </p:cNvPr>
          <p:cNvSpPr/>
          <p:nvPr/>
        </p:nvSpPr>
        <p:spPr>
          <a:xfrm>
            <a:off x="9523201" y="4293890"/>
            <a:ext cx="2332646" cy="1489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А.Е. Волков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К.С. Ермолин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xmlns="" id="{538F249A-B0DE-403E-AFB7-2D456552B392}"/>
              </a:ext>
            </a:extLst>
          </p:cNvPr>
          <p:cNvSpPr/>
          <p:nvPr/>
        </p:nvSpPr>
        <p:spPr>
          <a:xfrm>
            <a:off x="5301503" y="6308821"/>
            <a:ext cx="158899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Ижевск 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2023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1 УЧЕБА\1-Diplom\Схемы\структурная схема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710" y="299887"/>
            <a:ext cx="10081120" cy="6272227"/>
          </a:xfrm>
          <a:prstGeom prst="rect">
            <a:avLst/>
          </a:prstGeom>
          <a:noFill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50591" y="274702"/>
            <a:ext cx="4104455" cy="1143265"/>
          </a:xfrm>
        </p:spPr>
        <p:txBody>
          <a:bodyPr/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Структурная схема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1 УЧЕБА\1-Diplom\Схемы\Диаграмма деятельности.drawio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646" y="765498"/>
            <a:ext cx="10225136" cy="5758617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4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деятельности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1 УЧЕБА\1 Диплом\Схемы\Диаграмма-последовательност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90" y="1413570"/>
            <a:ext cx="11233248" cy="4290331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3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последовательности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89434"/>
            <a:ext cx="10971372" cy="5760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Диаграмма</a:t>
            </a:r>
            <a:r>
              <a:rPr lang="ru-RU" sz="2800" baseline="0" dirty="0" smtClean="0">
                <a:latin typeface="Times New Roman" pitchFamily="18" charset="0"/>
                <a:cs typeface="Times New Roman" pitchFamily="18" charset="0"/>
              </a:rPr>
              <a:t> компонентов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026" name="Picture 2" descr="C:\1 УЧЕБА\1-Diplom\Схемы\Диаграмма компонентов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341562"/>
            <a:ext cx="8467725" cy="526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17426"/>
            <a:ext cx="10971372" cy="850835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проделанной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598" y="1165722"/>
            <a:ext cx="50405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Стартовое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где происходит выбор модели робота.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Варианты с 6 и 8 сервоприводами являются наиболее часто используемыми для человекоподобных роботов.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Универсальность программы позволяет использовать до 20 сервоприводов, управляя многоногим роботом типа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паук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1230" y="1125538"/>
            <a:ext cx="5040560" cy="538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686" y="1053530"/>
            <a:ext cx="9640773" cy="527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6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686" y="1053530"/>
            <a:ext cx="9649072" cy="527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в процессе отладки движений робота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98" y="981522"/>
            <a:ext cx="10850910" cy="570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20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 по работе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Разработанный модуль передачи данных работает стабильно.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поворотов сервоприводов плавно переводит сервоприводы из одного положения в другое. 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работы с файлами, хранящими позиции сервоприводов упрощает перенос массива положений робота в программу для </a:t>
            </a:r>
            <a:r>
              <a:rPr lang="en-US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.</a:t>
            </a:r>
            <a:endParaRPr lang="ru-RU" sz="2400" dirty="0" smtClean="0"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Программа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получилась компактной и защищённой от случайных значений с компьютера.</a:t>
            </a:r>
            <a:endParaRPr lang="en-US" sz="24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596340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46B763F4-6301-4314-A941-A1986AE5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4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Цель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C83B88B7-2124-4F37-8698-952C557A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565"/>
            <a:ext cx="10515600" cy="403439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Цель курсовой работы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упростить настройку робота на платформе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используя программу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с интуитивным,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наглядным интерфейсом.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21" y="1269554"/>
            <a:ext cx="10971372" cy="5328592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ea typeface="HelveticaNeueCyr Medium" pitchFamily="34" charset="-122"/>
                <a:cs typeface="Times New Roman" pitchFamily="18" charset="0"/>
              </a:rPr>
              <a:t>Цель работы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Задачи работы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</a:p>
          <a:p>
            <a:pPr marL="914400" indent="-914400" algn="just">
              <a:buFont typeface="+mj-lt"/>
              <a:buAutoNum type="arabicPeriod" startAt="2"/>
              <a:tabLst>
                <a:tab pos="719455" algn="l"/>
              </a:tabLs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2.0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Структурная схема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деятельности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последовательности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компонентов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Результаты проделанной работы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модель на 6 сервоприводов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в процессе отладки движений робота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модель на 20 сервоприводов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Выводы по работе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Конечный слайд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  <a:p>
            <a:pPr algn="just">
              <a:buNone/>
            </a:pPr>
            <a:endParaRPr lang="ru-RU" sz="1400" dirty="0" smtClean="0"/>
          </a:p>
          <a:p>
            <a:pPr algn="just">
              <a:buNone/>
            </a:pPr>
            <a:endParaRPr lang="ru-RU" sz="1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9BE103FA-346E-4AD0-A528-E8B5B5B3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F3ABAB10-2768-4209-9C26-64C71481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Droid Sans Devanagari"/>
              </a:rPr>
              <a:t>Для достижения поставленной цели, необходимо решить следующие задачи: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передачи данных с ПК на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с помощью изученного протокола.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настройки поворотов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работы с файлами, содержащими позиции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программу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анализа предметной области были выбраны следующие программные комплексы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 2.0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Hiwonder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RoboSoul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Сравнение систем-аналогов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1212" cy="4565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494"/>
                <a:gridCol w="2016224"/>
                <a:gridCol w="2304256"/>
                <a:gridCol w="2173238"/>
              </a:tblGrid>
              <a:tr h="652271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Характеристики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Название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программы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RoboPlus</a:t>
                      </a: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Motion</a:t>
                      </a: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RoboPlus</a:t>
                      </a: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Motion 2.0</a:t>
                      </a: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Hiwonder</a:t>
                      </a: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RoboSoul</a:t>
                      </a: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Совместимость с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Arduino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Поддержка русского языка</a:t>
                      </a:r>
                    </a:p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Простой интерфейс</a:t>
                      </a:r>
                    </a:p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>
                          <a:latin typeface="Times New Roman" pitchFamily="18" charset="0"/>
                          <a:cs typeface="Times New Roman" pitchFamily="18" charset="0"/>
                        </a:rPr>
                        <a:t>Циклическое выполнение движений</a:t>
                      </a:r>
                    </a:p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D </a:t>
                      </a:r>
                      <a:r>
                        <a:rPr lang="ru-RU" smtClean="0">
                          <a:latin typeface="Times New Roman" pitchFamily="18" charset="0"/>
                          <a:cs typeface="Times New Roman" pitchFamily="18" charset="0"/>
                        </a:rPr>
                        <a:t>визуализация</a:t>
                      </a:r>
                      <a:r>
                        <a:rPr lang="ru-RU" baseline="0" smtClean="0">
                          <a:latin typeface="Times New Roman" pitchFamily="18" charset="0"/>
                          <a:cs typeface="Times New Roman" pitchFamily="18" charset="0"/>
                        </a:rPr>
                        <a:t> робота</a:t>
                      </a:r>
                      <a:endParaRPr lang="ru-RU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https://emanual.robotis.com/assets/images/sw/rplus1/motion/roboplus_motion_00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0830" y="1773610"/>
            <a:ext cx="648072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2.0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r-motion-image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854" y="1773610"/>
            <a:ext cx="5784142" cy="424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903" y="1629594"/>
            <a:ext cx="791860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1 УЧЕБА\1-Diplom\Схемы\Диаграмма вариантов использования.drawio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125538"/>
            <a:ext cx="8770915" cy="5489943"/>
          </a:xfrm>
          <a:prstGeom prst="rect">
            <a:avLst/>
          </a:prstGeom>
          <a:noFill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50590" y="0"/>
            <a:ext cx="10971372" cy="114326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 ПП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550590" y="1125538"/>
            <a:ext cx="3181429" cy="10371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 вариантов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534</Words>
  <Application>Microsoft Office PowerPoint</Application>
  <PresentationFormat>Произвольный</PresentationFormat>
  <Paragraphs>115</Paragraphs>
  <Slides>20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 Кафедра “Программное обеспечение”
Выпускная квалификационная работа
на тему:
“Разработка программного комплекса для управления  человекоподобным роботом на платформе Arduino”</vt:lpstr>
      <vt:lpstr>Цель работы</vt:lpstr>
      <vt:lpstr>Задачи работы</vt:lpstr>
      <vt:lpstr>Анализ предметной области</vt:lpstr>
      <vt:lpstr>Сравнение систем-аналогов</vt:lpstr>
      <vt:lpstr>Главное окно программы RoboPlus Motion</vt:lpstr>
      <vt:lpstr>Главное окно программы RoboPlus Motion 2.0</vt:lpstr>
      <vt:lpstr>Главное окно программы Hiwonder RoboSoul</vt:lpstr>
      <vt:lpstr>Проектирование архитектуры ПП</vt:lpstr>
      <vt:lpstr>Структурная схема</vt:lpstr>
      <vt:lpstr>Диаграмма деятельности</vt:lpstr>
      <vt:lpstr>Диаграмма последовательности</vt:lpstr>
      <vt:lpstr>Диаграмма компонентов</vt:lpstr>
      <vt:lpstr>Результаты проделанной работы</vt:lpstr>
      <vt:lpstr>Слайд 15</vt:lpstr>
      <vt:lpstr>Слайд 16</vt:lpstr>
      <vt:lpstr>Слайд 17</vt:lpstr>
      <vt:lpstr>Выводы по работе</vt:lpstr>
      <vt:lpstr>Спасибо за внимание</vt:lpstr>
      <vt:lpstr>Содержание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ThinkBook</dc:creator>
  <cp:lastModifiedBy>ThinkBook</cp:lastModifiedBy>
  <cp:revision>100</cp:revision>
  <dcterms:created xsi:type="dcterms:W3CDTF">2023-03-21T20:50:20Z</dcterms:created>
  <dcterms:modified xsi:type="dcterms:W3CDTF">2023-06-02T11:15:43Z</dcterms:modified>
</cp:coreProperties>
</file>