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  <p:sldMasterId id="2147483674" r:id="rId2"/>
  </p:sldMasterIdLst>
  <p:sldIdLst>
    <p:sldId id="256" r:id="rId3"/>
    <p:sldId id="257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4" r:id="rId14"/>
    <p:sldId id="278" r:id="rId15"/>
    <p:sldId id="280" r:id="rId16"/>
    <p:sldId id="283" r:id="rId17"/>
    <p:sldId id="285" r:id="rId18"/>
    <p:sldId id="286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0F323-4310-B7F1-11AD-BA5797E32B73}" v="6" dt="2021-01-22T17:45:48.905"/>
    <p1510:client id="{11DB2947-3685-4C02-838F-9D801DC9B578}" v="2546" dt="2021-01-20T16:47:45.257"/>
    <p1510:client id="{4845B824-C4A7-163F-6F6F-D605E5C34EEE}" v="76" dt="2021-02-14T08:46:3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9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86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5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3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2/14/2021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52FC48B-368B-493A-A24A-6F911FAA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e-IL" b="0">
                <a:latin typeface="David"/>
                <a:ea typeface="+mj-lt"/>
                <a:cs typeface="David"/>
              </a:rPr>
              <a:t>Intro To Data Science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1A4F359-505D-4D5C-9264-93DE8727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e-IL" sz="1500">
                <a:cs typeface="Times New Roman"/>
              </a:rPr>
              <a:t>מגיש: ארטיום זיננקו</a:t>
            </a:r>
            <a:endParaRPr lang="he-IL"/>
          </a:p>
          <a:p>
            <a:pPr algn="ctr"/>
            <a:r>
              <a:rPr lang="he-IL" sz="1500">
                <a:cs typeface="Times New Roman"/>
              </a:rPr>
              <a:t>מרצים: ד"ר יהונתן שלר ד"ר נעמה קופלמן</a:t>
            </a:r>
          </a:p>
          <a:p>
            <a:pPr algn="ctr"/>
            <a:r>
              <a:rPr lang="he-IL" sz="1500">
                <a:cs typeface="Times New Roman"/>
              </a:rPr>
              <a:t>תאריך הגשה: 12.02.2021 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9206704-C8DE-411A-8D5E-D1883CB13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15" r="22015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74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>
                <a:latin typeface="David"/>
                <a:ea typeface="+mj-lt"/>
                <a:cs typeface="David"/>
              </a:rPr>
              <a:t>More visualization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A288B16C-666B-4A68-8F21-F64CFD39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058" y="3037229"/>
            <a:ext cx="9982199" cy="2772177"/>
          </a:xfrm>
          <a:prstGeom prst="rect">
            <a:avLst/>
          </a:prstGeom>
        </p:spPr>
      </p:pic>
      <p:pic>
        <p:nvPicPr>
          <p:cNvPr id="9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E0AD876-64AC-4C41-9611-75984C222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01" y="2765967"/>
            <a:ext cx="1457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>
                <a:latin typeface="David"/>
                <a:ea typeface="+mj-lt"/>
                <a:cs typeface="David"/>
              </a:rPr>
              <a:t>More visualization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3D8CB979-2387-4B15-AFAE-DEF015782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351" y="2477972"/>
            <a:ext cx="2743200" cy="3797764"/>
          </a:xfrm>
          <a:prstGeom prst="rect">
            <a:avLst/>
          </a:prstGeom>
        </p:spPr>
      </p:pic>
      <p:pic>
        <p:nvPicPr>
          <p:cNvPr id="7" name="תמונה 7">
            <a:extLst>
              <a:ext uri="{FF2B5EF4-FFF2-40B4-BE49-F238E27FC236}">
                <a16:creationId xmlns:a16="http://schemas.microsoft.com/office/drawing/2014/main" id="{8BF646A1-D392-4FD7-96D5-1EEC98CC8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717" y="2477218"/>
            <a:ext cx="2743200" cy="3483321"/>
          </a:xfrm>
          <a:prstGeom prst="rect">
            <a:avLst/>
          </a:prstGeom>
        </p:spPr>
      </p:pic>
      <p:pic>
        <p:nvPicPr>
          <p:cNvPr id="2" name="תמונה 2">
            <a:extLst>
              <a:ext uri="{FF2B5EF4-FFF2-40B4-BE49-F238E27FC236}">
                <a16:creationId xmlns:a16="http://schemas.microsoft.com/office/drawing/2014/main" id="{7AA0F1EF-A27F-4803-A5FB-ACC250A85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1" y="2760011"/>
            <a:ext cx="4889810" cy="24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- 4 Exploratory Data Analysis (EDA)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We will check the correlation between our columns using a Heat Map</a:t>
            </a: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8F46EB77-A384-40B0-8521-7F8E4F025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1" y="128695"/>
            <a:ext cx="6330175" cy="6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66594E-61E0-49F5-BE5D-AE16500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559" y="411150"/>
            <a:ext cx="4534781" cy="62215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558BB8"/>
              </a:buClr>
            </a:pPr>
            <a:r>
              <a:rPr lang="he-IL">
                <a:latin typeface="David"/>
                <a:cs typeface="David"/>
              </a:rPr>
              <a:t> Data Engineering</a:t>
            </a:r>
            <a:endParaRPr lang="he-IL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Created three more columns</a:t>
            </a: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First for the Extras variables of the apartment add them into one column</a:t>
            </a:r>
            <a:endParaRPr lang="he-IL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Second for "Storage", "Balconies", "Parking" that add them to one column</a:t>
            </a:r>
            <a:endParaRPr lang="he-IL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Third Go to unify the number of rooms into 3 categories</a:t>
            </a:r>
            <a:endParaRPr lang="he-IL" dirty="0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Rooms between 0 to 3.5 get the value 1</a:t>
            </a:r>
            <a:endParaRPr lang="he-IL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Rooms between 3.5 to 5 get the value 2</a:t>
            </a:r>
            <a:endParaRPr lang="he-IL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Rooms between 5 and more get the value 3</a:t>
            </a: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cs typeface="David"/>
              </a:rPr>
              <a:t>Data Transformation</a:t>
            </a:r>
            <a:endParaRPr lang="he-IL" dirty="0">
              <a:latin typeface="David"/>
              <a:cs typeface="David"/>
            </a:endParaRPr>
          </a:p>
          <a:p>
            <a:pPr lvl="1">
              <a:spcAft>
                <a:spcPts val="0"/>
              </a:spcAft>
              <a:buClr>
                <a:srgbClr val="558BB8"/>
              </a:buClr>
            </a:pPr>
            <a:r>
              <a:rPr lang="he-IL" sz="2000">
                <a:latin typeface="David"/>
                <a:ea typeface="+mn-lt"/>
                <a:cs typeface="David"/>
              </a:rPr>
              <a:t>After that I use StandardScaler to prepare the data for working with Machine Learning algorithms</a:t>
            </a: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b="1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None/>
            </a:pPr>
            <a:endParaRPr lang="he-IL" sz="2000" dirty="0">
              <a:latin typeface="David"/>
              <a:cs typeface="David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436660" y="2271"/>
            <a:ext cx="4657847" cy="22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>
                <a:latin typeface="David"/>
                <a:ea typeface="+mj-lt"/>
                <a:cs typeface="David"/>
              </a:rPr>
              <a:t>Step  - 4 Exploratory</a:t>
            </a:r>
            <a:endParaRPr lang="he-IL" sz="4000" b="0">
              <a:latin typeface="Georgia" panose="02040502050405020303"/>
              <a:ea typeface="+mj-lt"/>
              <a:cs typeface="David"/>
            </a:endParaRPr>
          </a:p>
          <a:p>
            <a:r>
              <a:rPr lang="he-IL" sz="4000">
                <a:latin typeface="David"/>
                <a:ea typeface="+mj-lt"/>
                <a:cs typeface="David"/>
              </a:rPr>
              <a:t> Data Analysis </a:t>
            </a:r>
            <a:r>
              <a:rPr lang="he-IL" sz="4000" dirty="0">
                <a:latin typeface="David"/>
                <a:ea typeface="+mj-lt"/>
                <a:cs typeface="David"/>
              </a:rPr>
              <a:t>(EDA)</a:t>
            </a:r>
            <a:endParaRPr lang="he-IL" sz="4000" b="0">
              <a:latin typeface="Georgia"/>
              <a:ea typeface="+mj-lt"/>
              <a:cs typeface="David"/>
            </a:endParaRPr>
          </a:p>
          <a:p>
            <a:endParaRPr lang="he-IL" sz="4000" b="0" dirty="0">
              <a:ea typeface="+mj-lt"/>
              <a:cs typeface="+mj-lt"/>
            </a:endParaRPr>
          </a:p>
          <a:p>
            <a:pPr algn="ctr"/>
            <a:endParaRPr lang="he-IL" sz="40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2489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66594E-61E0-49F5-BE5D-AE16500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559" y="411150"/>
            <a:ext cx="4534781" cy="62215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Model Selection</a:t>
            </a:r>
            <a:endParaRPr lang="he-IL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To predict the Price using Linear Regression</a:t>
            </a:r>
          </a:p>
          <a:p>
            <a:pPr marL="560070" lvl="1" indent="-285750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We will also use Linear Regression Lasso and Ridge</a:t>
            </a: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Division the Dataset to train and test </a:t>
            </a: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Model validation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Hyperparameters fine-tuning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Selection of the best models</a:t>
            </a: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Testing models in a new unseen dataset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Adaptation of the models to the real needs 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None/>
            </a:pPr>
            <a:endParaRPr lang="he-IL" sz="2000" dirty="0">
              <a:latin typeface="David"/>
              <a:cs typeface="David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436660" y="2271"/>
            <a:ext cx="4657847" cy="22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David"/>
                <a:ea typeface="+mj-lt"/>
                <a:cs typeface="+mj-lt"/>
              </a:rPr>
              <a:t>Step-5 </a:t>
            </a:r>
            <a:endParaRPr lang="he-IL" sz="4000" b="0">
              <a:latin typeface="David"/>
              <a:ea typeface="+mj-lt"/>
              <a:cs typeface="David"/>
            </a:endParaRPr>
          </a:p>
          <a:p>
            <a:r>
              <a:rPr lang="en-US" sz="4000">
                <a:latin typeface="David"/>
                <a:ea typeface="+mj-lt"/>
                <a:cs typeface="+mj-lt"/>
              </a:rPr>
              <a:t>Machine Learning</a:t>
            </a:r>
            <a:endParaRPr lang="he-IL" sz="4000" b="0">
              <a:latin typeface="David"/>
              <a:ea typeface="+mj-lt"/>
              <a:cs typeface="David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412660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b="0">
                <a:latin typeface="David"/>
                <a:ea typeface="+mj-lt"/>
                <a:cs typeface="David"/>
              </a:rPr>
              <a:t>Linear Regression</a:t>
            </a:r>
            <a:endParaRPr lang="he-IL" b="0">
              <a:ea typeface="+mj-lt"/>
              <a:cs typeface="+mj-lt"/>
            </a:endParaRPr>
          </a:p>
          <a:p>
            <a:endParaRPr lang="he-IL" dirty="0">
              <a:latin typeface="David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FC6B05B-A22D-4E27-995E-F593D594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5" y="2115111"/>
            <a:ext cx="4661647" cy="807944"/>
          </a:xfrm>
          <a:prstGeom prst="rect">
            <a:avLst/>
          </a:prstGeom>
        </p:spPr>
      </p:pic>
      <p:pic>
        <p:nvPicPr>
          <p:cNvPr id="5" name="תמונה 5">
            <a:extLst>
              <a:ext uri="{FF2B5EF4-FFF2-40B4-BE49-F238E27FC236}">
                <a16:creationId xmlns:a16="http://schemas.microsoft.com/office/drawing/2014/main" id="{FD7AF962-9A44-4E60-BFAF-D040540E6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05" y="3744615"/>
            <a:ext cx="7231565" cy="1931691"/>
          </a:xfrm>
          <a:prstGeom prst="rect">
            <a:avLst/>
          </a:prstGeom>
        </p:spPr>
      </p:pic>
      <p:pic>
        <p:nvPicPr>
          <p:cNvPr id="6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299C364A-17EA-4AA0-A162-9B0051BF2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5640" y="2221533"/>
            <a:ext cx="2826834" cy="29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he-IL" b="0" dirty="0" err="1">
                <a:latin typeface="David"/>
                <a:ea typeface="+mj-lt"/>
                <a:cs typeface="David"/>
              </a:rPr>
              <a:t>Lasso</a:t>
            </a:r>
            <a:r>
              <a:rPr lang="he-IL" b="0" dirty="0">
                <a:latin typeface="David"/>
                <a:ea typeface="+mj-lt"/>
                <a:cs typeface="David"/>
              </a:rPr>
              <a:t> </a:t>
            </a:r>
            <a:r>
              <a:rPr lang="he-IL" b="0" dirty="0" err="1">
                <a:latin typeface="David"/>
                <a:ea typeface="+mj-lt"/>
                <a:cs typeface="David"/>
              </a:rPr>
              <a:t>Regression</a:t>
            </a:r>
            <a:endParaRPr lang="en-US" b="0" dirty="0" err="1">
              <a:ea typeface="+mj-lt"/>
              <a:cs typeface="+mj-lt"/>
            </a:endParaRPr>
          </a:p>
          <a:p>
            <a:endParaRPr lang="he-IL" dirty="0">
              <a:latin typeface="David"/>
              <a:ea typeface="+mj-lt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C76E93AD-E0DC-4142-9611-2946AAD4A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94" y="3151826"/>
            <a:ext cx="7064297" cy="2061183"/>
          </a:xfrm>
          <a:prstGeom prst="rect">
            <a:avLst/>
          </a:prstGeom>
        </p:spPr>
      </p:pic>
      <p:pic>
        <p:nvPicPr>
          <p:cNvPr id="3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05FCA60-4A35-4DEC-A482-B0482C49C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108" y="2157055"/>
            <a:ext cx="2743200" cy="2934182"/>
          </a:xfrm>
          <a:prstGeom prst="rect">
            <a:avLst/>
          </a:prstGeom>
        </p:spPr>
      </p:pic>
      <p:pic>
        <p:nvPicPr>
          <p:cNvPr id="7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AD4AB20-79A9-4107-B307-AA7E752A6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76" y="2218164"/>
            <a:ext cx="3653882" cy="8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b="0" dirty="0" err="1">
                <a:latin typeface="David"/>
                <a:ea typeface="+mj-lt"/>
                <a:cs typeface="David"/>
              </a:rPr>
              <a:t>Ridge</a:t>
            </a:r>
            <a:r>
              <a:rPr lang="he-IL" b="0" dirty="0">
                <a:latin typeface="David"/>
                <a:ea typeface="+mj-lt"/>
                <a:cs typeface="David"/>
              </a:rPr>
              <a:t> </a:t>
            </a:r>
            <a:r>
              <a:rPr lang="he-IL" b="0" dirty="0" err="1">
                <a:latin typeface="David"/>
                <a:ea typeface="+mj-lt"/>
                <a:cs typeface="David"/>
              </a:rPr>
              <a:t>Regression</a:t>
            </a:r>
            <a:endParaRPr lang="he-IL" b="0" dirty="0" err="1">
              <a:ea typeface="+mj-lt"/>
              <a:cs typeface="+mj-lt"/>
            </a:endParaRPr>
          </a:p>
          <a:p>
            <a:endParaRPr lang="he-IL" dirty="0">
              <a:latin typeface="David"/>
              <a:ea typeface="+mj-lt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3BBA96D3-6F04-4F0A-90A0-23CD04191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205" y="3283788"/>
            <a:ext cx="7045712" cy="2139667"/>
          </a:xfrm>
          <a:prstGeom prst="rect">
            <a:avLst/>
          </a:prstGeom>
        </p:spPr>
      </p:pic>
      <p:pic>
        <p:nvPicPr>
          <p:cNvPr id="6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A1639AAC-6A26-4B08-84CA-D7FAE8BA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059" y="2217864"/>
            <a:ext cx="2743200" cy="2979834"/>
          </a:xfrm>
          <a:prstGeom prst="rect">
            <a:avLst/>
          </a:prstGeom>
        </p:spPr>
      </p:pic>
      <p:pic>
        <p:nvPicPr>
          <p:cNvPr id="7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23CEE3D-AE18-443B-9A57-34247E6AD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742" y="2255486"/>
            <a:ext cx="4257907" cy="9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9BFA8E-4FFD-4108-A46D-42C3AAF4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60" y="2270"/>
            <a:ext cx="4657847" cy="1912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" sz="6000">
                <a:latin typeface="David"/>
                <a:ea typeface="+mj-lt"/>
                <a:cs typeface="+mj-lt"/>
              </a:rPr>
              <a:t>Project </a:t>
            </a:r>
            <a:r>
              <a:rPr lang="en" sz="6000">
                <a:latin typeface="David"/>
                <a:ea typeface="+mj-lt"/>
                <a:cs typeface="David"/>
              </a:rPr>
              <a:t>Intro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D97025-0FDC-4D4A-9E27-EC48DECF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2800">
                <a:latin typeface="David"/>
                <a:ea typeface="+mn-lt"/>
                <a:cs typeface="David"/>
              </a:rPr>
              <a:t>This project deal with the Israeli real estate market</a:t>
            </a:r>
          </a:p>
          <a:p>
            <a:pPr>
              <a:buClr>
                <a:srgbClr val="558BB8"/>
              </a:buClr>
            </a:pPr>
            <a:r>
              <a:rPr lang="he-IL" sz="2800">
                <a:latin typeface="David"/>
                <a:ea typeface="+mn-lt"/>
                <a:cs typeface="David"/>
              </a:rPr>
              <a:t>It is known that the real estate market is very expensive in Israel</a:t>
            </a:r>
          </a:p>
          <a:p>
            <a:pPr>
              <a:buClr>
                <a:srgbClr val="558BB8"/>
              </a:buClr>
            </a:pPr>
            <a:r>
              <a:rPr lang="he-IL" sz="2800">
                <a:latin typeface="David"/>
                <a:ea typeface="+mn-lt"/>
                <a:cs typeface="David"/>
              </a:rPr>
              <a:t>In our project we wanted to check what is affected by real estate prices and to predict the price of the new real estate</a:t>
            </a:r>
            <a:endParaRPr lang="he-IL" sz="2800">
              <a:latin typeface="David"/>
              <a:cs typeface="David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DE8A990A-1408-4844-8CC4-714625B78EC0}"/>
              </a:ext>
            </a:extLst>
          </p:cNvPr>
          <p:cNvSpPr txBox="1">
            <a:spLocks/>
          </p:cNvSpPr>
          <p:nvPr/>
        </p:nvSpPr>
        <p:spPr>
          <a:xfrm>
            <a:off x="6774377" y="610013"/>
            <a:ext cx="3524140" cy="806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3600" b="0">
                <a:latin typeface="David"/>
                <a:ea typeface="+mj-lt"/>
                <a:cs typeface="+mj-lt"/>
              </a:rPr>
              <a:t>Research question</a:t>
            </a:r>
            <a:endParaRPr lang="he-IL" sz="360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22166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66594E-61E0-49F5-BE5D-AE16500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559" y="411150"/>
            <a:ext cx="4534781" cy="62215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- 1 </a:t>
            </a:r>
            <a:r>
              <a:rPr lang="he-IL" sz="1800" b="1" dirty="0" err="1">
                <a:latin typeface="David"/>
                <a:cs typeface="David"/>
              </a:rPr>
              <a:t>Identify</a:t>
            </a:r>
            <a:r>
              <a:rPr lang="he-IL" sz="1800" b="1" dirty="0">
                <a:latin typeface="David"/>
                <a:cs typeface="David"/>
              </a:rPr>
              <a:t> </a:t>
            </a:r>
            <a:r>
              <a:rPr lang="he-IL" sz="1800" b="1" dirty="0" err="1">
                <a:latin typeface="David"/>
                <a:cs typeface="David"/>
              </a:rPr>
              <a:t>Data</a:t>
            </a:r>
            <a:r>
              <a:rPr lang="he-IL" sz="1800" b="1" dirty="0">
                <a:latin typeface="David"/>
                <a:cs typeface="David"/>
              </a:rPr>
              <a:t> </a:t>
            </a:r>
            <a:r>
              <a:rPr lang="he-IL" sz="1800" b="1" dirty="0" err="1">
                <a:latin typeface="David"/>
                <a:cs typeface="David"/>
              </a:rPr>
              <a:t>Group</a:t>
            </a:r>
            <a:r>
              <a:rPr lang="he-IL" sz="1800" b="1" dirty="0">
                <a:latin typeface="David"/>
                <a:cs typeface="David"/>
              </a:rPr>
              <a:t> </a:t>
            </a: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This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project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we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use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from</a:t>
            </a:r>
            <a:r>
              <a:rPr lang="he-IL" sz="1600" dirty="0">
                <a:latin typeface="David"/>
                <a:ea typeface="+mn-lt"/>
                <a:cs typeface="David"/>
              </a:rPr>
              <a:t> YAD2</a:t>
            </a:r>
          </a:p>
          <a:p>
            <a:pPr lvl="1">
              <a:buClr>
                <a:srgbClr val="558BB8"/>
              </a:buClr>
            </a:pPr>
            <a:r>
              <a:rPr lang="he-IL" sz="1600" dirty="0">
                <a:latin typeface="David"/>
                <a:ea typeface="+mn-lt"/>
                <a:cs typeface="David"/>
              </a:rPr>
              <a:t>YAD2 </a:t>
            </a:r>
            <a:r>
              <a:rPr lang="he-IL" sz="1600" dirty="0" err="1">
                <a:latin typeface="David"/>
                <a:ea typeface="+mn-lt"/>
                <a:cs typeface="David"/>
              </a:rPr>
              <a:t>reputed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to</a:t>
            </a:r>
            <a:r>
              <a:rPr lang="he-IL" sz="1600" dirty="0">
                <a:latin typeface="David"/>
                <a:ea typeface="+mn-lt"/>
                <a:cs typeface="David"/>
              </a:rPr>
              <a:t> a </a:t>
            </a:r>
            <a:r>
              <a:rPr lang="he-IL" sz="1600" dirty="0" err="1">
                <a:latin typeface="David"/>
                <a:ea typeface="+mn-lt"/>
                <a:cs typeface="David"/>
              </a:rPr>
              <a:t>great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website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from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real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estate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market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- 2 </a:t>
            </a:r>
            <a:r>
              <a:rPr lang="he-IL" sz="1800" b="1" dirty="0" err="1">
                <a:latin typeface="David"/>
                <a:cs typeface="David"/>
              </a:rPr>
              <a:t>Data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Extraction</a:t>
            </a:r>
            <a:r>
              <a:rPr lang="he-IL" sz="1800" b="1" dirty="0">
                <a:latin typeface="David"/>
                <a:cs typeface="David"/>
              </a:rPr>
              <a:t>  </a:t>
            </a: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using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method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Crawling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to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get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from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website</a:t>
            </a:r>
            <a:r>
              <a:rPr lang="he-IL" sz="1600" dirty="0">
                <a:latin typeface="David"/>
                <a:ea typeface="+mn-lt"/>
                <a:cs typeface="David"/>
              </a:rPr>
              <a:t> YAD 2</a:t>
            </a:r>
            <a:endParaRPr lang="he-IL" sz="1600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Using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Software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Selenium</a:t>
            </a:r>
            <a:endParaRPr lang="he-IL" sz="1600" dirty="0" err="1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- 3 </a:t>
            </a:r>
            <a:r>
              <a:rPr lang="he-IL" sz="1800" b="1" dirty="0" err="1">
                <a:latin typeface="David"/>
                <a:cs typeface="David"/>
              </a:rPr>
              <a:t>Data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Processing</a:t>
            </a:r>
            <a:endParaRPr lang="he-IL" sz="1800" b="1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cleaning,Completion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of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missing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and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outliers</a:t>
            </a:r>
            <a:endParaRPr lang="he-IL" sz="1600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cs typeface="David"/>
              </a:rPr>
              <a:t>Using</a:t>
            </a:r>
            <a:r>
              <a:rPr lang="he-IL" sz="1600" dirty="0">
                <a:latin typeface="David"/>
                <a:cs typeface="David"/>
              </a:rPr>
              <a:t> </a:t>
            </a:r>
            <a:r>
              <a:rPr lang="he-IL" sz="1600" dirty="0" err="1">
                <a:latin typeface="David"/>
                <a:cs typeface="David"/>
              </a:rPr>
              <a:t>Pandas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- 4 </a:t>
            </a:r>
            <a:r>
              <a:rPr lang="he-IL" sz="1800" b="1" dirty="0" err="1">
                <a:latin typeface="David"/>
                <a:cs typeface="David"/>
              </a:rPr>
              <a:t>Exploratory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Data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Analysis</a:t>
            </a:r>
            <a:r>
              <a:rPr lang="he-IL" sz="1800" b="1" dirty="0">
                <a:latin typeface="David"/>
                <a:ea typeface="+mn-lt"/>
                <a:cs typeface="David"/>
              </a:rPr>
              <a:t> (EDA)</a:t>
            </a:r>
            <a:endParaRPr lang="he-IL" sz="1800" b="1" dirty="0">
              <a:latin typeface="David"/>
              <a:cs typeface="David"/>
            </a:endParaRPr>
          </a:p>
          <a:p>
            <a:pPr lvl="1">
              <a:spcAft>
                <a:spcPts val="0"/>
              </a:spcAft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transformation</a:t>
            </a:r>
            <a:r>
              <a:rPr lang="he-IL" sz="1600" dirty="0">
                <a:latin typeface="David"/>
                <a:ea typeface="+mn-lt"/>
                <a:cs typeface="David"/>
              </a:rPr>
              <a:t>, </a:t>
            </a:r>
            <a:r>
              <a:rPr lang="he-IL" sz="1600" dirty="0" err="1">
                <a:latin typeface="David"/>
                <a:ea typeface="+mn-lt"/>
                <a:cs typeface="David"/>
              </a:rPr>
              <a:t>normalization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and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engineering</a:t>
            </a:r>
            <a:endParaRPr lang="he-IL" sz="1600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cs typeface="David"/>
              </a:rPr>
              <a:t>Data</a:t>
            </a:r>
            <a:r>
              <a:rPr lang="he-IL" sz="1600" dirty="0">
                <a:latin typeface="David"/>
                <a:cs typeface="David"/>
              </a:rPr>
              <a:t> </a:t>
            </a:r>
            <a:r>
              <a:rPr lang="he-IL" sz="1600" dirty="0" err="1">
                <a:latin typeface="David"/>
                <a:cs typeface="David"/>
              </a:rPr>
              <a:t>Visualization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- 5 </a:t>
            </a:r>
            <a:r>
              <a:rPr lang="he-IL" sz="1800" b="1" dirty="0" err="1">
                <a:latin typeface="David"/>
                <a:cs typeface="David"/>
              </a:rPr>
              <a:t>Machine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Learning</a:t>
            </a:r>
            <a:endParaRPr lang="he-IL" sz="1800" b="1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Supervised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methods</a:t>
            </a: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Model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validation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and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Hyperparameters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fine-tuning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ea typeface="+mn-lt"/>
                <a:cs typeface="David"/>
              </a:rPr>
              <a:t>Step</a:t>
            </a:r>
            <a:r>
              <a:rPr lang="he-IL" sz="1800" b="1" dirty="0">
                <a:latin typeface="David"/>
                <a:ea typeface="+mn-lt"/>
                <a:cs typeface="David"/>
              </a:rPr>
              <a:t> - 6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Conclusions</a:t>
            </a: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ea typeface="+mn-lt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16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None/>
            </a:pPr>
            <a:endParaRPr lang="he-IL" sz="1600" dirty="0">
              <a:latin typeface="David"/>
              <a:cs typeface="David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557465" y="411148"/>
            <a:ext cx="4657847" cy="191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>
                <a:latin typeface="David"/>
                <a:ea typeface="+mj-lt"/>
                <a:cs typeface="David"/>
              </a:rPr>
              <a:t>Project</a:t>
            </a:r>
            <a:endParaRPr lang="en" sz="6000" b="0">
              <a:latin typeface="Georgia" panose="02040502050405020303"/>
              <a:ea typeface="+mj-lt"/>
              <a:cs typeface="David"/>
            </a:endParaRPr>
          </a:p>
          <a:p>
            <a:pPr algn="ctr"/>
            <a:r>
              <a:rPr lang="he-IL" sz="6000">
                <a:latin typeface="David"/>
                <a:ea typeface="+mj-lt"/>
                <a:cs typeface="David"/>
              </a:rPr>
              <a:t> Breakdown</a:t>
            </a:r>
            <a:endParaRPr lang="en" sz="6000" b="0">
              <a:ea typeface="+mj-lt"/>
              <a:cs typeface="+mj-lt"/>
            </a:endParaRPr>
          </a:p>
          <a:p>
            <a:pPr algn="ctr"/>
            <a:endParaRPr lang="en" sz="60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290614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10">
            <a:extLst>
              <a:ext uri="{FF2B5EF4-FFF2-40B4-BE49-F238E27FC236}">
                <a16:creationId xmlns:a16="http://schemas.microsoft.com/office/drawing/2014/main" id="{97F98A3A-C9B4-4116-8E7F-C472296E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6" r="-2" b="4575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30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1</a:t>
            </a:r>
            <a:br>
              <a:rPr lang="he-IL" sz="4000" dirty="0">
                <a:latin typeface="David"/>
                <a:ea typeface="+mj-lt"/>
                <a:cs typeface="David"/>
              </a:rPr>
            </a:br>
            <a:r>
              <a:rPr lang="he-IL" sz="4000">
                <a:latin typeface="David"/>
                <a:ea typeface="+mj-lt"/>
                <a:cs typeface="David"/>
              </a:rPr>
              <a:t>Identify Data Group </a:t>
            </a:r>
            <a:endParaRPr lang="he-IL" sz="400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7430"/>
            <a:ext cx="4641526" cy="28241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400">
                <a:latin typeface="David"/>
                <a:ea typeface="+mn-lt"/>
                <a:cs typeface="+mn-lt"/>
              </a:rPr>
              <a:t>We chose to use the Yad2 website To get the data for use in the project.</a:t>
            </a:r>
            <a:endParaRPr lang="en-US" sz="240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en-US" sz="2400">
                <a:latin typeface="David"/>
                <a:ea typeface="+mn-lt"/>
                <a:cs typeface="+mn-lt"/>
              </a:rPr>
              <a:t>Yad2 is considered a very large site and has come full of ads for real estate to sell.</a:t>
            </a:r>
          </a:p>
          <a:p>
            <a:pPr marL="285750" indent="-285750">
              <a:buClr>
                <a:srgbClr val="558BB8"/>
              </a:buClr>
            </a:pPr>
            <a:r>
              <a:rPr lang="en-US" sz="2400">
                <a:latin typeface="David"/>
                <a:cs typeface="David"/>
              </a:rPr>
              <a:t>URL: </a:t>
            </a:r>
            <a:r>
              <a:rPr lang="en-US" sz="2400">
                <a:latin typeface="David"/>
                <a:ea typeface="+mn-lt"/>
                <a:cs typeface="+mn-lt"/>
              </a:rPr>
              <a:t>https://www.yad2.co.il/</a:t>
            </a:r>
            <a:endParaRPr lang="en-US" sz="240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9220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- 2 Data Extraction</a:t>
            </a:r>
            <a:endParaRPr lang="he-IL"/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As you can see the site has a large amount of ads for sale.</a:t>
            </a: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Using the Selenium software, we were able to extract Data from the site.</a:t>
            </a: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We encountered a problem that could not be downloaded an entire page. So we had to use Selenium to click on each ad to open it to access inner information of ads. </a:t>
            </a: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We repeat this process between all the ads and all the pages we predefined.</a:t>
            </a:r>
            <a:endParaRPr lang="en-US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Save the data in the EXCEL file</a:t>
            </a:r>
            <a:endParaRPr lang="en-US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852E9AC-594A-4E10-9632-5BB8FFE1A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1" y="-61696"/>
            <a:ext cx="6924906" cy="6972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תמונה 4">
            <a:extLst>
              <a:ext uri="{FF2B5EF4-FFF2-40B4-BE49-F238E27FC236}">
                <a16:creationId xmlns:a16="http://schemas.microsoft.com/office/drawing/2014/main" id="{3396770F-0334-4679-B4ED-840D37C61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61" y="1619205"/>
            <a:ext cx="4137102" cy="4084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032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- 3 Data Processing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558BB8"/>
              </a:buClr>
            </a:pPr>
            <a:r>
              <a:rPr lang="en-US" sz="1800">
                <a:latin typeface="David"/>
                <a:ea typeface="+mn-lt"/>
                <a:cs typeface="+mn-lt"/>
              </a:rPr>
              <a:t>Cleaning Data</a:t>
            </a:r>
          </a:p>
          <a:p>
            <a:pPr marL="285750" indent="-285750">
              <a:buClr>
                <a:srgbClr val="558BB8"/>
              </a:buClr>
            </a:pPr>
            <a:r>
              <a:rPr lang="en-US" sz="1800">
                <a:latin typeface="David"/>
                <a:ea typeface="+mn-lt"/>
                <a:cs typeface="+mn-lt"/>
              </a:rPr>
              <a:t>The data we received were not the cleanest</a:t>
            </a: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First we changed the names of columns from Hebrew to English</a:t>
            </a: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In addition to None values there were also values like</a:t>
            </a:r>
          </a:p>
          <a:p>
            <a:pPr marL="274320" lvl="1" indent="0">
              <a:buClr>
                <a:srgbClr val="558BB8"/>
              </a:buClr>
              <a:buNone/>
            </a:pPr>
            <a:r>
              <a:rPr lang="en-US">
                <a:latin typeface="David"/>
                <a:ea typeface="+mn-lt"/>
                <a:cs typeface="+mn-lt"/>
              </a:rPr>
              <a:t>"לא צוין מחיר","ללא","לא צוין"</a:t>
            </a:r>
          </a:p>
          <a:p>
            <a:pPr marL="560070" lvl="1" indent="-285750"/>
            <a:r>
              <a:rPr lang="en-US">
                <a:latin typeface="David"/>
                <a:ea typeface="+mn-lt"/>
                <a:cs typeface="+mn-lt"/>
              </a:rPr>
              <a:t>The values of the price are string type</a:t>
            </a:r>
          </a:p>
          <a:p>
            <a:pPr marL="834390" lvl="2">
              <a:buClr>
                <a:srgbClr val="558BB8"/>
              </a:buClr>
            </a:pPr>
            <a:r>
              <a:rPr lang="en-US" sz="1800">
                <a:latin typeface="David"/>
                <a:ea typeface="+mn-lt"/>
                <a:cs typeface="+mn-lt"/>
              </a:rPr>
              <a:t>And there a sign of shekel</a:t>
            </a:r>
            <a:endParaRPr lang="en-US" sz="1800">
              <a:latin typeface="David"/>
              <a:cs typeface="David"/>
            </a:endParaRP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names of the neighborhoods also did not just look like a string</a:t>
            </a: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 And more</a:t>
            </a:r>
            <a:endParaRPr lang="en-US">
              <a:latin typeface="David"/>
              <a:cs typeface="David"/>
            </a:endParaRPr>
          </a:p>
          <a:p>
            <a:pPr marL="560070" lvl="1" indent="-285750">
              <a:buClr>
                <a:srgbClr val="558BB8"/>
              </a:buClr>
            </a:pPr>
            <a:endParaRPr lang="en-US" dirty="0">
              <a:latin typeface="David"/>
              <a:ea typeface="+mn-lt"/>
              <a:cs typeface="+mn-lt"/>
            </a:endParaRPr>
          </a:p>
          <a:p>
            <a:pPr marL="560070" lvl="1" indent="-285750">
              <a:buClr>
                <a:srgbClr val="558BB8"/>
              </a:buClr>
            </a:pPr>
            <a:endParaRPr lang="en-US" dirty="0">
              <a:latin typeface="David"/>
              <a:ea typeface="+mn-lt"/>
              <a:cs typeface="+mn-lt"/>
            </a:endParaRPr>
          </a:p>
          <a:p>
            <a:pPr marL="274320" lvl="1" indent="0">
              <a:buClr>
                <a:srgbClr val="558BB8"/>
              </a:buClr>
              <a:buNone/>
            </a:pPr>
            <a:endParaRPr lang="en-US" dirty="0">
              <a:latin typeface="David"/>
              <a:ea typeface="+mn-lt"/>
              <a:cs typeface="+mn-lt"/>
            </a:endParaRPr>
          </a:p>
          <a:p>
            <a:pPr marL="1108710" lvl="3" indent="-285750">
              <a:buClr>
                <a:srgbClr val="558BB8"/>
              </a:buClr>
            </a:pPr>
            <a:endParaRPr lang="en-US" sz="1800" dirty="0">
              <a:latin typeface="David"/>
              <a:ea typeface="+mn-lt"/>
              <a:cs typeface="+mn-lt"/>
            </a:endParaRPr>
          </a:p>
          <a:p>
            <a:pPr marL="1108710" lvl="3" indent="-285750">
              <a:buClr>
                <a:srgbClr val="558BB8"/>
              </a:buClr>
            </a:pPr>
            <a:endParaRPr lang="en-US" sz="1800" dirty="0">
              <a:latin typeface="David"/>
              <a:ea typeface="+mn-lt"/>
              <a:cs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EEBE234D-AE2B-4507-A639-D56075A01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3" y="164740"/>
            <a:ext cx="6432395" cy="2222836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D62623A-7C26-4C88-9415-E4702CD9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48" y="3762034"/>
            <a:ext cx="6460273" cy="2709142"/>
          </a:xfrm>
          <a:prstGeom prst="rect">
            <a:avLst/>
          </a:prstGeom>
        </p:spPr>
      </p:pic>
      <p:pic>
        <p:nvPicPr>
          <p:cNvPr id="5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424E0CC-C4C7-4D46-93A0-D708E8444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65" y="2554212"/>
            <a:ext cx="4871223" cy="9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- 3 Data Processing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710876" y="466906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D560FFC-9679-4CD5-A286-3E58DBBAC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9" y="1964241"/>
            <a:ext cx="2743200" cy="4067175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76A979C-2A12-497C-BD37-5F2B7F8BB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579" y="1372994"/>
            <a:ext cx="2743200" cy="2238375"/>
          </a:xfrm>
          <a:prstGeom prst="rect">
            <a:avLst/>
          </a:prstGeom>
        </p:spPr>
      </p:pic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E30AE8E-F2B7-49EC-901F-7D81290B9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064" y="3662479"/>
            <a:ext cx="2743200" cy="1428750"/>
          </a:xfrm>
          <a:prstGeom prst="rect">
            <a:avLst/>
          </a:prstGeom>
        </p:spPr>
      </p:pic>
      <p:pic>
        <p:nvPicPr>
          <p:cNvPr id="6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B8E01FD-1403-46E1-B4C5-FAD4B4A58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4256" y="5097036"/>
            <a:ext cx="2228850" cy="1304925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DA90D7DB-ED72-447B-80E1-AC88DAB2030B}"/>
              </a:ext>
            </a:extLst>
          </p:cNvPr>
          <p:cNvSpPr txBox="1">
            <a:spLocks/>
          </p:cNvSpPr>
          <p:nvPr/>
        </p:nvSpPr>
        <p:spPr>
          <a:xfrm>
            <a:off x="992159" y="414007"/>
            <a:ext cx="4541602" cy="20646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David"/>
                <a:ea typeface="+mj-lt"/>
                <a:cs typeface="+mj-lt"/>
              </a:rPr>
              <a:t>More examples</a:t>
            </a:r>
            <a:endParaRPr lang="he-IL" sz="4000">
              <a:ea typeface="+mj-lt"/>
              <a:cs typeface="+mj-lt"/>
            </a:endParaRPr>
          </a:p>
          <a:p>
            <a:pPr algn="ctr"/>
            <a:endParaRPr lang="he-IL" sz="4000" dirty="0">
              <a:latin typeface="David"/>
              <a:ea typeface="+mj-lt"/>
              <a:cs typeface="David"/>
            </a:endParaRPr>
          </a:p>
          <a:p>
            <a:pPr algn="ctr"/>
            <a:endParaRPr lang="he-IL" sz="4000" dirty="0">
              <a:latin typeface="David"/>
              <a:cs typeface="David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6A1DA2A6-EAA0-425D-882F-5870FF9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96722"/>
            <a:ext cx="4381331" cy="28241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558BB8"/>
              </a:buClr>
            </a:pPr>
            <a:r>
              <a:rPr lang="he-IL" sz="1800">
                <a:latin typeface="David"/>
                <a:ea typeface="+mn-lt"/>
                <a:cs typeface="David"/>
              </a:rPr>
              <a:t>Replacing string variables with int </a:t>
            </a:r>
            <a:r>
              <a:rPr lang="he-IL" sz="1800" dirty="0">
                <a:latin typeface="David"/>
                <a:ea typeface="+mn-lt"/>
                <a:cs typeface="David"/>
              </a:rPr>
              <a:t> </a:t>
            </a:r>
            <a:endParaRPr lang="he-IL" sz="1800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>
                <a:latin typeface="David"/>
                <a:ea typeface="+mn-lt"/>
                <a:cs typeface="David"/>
              </a:rPr>
              <a:t>After all the cleanings we got a dataframe with 1546 row and 24 columns</a:t>
            </a:r>
            <a:endParaRPr lang="en-US" sz="1800">
              <a:latin typeface="David"/>
              <a:ea typeface="+mn-lt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388567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- 4 Exploratory Data Analysis (EDA)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Completion outliers</a:t>
            </a:r>
            <a:endParaRPr lang="he-IL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Using Box Plot</a:t>
            </a:r>
          </a:p>
          <a:p>
            <a:pPr marL="457200" lvl="1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Number of rooms - can not be negative</a:t>
            </a:r>
            <a:endParaRPr lang="en-US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maximum score for the value of the apartment must be between 1-5</a:t>
            </a:r>
            <a:endParaRPr lang="en-US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size of the apartment is not more than 1000 dunams</a:t>
            </a:r>
            <a:endParaRPr lang="en-US">
              <a:latin typeface="David"/>
              <a:cs typeface="David"/>
            </a:endParaRP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prices of apartments were not more than 5 million</a:t>
            </a:r>
            <a:endParaRPr lang="en-US">
              <a:latin typeface="David"/>
              <a:cs typeface="David"/>
            </a:endParaRPr>
          </a:p>
          <a:p>
            <a:pPr marL="560070" lvl="1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FA1B025E-57CD-47C4-9E5F-A2FB9F4B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03" y="844716"/>
            <a:ext cx="4889809" cy="4844196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50E7B0F-53AA-4FB1-981B-D45AEAFF0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418" y="3213971"/>
            <a:ext cx="1618321" cy="3025233"/>
          </a:xfrm>
          <a:prstGeom prst="rect">
            <a:avLst/>
          </a:prstGeom>
        </p:spPr>
      </p:pic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F9CE081-0FDF-4FF1-820E-46456946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666" y="162020"/>
            <a:ext cx="1584171" cy="30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- 4 Exploratory Data Analysis (EDA)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Completion outliers</a:t>
            </a: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Data Normalization </a:t>
            </a: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For the price variable do Normalization to decrease the values</a:t>
            </a:r>
            <a:endParaRPr lang="he-IL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endParaRPr lang="he-IL" dirty="0">
              <a:latin typeface="David"/>
              <a:ea typeface="+mn-lt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560070" lvl="1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889428AC-93B5-4680-846B-01C15B94A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97" y="1160540"/>
            <a:ext cx="5846956" cy="2650508"/>
          </a:xfrm>
          <a:prstGeom prst="rect">
            <a:avLst/>
          </a:prstGeom>
        </p:spPr>
      </p:pic>
      <p:pic>
        <p:nvPicPr>
          <p:cNvPr id="3" name="תמונה 4">
            <a:extLst>
              <a:ext uri="{FF2B5EF4-FFF2-40B4-BE49-F238E27FC236}">
                <a16:creationId xmlns:a16="http://schemas.microsoft.com/office/drawing/2014/main" id="{F7ED525D-577C-4168-BCC1-CFEB09D65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2" y="3776687"/>
            <a:ext cx="6004931" cy="2826551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9049EB6F-F30E-4E60-B32F-BA2CBD5D9EC3}"/>
              </a:ext>
            </a:extLst>
          </p:cNvPr>
          <p:cNvSpPr txBox="1">
            <a:spLocks/>
          </p:cNvSpPr>
          <p:nvPr/>
        </p:nvSpPr>
        <p:spPr>
          <a:xfrm>
            <a:off x="285916" y="293202"/>
            <a:ext cx="6790431" cy="8287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b="0">
                <a:latin typeface="David"/>
                <a:ea typeface="+mj-lt"/>
                <a:cs typeface="David"/>
              </a:rPr>
              <a:t>Before and After Normalization</a:t>
            </a:r>
            <a:endParaRPr lang="he-IL" sz="400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536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17</vt:i4>
      </vt:variant>
    </vt:vector>
  </HeadingPairs>
  <TitlesOfParts>
    <vt:vector size="19" baseType="lpstr">
      <vt:lpstr>Wood Type</vt:lpstr>
      <vt:lpstr>BrushVTI</vt:lpstr>
      <vt:lpstr>Intro To Data Science</vt:lpstr>
      <vt:lpstr>Project Intro</vt:lpstr>
      <vt:lpstr>מצגת של PowerPoint‏</vt:lpstr>
      <vt:lpstr>Step 1 Identify Data Group </vt:lpstr>
      <vt:lpstr>Step - 2 Data Extraction</vt:lpstr>
      <vt:lpstr>Step - 3 Data Processing </vt:lpstr>
      <vt:lpstr>Step - 3 Data Processing </vt:lpstr>
      <vt:lpstr>Step - 4 Exploratory Data Analysis (EDA) </vt:lpstr>
      <vt:lpstr>Step - 4 Exploratory Data Analysis (EDA) </vt:lpstr>
      <vt:lpstr>More visualization</vt:lpstr>
      <vt:lpstr>More visualization</vt:lpstr>
      <vt:lpstr>Step - 4 Exploratory Data Analysis (EDA) </vt:lpstr>
      <vt:lpstr>מצגת של PowerPoint‏</vt:lpstr>
      <vt:lpstr>מצגת של PowerPoint‏</vt:lpstr>
      <vt:lpstr>Linear Regression </vt:lpstr>
      <vt:lpstr>Lasso Regression </vt:lpstr>
      <vt:lpstr>Ridge 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/>
  <cp:lastModifiedBy/>
  <cp:revision>838</cp:revision>
  <dcterms:created xsi:type="dcterms:W3CDTF">2021-01-19T18:25:25Z</dcterms:created>
  <dcterms:modified xsi:type="dcterms:W3CDTF">2021-02-14T08:46:45Z</dcterms:modified>
</cp:coreProperties>
</file>