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944100" cy="21420138"/>
  <p:notesSz cx="9944100" cy="21420138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32">
          <p15:clr>
            <a:srgbClr val="A4A3A4"/>
          </p15:clr>
        </p15:guide>
        <p15:guide id="2" orient="horz" pos="67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992" y="-7458"/>
      </p:cViewPr>
      <p:guideLst>
        <p:guide pos="3132"/>
        <p:guide orient="horz" pos="67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75" cy="10731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632450" y="0"/>
            <a:ext cx="4310063" cy="10731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4EE81-6387-47C1-AE40-6059BB5F3936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294063" y="2678113"/>
            <a:ext cx="3355975" cy="7229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93775" y="10309225"/>
            <a:ext cx="7956550" cy="8432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20346988"/>
            <a:ext cx="4308475" cy="1073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632450" y="20346988"/>
            <a:ext cx="4310063" cy="1073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019CB-7FFA-4682-A912-907A53F60F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871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019CB-7FFA-4682-A912-907A53F60F8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42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745808" y="3505566"/>
            <a:ext cx="8452485" cy="7457381"/>
          </a:xfrm>
        </p:spPr>
        <p:txBody>
          <a:bodyPr anchor="b"/>
          <a:lstStyle>
            <a:lvl1pPr algn="ctr">
              <a:defRPr sz="655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243013" y="11250533"/>
            <a:ext cx="7458075" cy="5171573"/>
          </a:xfrm>
        </p:spPr>
        <p:txBody>
          <a:bodyPr/>
          <a:lstStyle>
            <a:lvl1pPr marL="0" indent="0" algn="ctr">
              <a:buNone/>
              <a:defRPr sz="2600"/>
            </a:lvl1pPr>
            <a:lvl2pPr marL="497205" indent="0" algn="ctr">
              <a:buNone/>
              <a:defRPr sz="2200"/>
            </a:lvl2pPr>
            <a:lvl3pPr marL="994410" indent="0" algn="ctr">
              <a:buNone/>
              <a:defRPr sz="1950"/>
            </a:lvl3pPr>
            <a:lvl4pPr marL="1491615" indent="0" algn="ctr">
              <a:buNone/>
              <a:defRPr sz="1750"/>
            </a:lvl4pPr>
            <a:lvl5pPr marL="1988820" indent="0" algn="ctr">
              <a:buNone/>
              <a:defRPr sz="1750"/>
            </a:lvl5pPr>
            <a:lvl6pPr marL="2486025" indent="0" algn="ctr">
              <a:buNone/>
              <a:defRPr sz="1750"/>
            </a:lvl6pPr>
            <a:lvl7pPr marL="2983230" indent="0" algn="ctr">
              <a:buNone/>
              <a:defRPr sz="1750"/>
            </a:lvl7pPr>
            <a:lvl8pPr marL="3480435" indent="0" algn="ctr">
              <a:buNone/>
              <a:defRPr sz="1750"/>
            </a:lvl8pPr>
            <a:lvl9pPr marL="3977640" indent="0" algn="ctr">
              <a:buNone/>
              <a:defRPr sz="175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DF035A-0874-C14B-BAB6-98B59BF28CFB}" type="datetimeFigureOut">
              <a:rPr lang="ru-RU"/>
              <a:t>02.04.2025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9FA0025-5501-0343-A89C-BDEE91CB115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DF035A-0874-C14B-BAB6-98B59BF28CFB}" type="datetimeFigureOut">
              <a:rPr lang="ru-RU"/>
              <a:t>02.04.2025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9FA0025-5501-0343-A89C-BDEE91CB115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7116246" y="1140424"/>
            <a:ext cx="2144197" cy="18152577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83658" y="1140424"/>
            <a:ext cx="6308288" cy="18152577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DF035A-0874-C14B-BAB6-98B59BF28CFB}" type="datetimeFigureOut">
              <a:rPr lang="ru-RU"/>
              <a:t>02.04.2025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9FA0025-5501-0343-A89C-BDEE91CB115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DF035A-0874-C14B-BAB6-98B59BF28CFB}" type="datetimeFigureOut">
              <a:rPr lang="ru-RU"/>
              <a:t>02.04.2025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9FA0025-5501-0343-A89C-BDEE91CB115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8478" y="5340166"/>
            <a:ext cx="8576786" cy="8910181"/>
          </a:xfrm>
        </p:spPr>
        <p:txBody>
          <a:bodyPr anchor="b"/>
          <a:lstStyle>
            <a:lvl1pPr>
              <a:defRPr sz="655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8478" y="14334640"/>
            <a:ext cx="8576786" cy="4685654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/>
                </a:solidFill>
              </a:defRPr>
            </a:lvl1pPr>
            <a:lvl2pPr marL="49720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99441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3pPr>
            <a:lvl4pPr marL="1491615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4pPr>
            <a:lvl5pPr marL="198882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5pPr>
            <a:lvl6pPr marL="2486025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6pPr>
            <a:lvl7pPr marL="298323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7pPr>
            <a:lvl8pPr marL="3480435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8pPr>
            <a:lvl9pPr marL="397764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DF035A-0874-C14B-BAB6-98B59BF28CFB}" type="datetimeFigureOut">
              <a:rPr lang="ru-RU"/>
              <a:t>02.04.2025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9FA0025-5501-0343-A89C-BDEE91CB115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83657" y="5702120"/>
            <a:ext cx="4226243" cy="13590881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5034200" y="5702120"/>
            <a:ext cx="4226243" cy="13590881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DF035A-0874-C14B-BAB6-98B59BF28CFB}" type="datetimeFigureOut">
              <a:rPr lang="ru-RU"/>
              <a:t>02.04.2025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9FA0025-5501-0343-A89C-BDEE91CB115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84952" y="1140428"/>
            <a:ext cx="8576786" cy="4140237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4953" y="5250910"/>
            <a:ext cx="4206820" cy="257339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205" indent="0">
              <a:buNone/>
              <a:defRPr sz="2200" b="1"/>
            </a:lvl2pPr>
            <a:lvl3pPr marL="994410" indent="0">
              <a:buNone/>
              <a:defRPr sz="1950" b="1"/>
            </a:lvl3pPr>
            <a:lvl4pPr marL="1491615" indent="0">
              <a:buNone/>
              <a:defRPr sz="1750" b="1"/>
            </a:lvl4pPr>
            <a:lvl5pPr marL="1988820" indent="0">
              <a:buNone/>
              <a:defRPr sz="1750" b="1"/>
            </a:lvl5pPr>
            <a:lvl6pPr marL="2486025" indent="0">
              <a:buNone/>
              <a:defRPr sz="1750" b="1"/>
            </a:lvl6pPr>
            <a:lvl7pPr marL="2983230" indent="0">
              <a:buNone/>
              <a:defRPr sz="1750" b="1"/>
            </a:lvl7pPr>
            <a:lvl8pPr marL="3480435" indent="0">
              <a:buNone/>
              <a:defRPr sz="1750" b="1"/>
            </a:lvl8pPr>
            <a:lvl9pPr marL="3977640" indent="0">
              <a:buNone/>
              <a:defRPr sz="175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84953" y="7824301"/>
            <a:ext cx="4206820" cy="1150836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5034201" y="5250910"/>
            <a:ext cx="4227538" cy="257339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205" indent="0">
              <a:buNone/>
              <a:defRPr sz="2200" b="1"/>
            </a:lvl2pPr>
            <a:lvl3pPr marL="994410" indent="0">
              <a:buNone/>
              <a:defRPr sz="1950" b="1"/>
            </a:lvl3pPr>
            <a:lvl4pPr marL="1491615" indent="0">
              <a:buNone/>
              <a:defRPr sz="1750" b="1"/>
            </a:lvl4pPr>
            <a:lvl5pPr marL="1988820" indent="0">
              <a:buNone/>
              <a:defRPr sz="1750" b="1"/>
            </a:lvl5pPr>
            <a:lvl6pPr marL="2486025" indent="0">
              <a:buNone/>
              <a:defRPr sz="1750" b="1"/>
            </a:lvl6pPr>
            <a:lvl7pPr marL="2983230" indent="0">
              <a:buNone/>
              <a:defRPr sz="1750" b="1"/>
            </a:lvl7pPr>
            <a:lvl8pPr marL="3480435" indent="0">
              <a:buNone/>
              <a:defRPr sz="1750" b="1"/>
            </a:lvl8pPr>
            <a:lvl9pPr marL="3977640" indent="0">
              <a:buNone/>
              <a:defRPr sz="175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5034201" y="7824301"/>
            <a:ext cx="4227538" cy="1150836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DF035A-0874-C14B-BAB6-98B59BF28CFB}" type="datetimeFigureOut">
              <a:rPr lang="ru-RU"/>
              <a:t>02.04.2025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9FA0025-5501-0343-A89C-BDEE91CB115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DF035A-0874-C14B-BAB6-98B59BF28CFB}" type="datetimeFigureOut">
              <a:rPr lang="ru-RU"/>
              <a:t>02.04.2025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9FA0025-5501-0343-A89C-BDEE91CB115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DF035A-0874-C14B-BAB6-98B59BF28CFB}" type="datetimeFigureOut">
              <a:rPr lang="ru-RU"/>
              <a:t>02.04.2025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9FA0025-5501-0343-A89C-BDEE91CB115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84952" y="1428009"/>
            <a:ext cx="3207231" cy="4998032"/>
          </a:xfrm>
        </p:spPr>
        <p:txBody>
          <a:bodyPr anchor="b"/>
          <a:lstStyle>
            <a:lvl1pPr>
              <a:defRPr sz="35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227538" y="3084108"/>
            <a:ext cx="5034201" cy="15222181"/>
          </a:xfrm>
        </p:spPr>
        <p:txBody>
          <a:bodyPr/>
          <a:lstStyle>
            <a:lvl1pPr>
              <a:defRPr sz="3500"/>
            </a:lvl1pPr>
            <a:lvl2pPr>
              <a:defRPr sz="305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84952" y="6426041"/>
            <a:ext cx="3207231" cy="11905037"/>
          </a:xfrm>
        </p:spPr>
        <p:txBody>
          <a:bodyPr/>
          <a:lstStyle>
            <a:lvl1pPr marL="0" indent="0">
              <a:buNone/>
              <a:defRPr sz="1750"/>
            </a:lvl1pPr>
            <a:lvl2pPr marL="497205" indent="0">
              <a:buNone/>
              <a:defRPr sz="1500"/>
            </a:lvl2pPr>
            <a:lvl3pPr marL="994410" indent="0">
              <a:buNone/>
              <a:defRPr sz="1300"/>
            </a:lvl3pPr>
            <a:lvl4pPr marL="1491615" indent="0">
              <a:buNone/>
              <a:defRPr sz="1100"/>
            </a:lvl4pPr>
            <a:lvl5pPr marL="1988820" indent="0">
              <a:buNone/>
              <a:defRPr sz="1100"/>
            </a:lvl5pPr>
            <a:lvl6pPr marL="2486025" indent="0">
              <a:buNone/>
              <a:defRPr sz="1100"/>
            </a:lvl6pPr>
            <a:lvl7pPr marL="2983230" indent="0">
              <a:buNone/>
              <a:defRPr sz="1100"/>
            </a:lvl7pPr>
            <a:lvl8pPr marL="3480435" indent="0">
              <a:buNone/>
              <a:defRPr sz="1100"/>
            </a:lvl8pPr>
            <a:lvl9pPr marL="3977640" indent="0">
              <a:buNone/>
              <a:defRPr sz="11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DF035A-0874-C14B-BAB6-98B59BF28CFB}" type="datetimeFigureOut">
              <a:rPr lang="ru-RU"/>
              <a:t>02.04.2025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9FA0025-5501-0343-A89C-BDEE91CB115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84952" y="1428009"/>
            <a:ext cx="3207231" cy="4998032"/>
          </a:xfrm>
        </p:spPr>
        <p:txBody>
          <a:bodyPr anchor="b"/>
          <a:lstStyle>
            <a:lvl1pPr>
              <a:defRPr sz="35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227538" y="3084108"/>
            <a:ext cx="5034201" cy="15222181"/>
          </a:xfrm>
        </p:spPr>
        <p:txBody>
          <a:bodyPr anchor="t"/>
          <a:lstStyle>
            <a:lvl1pPr marL="0" indent="0">
              <a:buNone/>
              <a:defRPr sz="3500"/>
            </a:lvl1pPr>
            <a:lvl2pPr marL="497205" indent="0">
              <a:buNone/>
              <a:defRPr sz="3050"/>
            </a:lvl2pPr>
            <a:lvl3pPr marL="994410" indent="0">
              <a:buNone/>
              <a:defRPr sz="2600"/>
            </a:lvl3pPr>
            <a:lvl4pPr marL="1491615" indent="0">
              <a:buNone/>
              <a:defRPr sz="2200"/>
            </a:lvl4pPr>
            <a:lvl5pPr marL="1988820" indent="0">
              <a:buNone/>
              <a:defRPr sz="2200"/>
            </a:lvl5pPr>
            <a:lvl6pPr marL="2486025" indent="0">
              <a:buNone/>
              <a:defRPr sz="2200"/>
            </a:lvl6pPr>
            <a:lvl7pPr marL="2983230" indent="0">
              <a:buNone/>
              <a:defRPr sz="2200"/>
            </a:lvl7pPr>
            <a:lvl8pPr marL="3480435" indent="0">
              <a:buNone/>
              <a:defRPr sz="2200"/>
            </a:lvl8pPr>
            <a:lvl9pPr marL="3977640" indent="0">
              <a:buNone/>
              <a:defRPr sz="22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84952" y="6426041"/>
            <a:ext cx="3207231" cy="11905037"/>
          </a:xfrm>
        </p:spPr>
        <p:txBody>
          <a:bodyPr/>
          <a:lstStyle>
            <a:lvl1pPr marL="0" indent="0">
              <a:buNone/>
              <a:defRPr sz="1750"/>
            </a:lvl1pPr>
            <a:lvl2pPr marL="497205" indent="0">
              <a:buNone/>
              <a:defRPr sz="1500"/>
            </a:lvl2pPr>
            <a:lvl3pPr marL="994410" indent="0">
              <a:buNone/>
              <a:defRPr sz="1300"/>
            </a:lvl3pPr>
            <a:lvl4pPr marL="1491615" indent="0">
              <a:buNone/>
              <a:defRPr sz="1100"/>
            </a:lvl4pPr>
            <a:lvl5pPr marL="1988820" indent="0">
              <a:buNone/>
              <a:defRPr sz="1100"/>
            </a:lvl5pPr>
            <a:lvl6pPr marL="2486025" indent="0">
              <a:buNone/>
              <a:defRPr sz="1100"/>
            </a:lvl6pPr>
            <a:lvl7pPr marL="2983230" indent="0">
              <a:buNone/>
              <a:defRPr sz="1100"/>
            </a:lvl7pPr>
            <a:lvl8pPr marL="3480435" indent="0">
              <a:buNone/>
              <a:defRPr sz="1100"/>
            </a:lvl8pPr>
            <a:lvl9pPr marL="3977640" indent="0">
              <a:buNone/>
              <a:defRPr sz="11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DF035A-0874-C14B-BAB6-98B59BF28CFB}" type="datetimeFigureOut">
              <a:rPr lang="ru-RU"/>
              <a:t>02.04.2025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9FA0025-5501-0343-A89C-BDEE91CB115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83657" y="1140428"/>
            <a:ext cx="8576786" cy="414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3657" y="5702120"/>
            <a:ext cx="8576786" cy="1359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83657" y="19853299"/>
            <a:ext cx="2237423" cy="1140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DF035A-0874-C14B-BAB6-98B59BF28CFB}" type="datetimeFigureOut">
              <a:rPr lang="ru-RU"/>
              <a:t>02.04.2025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293983" y="19853299"/>
            <a:ext cx="3356134" cy="1140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023020" y="19853299"/>
            <a:ext cx="2237423" cy="1140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9FA0025-5501-0343-A89C-BDEE91CB115A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94410">
        <a:lnSpc>
          <a:spcPct val="90000"/>
        </a:lnSpc>
        <a:spcBef>
          <a:spcPts val="0"/>
        </a:spcBef>
        <a:buNone/>
        <a:defRPr sz="48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8603" indent="-248603" algn="l" defTabSz="994410">
        <a:lnSpc>
          <a:spcPct val="90000"/>
        </a:lnSpc>
        <a:spcBef>
          <a:spcPts val="1088"/>
        </a:spcBef>
        <a:buFont typeface="Arial"/>
        <a:buChar char="•"/>
        <a:defRPr sz="3050">
          <a:solidFill>
            <a:schemeClr val="tx1"/>
          </a:solidFill>
          <a:latin typeface="+mn-lt"/>
          <a:ea typeface="+mn-ea"/>
          <a:cs typeface="+mn-cs"/>
        </a:defRPr>
      </a:lvl1pPr>
      <a:lvl2pPr marL="745808" indent="-248603" algn="l" defTabSz="994410">
        <a:lnSpc>
          <a:spcPct val="90000"/>
        </a:lnSpc>
        <a:spcBef>
          <a:spcPts val="544"/>
        </a:spcBef>
        <a:buFont typeface="Arial"/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2pPr>
      <a:lvl3pPr marL="1243013" indent="-248603" algn="l" defTabSz="994410">
        <a:lnSpc>
          <a:spcPct val="90000"/>
        </a:lnSpc>
        <a:spcBef>
          <a:spcPts val="544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3pPr>
      <a:lvl4pPr marL="1740218" indent="-248603" algn="l" defTabSz="994410">
        <a:lnSpc>
          <a:spcPct val="90000"/>
        </a:lnSpc>
        <a:spcBef>
          <a:spcPts val="544"/>
        </a:spcBef>
        <a:buFont typeface="Arial"/>
        <a:buChar char="•"/>
        <a:defRPr sz="1950">
          <a:solidFill>
            <a:schemeClr val="tx1"/>
          </a:solidFill>
          <a:latin typeface="+mn-lt"/>
          <a:ea typeface="+mn-ea"/>
          <a:cs typeface="+mn-cs"/>
        </a:defRPr>
      </a:lvl4pPr>
      <a:lvl5pPr marL="2237423" indent="-248603" algn="l" defTabSz="994410">
        <a:lnSpc>
          <a:spcPct val="90000"/>
        </a:lnSpc>
        <a:spcBef>
          <a:spcPts val="544"/>
        </a:spcBef>
        <a:buFont typeface="Arial"/>
        <a:buChar char="•"/>
        <a:defRPr sz="1950">
          <a:solidFill>
            <a:schemeClr val="tx1"/>
          </a:solidFill>
          <a:latin typeface="+mn-lt"/>
          <a:ea typeface="+mn-ea"/>
          <a:cs typeface="+mn-cs"/>
        </a:defRPr>
      </a:lvl5pPr>
      <a:lvl6pPr marL="2734628" indent="-248603" algn="l" defTabSz="994410">
        <a:lnSpc>
          <a:spcPct val="90000"/>
        </a:lnSpc>
        <a:spcBef>
          <a:spcPts val="544"/>
        </a:spcBef>
        <a:buFont typeface="Arial"/>
        <a:buChar char="•"/>
        <a:defRPr sz="1950">
          <a:solidFill>
            <a:schemeClr val="tx1"/>
          </a:solidFill>
          <a:latin typeface="+mn-lt"/>
          <a:ea typeface="+mn-ea"/>
          <a:cs typeface="+mn-cs"/>
        </a:defRPr>
      </a:lvl6pPr>
      <a:lvl7pPr marL="3231833" indent="-248603" algn="l" defTabSz="994410">
        <a:lnSpc>
          <a:spcPct val="90000"/>
        </a:lnSpc>
        <a:spcBef>
          <a:spcPts val="544"/>
        </a:spcBef>
        <a:buFont typeface="Arial"/>
        <a:buChar char="•"/>
        <a:defRPr sz="1950">
          <a:solidFill>
            <a:schemeClr val="tx1"/>
          </a:solidFill>
          <a:latin typeface="+mn-lt"/>
          <a:ea typeface="+mn-ea"/>
          <a:cs typeface="+mn-cs"/>
        </a:defRPr>
      </a:lvl7pPr>
      <a:lvl8pPr marL="3729038" indent="-248603" algn="l" defTabSz="994410">
        <a:lnSpc>
          <a:spcPct val="90000"/>
        </a:lnSpc>
        <a:spcBef>
          <a:spcPts val="544"/>
        </a:spcBef>
        <a:buFont typeface="Arial"/>
        <a:buChar char="•"/>
        <a:defRPr sz="1950">
          <a:solidFill>
            <a:schemeClr val="tx1"/>
          </a:solidFill>
          <a:latin typeface="+mn-lt"/>
          <a:ea typeface="+mn-ea"/>
          <a:cs typeface="+mn-cs"/>
        </a:defRPr>
      </a:lvl8pPr>
      <a:lvl9pPr marL="4226243" indent="-248603" algn="l" defTabSz="994410">
        <a:lnSpc>
          <a:spcPct val="90000"/>
        </a:lnSpc>
        <a:spcBef>
          <a:spcPts val="544"/>
        </a:spcBef>
        <a:buFont typeface="Arial"/>
        <a:buChar char="•"/>
        <a:defRPr sz="19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4410">
        <a:defRPr sz="1950">
          <a:solidFill>
            <a:schemeClr val="tx1"/>
          </a:solidFill>
          <a:latin typeface="+mn-lt"/>
          <a:ea typeface="+mn-ea"/>
          <a:cs typeface="+mn-cs"/>
        </a:defRPr>
      </a:lvl1pPr>
      <a:lvl2pPr marL="497205" algn="l" defTabSz="994410">
        <a:defRPr sz="1950">
          <a:solidFill>
            <a:schemeClr val="tx1"/>
          </a:solidFill>
          <a:latin typeface="+mn-lt"/>
          <a:ea typeface="+mn-ea"/>
          <a:cs typeface="+mn-cs"/>
        </a:defRPr>
      </a:lvl2pPr>
      <a:lvl3pPr marL="994410" algn="l" defTabSz="994410">
        <a:defRPr sz="1950">
          <a:solidFill>
            <a:schemeClr val="tx1"/>
          </a:solidFill>
          <a:latin typeface="+mn-lt"/>
          <a:ea typeface="+mn-ea"/>
          <a:cs typeface="+mn-cs"/>
        </a:defRPr>
      </a:lvl3pPr>
      <a:lvl4pPr marL="1491615" algn="l" defTabSz="994410">
        <a:defRPr sz="1950">
          <a:solidFill>
            <a:schemeClr val="tx1"/>
          </a:solidFill>
          <a:latin typeface="+mn-lt"/>
          <a:ea typeface="+mn-ea"/>
          <a:cs typeface="+mn-cs"/>
        </a:defRPr>
      </a:lvl4pPr>
      <a:lvl5pPr marL="1988820" algn="l" defTabSz="994410">
        <a:defRPr sz="1950">
          <a:solidFill>
            <a:schemeClr val="tx1"/>
          </a:solidFill>
          <a:latin typeface="+mn-lt"/>
          <a:ea typeface="+mn-ea"/>
          <a:cs typeface="+mn-cs"/>
        </a:defRPr>
      </a:lvl5pPr>
      <a:lvl6pPr marL="2486025" algn="l" defTabSz="994410">
        <a:defRPr sz="1950">
          <a:solidFill>
            <a:schemeClr val="tx1"/>
          </a:solidFill>
          <a:latin typeface="+mn-lt"/>
          <a:ea typeface="+mn-ea"/>
          <a:cs typeface="+mn-cs"/>
        </a:defRPr>
      </a:lvl6pPr>
      <a:lvl7pPr marL="2983230" algn="l" defTabSz="994410">
        <a:defRPr sz="1950">
          <a:solidFill>
            <a:schemeClr val="tx1"/>
          </a:solidFill>
          <a:latin typeface="+mn-lt"/>
          <a:ea typeface="+mn-ea"/>
          <a:cs typeface="+mn-cs"/>
        </a:defRPr>
      </a:lvl7pPr>
      <a:lvl8pPr marL="3480435" algn="l" defTabSz="994410">
        <a:defRPr sz="1950">
          <a:solidFill>
            <a:schemeClr val="tx1"/>
          </a:solidFill>
          <a:latin typeface="+mn-lt"/>
          <a:ea typeface="+mn-ea"/>
          <a:cs typeface="+mn-cs"/>
        </a:defRPr>
      </a:lvl8pPr>
      <a:lvl9pPr marL="3977640" algn="l" defTabSz="994410">
        <a:defRPr sz="19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the-lamers/dashboard-for-AI-bot" TargetMode="External"/><Relationship Id="rId5" Type="http://schemas.openxmlformats.org/officeDocument/2006/relationships/hyperlink" Target="https://github.com/t-lunch" TargetMode="External"/><Relationship Id="rId4" Type="http://schemas.openxmlformats.org/officeDocument/2006/relationships/hyperlink" Target="https://github.com/Artemiadz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590308" y="5787342"/>
            <a:ext cx="349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dirty="0"/>
              <a:t>Власов Артём Дмитриевич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590307" y="6379279"/>
            <a:ext cx="349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dirty="0"/>
              <a:t>Нижний Новгород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590307" y="6994966"/>
            <a:ext cx="349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89307146514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90307" y="7598778"/>
            <a:ext cx="349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Artvl5@ya.ru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90307" y="8191615"/>
            <a:ext cx="349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@Artemi_HSE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90307" y="10595753"/>
            <a:ext cx="349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2023-2027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 bwMode="auto">
          <a:xfrm>
            <a:off x="590305" y="11197108"/>
            <a:ext cx="349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Очная форма обучения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5625293" y="6381667"/>
            <a:ext cx="349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2024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5625293" y="6971216"/>
            <a:ext cx="3495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 b="1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Нижегородское речное училище имени И. П. Кулибина</a:t>
            </a:r>
            <a:r>
              <a:rPr lang="ru-RU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Преподаватель программирования</a:t>
            </a:r>
            <a:endParaRPr lang="ru-RU" sz="1400" b="1" i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5625291" y="7727654"/>
            <a:ext cx="34955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Преподавал студентам дисциплину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“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Основы алгоритмизации и программирования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”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. Обучал студентов языку программирования СИ, базовым алгоритмам, такие как поиск (линейный и бинарный), переворот строки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.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А также составлял Яндекс контест с алгоритмическими задачами для практической подготовки студентов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5625293" y="10598940"/>
            <a:ext cx="349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2024-2025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5625291" y="11230178"/>
            <a:ext cx="349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Т-Банк /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Backend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-разработчик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5625292" y="11816462"/>
            <a:ext cx="34955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Мои компетенции в рамках проекта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“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Сервис по организации совместных обедов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”: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ea typeface="Tahoma"/>
              <a:cs typeface="Tahoma"/>
            </a:endParaRPr>
          </a:p>
          <a:p>
            <a:pPr marL="285750" indent="-285750">
              <a:buFontTx/>
              <a:buChar char="-"/>
              <a:defRPr/>
            </a:pPr>
            <a:r>
              <a:rPr lang="ru-RU" sz="1400" b="1" i="0" dirty="0">
                <a:solidFill>
                  <a:srgbClr val="333333"/>
                </a:solidFill>
                <a:effectLst/>
                <a:latin typeface="YS Text"/>
              </a:rPr>
              <a:t>Разработка и поддержка серверной логики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ea typeface="Tahoma"/>
              <a:cs typeface="Tahoma"/>
            </a:endParaRPr>
          </a:p>
          <a:p>
            <a:pPr marL="285750" indent="-285750">
              <a:buFontTx/>
              <a:buChar char="-"/>
              <a:defRPr/>
            </a:pPr>
            <a:r>
              <a:rPr lang="ru-RU" sz="1400" b="1" i="0" dirty="0">
                <a:solidFill>
                  <a:srgbClr val="333333"/>
                </a:solidFill>
                <a:effectLst/>
                <a:latin typeface="-apple-system"/>
              </a:rPr>
              <a:t>Работа с базами данных</a:t>
            </a:r>
            <a:endParaRPr lang="en-US" sz="14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ahoma"/>
              <a:ea typeface="Tahoma"/>
              <a:cs typeface="Tahoma"/>
            </a:endParaRPr>
          </a:p>
          <a:p>
            <a:pPr marL="285750" indent="-285750">
              <a:buFontTx/>
              <a:buChar char="-"/>
              <a:defRPr/>
            </a:pPr>
            <a:r>
              <a:rPr lang="ru-RU" sz="1400" b="1" i="0" dirty="0">
                <a:solidFill>
                  <a:srgbClr val="333333"/>
                </a:solidFill>
                <a:effectLst/>
                <a:latin typeface="-apple-system"/>
              </a:rPr>
              <a:t>Создание и поддержка </a:t>
            </a:r>
            <a:r>
              <a:rPr lang="en-US" sz="1400" b="1" i="0" dirty="0">
                <a:solidFill>
                  <a:srgbClr val="333333"/>
                </a:solidFill>
                <a:effectLst/>
                <a:latin typeface="-apple-system"/>
              </a:rPr>
              <a:t>API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ea typeface="Tahoma"/>
              <a:cs typeface="Tahoma"/>
            </a:endParaRPr>
          </a:p>
          <a:p>
            <a:pPr marL="285750" indent="-285750">
              <a:buFontTx/>
              <a:buChar char="-"/>
              <a:defRPr/>
            </a:pPr>
            <a:r>
              <a:rPr lang="ru-RU" sz="1400" b="1" i="0" dirty="0">
                <a:solidFill>
                  <a:srgbClr val="333333"/>
                </a:solidFill>
                <a:effectLst/>
                <a:latin typeface="-apple-system"/>
              </a:rPr>
              <a:t>Масштабирование и поддержка серверной инфраструктуры</a:t>
            </a:r>
            <a:endParaRPr lang="en-US" sz="14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ahoma"/>
              <a:ea typeface="Tahoma"/>
              <a:cs typeface="Tahoma"/>
            </a:endParaRPr>
          </a:p>
          <a:p>
            <a:pPr marL="285750" indent="-285750">
              <a:buFontTx/>
              <a:buChar char="-"/>
              <a:defRPr/>
            </a:pP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590305" y="11804588"/>
            <a:ext cx="349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НИУ ВШЭ НН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5625292" y="16621236"/>
            <a:ext cx="3715478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500"/>
              </a:spcAft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Hard Skills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: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Python, SQL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 (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SQLite, PostgreSQL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)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, Golang, C++,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Matlab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 Simulink.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ea typeface="Tahoma"/>
              <a:cs typeface="Tahoma"/>
            </a:endParaRPr>
          </a:p>
          <a:p>
            <a:pPr algn="ctr">
              <a:spcBef>
                <a:spcPts val="600"/>
              </a:spcBef>
              <a:spcAft>
                <a:spcPts val="500"/>
              </a:spcAft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TensorFlow, Scikit-learn,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PyTorch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Pytest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.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ea typeface="Tahoma"/>
              <a:cs typeface="Tahoma"/>
            </a:endParaRPr>
          </a:p>
          <a:p>
            <a:pPr algn="ctr">
              <a:spcBef>
                <a:spcPts val="600"/>
              </a:spcBef>
              <a:spcAft>
                <a:spcPts val="500"/>
              </a:spcAft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Numpy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, Pandas, Matplotlib,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BioSPPy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, OpenCV.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Docker, Git, Linux.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5625291" y="18598379"/>
            <a:ext cx="3715479" cy="213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Soft Skills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: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Умение работать в команде, Готовность к изменениям и умение быстро реагировать на новые вызовы, легко обучаюсь новым вещам.</a:t>
            </a:r>
          </a:p>
          <a:p>
            <a:pPr>
              <a:lnSpc>
                <a:spcPct val="90000"/>
              </a:lnSpc>
              <a:spcAft>
                <a:spcPts val="800"/>
              </a:spcAft>
              <a:defRPr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Владение английским языком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на уровне  В1, в ходе выполнения курсовой работы приходилось изучать статьи по глубинному обучению на английском языке.</a:t>
            </a:r>
            <a:endParaRPr dirty="0"/>
          </a:p>
        </p:txBody>
      </p:sp>
      <p:sp>
        <p:nvSpPr>
          <p:cNvPr id="23" name="TextBox 22"/>
          <p:cNvSpPr txBox="1"/>
          <p:nvPr/>
        </p:nvSpPr>
        <p:spPr bwMode="auto">
          <a:xfrm>
            <a:off x="590300" y="15597413"/>
            <a:ext cx="3495555" cy="87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800"/>
              </a:spcBef>
              <a:spcAft>
                <a:spcPts val="500"/>
              </a:spcAft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  <a:hlinkClick r:id="rId4"/>
              </a:rPr>
              <a:t>https://github.com/Artemiadze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 -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профиль</a:t>
            </a:r>
          </a:p>
          <a:p>
            <a:pPr lvl="0">
              <a:spcBef>
                <a:spcPts val="1800"/>
              </a:spcBef>
              <a:spcAft>
                <a:spcPts val="500"/>
              </a:spcAft>
              <a:defRPr/>
            </a:pPr>
            <a:r>
              <a:rPr lang="en-US" sz="1600" dirty="0">
                <a:hlinkClick r:id="rId5"/>
              </a:rPr>
              <a:t>https://github.com/t-lunch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 - проект</a:t>
            </a:r>
            <a:endParaRPr sz="1600" dirty="0"/>
          </a:p>
        </p:txBody>
      </p:sp>
      <p:sp>
        <p:nvSpPr>
          <p:cNvPr id="24" name="TextBox 23"/>
          <p:cNvSpPr txBox="1"/>
          <p:nvPr/>
        </p:nvSpPr>
        <p:spPr bwMode="auto">
          <a:xfrm>
            <a:off x="603330" y="16621227"/>
            <a:ext cx="37154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В рамках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хакатона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 от Школы 21 и ВШЭ НН (2 место из 13) разработал метрику выявления галлюцинации в ответе языковой модели только по ответу модели и данным из БД.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  <a:hlinkClick r:id="rId6"/>
              </a:rPr>
              <a:t>https://github.com/the-lamers/dashboard-for-AI-bot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 </a:t>
            </a:r>
          </a:p>
          <a:p>
            <a:pPr>
              <a:defRPr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В рамках курсовой работы провожу исследование нейросетевых моделей, занимающихся классификацией аритмий по ЭКГ. Для этого изучал машинное и глубинное обучение по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Хендбуку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 от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ШАДа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.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ea typeface="Tahoma"/>
              <a:cs typeface="Tahoma"/>
            </a:endParaRPr>
          </a:p>
          <a:p>
            <a:pPr>
              <a:defRPr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Занимаюсь анализом данным и алгоритмам машинного обучения на платформе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Kaggle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и на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майноре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“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Интеллектуальные системы управления и обработки информации в медицине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”.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590301" y="12406421"/>
            <a:ext cx="349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Бакалавриат 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590300" y="13009044"/>
            <a:ext cx="349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Компьютерные науки и технологии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Тема 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80</TotalTime>
  <Words>320</Words>
  <Application>Microsoft Office PowerPoint</Application>
  <DocSecurity>0</DocSecurity>
  <PresentationFormat>Произвольный</PresentationFormat>
  <Paragraphs>31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9" baseType="lpstr">
      <vt:lpstr>-apple-system</vt:lpstr>
      <vt:lpstr>Aptos</vt:lpstr>
      <vt:lpstr>Arial</vt:lpstr>
      <vt:lpstr>Calibri</vt:lpstr>
      <vt:lpstr>Calibri Light</vt:lpstr>
      <vt:lpstr>Tahoma</vt:lpstr>
      <vt:lpstr>YS Text</vt:lpstr>
      <vt:lpstr>Тема Office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Microsoft Office User</dc:creator>
  <cp:keywords/>
  <dc:description/>
  <cp:lastModifiedBy>Власов Артём Дмитриевич</cp:lastModifiedBy>
  <cp:revision>21</cp:revision>
  <dcterms:created xsi:type="dcterms:W3CDTF">2025-03-07T08:37:54Z</dcterms:created>
  <dcterms:modified xsi:type="dcterms:W3CDTF">2025-04-02T11:43:08Z</dcterms:modified>
  <cp:category/>
  <dc:identifier/>
  <cp:contentStatus/>
  <dc:language/>
  <cp:version/>
</cp:coreProperties>
</file>