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67" r:id="rId3"/>
    <p:sldId id="277" r:id="rId4"/>
    <p:sldId id="272" r:id="rId5"/>
    <p:sldId id="280" r:id="rId6"/>
    <p:sldId id="281" r:id="rId7"/>
    <p:sldId id="275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D69"/>
    <a:srgbClr val="1B4597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72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60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65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33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10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43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023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817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132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1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09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6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437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994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79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86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124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28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378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858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78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050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51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19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95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24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623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81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95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84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85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27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00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6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35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35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492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Roboto"/>
                <a:ea typeface="Roboto"/>
                <a:cs typeface="Roboto"/>
                <a:sym typeface="Roboto"/>
              </a:rPr>
              <a:t>Синтаксис </a:t>
            </a: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Java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Типы данных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Константы</a:t>
            </a:r>
            <a:endParaRPr lang="ru-RU" altLang="ru-RU" sz="2400" dirty="0">
              <a:solidFill>
                <a:srgbClr val="0F2D69"/>
              </a:solidFill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459300" y="1566584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Типы констант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042DD70-39D3-4210-8C26-26E23CC9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00" y="2016414"/>
            <a:ext cx="450599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Целочисленные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 плавающей точкой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38200" lvl="1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3.14159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//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обычная форма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38200" lvl="1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314159Е-05  //научная форма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Булевские (логические)</a:t>
            </a:r>
          </a:p>
          <a:p>
            <a:pPr marL="838200" lvl="1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true !=1</a:t>
            </a:r>
          </a:p>
          <a:p>
            <a:pPr marL="838200" lvl="1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false !=0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Символьные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Строковые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38200" lvl="1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“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Hello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World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!”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38200" lvl="1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“две\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n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строки”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38200" lvl="1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“\”А это в кавычках\””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85750" indent="-28575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371FFAE-EFA2-4BC7-A308-A5E13744FE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3634DA-DAE8-49EC-BD7E-3A056F660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B7C84DAD-CABD-4376-AFAD-665B52A9802F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540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459300" y="1566584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Целочисленные константы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042DD70-39D3-4210-8C26-26E23CC9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00" y="2016414"/>
            <a:ext cx="450599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23 </a:t>
            </a:r>
            <a:r>
              <a:rPr lang="en-US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//</a:t>
            </a:r>
            <a:r>
              <a:rPr lang="ru-RU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десятичный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06 </a:t>
            </a:r>
            <a:r>
              <a:rPr lang="ru-RU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//восьмеричный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x6A, </a:t>
            </a:r>
            <a:r>
              <a:rPr lang="en-US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0X75F  //</a:t>
            </a:r>
            <a:r>
              <a:rPr lang="ru-RU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шестнадцатеричный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b01101 </a:t>
            </a:r>
            <a:r>
              <a:rPr lang="en-US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//</a:t>
            </a:r>
            <a:r>
              <a:rPr lang="ru-RU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двоичный (</a:t>
            </a:r>
            <a:r>
              <a:rPr lang="en-US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&gt;= Java SE 7) </a:t>
            </a:r>
            <a:endParaRPr lang="ru-RU" altLang="ru-RU" sz="1800" dirty="0">
              <a:solidFill>
                <a:srgbClr val="7D95C4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987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 3456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 </a:t>
            </a:r>
            <a:r>
              <a:rPr lang="en-US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//long</a:t>
            </a:r>
            <a:r>
              <a:rPr lang="ru-RU" altLang="ru-RU" sz="1800" dirty="0">
                <a:solidFill>
                  <a:srgbClr val="7D95C4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85750" indent="-28575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A97F6571-82A6-4C6F-93C3-1E85DC7EAA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5525" y="2601119"/>
            <a:ext cx="936625" cy="7207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" name="AutoShape 5">
            <a:extLst>
              <a:ext uri="{FF2B5EF4-FFF2-40B4-BE49-F238E27FC236}">
                <a16:creationId xmlns:a16="http://schemas.microsoft.com/office/drawing/2014/main" id="{BC5C0BA1-B6DF-491F-8B8E-92C79EAE94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6113" y="2439194"/>
            <a:ext cx="1587" cy="1587"/>
          </a:xfrm>
          <a:prstGeom prst="bentConnector3">
            <a:avLst>
              <a:gd name="adj1" fmla="val 143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C2CEB2B0-8C65-4F4E-AE7B-2003E2AE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45" y="4290288"/>
            <a:ext cx="2590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int </a:t>
            </a: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09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C673419-13AB-4B68-961E-F7B70922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977" y="4168491"/>
            <a:ext cx="5467349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Неверно, т.к. восьмеричная константа не может содержать 9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9F0E2D7-A86F-42FB-93A5-E74A76DC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45" y="4797428"/>
            <a:ext cx="19431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Tx/>
              <a:buNone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byte b;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b=17;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b=523;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2F2040F-A4CF-40CD-9327-172F00DE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482" y="5180343"/>
            <a:ext cx="5684453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54013" indent="-354013">
              <a:spcAft>
                <a:spcPts val="1200"/>
              </a:spcAft>
              <a:buFontTx/>
              <a:buNone/>
            </a:pPr>
            <a:r>
              <a:rPr lang="en-US" altLang="ru-RU" sz="1800" b="1" dirty="0">
                <a:solidFill>
                  <a:srgbClr val="00B050"/>
                </a:solidFill>
              </a:rPr>
              <a:t>- </a:t>
            </a:r>
            <a:r>
              <a:rPr lang="ru-RU" altLang="ru-RU" sz="1800" b="1" dirty="0">
                <a:solidFill>
                  <a:srgbClr val="00B050"/>
                </a:solidFill>
              </a:rPr>
              <a:t>верно </a:t>
            </a:r>
          </a:p>
          <a:p>
            <a:pPr marL="354013" indent="-354013">
              <a:spcAft>
                <a:spcPts val="1200"/>
              </a:spcAft>
              <a:buFontTx/>
              <a:buNone/>
            </a:pPr>
            <a:r>
              <a:rPr lang="ru-RU" altLang="ru-RU" sz="1800" b="1" dirty="0">
                <a:solidFill>
                  <a:srgbClr val="CC0000"/>
                </a:solidFill>
              </a:rPr>
              <a:t>- неверно, 523 выходит за</a:t>
            </a:r>
            <a:r>
              <a:rPr lang="en-US" altLang="ru-RU" sz="1800" b="1" dirty="0">
                <a:solidFill>
                  <a:srgbClr val="CC0000"/>
                </a:solidFill>
              </a:rPr>
              <a:t> </a:t>
            </a:r>
            <a:r>
              <a:rPr lang="ru-RU" altLang="ru-RU" sz="1800" b="1" dirty="0">
                <a:solidFill>
                  <a:srgbClr val="CC0000"/>
                </a:solidFill>
              </a:rPr>
              <a:t>диапазон </a:t>
            </a:r>
            <a:r>
              <a:rPr lang="en-US" altLang="ru-RU" sz="1800" b="1" dirty="0">
                <a:solidFill>
                  <a:srgbClr val="CC0000"/>
                </a:solidFill>
              </a:rPr>
              <a:t>byte</a:t>
            </a:r>
            <a:endParaRPr lang="ru-RU" altLang="ru-RU" sz="1800" b="1" dirty="0">
              <a:solidFill>
                <a:srgbClr val="CC0000"/>
              </a:solidFill>
            </a:endParaRPr>
          </a:p>
        </p:txBody>
      </p:sp>
      <p:pic>
        <p:nvPicPr>
          <p:cNvPr id="3" name="Рисунок 2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2EA76B59-6952-4A36-8639-2A2452C05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900" y="4230463"/>
            <a:ext cx="431800" cy="431800"/>
          </a:xfrm>
          <a:prstGeom prst="rect">
            <a:avLst/>
          </a:prstGeom>
        </p:spPr>
      </p:pic>
      <p:pic>
        <p:nvPicPr>
          <p:cNvPr id="5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B10F242F-A28B-4536-AE7B-E85113934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020" y="5179958"/>
            <a:ext cx="431800" cy="431800"/>
          </a:xfrm>
          <a:prstGeom prst="rect">
            <a:avLst/>
          </a:prstGeom>
        </p:spPr>
      </p:pic>
      <p:pic>
        <p:nvPicPr>
          <p:cNvPr id="7" name="Рисунок 6" descr="Справка со сплошной заливкой">
            <a:extLst>
              <a:ext uri="{FF2B5EF4-FFF2-40B4-BE49-F238E27FC236}">
                <a16:creationId xmlns:a16="http://schemas.microsoft.com/office/drawing/2014/main" id="{3D7FD3E9-C685-4BAD-9382-FD7CE665E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900" y="4227572"/>
            <a:ext cx="431800" cy="431800"/>
          </a:xfrm>
          <a:prstGeom prst="rect">
            <a:avLst/>
          </a:prstGeom>
        </p:spPr>
      </p:pic>
      <p:pic>
        <p:nvPicPr>
          <p:cNvPr id="21" name="Рисунок 20" descr="Справка со сплошной заливкой">
            <a:extLst>
              <a:ext uri="{FF2B5EF4-FFF2-40B4-BE49-F238E27FC236}">
                <a16:creationId xmlns:a16="http://schemas.microsoft.com/office/drawing/2014/main" id="{C9FA46DB-A348-439F-A450-768BEBCEB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900" y="4797428"/>
            <a:ext cx="431800" cy="431800"/>
          </a:xfrm>
          <a:prstGeom prst="rect">
            <a:avLst/>
          </a:prstGeom>
        </p:spPr>
      </p:pic>
      <p:pic>
        <p:nvPicPr>
          <p:cNvPr id="22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61A218C4-556B-4C10-94D6-AC5FA7D36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366" y="5558473"/>
            <a:ext cx="431800" cy="431800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A04C30A-5BB4-4C83-9A9A-DFD6293ECA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21E1CA-5C09-4CC3-A7C9-989BDCB25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24" name="Google Shape;99;p17">
            <a:extLst>
              <a:ext uri="{FF2B5EF4-FFF2-40B4-BE49-F238E27FC236}">
                <a16:creationId xmlns:a16="http://schemas.microsoft.com/office/drawing/2014/main" id="{18D960A2-CAD1-4CBC-9F0A-ECFBCFAB0C6F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Типы данных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Константы</a:t>
            </a:r>
          </a:p>
        </p:txBody>
      </p:sp>
      <p:sp>
        <p:nvSpPr>
          <p:cNvPr id="25" name="Google Shape;101;p17">
            <a:extLst>
              <a:ext uri="{FF2B5EF4-FFF2-40B4-BE49-F238E27FC236}">
                <a16:creationId xmlns:a16="http://schemas.microsoft.com/office/drawing/2014/main" id="{C1A940B8-68CB-428E-A455-0F51036B52CF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89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459300" y="1295010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Символьные литералы: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042DD70-39D3-4210-8C26-26E23CC9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98" y="1693949"/>
            <a:ext cx="45059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‘</a:t>
            </a:r>
            <a:r>
              <a:rPr lang="en-US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a’,’z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’,’@’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Управляющие последовательности</a:t>
            </a:r>
          </a:p>
        </p:txBody>
      </p:sp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FDEA3BD1-1819-4833-A23C-EF1BB731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98057"/>
              </p:ext>
            </p:extLst>
          </p:nvPr>
        </p:nvGraphicFramePr>
        <p:xfrm>
          <a:off x="881598" y="2268350"/>
          <a:ext cx="77151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11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3963189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Управляющая последовательность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</a:t>
                      </a:r>
                      <a:r>
                        <a:rPr lang="en-US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ddd</a:t>
                      </a: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три цифры!!!)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Восьмеричный символ </a:t>
                      </a: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UNICODE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</a:t>
                      </a:r>
                      <a:r>
                        <a:rPr lang="en-US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uxxxx</a:t>
                      </a: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четыре цифры!!!)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Шестнадцатеричный символ </a:t>
                      </a: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UNICODE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0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\’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Одиночная кавычка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\’’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Двойная кавычка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7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\\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Обратный слэш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57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\r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Возврат каретки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8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\n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Перевод строки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\f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Перевод страницы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\t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Символ табуляции (</a:t>
                      </a: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Tab</a:t>
                      </a: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1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\b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Возврат на один символ </a:t>
                      </a: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(backspace</a:t>
                      </a: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524066"/>
                  </a:ext>
                </a:extLst>
              </a:tr>
            </a:tbl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BA2E5EF-C3A2-4795-A587-7439B945E7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D8BECB-B967-4113-BAC4-CAF8026B2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5" name="Google Shape;99;p17">
            <a:extLst>
              <a:ext uri="{FF2B5EF4-FFF2-40B4-BE49-F238E27FC236}">
                <a16:creationId xmlns:a16="http://schemas.microsoft.com/office/drawing/2014/main" id="{CDF11D49-D74F-4F89-90DB-DBB7A684EA36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Типы данных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Константы</a:t>
            </a:r>
            <a:endParaRPr lang="ru-RU" altLang="ru-RU" sz="2400" dirty="0">
              <a:solidFill>
                <a:srgbClr val="0F2D69"/>
              </a:solidFill>
              <a:latin typeface="Roboto"/>
              <a:ea typeface="Roboto"/>
            </a:endParaRPr>
          </a:p>
        </p:txBody>
      </p:sp>
      <p:sp>
        <p:nvSpPr>
          <p:cNvPr id="16" name="Google Shape;101;p17">
            <a:extLst>
              <a:ext uri="{FF2B5EF4-FFF2-40B4-BE49-F238E27FC236}">
                <a16:creationId xmlns:a16="http://schemas.microsoft.com/office/drawing/2014/main" id="{77B0FCC0-72B1-4E48-BE5B-6E82C0A1B835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591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459300" y="1297522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Подчеркивание в литералах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042DD70-39D3-4210-8C26-26E23CC9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22" y="1666854"/>
            <a:ext cx="724919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 </a:t>
            </a:r>
            <a:r>
              <a:rPr lang="en-US" altLang="en-US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creditCardNumber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1234_5678_9012_3456L;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 </a:t>
            </a:r>
            <a:r>
              <a:rPr lang="en-US" altLang="en-US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socialSecurityNumber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999_99_9999L;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float pi = 	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	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3.14_15F;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 </a:t>
            </a:r>
            <a:r>
              <a:rPr lang="en-US" altLang="en-US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hexBytes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	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0xFF_EC_DE_5E;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 </a:t>
            </a:r>
            <a:r>
              <a:rPr lang="en-US" altLang="en-US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hexWords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	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0xCAFE_BABE;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 </a:t>
            </a:r>
            <a:r>
              <a:rPr lang="en-US" altLang="en-US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maxLong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	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0x7fff_ffff_ffff_ffffL;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 bytes =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0b11010010_01101001_10010100_10010010;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452438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“_”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может находиться только между цифрами, нельзя:</a:t>
            </a:r>
            <a:endParaRPr lang="en-US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06450" lvl="1">
              <a:spcBef>
                <a:spcPct val="50000"/>
              </a:spcBef>
              <a:buClr>
                <a:srgbClr val="0F2D69"/>
              </a:buClr>
              <a:buSzPct val="150000"/>
              <a:tabLst>
                <a:tab pos="982663" algn="l"/>
              </a:tabLst>
            </a:pP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В начале или конце литерала</a:t>
            </a:r>
          </a:p>
          <a:p>
            <a:pPr marL="806450" lvl="1">
              <a:spcBef>
                <a:spcPct val="50000"/>
              </a:spcBef>
              <a:buClr>
                <a:srgbClr val="0F2D69"/>
              </a:buClr>
              <a:buSzPct val="150000"/>
              <a:tabLst>
                <a:tab pos="982663" algn="l"/>
              </a:tabLst>
            </a:pP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Сразу перед или сразу после десятичной точки</a:t>
            </a:r>
            <a:endParaRPr lang="en-US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06450" lvl="1">
              <a:spcBef>
                <a:spcPct val="50000"/>
              </a:spcBef>
              <a:buClr>
                <a:srgbClr val="0F2D69"/>
              </a:buClr>
              <a:buSzPct val="150000"/>
              <a:tabLst>
                <a:tab pos="982663" algn="l"/>
              </a:tabLst>
            </a:pP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Перед суффиксом 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 </a:t>
            </a:r>
            <a:r>
              <a:rPr lang="ru-RU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или</a:t>
            </a:r>
            <a:r>
              <a:rPr lang="en-US" alt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L </a:t>
            </a: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pic>
        <p:nvPicPr>
          <p:cNvPr id="8" name="Рисунок 7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D84835C9-F6AC-4503-848E-81DC41AA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189" y="4295281"/>
            <a:ext cx="733321" cy="733321"/>
          </a:xfrm>
          <a:prstGeom prst="rect">
            <a:avLst/>
          </a:prstGeom>
        </p:spPr>
      </p:pic>
      <p:pic>
        <p:nvPicPr>
          <p:cNvPr id="9" name="Рисунок 8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F8196F3C-F57C-4F29-8752-3E4EBF312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9288" y="5040366"/>
            <a:ext cx="323100" cy="323100"/>
          </a:xfrm>
          <a:prstGeom prst="rect">
            <a:avLst/>
          </a:prstGeom>
        </p:spPr>
      </p:pic>
      <p:pic>
        <p:nvPicPr>
          <p:cNvPr id="10" name="Рисунок 9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05A509F2-88C9-479D-AB90-3233A186B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9288" y="5443964"/>
            <a:ext cx="323100" cy="323100"/>
          </a:xfrm>
          <a:prstGeom prst="rect">
            <a:avLst/>
          </a:prstGeom>
        </p:spPr>
      </p:pic>
      <p:pic>
        <p:nvPicPr>
          <p:cNvPr id="11" name="Рисунок 10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DE168B85-8E71-4E3C-B9F1-2E8187F49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2965" y="5843091"/>
            <a:ext cx="323100" cy="323100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7BCA8E4-4E50-42BD-AFED-90DE1CFB64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15654A-1B01-4217-B298-4A6EB033F4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6" name="Google Shape;99;p17">
            <a:extLst>
              <a:ext uri="{FF2B5EF4-FFF2-40B4-BE49-F238E27FC236}">
                <a16:creationId xmlns:a16="http://schemas.microsoft.com/office/drawing/2014/main" id="{F37936FD-15E4-456E-AEBE-9153D8C985E5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Типы данных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Константы</a:t>
            </a:r>
            <a:endParaRPr lang="ru-RU" altLang="ru-RU" sz="2400" dirty="0">
              <a:solidFill>
                <a:srgbClr val="0F2D69"/>
              </a:solidFill>
              <a:latin typeface="Roboto"/>
              <a:ea typeface="Roboto"/>
            </a:endParaRPr>
          </a:p>
        </p:txBody>
      </p:sp>
      <p:sp>
        <p:nvSpPr>
          <p:cNvPr id="17" name="Google Shape;101;p17">
            <a:extLst>
              <a:ext uri="{FF2B5EF4-FFF2-40B4-BE49-F238E27FC236}">
                <a16:creationId xmlns:a16="http://schemas.microsoft.com/office/drawing/2014/main" id="{154B76AA-88FB-4504-8C0C-5103D6EF1CC4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206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Переменные</a:t>
            </a: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Объявление переменных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1457606" y="1776943"/>
            <a:ext cx="63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&lt;type&gt;  identifier [ = value ] [, identifier [ = value ] ... ];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042DD70-39D3-4210-8C26-26E23CC9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06" y="2529491"/>
            <a:ext cx="6762324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byte b = 0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х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55;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short s = 0x55ff;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int </a:t>
            </a: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1000000;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 l = 0xffffffffL;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char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'a’ 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float f = .25f;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double d = .00001234;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boolean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bool = true;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pic>
        <p:nvPicPr>
          <p:cNvPr id="8" name="Рисунок 7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D84835C9-F6AC-4503-848E-81DC41AA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489" y="1553524"/>
            <a:ext cx="733321" cy="733321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6CEAE10-EAB7-4E8D-A43D-DE0CE5B75F6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AB0ED7-5AB3-4B02-A176-6D0380B1E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8D19B55C-C048-49A9-8C01-B294A36B1520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915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02272C-8BA7-45E5-8619-BD99859BEFEC}"/>
              </a:ext>
            </a:extLst>
          </p:cNvPr>
          <p:cNvSpPr/>
          <p:nvPr/>
        </p:nvSpPr>
        <p:spPr>
          <a:xfrm>
            <a:off x="186612" y="2258005"/>
            <a:ext cx="3862874" cy="28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0F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FF80674-F078-4979-B7D8-F26894D3717C}"/>
              </a:ext>
            </a:extLst>
          </p:cNvPr>
          <p:cNvSpPr/>
          <p:nvPr/>
        </p:nvSpPr>
        <p:spPr>
          <a:xfrm>
            <a:off x="459300" y="2668553"/>
            <a:ext cx="3742586" cy="2052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0F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77906F7-9C64-43A2-A637-DB29D2A24759}"/>
              </a:ext>
            </a:extLst>
          </p:cNvPr>
          <p:cNvSpPr/>
          <p:nvPr/>
        </p:nvSpPr>
        <p:spPr>
          <a:xfrm>
            <a:off x="737118" y="3331029"/>
            <a:ext cx="3617168" cy="970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F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4EA7D-AE12-405C-A7B5-A384C485FC08}"/>
              </a:ext>
            </a:extLst>
          </p:cNvPr>
          <p:cNvSpPr txBox="1"/>
          <p:nvPr/>
        </p:nvSpPr>
        <p:spPr>
          <a:xfrm>
            <a:off x="628261" y="2801263"/>
            <a:ext cx="1917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Метода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D1CE4A-8B9A-44C4-8F0F-60ECFDCDA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47" y="1858261"/>
            <a:ext cx="6765675" cy="353943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сlass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Scope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lvl="4" eaLnBrk="0" fontAlgn="t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600" b="1" dirty="0">
                <a:latin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//известна внутри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()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//известна внутри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()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b="1" dirty="0">
                <a:latin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	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//началась новая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обл-ть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действия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	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//у известна только в нов.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обл-ти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	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3D08A-4363-4151-8FA2-B3E9A52460A3}"/>
              </a:ext>
            </a:extLst>
          </p:cNvPr>
          <p:cNvSpPr txBox="1"/>
          <p:nvPr/>
        </p:nvSpPr>
        <p:spPr>
          <a:xfrm>
            <a:off x="382555" y="2283277"/>
            <a:ext cx="317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endParaRPr lang="ru-RU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DEBD2-960A-4E50-827A-BA3B4F6D2A49}"/>
              </a:ext>
            </a:extLst>
          </p:cNvPr>
          <p:cNvSpPr txBox="1"/>
          <p:nvPr/>
        </p:nvSpPr>
        <p:spPr>
          <a:xfrm>
            <a:off x="886408" y="3646943"/>
            <a:ext cx="18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Блока кода</a:t>
            </a:r>
          </a:p>
        </p:txBody>
      </p:sp>
      <p:pic>
        <p:nvPicPr>
          <p:cNvPr id="17" name="Рисунок 16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33A698A6-52EA-4179-A798-73AFB7F8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593" y="3825058"/>
            <a:ext cx="323100" cy="323100"/>
          </a:xfrm>
          <a:prstGeom prst="rect">
            <a:avLst/>
          </a:prstGeom>
        </p:spPr>
      </p:pic>
      <p:pic>
        <p:nvPicPr>
          <p:cNvPr id="19" name="Рисунок 18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2008D82A-F7A6-4AE7-88B0-1345FB39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593" y="4345135"/>
            <a:ext cx="323100" cy="323100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EA4C985A-D6CA-4836-98FF-ECB3ED96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16221"/>
            <a:ext cx="5467349" cy="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Ошибка – переменная </a:t>
            </a:r>
            <a:r>
              <a:rPr lang="en-US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 </a:t>
            </a: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уже существует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6C0AECB-2559-4319-8F20-1810210E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069" y="4320391"/>
            <a:ext cx="5467349" cy="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Ошибка – здесь </a:t>
            </a:r>
            <a:r>
              <a:rPr lang="en-US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</a:t>
            </a: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неизвестна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0C02E-AD72-4520-A632-F7FEF9F76F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24A9CC-7B3B-4840-9D80-3EA2DF3CD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24" name="Google Shape;99;p17">
            <a:extLst>
              <a:ext uri="{FF2B5EF4-FFF2-40B4-BE49-F238E27FC236}">
                <a16:creationId xmlns:a16="http://schemas.microsoft.com/office/drawing/2014/main" id="{B00126A1-8059-4A8A-9B3C-C25236157639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Переменные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Область действия и время жизни</a:t>
            </a:r>
          </a:p>
        </p:txBody>
      </p:sp>
      <p:sp>
        <p:nvSpPr>
          <p:cNvPr id="25" name="Google Shape;101;p17">
            <a:extLst>
              <a:ext uri="{FF2B5EF4-FFF2-40B4-BE49-F238E27FC236}">
                <a16:creationId xmlns:a16="http://schemas.microsoft.com/office/drawing/2014/main" id="{0F5C0395-23FA-4F66-A7C6-40CD2F39754D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80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4" grpId="0" animBg="1"/>
      <p:bldP spid="15" grpId="0"/>
      <p:bldP spid="4" grpId="0"/>
      <p:bldP spid="16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Преобразование и приведение типов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Автоматическое преобразование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1065720" y="1428854"/>
            <a:ext cx="63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Необходимо соблюдение двух условий:</a:t>
            </a:r>
          </a:p>
          <a:p>
            <a:endParaRPr 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042DD70-39D3-4210-8C26-26E23CC9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36" y="1898740"/>
            <a:ext cx="6762324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Типы совместимы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Целевой тип больше или равен по </a:t>
            </a:r>
            <a:r>
              <a:rPr lang="ru-RU" altLang="ru-RU" sz="1800" dirty="0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диапазону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исходному</a:t>
            </a:r>
          </a:p>
        </p:txBody>
      </p:sp>
      <p:pic>
        <p:nvPicPr>
          <p:cNvPr id="8" name="Рисунок 7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D84835C9-F6AC-4503-848E-81DC41AA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400" y="1379360"/>
            <a:ext cx="733321" cy="733321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9A936906-91F2-404E-95FF-26A8589A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411" y="3144560"/>
            <a:ext cx="1070920" cy="2492990"/>
          </a:xfrm>
          <a:prstGeom prst="rect">
            <a:avLst/>
          </a:prstGeom>
          <a:noFill/>
          <a:ln w="76200">
            <a:solidFill>
              <a:srgbClr val="0F2D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byte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short</a:t>
            </a:r>
          </a:p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int</a:t>
            </a:r>
          </a:p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</a:t>
            </a:r>
          </a:p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float</a:t>
            </a:r>
          </a:p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double</a:t>
            </a:r>
          </a:p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char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4677DCF-0BA0-4FB8-9D5A-277D9A4B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734" y="3892665"/>
            <a:ext cx="1070920" cy="369332"/>
          </a:xfrm>
          <a:prstGeom prst="rect">
            <a:avLst/>
          </a:prstGeom>
          <a:noFill/>
          <a:ln w="76200">
            <a:solidFill>
              <a:srgbClr val="0F2D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rgbClr val="0F2D69"/>
              </a:buClr>
              <a:buSzPct val="150000"/>
            </a:pP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boolean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D2FC548-E6F0-47CC-BD3A-6FDB2945854B}"/>
              </a:ext>
            </a:extLst>
          </p:cNvPr>
          <p:cNvCxnSpPr/>
          <p:nvPr/>
        </p:nvCxnSpPr>
        <p:spPr>
          <a:xfrm>
            <a:off x="3834886" y="4105469"/>
            <a:ext cx="1492898" cy="0"/>
          </a:xfrm>
          <a:prstGeom prst="straightConnector1">
            <a:avLst/>
          </a:prstGeom>
          <a:ln w="76200">
            <a:solidFill>
              <a:srgbClr val="0F2D6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нак умножения 5">
            <a:extLst>
              <a:ext uri="{FF2B5EF4-FFF2-40B4-BE49-F238E27FC236}">
                <a16:creationId xmlns:a16="http://schemas.microsoft.com/office/drawing/2014/main" id="{3FF88EE6-04EB-41F4-9795-3BC9F01552E7}"/>
              </a:ext>
            </a:extLst>
          </p:cNvPr>
          <p:cNvSpPr/>
          <p:nvPr/>
        </p:nvSpPr>
        <p:spPr>
          <a:xfrm>
            <a:off x="3945247" y="3469939"/>
            <a:ext cx="1278665" cy="1271059"/>
          </a:xfrm>
          <a:prstGeom prst="mathMultiply">
            <a:avLst>
              <a:gd name="adj1" fmla="val 73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913B28F-3D47-4A4B-9D0A-BD4C9E0628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16A63E2-0863-47C8-BECC-BC79AAF10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6" name="Google Shape;101;p17">
            <a:extLst>
              <a:ext uri="{FF2B5EF4-FFF2-40B4-BE49-F238E27FC236}">
                <a16:creationId xmlns:a16="http://schemas.microsoft.com/office/drawing/2014/main" id="{4D52E61F-C3E0-403C-80D7-F1DC528EDDC9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597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636623E-12B0-4DF1-A129-57429714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42" y="1957006"/>
            <a:ext cx="7990558" cy="207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800" b="1" dirty="0">
                <a:solidFill>
                  <a:srgbClr val="1B4597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Пример: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byte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b = 3;</a:t>
            </a: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int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i = b;	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</a:t>
            </a:r>
            <a:r>
              <a:rPr lang="ru-RU" altLang="ru-RU" sz="1600" b="1" dirty="0">
                <a:solidFill>
                  <a:srgbClr val="00B050"/>
                </a:solidFill>
              </a:rPr>
              <a:t>//корректное преобразование</a:t>
            </a: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boolean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bool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b;	</a:t>
            </a: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//ошибка: несовместимые типы</a:t>
            </a: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short s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; 	</a:t>
            </a: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//ошибка: целевой тип меньше исходного</a:t>
            </a:r>
          </a:p>
          <a:p>
            <a:pPr>
              <a:spcAft>
                <a:spcPts val="1200"/>
              </a:spcAft>
              <a:buFontTx/>
              <a:buNone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C838EB8-BA98-4165-8F04-B2029CDEE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18" y="2378088"/>
            <a:ext cx="7990558" cy="207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char c = ‘a’;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85750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int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i = с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;    		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</a:p>
          <a:p>
            <a:pPr marL="285750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short s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c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;	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85750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c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=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;</a:t>
            </a:r>
          </a:p>
        </p:txBody>
      </p:sp>
      <p:pic>
        <p:nvPicPr>
          <p:cNvPr id="17" name="Рисунок 16" descr="Справка со сплошной заливкой">
            <a:extLst>
              <a:ext uri="{FF2B5EF4-FFF2-40B4-BE49-F238E27FC236}">
                <a16:creationId xmlns:a16="http://schemas.microsoft.com/office/drawing/2014/main" id="{CCEF7D4F-170F-4B99-B1D5-1B6FBA0FB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42" y="1777688"/>
            <a:ext cx="563692" cy="563692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6F52C605-CB77-47EF-AA0F-CCA2AA4C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603" y="3227574"/>
            <a:ext cx="5467349" cy="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Неверно! (диапазон </a:t>
            </a:r>
            <a:r>
              <a:rPr lang="en-US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 </a:t>
            </a: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больше)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284EE8B-4EC3-4F61-9ABD-2AF9AE39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603" y="3628822"/>
            <a:ext cx="5467349" cy="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6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Неверно! (потеря знака)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D7F910A5-ADD5-434B-B593-3D224A733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603" y="2808347"/>
            <a:ext cx="5467349" cy="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Верно!</a:t>
            </a:r>
          </a:p>
        </p:txBody>
      </p:sp>
      <p:pic>
        <p:nvPicPr>
          <p:cNvPr id="22" name="Рисунок 21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47EFF99A-2089-4022-A49B-A83DF192F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388" y="2667871"/>
            <a:ext cx="431800" cy="431800"/>
          </a:xfrm>
          <a:prstGeom prst="rect">
            <a:avLst/>
          </a:prstGeom>
        </p:spPr>
      </p:pic>
      <p:pic>
        <p:nvPicPr>
          <p:cNvPr id="23" name="Рисунок 22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BA0485B9-9D14-4CA8-A747-885474DD9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180" y="3559512"/>
            <a:ext cx="431800" cy="431800"/>
          </a:xfrm>
          <a:prstGeom prst="rect">
            <a:avLst/>
          </a:prstGeom>
        </p:spPr>
      </p:pic>
      <p:pic>
        <p:nvPicPr>
          <p:cNvPr id="26" name="Рисунок 25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D2779873-8F65-4975-A07F-2A27CA96CF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180" y="3133071"/>
            <a:ext cx="431800" cy="431800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97738CB-4E41-428F-9AA4-C2FF61303D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B46D93-97B8-4F0B-A710-207FE5D10C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25" name="Google Shape;99;p17">
            <a:extLst>
              <a:ext uri="{FF2B5EF4-FFF2-40B4-BE49-F238E27FC236}">
                <a16:creationId xmlns:a16="http://schemas.microsoft.com/office/drawing/2014/main" id="{6EC8224C-F325-40C4-A5CA-0AAC2F65C4FA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Преобразование и приведение типов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Автоматическое преобразование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7" name="Google Shape;101;p17">
            <a:extLst>
              <a:ext uri="{FF2B5EF4-FFF2-40B4-BE49-F238E27FC236}">
                <a16:creationId xmlns:a16="http://schemas.microsoft.com/office/drawing/2014/main" id="{0A040740-481F-4664-A0D2-61BFD1AB9BD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15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3A865-546E-4628-AB13-449D5906EBA4}"/>
              </a:ext>
            </a:extLst>
          </p:cNvPr>
          <p:cNvSpPr txBox="1"/>
          <p:nvPr/>
        </p:nvSpPr>
        <p:spPr>
          <a:xfrm>
            <a:off x="459300" y="1886255"/>
            <a:ext cx="2704264" cy="65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Сужение (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narrowing 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conversion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F2473-A95C-4C23-8236-2D66755D6788}"/>
              </a:ext>
            </a:extLst>
          </p:cNvPr>
          <p:cNvSpPr txBox="1"/>
          <p:nvPr/>
        </p:nvSpPr>
        <p:spPr>
          <a:xfrm>
            <a:off x="459300" y="3450506"/>
            <a:ext cx="2904505" cy="30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Усечение (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truncation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4D68A-136B-4D40-B16A-D50157FA2769}"/>
              </a:ext>
            </a:extLst>
          </p:cNvPr>
          <p:cNvSpPr txBox="1"/>
          <p:nvPr/>
        </p:nvSpPr>
        <p:spPr>
          <a:xfrm>
            <a:off x="459300" y="4717737"/>
            <a:ext cx="2904505" cy="30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Сужение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усечение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1C322-109F-4014-BDF4-DC280DF5DAA2}"/>
              </a:ext>
            </a:extLst>
          </p:cNvPr>
          <p:cNvSpPr txBox="1"/>
          <p:nvPr/>
        </p:nvSpPr>
        <p:spPr>
          <a:xfrm>
            <a:off x="3602941" y="1779953"/>
            <a:ext cx="21160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</a:t>
            </a:r>
            <a:r>
              <a:rPr lang="en-US" alt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260;</a:t>
            </a:r>
            <a:endParaRPr lang="ru-RU" alt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 b = (byte) </a:t>
            </a:r>
            <a:r>
              <a:rPr lang="en-US" alt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DD8910A-B4A8-434D-B077-C0896443663B}"/>
              </a:ext>
            </a:extLst>
          </p:cNvPr>
          <p:cNvCxnSpPr>
            <a:cxnSpLocks/>
          </p:cNvCxnSpPr>
          <p:nvPr/>
        </p:nvCxnSpPr>
        <p:spPr>
          <a:xfrm>
            <a:off x="3815420" y="2844105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39AB8-4BB1-4EEC-99E2-69DA1F56483D}"/>
              </a:ext>
            </a:extLst>
          </p:cNvPr>
          <p:cNvSpPr txBox="1"/>
          <p:nvPr/>
        </p:nvSpPr>
        <p:spPr>
          <a:xfrm>
            <a:off x="3664180" y="3210175"/>
            <a:ext cx="21160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 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4</a:t>
            </a: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.45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 b = (byte) d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22B72-271E-4BDB-B483-A73885D18341}"/>
              </a:ext>
            </a:extLst>
          </p:cNvPr>
          <p:cNvSpPr txBox="1"/>
          <p:nvPr/>
        </p:nvSpPr>
        <p:spPr>
          <a:xfrm>
            <a:off x="3602941" y="4453256"/>
            <a:ext cx="21160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 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260.45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 b = (byte) d</a:t>
            </a:r>
            <a:r>
              <a:rPr lang="ru-RU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59ECFD-1922-4C30-B9A0-2B37B76F1AAD}"/>
              </a:ext>
            </a:extLst>
          </p:cNvPr>
          <p:cNvCxnSpPr>
            <a:cxnSpLocks/>
          </p:cNvCxnSpPr>
          <p:nvPr/>
        </p:nvCxnSpPr>
        <p:spPr>
          <a:xfrm>
            <a:off x="3902506" y="4321452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49A00E5-7F2E-47C3-85B8-189F86BD640F}"/>
              </a:ext>
            </a:extLst>
          </p:cNvPr>
          <p:cNvSpPr/>
          <p:nvPr/>
        </p:nvSpPr>
        <p:spPr>
          <a:xfrm>
            <a:off x="5898557" y="1326620"/>
            <a:ext cx="438988" cy="4156487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954CA9B-3A77-4D94-A8FC-DAA27B90E5EB}"/>
              </a:ext>
            </a:extLst>
          </p:cNvPr>
          <p:cNvSpPr/>
          <p:nvPr/>
        </p:nvSpPr>
        <p:spPr>
          <a:xfrm>
            <a:off x="5856774" y="1441511"/>
            <a:ext cx="347898" cy="3928596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79CBCDA-1193-4226-8964-BA3AEED41506}"/>
              </a:ext>
            </a:extLst>
          </p:cNvPr>
          <p:cNvCxnSpPr>
            <a:cxnSpLocks/>
          </p:cNvCxnSpPr>
          <p:nvPr/>
        </p:nvCxnSpPr>
        <p:spPr>
          <a:xfrm>
            <a:off x="6204671" y="2019496"/>
            <a:ext cx="1101198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5C12169-F83B-4393-9840-B5AFDF9D3FDD}"/>
              </a:ext>
            </a:extLst>
          </p:cNvPr>
          <p:cNvCxnSpPr>
            <a:cxnSpLocks/>
          </p:cNvCxnSpPr>
          <p:nvPr/>
        </p:nvCxnSpPr>
        <p:spPr>
          <a:xfrm>
            <a:off x="6310325" y="3384065"/>
            <a:ext cx="1101198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A3B39B0-0671-4564-BBF0-12E714DC606B}"/>
              </a:ext>
            </a:extLst>
          </p:cNvPr>
          <p:cNvCxnSpPr>
            <a:cxnSpLocks/>
          </p:cNvCxnSpPr>
          <p:nvPr/>
        </p:nvCxnSpPr>
        <p:spPr>
          <a:xfrm>
            <a:off x="6204671" y="4806212"/>
            <a:ext cx="1101198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4B066A-5BC1-4FAF-9032-B92C603EB3C6}"/>
              </a:ext>
            </a:extLst>
          </p:cNvPr>
          <p:cNvSpPr txBox="1"/>
          <p:nvPr/>
        </p:nvSpPr>
        <p:spPr>
          <a:xfrm>
            <a:off x="7759420" y="1781407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b=4</a:t>
            </a:r>
            <a:endParaRPr lang="ru-RU" alt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BAF9CD-463C-41B5-99FA-3E1237F7EC74}"/>
              </a:ext>
            </a:extLst>
          </p:cNvPr>
          <p:cNvSpPr txBox="1"/>
          <p:nvPr/>
        </p:nvSpPr>
        <p:spPr>
          <a:xfrm>
            <a:off x="7759419" y="3210175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b=4</a:t>
            </a:r>
            <a:endParaRPr lang="ru-RU" alt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529F3-E0DE-4412-ABFF-8B5C999B79B3}"/>
              </a:ext>
            </a:extLst>
          </p:cNvPr>
          <p:cNvSpPr txBox="1"/>
          <p:nvPr/>
        </p:nvSpPr>
        <p:spPr>
          <a:xfrm>
            <a:off x="7759418" y="4638943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b=4</a:t>
            </a:r>
            <a:endParaRPr lang="ru-RU" alt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D7FBFC3-EE4C-4CB6-B4F5-E26A49B269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791189-A723-48BC-8F53-AF76CEFE5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33" name="Google Shape;99;p17">
            <a:extLst>
              <a:ext uri="{FF2B5EF4-FFF2-40B4-BE49-F238E27FC236}">
                <a16:creationId xmlns:a16="http://schemas.microsoft.com/office/drawing/2014/main" id="{D06400F2-3DBF-4F07-82E8-3BF81AECAB59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Преобразование и приведение типов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Явное приведение типов</a:t>
            </a:r>
          </a:p>
        </p:txBody>
      </p:sp>
      <p:sp>
        <p:nvSpPr>
          <p:cNvPr id="34" name="Google Shape;101;p17">
            <a:extLst>
              <a:ext uri="{FF2B5EF4-FFF2-40B4-BE49-F238E27FC236}">
                <a16:creationId xmlns:a16="http://schemas.microsoft.com/office/drawing/2014/main" id="{5FD02888-EFC3-4129-AE4E-B295D81B2941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838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BDB88D33-2003-4E32-A96F-5984E106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810432"/>
            <a:ext cx="7630411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Все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byte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и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short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-операнды расширяются до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int</a:t>
            </a:r>
            <a:endParaRPr lang="ru-RU" altLang="ru-RU" sz="1800" dirty="0">
              <a:solidFill>
                <a:srgbClr val="1B4597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Если хотя бы один операнд в выражении имеет тип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 тип всех операндов и результата расширяется до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long</a:t>
            </a:r>
            <a:endParaRPr lang="ru-RU" altLang="ru-RU" sz="1800" dirty="0">
              <a:solidFill>
                <a:srgbClr val="1B4597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Если хотя бы один операнд в выражении имеет тип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float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 тип всех операндов и результата расширяется до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float</a:t>
            </a:r>
            <a:endParaRPr lang="ru-RU" altLang="ru-RU" sz="1800" dirty="0">
              <a:solidFill>
                <a:srgbClr val="1B4597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Если хотя бы один операнд в выражении имеет тип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double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 тип всех операндов и результата расширяется до </a:t>
            </a:r>
            <a:r>
              <a:rPr lang="ru-RU" altLang="ru-RU" sz="1800" dirty="0" err="1">
                <a:solidFill>
                  <a:srgbClr val="1B4597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double</a:t>
            </a:r>
            <a:endParaRPr lang="ru-RU" altLang="ru-RU" sz="1800" dirty="0">
              <a:solidFill>
                <a:srgbClr val="1B4597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949B4D0-D805-4C21-9294-F1993A9AEB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EBCDC5-7706-4496-9BF3-F75D42433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Google Shape;99;p17">
            <a:extLst>
              <a:ext uri="{FF2B5EF4-FFF2-40B4-BE49-F238E27FC236}">
                <a16:creationId xmlns:a16="http://schemas.microsoft.com/office/drawing/2014/main" id="{4EA26764-61D2-4A33-BD5B-F61215925E57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Преобразование и приведение типов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Автоматическое расширение типов в выражениях</a:t>
            </a:r>
          </a:p>
        </p:txBody>
      </p:sp>
      <p:sp>
        <p:nvSpPr>
          <p:cNvPr id="12" name="Google Shape;101;p17">
            <a:extLst>
              <a:ext uri="{FF2B5EF4-FFF2-40B4-BE49-F238E27FC236}">
                <a16:creationId xmlns:a16="http://schemas.microsoft.com/office/drawing/2014/main" id="{1FB84ACF-7005-477A-A7AD-E6B2C238362D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9263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Лексические элементы языка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9300" y="1984371"/>
            <a:ext cx="4530000" cy="472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Пробельные символы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Комментарии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Идентификаторы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Разделители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Ключевые слова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Константы (литералы)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Операции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07D0D9-43F9-4AC4-85D1-C6DB12281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909"/>
                    </a14:imgEffect>
                    <a14:imgEffect>
                      <a14:saturation sat="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7312" y="1981200"/>
            <a:ext cx="2899375" cy="2895600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670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DA4D2B-C6DC-4CD1-BEF7-A44D9549A4F2}"/>
              </a:ext>
            </a:extLst>
          </p:cNvPr>
          <p:cNvSpPr/>
          <p:nvPr/>
        </p:nvSpPr>
        <p:spPr>
          <a:xfrm>
            <a:off x="1257377" y="2175049"/>
            <a:ext cx="7073161" cy="142895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DE3670-C33F-4D2B-BA8C-46A82DAE246D}"/>
              </a:ext>
            </a:extLst>
          </p:cNvPr>
          <p:cNvSpPr/>
          <p:nvPr/>
        </p:nvSpPr>
        <p:spPr>
          <a:xfrm>
            <a:off x="1257377" y="3916282"/>
            <a:ext cx="7073162" cy="17225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98F04-25F4-4A39-A84A-A945C62BAFA2}"/>
              </a:ext>
            </a:extLst>
          </p:cNvPr>
          <p:cNvSpPr txBox="1"/>
          <p:nvPr/>
        </p:nvSpPr>
        <p:spPr>
          <a:xfrm>
            <a:off x="459300" y="1748877"/>
            <a:ext cx="814352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sz="20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Зачем нужно преобразование типов?</a:t>
            </a:r>
            <a:endParaRPr lang="ru-RU" altLang="ru-RU" sz="20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ru-RU" altLang="ru-RU" sz="20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byte</a:t>
            </a:r>
            <a:r>
              <a:rPr lang="ru-RU" altLang="ru-RU" sz="20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b = 3;</a:t>
            </a: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b = 100;</a:t>
            </a:r>
            <a:endParaRPr lang="ru-RU" altLang="ru-RU" sz="20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int </a:t>
            </a:r>
            <a:r>
              <a:rPr lang="en-US" altLang="ru-RU" sz="2000" dirty="0" err="1">
                <a:solidFill>
                  <a:schemeClr val="dk1"/>
                </a:solidFill>
                <a:latin typeface="Roboto"/>
                <a:ea typeface="Roboto"/>
              </a:rPr>
              <a:t>i</a:t>
            </a: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 = (b * </a:t>
            </a:r>
            <a:r>
              <a:rPr lang="ru-RU" altLang="ru-RU" sz="2000" dirty="0">
                <a:solidFill>
                  <a:schemeClr val="dk1"/>
                </a:solidFill>
                <a:latin typeface="Roboto"/>
                <a:ea typeface="Roboto"/>
              </a:rPr>
              <a:t>2</a:t>
            </a: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)/2;  </a:t>
            </a:r>
            <a:r>
              <a:rPr lang="en-US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</a:t>
            </a:r>
            <a:r>
              <a:rPr lang="ru-RU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без расширения типов даст -28 вместо 100!</a:t>
            </a: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endParaRPr lang="ru-RU" altLang="ru-RU" sz="20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byte b = 100;</a:t>
            </a:r>
            <a:endParaRPr lang="ru-RU" altLang="ru-RU" sz="2000" dirty="0">
              <a:solidFill>
                <a:schemeClr val="dk1"/>
              </a:solidFill>
              <a:latin typeface="Roboto"/>
              <a:ea typeface="Roboto"/>
            </a:endParaRP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byte b1 = (b * </a:t>
            </a:r>
            <a:r>
              <a:rPr lang="ru-RU" altLang="ru-RU" sz="2000" dirty="0">
                <a:solidFill>
                  <a:schemeClr val="dk1"/>
                </a:solidFill>
                <a:latin typeface="Roboto"/>
                <a:ea typeface="Roboto"/>
              </a:rPr>
              <a:t>2</a:t>
            </a: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)/2;  </a:t>
            </a:r>
            <a:r>
              <a:rPr lang="en-US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</a:t>
            </a:r>
            <a:r>
              <a:rPr lang="ru-RU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ошибка! Из-за расширения типов результат имеет тип </a:t>
            </a:r>
            <a:r>
              <a:rPr lang="en-US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</a:t>
            </a:r>
            <a:r>
              <a:rPr lang="ru-RU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его нельзя присвоить в </a:t>
            </a:r>
            <a:r>
              <a:rPr lang="en-US" altLang="ru-RU" sz="1800" b="1" dirty="0">
                <a:solidFill>
                  <a:srgbClr val="CC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</a:t>
            </a:r>
            <a:endParaRPr lang="ru-RU" altLang="ru-RU" sz="1800" b="1" dirty="0">
              <a:solidFill>
                <a:srgbClr val="CC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byte b1 = (byte) (b * </a:t>
            </a:r>
            <a:r>
              <a:rPr lang="ru-RU" altLang="ru-RU" sz="2000" dirty="0">
                <a:solidFill>
                  <a:schemeClr val="dk1"/>
                </a:solidFill>
                <a:latin typeface="Roboto"/>
                <a:ea typeface="Roboto"/>
              </a:rPr>
              <a:t>2</a:t>
            </a:r>
            <a:r>
              <a:rPr lang="en-US" altLang="ru-RU" sz="2000" dirty="0">
                <a:solidFill>
                  <a:schemeClr val="dk1"/>
                </a:solidFill>
                <a:latin typeface="Roboto"/>
                <a:ea typeface="Roboto"/>
              </a:rPr>
              <a:t>)/2;</a:t>
            </a: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endParaRPr lang="en-US" altLang="ru-RU" sz="1800" b="1" dirty="0">
              <a:solidFill>
                <a:srgbClr val="CC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27088" indent="-285750">
              <a:spcBef>
                <a:spcPct val="50000"/>
              </a:spcBef>
              <a:buClr>
                <a:srgbClr val="0F2D69"/>
              </a:buClr>
              <a:buFont typeface="Arial" panose="020B0604020202020204" pitchFamily="34" charset="0"/>
              <a:buChar char="•"/>
            </a:pPr>
            <a:endParaRPr lang="ru-RU" altLang="ru-RU" sz="1800" b="1" dirty="0">
              <a:solidFill>
                <a:srgbClr val="CC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1200"/>
              </a:spcAft>
              <a:buFontTx/>
              <a:buNone/>
            </a:pPr>
            <a:endParaRPr lang="ru-RU" altLang="ru-RU" sz="20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3B25635-2BEA-4B74-AC1C-63F937A3DDF3}"/>
              </a:ext>
            </a:extLst>
          </p:cNvPr>
          <p:cNvCxnSpPr>
            <a:cxnSpLocks/>
          </p:cNvCxnSpPr>
          <p:nvPr/>
        </p:nvCxnSpPr>
        <p:spPr>
          <a:xfrm>
            <a:off x="1380984" y="3727386"/>
            <a:ext cx="6949554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D9341D3-D685-4295-BA3B-786FEAFFE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3EC4CA-05A1-4203-B2B7-DCF15E5ABF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  <p:sp>
        <p:nvSpPr>
          <p:cNvPr id="16" name="Google Shape;99;p17">
            <a:extLst>
              <a:ext uri="{FF2B5EF4-FFF2-40B4-BE49-F238E27FC236}">
                <a16:creationId xmlns:a16="http://schemas.microsoft.com/office/drawing/2014/main" id="{CA05E2D4-177C-43E6-828D-8714077E02A5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Преобразование и приведение типов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Автоматическое расширение типов в выражениях</a:t>
            </a:r>
          </a:p>
        </p:txBody>
      </p:sp>
      <p:sp>
        <p:nvSpPr>
          <p:cNvPr id="17" name="Google Shape;101;p17">
            <a:extLst>
              <a:ext uri="{FF2B5EF4-FFF2-40B4-BE49-F238E27FC236}">
                <a16:creationId xmlns:a16="http://schemas.microsoft.com/office/drawing/2014/main" id="{3A0AB793-96A2-498C-AFD0-34EED160BBA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386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Массивы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Одномерные массивы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AB9928-0DBF-4729-8938-73A177F744AD}"/>
              </a:ext>
            </a:extLst>
          </p:cNvPr>
          <p:cNvSpPr/>
          <p:nvPr/>
        </p:nvSpPr>
        <p:spPr>
          <a:xfrm>
            <a:off x="1054290" y="2817847"/>
            <a:ext cx="7630410" cy="293561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BDB88D33-2003-4E32-A96F-5984E106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1" y="1320195"/>
            <a:ext cx="8115532" cy="443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Объявляются только динамически с помощью оператора </a:t>
            </a:r>
            <a:r>
              <a:rPr lang="en-US" altLang="ru-RU" sz="1800" dirty="0">
                <a:solidFill>
                  <a:srgbClr val="1B4597"/>
                </a:solidFill>
                <a:latin typeface="Roboto"/>
                <a:ea typeface="Roboto"/>
                <a:cs typeface="Arial"/>
              </a:rPr>
              <a:t>new</a:t>
            </a:r>
            <a:r>
              <a:rPr lang="ru-RU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или </a:t>
            </a:r>
            <a:r>
              <a:rPr lang="ru-RU" altLang="ru-RU" sz="1800" dirty="0">
                <a:solidFill>
                  <a:srgbClr val="1B4597"/>
                </a:solidFill>
                <a:latin typeface="Roboto"/>
                <a:ea typeface="Roboto"/>
                <a:cs typeface="Arial"/>
              </a:rPr>
              <a:t>списка инициализации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.</a:t>
            </a:r>
          </a:p>
          <a:p>
            <a:pPr algn="just">
              <a:lnSpc>
                <a:spcPts val="3200"/>
              </a:lnSpc>
              <a:spcBef>
                <a:spcPts val="1800"/>
              </a:spcBef>
              <a:buFontTx/>
              <a:buNone/>
            </a:pPr>
            <a:r>
              <a:rPr lang="ru-RU" altLang="ru-RU" sz="20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Формы объявления:</a:t>
            </a:r>
            <a:endParaRPr lang="en-US" altLang="ru-RU" sz="20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 marL="269875" algn="just">
              <a:lnSpc>
                <a:spcPts val="3200"/>
              </a:lnSpc>
              <a:spcBef>
                <a:spcPct val="0"/>
              </a:spcBef>
              <a:buClr>
                <a:srgbClr val="0F2D69"/>
              </a:buClr>
              <a:buFontTx/>
              <a:buAutoNum type="arabicPeriod"/>
            </a:pPr>
            <a:r>
              <a:rPr lang="ru-RU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&lt;type&gt; </a:t>
            </a:r>
            <a:r>
              <a:rPr lang="en-US" altLang="ru-RU" sz="18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arr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 ];</a:t>
            </a:r>
          </a:p>
          <a:p>
            <a:pPr marL="269875" algn="just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  </a:t>
            </a:r>
            <a:r>
              <a:rPr lang="ru-RU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arr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= new &lt;type&gt;[10]; </a:t>
            </a:r>
          </a:p>
          <a:p>
            <a:pPr marL="269875" algn="just">
              <a:lnSpc>
                <a:spcPts val="3200"/>
              </a:lnSpc>
              <a:spcBef>
                <a:spcPts val="1200"/>
              </a:spcBef>
              <a:buFontTx/>
              <a:buNone/>
            </a:pPr>
            <a:r>
              <a:rPr lang="en-US" altLang="ru-RU" sz="1800" dirty="0">
                <a:solidFill>
                  <a:srgbClr val="0F2D69"/>
                </a:solidFill>
                <a:latin typeface="Roboto"/>
                <a:ea typeface="Roboto"/>
                <a:cs typeface="Arial"/>
              </a:rPr>
              <a:t>2.</a:t>
            </a:r>
            <a:r>
              <a:rPr lang="en-US" altLang="ru-RU" sz="1800" dirty="0">
                <a:solidFill>
                  <a:srgbClr val="1B4597"/>
                </a:solidFill>
                <a:latin typeface="Roboto"/>
                <a:ea typeface="Roboto"/>
                <a:cs typeface="Arial"/>
              </a:rPr>
              <a:t>  </a:t>
            </a:r>
            <a:r>
              <a:rPr lang="ru-RU" altLang="ru-RU" sz="1800" dirty="0">
                <a:solidFill>
                  <a:srgbClr val="1B4597"/>
                </a:solidFill>
                <a:latin typeface="Roboto"/>
                <a:ea typeface="Roboto"/>
                <a:cs typeface="Arial"/>
              </a:rPr>
              <a:t>  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&lt;type&gt; [ ]</a:t>
            </a:r>
            <a:r>
              <a:rPr lang="en-US" altLang="ru-RU" sz="18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arr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;</a:t>
            </a:r>
          </a:p>
          <a:p>
            <a:pPr marL="269875" algn="just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  </a:t>
            </a:r>
            <a:r>
              <a:rPr lang="ru-RU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arr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= new &lt;type&gt;[10];</a:t>
            </a:r>
          </a:p>
          <a:p>
            <a:pPr marL="269875" algn="just">
              <a:lnSpc>
                <a:spcPts val="3200"/>
              </a:lnSpc>
              <a:spcBef>
                <a:spcPts val="1200"/>
              </a:spcBef>
              <a:buClr>
                <a:srgbClr val="0F2D69"/>
              </a:buClr>
              <a:buFontTx/>
              <a:buAutoNum type="arabicPeriod" startAt="3"/>
            </a:pPr>
            <a:r>
              <a:rPr lang="ru-RU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&lt;type&gt; </a:t>
            </a:r>
            <a:r>
              <a:rPr lang="en-US" altLang="ru-RU" sz="18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arr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 ] = new &lt;type&gt;[10];</a:t>
            </a:r>
          </a:p>
          <a:p>
            <a:pPr marL="269875" algn="just">
              <a:lnSpc>
                <a:spcPts val="3200"/>
              </a:lnSpc>
              <a:spcBef>
                <a:spcPts val="1200"/>
              </a:spcBef>
              <a:buClr>
                <a:srgbClr val="0F2D69"/>
              </a:buClr>
              <a:buFontTx/>
              <a:buAutoNum type="arabicPeriod" startAt="3"/>
            </a:pPr>
            <a:r>
              <a:rPr lang="ru-RU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  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&lt;type&gt; </a:t>
            </a:r>
            <a:r>
              <a:rPr lang="en-US" altLang="ru-RU" sz="18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arr</a:t>
            </a:r>
            <a:r>
              <a:rPr lang="en-US" altLang="ru-RU" sz="18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 ] = {1,2,3,4,5};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63E7F4-5DD6-4F26-A4DF-0B36CCE16C63}"/>
              </a:ext>
            </a:extLst>
          </p:cNvPr>
          <p:cNvSpPr/>
          <p:nvPr/>
        </p:nvSpPr>
        <p:spPr>
          <a:xfrm>
            <a:off x="6405845" y="3239592"/>
            <a:ext cx="2085010" cy="92329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 m[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m = new int[3];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98AEAD-50F9-4786-9D65-D106D05F35AF}"/>
              </a:ext>
            </a:extLst>
          </p:cNvPr>
          <p:cNvSpPr/>
          <p:nvPr/>
        </p:nvSpPr>
        <p:spPr>
          <a:xfrm>
            <a:off x="6405843" y="4567238"/>
            <a:ext cx="2085012" cy="44515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 m[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]=new int[3];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45A77E6-4931-4C2D-9F6D-FD303D7A29A3}"/>
              </a:ext>
            </a:extLst>
          </p:cNvPr>
          <p:cNvSpPr/>
          <p:nvPr/>
        </p:nvSpPr>
        <p:spPr>
          <a:xfrm>
            <a:off x="6405845" y="5165102"/>
            <a:ext cx="2085011" cy="44515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 m[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]={1,2,3};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2C704C-25FF-48F4-AEAC-1A24D09231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F7047D-9F97-49AC-8236-82F122DC8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21</a:t>
            </a:fld>
            <a:endParaRPr lang="ru"/>
          </a:p>
        </p:txBody>
      </p:sp>
      <p:sp>
        <p:nvSpPr>
          <p:cNvPr id="14" name="Google Shape;101;p17">
            <a:extLst>
              <a:ext uri="{FF2B5EF4-FFF2-40B4-BE49-F238E27FC236}">
                <a16:creationId xmlns:a16="http://schemas.microsoft.com/office/drawing/2014/main" id="{27481EE5-3050-4F02-8CBC-FDF45D2C5F02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938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916E7C-262E-4DDF-AF5A-C0889C536D2C}"/>
              </a:ext>
            </a:extLst>
          </p:cNvPr>
          <p:cNvSpPr/>
          <p:nvPr/>
        </p:nvSpPr>
        <p:spPr>
          <a:xfrm>
            <a:off x="4559305" y="3954748"/>
            <a:ext cx="438988" cy="1922175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4696505-EEEF-47CE-8E89-00035F1A9BE0}"/>
              </a:ext>
            </a:extLst>
          </p:cNvPr>
          <p:cNvSpPr/>
          <p:nvPr/>
        </p:nvSpPr>
        <p:spPr>
          <a:xfrm>
            <a:off x="4517522" y="4019586"/>
            <a:ext cx="347898" cy="1775503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BDB88D33-2003-4E32-A96F-5984E106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352614"/>
            <a:ext cx="500843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>
              <a:lnSpc>
                <a:spcPts val="3200"/>
              </a:lnSpc>
              <a:spcBef>
                <a:spcPts val="1800"/>
              </a:spcBef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&lt;type&gt;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var_name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[ ][ ]…[ ] = new &lt;type&gt;[ ][ ] … [ ]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63E7F4-5DD6-4F26-A4DF-0B36CCE16C63}"/>
              </a:ext>
            </a:extLst>
          </p:cNvPr>
          <p:cNvSpPr/>
          <p:nvPr/>
        </p:nvSpPr>
        <p:spPr>
          <a:xfrm>
            <a:off x="658187" y="1842851"/>
            <a:ext cx="4454988" cy="113105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 </a:t>
            </a:r>
            <a:r>
              <a:rPr lang="en-US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massiv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 = new int[3][5];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 </a:t>
            </a:r>
            <a:r>
              <a:rPr lang="en-US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massiv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 ][ ] = {{1,2}, {3,4}, {5,6}};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98AEAD-50F9-4786-9D65-D106D05F35AF}"/>
              </a:ext>
            </a:extLst>
          </p:cNvPr>
          <p:cNvSpPr/>
          <p:nvPr/>
        </p:nvSpPr>
        <p:spPr>
          <a:xfrm>
            <a:off x="658187" y="4019586"/>
            <a:ext cx="4049484" cy="177550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 </a:t>
            </a:r>
            <a:r>
              <a:rPr lang="en-US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massiv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 = new int[3][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massiv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[0] = new int[1];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massiv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[1] = new int[2];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massiv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[2] = new int[3];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E97659-2755-4DF6-9E6E-290AF9B0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3373173"/>
            <a:ext cx="500843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>
              <a:lnSpc>
                <a:spcPts val="3200"/>
              </a:lnSpc>
              <a:spcBef>
                <a:spcPts val="1800"/>
              </a:spcBef>
            </a:pP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«Ступенчатые» массивы:</a:t>
            </a: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pic>
        <p:nvPicPr>
          <p:cNvPr id="14" name="Picture 71">
            <a:extLst>
              <a:ext uri="{FF2B5EF4-FFF2-40B4-BE49-F238E27FC236}">
                <a16:creationId xmlns:a16="http://schemas.microsoft.com/office/drawing/2014/main" id="{8A964DB6-F7D2-483F-A050-755A2E93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4518344"/>
            <a:ext cx="8897938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0709CEF-0E3B-43E9-8F96-39C1F6485466}"/>
              </a:ext>
            </a:extLst>
          </p:cNvPr>
          <p:cNvCxnSpPr>
            <a:cxnSpLocks/>
          </p:cNvCxnSpPr>
          <p:nvPr/>
        </p:nvCxnSpPr>
        <p:spPr>
          <a:xfrm>
            <a:off x="5271221" y="4853837"/>
            <a:ext cx="1101198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D2DBDE9-FF0E-492F-A545-D97B864C8B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AABC75-D35B-4E55-A037-3698FA97B3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22</a:t>
            </a:fld>
            <a:endParaRPr lang="ru"/>
          </a:p>
        </p:txBody>
      </p:sp>
      <p:sp>
        <p:nvSpPr>
          <p:cNvPr id="19" name="Google Shape;99;p17">
            <a:extLst>
              <a:ext uri="{FF2B5EF4-FFF2-40B4-BE49-F238E27FC236}">
                <a16:creationId xmlns:a16="http://schemas.microsoft.com/office/drawing/2014/main" id="{63FF088E-817F-4083-801A-DA55B87BA867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Массивы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Многомерные массивы</a:t>
            </a:r>
          </a:p>
        </p:txBody>
      </p:sp>
      <p:sp>
        <p:nvSpPr>
          <p:cNvPr id="20" name="Google Shape;101;p17">
            <a:extLst>
              <a:ext uri="{FF2B5EF4-FFF2-40B4-BE49-F238E27FC236}">
                <a16:creationId xmlns:a16="http://schemas.microsoft.com/office/drawing/2014/main" id="{018C2F20-5E4E-488C-BEA6-D0DAE2BF7207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221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BDB88D33-2003-4E32-A96F-5984E106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44" y="1935205"/>
            <a:ext cx="7630411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Арифметические</a:t>
            </a: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Битовые (поразрядные) </a:t>
            </a: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Операции отношений</a:t>
            </a: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Логические операции</a:t>
            </a: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Операция присваивания</a:t>
            </a: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Условная операция   </a:t>
            </a: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69875" indent="-269875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6E81050-1FEC-417A-AA38-C8AB56967BE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388ADC-8875-4DD2-8D62-977B22ED1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23</a:t>
            </a:fld>
            <a:endParaRPr lang="ru"/>
          </a:p>
        </p:txBody>
      </p:sp>
      <p:sp>
        <p:nvSpPr>
          <p:cNvPr id="8" name="Google Shape;101;p17">
            <a:extLst>
              <a:ext uri="{FF2B5EF4-FFF2-40B4-BE49-F238E27FC236}">
                <a16:creationId xmlns:a16="http://schemas.microsoft.com/office/drawing/2014/main" id="{817D3FC7-AA19-4E0C-A642-7DB2D2BDD2A7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2290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Арифметические операции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B4A4F0D2-F8AE-4362-874F-60589A83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3596"/>
              </p:ext>
            </p:extLst>
          </p:nvPr>
        </p:nvGraphicFramePr>
        <p:xfrm>
          <a:off x="674236" y="1441510"/>
          <a:ext cx="72260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15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6360699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Сложение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Вычитание (или унарный минус)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0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Деление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Остаток от деления по модулю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7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Инкремент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57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со сложением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8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 вычитанием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Декремент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 умножением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1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 делением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52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 модулем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00663"/>
                  </a:ext>
                </a:extLst>
              </a:tr>
            </a:tbl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D424C2B-A269-4276-B1C3-80848F76CB8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A08AD0-228B-4A4D-9429-01F2624C7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24</a:t>
            </a:fld>
            <a:endParaRPr lang="ru"/>
          </a:p>
        </p:txBody>
      </p:sp>
      <p:sp>
        <p:nvSpPr>
          <p:cNvPr id="9" name="Google Shape;101;p17">
            <a:extLst>
              <a:ext uri="{FF2B5EF4-FFF2-40B4-BE49-F238E27FC236}">
                <a16:creationId xmlns:a16="http://schemas.microsoft.com/office/drawing/2014/main" id="{DF39BF3F-2A5D-47D7-BD9E-71EB9085655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719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B4A4F0D2-F8AE-4362-874F-60589A83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85188"/>
              </p:ext>
            </p:extLst>
          </p:nvPr>
        </p:nvGraphicFramePr>
        <p:xfrm>
          <a:off x="548428" y="1363976"/>
          <a:ext cx="722601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15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6360699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~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Поразрядное унарное отрицание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&amp;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Поразрядное И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0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|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Поразрядное ИЛИ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^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Поразрядное исключающее ИЛИ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7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&gt;&gt;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Сдвиг вправо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57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&lt;&lt;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Сдвиг влево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8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&gt;&gt;&gt;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Сдвиг вправо с заполнением старшего бита нулем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&amp;=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 поразрядным 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2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|=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 поразрядным ИЛИ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1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^=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 поразрядным исключающим ИЛИ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52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&gt;&gt;=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со сдвигом вправо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&gt;&gt;&gt;=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со сдвигом вправо и заполнением старшего бита нулем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3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&lt;&lt;=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Присваивание со сдвигом влево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82482"/>
                  </a:ext>
                </a:extLst>
              </a:tr>
            </a:tbl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7B64188-DC99-4AAB-A48B-49F5951A4F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79EFF2-B044-4BB9-AC7F-4A8413995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25</a:t>
            </a:fld>
            <a:endParaRPr lang="ru"/>
          </a:p>
        </p:txBody>
      </p:sp>
      <p:sp>
        <p:nvSpPr>
          <p:cNvPr id="10" name="Google Shape;99;p17">
            <a:extLst>
              <a:ext uri="{FF2B5EF4-FFF2-40B4-BE49-F238E27FC236}">
                <a16:creationId xmlns:a16="http://schemas.microsoft.com/office/drawing/2014/main" id="{FD234366-5FFD-4993-9C64-30977C029B69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Битовые (поразрядные) операции</a:t>
            </a:r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9E167575-76F7-49D4-A67F-E07235B913EE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23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" name="Group 261">
            <a:extLst>
              <a:ext uri="{FF2B5EF4-FFF2-40B4-BE49-F238E27FC236}">
                <a16:creationId xmlns:a16="http://schemas.microsoft.com/office/drawing/2014/main" id="{78172626-87D3-470A-B8D4-8E4233541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070209"/>
              </p:ext>
            </p:extLst>
          </p:nvPr>
        </p:nvGraphicFramePr>
        <p:xfrm>
          <a:off x="1914947" y="2755895"/>
          <a:ext cx="2441575" cy="36195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86">
            <a:extLst>
              <a:ext uri="{FF2B5EF4-FFF2-40B4-BE49-F238E27FC236}">
                <a16:creationId xmlns:a16="http://schemas.microsoft.com/office/drawing/2014/main" id="{6667B2CC-F65A-488E-BB1E-D14CF7EC7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909" y="2252657"/>
            <a:ext cx="792163" cy="431800"/>
          </a:xfrm>
          <a:prstGeom prst="line">
            <a:avLst/>
          </a:prstGeom>
          <a:noFill/>
          <a:ln w="38100">
            <a:solidFill>
              <a:srgbClr val="0F2D6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Line 87">
            <a:extLst>
              <a:ext uri="{FF2B5EF4-FFF2-40B4-BE49-F238E27FC236}">
                <a16:creationId xmlns:a16="http://schemas.microsoft.com/office/drawing/2014/main" id="{5320EAC6-16F1-4190-9B0B-A26205A2D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797" y="2252657"/>
            <a:ext cx="720725" cy="431800"/>
          </a:xfrm>
          <a:prstGeom prst="line">
            <a:avLst/>
          </a:prstGeom>
          <a:noFill/>
          <a:ln w="38100">
            <a:solidFill>
              <a:srgbClr val="0F2D6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Box 92">
            <a:extLst>
              <a:ext uri="{FF2B5EF4-FFF2-40B4-BE49-F238E27FC236}">
                <a16:creationId xmlns:a16="http://schemas.microsoft.com/office/drawing/2014/main" id="{743EAC04-E2CB-4BDC-8E32-9F991D73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009" y="2179632"/>
            <a:ext cx="576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Box 93">
            <a:extLst>
              <a:ext uri="{FF2B5EF4-FFF2-40B4-BE49-F238E27FC236}">
                <a16:creationId xmlns:a16="http://schemas.microsoft.com/office/drawing/2014/main" id="{43F3125C-BFA2-4E59-ADB9-9038D206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159" y="2179632"/>
            <a:ext cx="1943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unsigned int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4" name="Group 142">
            <a:extLst>
              <a:ext uri="{FF2B5EF4-FFF2-40B4-BE49-F238E27FC236}">
                <a16:creationId xmlns:a16="http://schemas.microsoft.com/office/drawing/2014/main" id="{C4F15CD2-7109-4346-AE5F-1F90A3AD1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58662"/>
              </p:ext>
            </p:extLst>
          </p:nvPr>
        </p:nvGraphicFramePr>
        <p:xfrm>
          <a:off x="2923009" y="1820857"/>
          <a:ext cx="2665413" cy="334982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571" marB="45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88">
            <a:extLst>
              <a:ext uri="{FF2B5EF4-FFF2-40B4-BE49-F238E27FC236}">
                <a16:creationId xmlns:a16="http://schemas.microsoft.com/office/drawing/2014/main" id="{E6699EC6-421F-4F41-88DE-546E5431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097" y="2252657"/>
            <a:ext cx="790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&gt;&gt;</a:t>
            </a: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Box 197">
            <a:extLst>
              <a:ext uri="{FF2B5EF4-FFF2-40B4-BE49-F238E27FC236}">
                <a16:creationId xmlns:a16="http://schemas.microsoft.com/office/drawing/2014/main" id="{65A75F0F-E6B8-400B-85CE-581829716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9" y="1749420"/>
            <a:ext cx="1943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С++:</a:t>
            </a:r>
          </a:p>
        </p:txBody>
      </p:sp>
      <p:sp>
        <p:nvSpPr>
          <p:cNvPr id="17" name="Text Box 198">
            <a:extLst>
              <a:ext uri="{FF2B5EF4-FFF2-40B4-BE49-F238E27FC236}">
                <a16:creationId xmlns:a16="http://schemas.microsoft.com/office/drawing/2014/main" id="{6DD6C221-4AFB-4E9C-8C9B-B2F2DCB99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847" y="3765545"/>
            <a:ext cx="1943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Java: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Picture 199">
            <a:extLst>
              <a:ext uri="{FF2B5EF4-FFF2-40B4-BE49-F238E27FC236}">
                <a16:creationId xmlns:a16="http://schemas.microsoft.com/office/drawing/2014/main" id="{FCE5EB3B-B2A5-4B74-99FE-6FC97D5B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34" y="3836982"/>
            <a:ext cx="270668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Box 200">
            <a:extLst>
              <a:ext uri="{FF2B5EF4-FFF2-40B4-BE49-F238E27FC236}">
                <a16:creationId xmlns:a16="http://schemas.microsoft.com/office/drawing/2014/main" id="{8AC5BF9B-DEDE-4371-8BEA-34E81BF3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484" y="3189282"/>
            <a:ext cx="2808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расширение знака)</a:t>
            </a:r>
          </a:p>
        </p:txBody>
      </p:sp>
      <p:graphicFrame>
        <p:nvGraphicFramePr>
          <p:cNvPr id="20" name="Group 239">
            <a:extLst>
              <a:ext uri="{FF2B5EF4-FFF2-40B4-BE49-F238E27FC236}">
                <a16:creationId xmlns:a16="http://schemas.microsoft.com/office/drawing/2014/main" id="{A0FFBB42-770C-4127-9858-9F3F9151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22024"/>
              </p:ext>
            </p:extLst>
          </p:nvPr>
        </p:nvGraphicFramePr>
        <p:xfrm>
          <a:off x="2059409" y="4772020"/>
          <a:ext cx="2441575" cy="36195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221">
            <a:extLst>
              <a:ext uri="{FF2B5EF4-FFF2-40B4-BE49-F238E27FC236}">
                <a16:creationId xmlns:a16="http://schemas.microsoft.com/office/drawing/2014/main" id="{4EC87989-511D-4733-B470-47C7186020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3372" y="4268782"/>
            <a:ext cx="792162" cy="431800"/>
          </a:xfrm>
          <a:prstGeom prst="line">
            <a:avLst/>
          </a:prstGeom>
          <a:noFill/>
          <a:ln w="38100">
            <a:solidFill>
              <a:srgbClr val="0F2D6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 Box 222">
            <a:extLst>
              <a:ext uri="{FF2B5EF4-FFF2-40B4-BE49-F238E27FC236}">
                <a16:creationId xmlns:a16="http://schemas.microsoft.com/office/drawing/2014/main" id="{DD8735BF-5F44-427A-B296-A86C4224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472" y="4195757"/>
            <a:ext cx="57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 Box 223">
            <a:extLst>
              <a:ext uri="{FF2B5EF4-FFF2-40B4-BE49-F238E27FC236}">
                <a16:creationId xmlns:a16="http://schemas.microsoft.com/office/drawing/2014/main" id="{413A6ED0-FEFE-424D-B236-F6A169AF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47" y="5205407"/>
            <a:ext cx="2808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расширение знака)</a:t>
            </a:r>
          </a:p>
        </p:txBody>
      </p:sp>
      <p:sp>
        <p:nvSpPr>
          <p:cNvPr id="24" name="Text Box 224">
            <a:extLst>
              <a:ext uri="{FF2B5EF4-FFF2-40B4-BE49-F238E27FC236}">
                <a16:creationId xmlns:a16="http://schemas.microsoft.com/office/drawing/2014/main" id="{E3B3F67F-6DFD-47CD-B38C-047D34412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34" y="4268782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&gt;&gt;2</a:t>
            </a:r>
            <a:endParaRPr lang="ru-RU" altLang="ru-RU" sz="1800" b="1" dirty="0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Line 225">
            <a:extLst>
              <a:ext uri="{FF2B5EF4-FFF2-40B4-BE49-F238E27FC236}">
                <a16:creationId xmlns:a16="http://schemas.microsoft.com/office/drawing/2014/main" id="{44200989-AF99-491A-943F-ADB183A31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497" y="4268782"/>
            <a:ext cx="863600" cy="431800"/>
          </a:xfrm>
          <a:prstGeom prst="line">
            <a:avLst/>
          </a:prstGeom>
          <a:noFill/>
          <a:ln w="38100">
            <a:solidFill>
              <a:srgbClr val="0F2D6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 Box 226">
            <a:extLst>
              <a:ext uri="{FF2B5EF4-FFF2-40B4-BE49-F238E27FC236}">
                <a16:creationId xmlns:a16="http://schemas.microsoft.com/office/drawing/2014/main" id="{F4ABB993-5E09-42A9-954B-5CFED4CA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572" y="4268782"/>
            <a:ext cx="57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 Box 227">
            <a:extLst>
              <a:ext uri="{FF2B5EF4-FFF2-40B4-BE49-F238E27FC236}">
                <a16:creationId xmlns:a16="http://schemas.microsoft.com/office/drawing/2014/main" id="{3F59656C-7AAE-43E6-950C-C0E9D19D3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634" y="4268782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&gt;&gt;&gt;2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8" name="Picture 262">
            <a:extLst>
              <a:ext uri="{FF2B5EF4-FFF2-40B4-BE49-F238E27FC236}">
                <a16:creationId xmlns:a16="http://schemas.microsoft.com/office/drawing/2014/main" id="{EEE91DFE-B845-440B-8C42-F67FFA3C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72" y="2719382"/>
            <a:ext cx="24828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63">
            <a:extLst>
              <a:ext uri="{FF2B5EF4-FFF2-40B4-BE49-F238E27FC236}">
                <a16:creationId xmlns:a16="http://schemas.microsoft.com/office/drawing/2014/main" id="{4F1609C3-2183-4B88-BA40-F83911CF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72" y="4773607"/>
            <a:ext cx="2482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29">
            <a:extLst>
              <a:ext uri="{FF2B5EF4-FFF2-40B4-BE49-F238E27FC236}">
                <a16:creationId xmlns:a16="http://schemas.microsoft.com/office/drawing/2014/main" id="{889F9F29-D2D3-43D5-9EF1-82664645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8" y="1289484"/>
            <a:ext cx="5545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800" b="1" kern="12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Беззнаковый сдвиг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BA49522-0D5B-4191-894B-4C4563376D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A521E8-08F4-4500-B01D-D807E1EF7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26</a:t>
            </a:fld>
            <a:endParaRPr lang="ru"/>
          </a:p>
        </p:txBody>
      </p:sp>
      <p:sp>
        <p:nvSpPr>
          <p:cNvPr id="33" name="Google Shape;99;p17">
            <a:extLst>
              <a:ext uri="{FF2B5EF4-FFF2-40B4-BE49-F238E27FC236}">
                <a16:creationId xmlns:a16="http://schemas.microsoft.com/office/drawing/2014/main" id="{29226D80-8EC6-427D-89E2-308984E9505E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Битовые (поразрядные) операции</a:t>
            </a:r>
          </a:p>
        </p:txBody>
      </p:sp>
      <p:sp>
        <p:nvSpPr>
          <p:cNvPr id="34" name="Google Shape;101;p17">
            <a:extLst>
              <a:ext uri="{FF2B5EF4-FFF2-40B4-BE49-F238E27FC236}">
                <a16:creationId xmlns:a16="http://schemas.microsoft.com/office/drawing/2014/main" id="{DB85F81A-28C3-4897-ACCF-47576CB3B236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18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  <p:bldP spid="19" grpId="0"/>
      <p:bldP spid="22" grpId="0"/>
      <p:bldP spid="23" grpId="0"/>
      <p:bldP spid="24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" name="Group 195">
            <a:extLst>
              <a:ext uri="{FF2B5EF4-FFF2-40B4-BE49-F238E27FC236}">
                <a16:creationId xmlns:a16="http://schemas.microsoft.com/office/drawing/2014/main" id="{11D092D3-8DA8-4633-9AB7-D3506FC0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22964"/>
              </p:ext>
            </p:extLst>
          </p:nvPr>
        </p:nvGraphicFramePr>
        <p:xfrm>
          <a:off x="6201850" y="1824069"/>
          <a:ext cx="2441575" cy="358775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 Box 89">
            <a:extLst>
              <a:ext uri="{FF2B5EF4-FFF2-40B4-BE49-F238E27FC236}">
                <a16:creationId xmlns:a16="http://schemas.microsoft.com/office/drawing/2014/main" id="{A36FDC40-109E-4310-A0F8-B6229F791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725" y="1870107"/>
            <a:ext cx="316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 b = (byte) 0xf1 (-15)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 Box 90">
            <a:extLst>
              <a:ext uri="{FF2B5EF4-FFF2-40B4-BE49-F238E27FC236}">
                <a16:creationId xmlns:a16="http://schemas.microsoft.com/office/drawing/2014/main" id="{95665D92-381D-4878-9A16-C6C1A265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37" y="2327307"/>
            <a:ext cx="316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 b1 = (byte) (b&gt;&gt;&gt;4)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Text Box 91">
            <a:extLst>
              <a:ext uri="{FF2B5EF4-FFF2-40B4-BE49-F238E27FC236}">
                <a16:creationId xmlns:a16="http://schemas.microsoft.com/office/drawing/2014/main" id="{9236A9EB-1B38-4DAC-897B-3D32F27BD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737" y="3335369"/>
            <a:ext cx="352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Расширение до </a:t>
            </a: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4" name="Picture 126">
            <a:extLst>
              <a:ext uri="{FF2B5EF4-FFF2-40B4-BE49-F238E27FC236}">
                <a16:creationId xmlns:a16="http://schemas.microsoft.com/office/drawing/2014/main" id="{1A49FE6D-DA6F-4E80-9898-FBC1C81F7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50" y="2327307"/>
            <a:ext cx="2482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Box 127">
            <a:extLst>
              <a:ext uri="{FF2B5EF4-FFF2-40B4-BE49-F238E27FC236}">
                <a16:creationId xmlns:a16="http://schemas.microsoft.com/office/drawing/2014/main" id="{603903A6-649E-43B2-883D-D924B3D01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537" y="2832132"/>
            <a:ext cx="1439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Ожидаем:</a:t>
            </a:r>
          </a:p>
        </p:txBody>
      </p:sp>
      <p:sp>
        <p:nvSpPr>
          <p:cNvPr id="36" name="Text Box 128">
            <a:extLst>
              <a:ext uri="{FF2B5EF4-FFF2-40B4-BE49-F238E27FC236}">
                <a16:creationId xmlns:a16="http://schemas.microsoft.com/office/drawing/2014/main" id="{125766AC-74BB-4A2D-BA7C-8FAD979D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12" y="3335369"/>
            <a:ext cx="158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Получаем:</a:t>
            </a:r>
          </a:p>
        </p:txBody>
      </p:sp>
      <p:pic>
        <p:nvPicPr>
          <p:cNvPr id="37" name="Picture 151">
            <a:extLst>
              <a:ext uri="{FF2B5EF4-FFF2-40B4-BE49-F238E27FC236}">
                <a16:creationId xmlns:a16="http://schemas.microsoft.com/office/drawing/2014/main" id="{DC70B194-0DA5-476E-B273-EB0D15BFB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00" y="3911632"/>
            <a:ext cx="20494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52">
            <a:extLst>
              <a:ext uri="{FF2B5EF4-FFF2-40B4-BE49-F238E27FC236}">
                <a16:creationId xmlns:a16="http://schemas.microsoft.com/office/drawing/2014/main" id="{D297E434-8AFD-4BF6-9032-43BF714A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50" y="3911632"/>
            <a:ext cx="2122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53">
            <a:extLst>
              <a:ext uri="{FF2B5EF4-FFF2-40B4-BE49-F238E27FC236}">
                <a16:creationId xmlns:a16="http://schemas.microsoft.com/office/drawing/2014/main" id="{E7ACA399-43C3-466A-B493-5B7D449A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7" y="3911632"/>
            <a:ext cx="19065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 Box 154">
            <a:extLst>
              <a:ext uri="{FF2B5EF4-FFF2-40B4-BE49-F238E27FC236}">
                <a16:creationId xmlns:a16="http://schemas.microsoft.com/office/drawing/2014/main" id="{DC8613D4-8C0F-4684-8514-489F98B7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762" y="4343432"/>
            <a:ext cx="352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Беззнаковый сдвиг</a:t>
            </a:r>
          </a:p>
        </p:txBody>
      </p:sp>
      <p:pic>
        <p:nvPicPr>
          <p:cNvPr id="41" name="Picture 156">
            <a:extLst>
              <a:ext uri="{FF2B5EF4-FFF2-40B4-BE49-F238E27FC236}">
                <a16:creationId xmlns:a16="http://schemas.microsoft.com/office/drawing/2014/main" id="{49AAC02E-0F51-4E71-93A9-59F43DE7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50" y="4775232"/>
            <a:ext cx="20494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57">
            <a:extLst>
              <a:ext uri="{FF2B5EF4-FFF2-40B4-BE49-F238E27FC236}">
                <a16:creationId xmlns:a16="http://schemas.microsoft.com/office/drawing/2014/main" id="{4A33C5E5-275B-4302-A033-10EA379D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00" y="4775232"/>
            <a:ext cx="2122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58">
            <a:extLst>
              <a:ext uri="{FF2B5EF4-FFF2-40B4-BE49-F238E27FC236}">
                <a16:creationId xmlns:a16="http://schemas.microsoft.com/office/drawing/2014/main" id="{C9A128CB-BB5D-4BBB-B6E8-ED4BE028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675" y="4775232"/>
            <a:ext cx="19065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80">
            <a:extLst>
              <a:ext uri="{FF2B5EF4-FFF2-40B4-BE49-F238E27FC236}">
                <a16:creationId xmlns:a16="http://schemas.microsoft.com/office/drawing/2014/main" id="{0F1EFE1D-A8DE-4C9C-A721-FB4460BC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825" y="3911632"/>
            <a:ext cx="2482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91">
            <a:extLst>
              <a:ext uri="{FF2B5EF4-FFF2-40B4-BE49-F238E27FC236}">
                <a16:creationId xmlns:a16="http://schemas.microsoft.com/office/drawing/2014/main" id="{A1376647-4770-4D6E-A6BC-FF226E3C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5" y="4775232"/>
            <a:ext cx="2482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 Box 196">
            <a:extLst>
              <a:ext uri="{FF2B5EF4-FFF2-40B4-BE49-F238E27FC236}">
                <a16:creationId xmlns:a16="http://schemas.microsoft.com/office/drawing/2014/main" id="{63895B7B-331B-4954-BB61-EB6180E4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12" y="5351494"/>
            <a:ext cx="1728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Усечение</a:t>
            </a:r>
          </a:p>
        </p:txBody>
      </p:sp>
      <p:pic>
        <p:nvPicPr>
          <p:cNvPr id="47" name="Picture 197">
            <a:extLst>
              <a:ext uri="{FF2B5EF4-FFF2-40B4-BE49-F238E27FC236}">
                <a16:creationId xmlns:a16="http://schemas.microsoft.com/office/drawing/2014/main" id="{6B3184BC-63DC-4AB4-9461-9A224CC6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75" y="5351494"/>
            <a:ext cx="19065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Box 198">
            <a:extLst>
              <a:ext uri="{FF2B5EF4-FFF2-40B4-BE49-F238E27FC236}">
                <a16:creationId xmlns:a16="http://schemas.microsoft.com/office/drawing/2014/main" id="{0A34CE1B-0B67-4A68-9756-57016D8B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162" y="5351494"/>
            <a:ext cx="1728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b1 = -1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Text Box 199">
            <a:extLst>
              <a:ext uri="{FF2B5EF4-FFF2-40B4-BE49-F238E27FC236}">
                <a16:creationId xmlns:a16="http://schemas.microsoft.com/office/drawing/2014/main" id="{B3FF969B-A52F-415B-9258-B3C474FB5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300" y="2832132"/>
            <a:ext cx="1728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b1 = 15</a:t>
            </a:r>
            <a:endParaRPr lang="ru-RU" altLang="ru-RU" sz="1800" b="1">
              <a:solidFill>
                <a:srgbClr val="0F2D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36230A9C-6EFD-4272-9629-C5B3A6DD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1" y="1379955"/>
            <a:ext cx="5545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800" b="1" kern="12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Беззнаковый сдвиг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88BF766-B588-4271-BA0D-1DD55D5036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744583-5104-4822-BF03-1EB366BECC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27</a:t>
            </a:fld>
            <a:endParaRPr lang="ru"/>
          </a:p>
        </p:txBody>
      </p:sp>
      <p:sp>
        <p:nvSpPr>
          <p:cNvPr id="52" name="Google Shape;99;p17">
            <a:extLst>
              <a:ext uri="{FF2B5EF4-FFF2-40B4-BE49-F238E27FC236}">
                <a16:creationId xmlns:a16="http://schemas.microsoft.com/office/drawing/2014/main" id="{5D36ADD8-C883-4D36-855A-A485AAEDB84C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Битовые (поразрядные) операции</a:t>
            </a:r>
          </a:p>
        </p:txBody>
      </p:sp>
      <p:sp>
        <p:nvSpPr>
          <p:cNvPr id="53" name="Google Shape;101;p17">
            <a:extLst>
              <a:ext uri="{FF2B5EF4-FFF2-40B4-BE49-F238E27FC236}">
                <a16:creationId xmlns:a16="http://schemas.microsoft.com/office/drawing/2014/main" id="{D9EF22C3-DC17-4AD6-9ABD-5CB729CB100C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19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36" grpId="0"/>
      <p:bldP spid="40" grpId="0"/>
      <p:bldP spid="46" grpId="0"/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B4A4F0D2-F8AE-4362-874F-60589A83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47109"/>
              </p:ext>
            </p:extLst>
          </p:nvPr>
        </p:nvGraphicFramePr>
        <p:xfrm>
          <a:off x="567644" y="1923066"/>
          <a:ext cx="722601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15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6360699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&amp;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Логическое 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|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Логическое ИЛИ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0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^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Логическое исключающее ИЛИ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||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Укороченное ИЛИ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7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&amp;&amp;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Укороченное 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57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Логическое унарное отрицание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8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&amp;=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Логическое И с присваиванием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38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|=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Логическое ИЛИ с присваиванием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8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F2D6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^=</a:t>
                      </a:r>
                      <a:endParaRPr lang="ru-RU" sz="1800" b="1" dirty="0">
                        <a:solidFill>
                          <a:srgbClr val="0F2D6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Логическое исключающее ИЛИ с присваиванием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114418"/>
                  </a:ext>
                </a:extLst>
              </a:tr>
            </a:tbl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50CC989-A948-4BD6-8AC6-EEB57EA816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077654-A75B-4699-B75E-3803C9861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28</a:t>
            </a:fld>
            <a:endParaRPr lang="ru"/>
          </a:p>
        </p:txBody>
      </p:sp>
      <p:sp>
        <p:nvSpPr>
          <p:cNvPr id="9" name="Google Shape;99;p17">
            <a:extLst>
              <a:ext uri="{FF2B5EF4-FFF2-40B4-BE49-F238E27FC236}">
                <a16:creationId xmlns:a16="http://schemas.microsoft.com/office/drawing/2014/main" id="{45F3C79C-22F6-4223-AA99-C95845FBE509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Логические операции</a:t>
            </a:r>
          </a:p>
        </p:txBody>
      </p:sp>
      <p:sp>
        <p:nvSpPr>
          <p:cNvPr id="10" name="Google Shape;101;p17">
            <a:extLst>
              <a:ext uri="{FF2B5EF4-FFF2-40B4-BE49-F238E27FC236}">
                <a16:creationId xmlns:a16="http://schemas.microsoft.com/office/drawing/2014/main" id="{D6324408-71F5-4090-A706-CBD76103CE58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2108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ctangle 229">
            <a:extLst>
              <a:ext uri="{FF2B5EF4-FFF2-40B4-BE49-F238E27FC236}">
                <a16:creationId xmlns:a16="http://schemas.microsoft.com/office/drawing/2014/main" id="{C0386033-0B3D-4746-8DF5-A9FE10B2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564211"/>
            <a:ext cx="5545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800" b="1" kern="12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Таблица истинности</a:t>
            </a:r>
          </a:p>
        </p:txBody>
      </p:sp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E0FF0762-7863-4115-9072-77780EE2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74112"/>
              </p:ext>
            </p:extLst>
          </p:nvPr>
        </p:nvGraphicFramePr>
        <p:xfrm>
          <a:off x="346156" y="2040287"/>
          <a:ext cx="8640000" cy="249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695334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8370897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024379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78862589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A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B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A&amp;B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A|B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A^B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!A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F2D6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false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F2D6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07240"/>
                  </a:ext>
                </a:extLst>
              </a:tr>
            </a:tbl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82A56F9-C1EA-406A-BA19-840AB09FA6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E915D9-4936-481D-B9F0-1BB4433B8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29</a:t>
            </a:fld>
            <a:endParaRPr lang="ru"/>
          </a:p>
        </p:txBody>
      </p:sp>
      <p:sp>
        <p:nvSpPr>
          <p:cNvPr id="12" name="Google Shape;99;p17">
            <a:extLst>
              <a:ext uri="{FF2B5EF4-FFF2-40B4-BE49-F238E27FC236}">
                <a16:creationId xmlns:a16="http://schemas.microsoft.com/office/drawing/2014/main" id="{07CC4C98-50B4-470C-A725-C9AF2044D6AA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</a:rPr>
              <a:t>Логические операции</a:t>
            </a:r>
          </a:p>
        </p:txBody>
      </p:sp>
      <p:sp>
        <p:nvSpPr>
          <p:cNvPr id="14" name="Google Shape;101;p17">
            <a:extLst>
              <a:ext uri="{FF2B5EF4-FFF2-40B4-BE49-F238E27FC236}">
                <a16:creationId xmlns:a16="http://schemas.microsoft.com/office/drawing/2014/main" id="{1017169C-A9D8-47A5-A912-1B9D5EE0233B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39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Пробельные символы и комментарии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CD11AA-5C40-4FEF-A764-E980FDE75E62}"/>
              </a:ext>
            </a:extLst>
          </p:cNvPr>
          <p:cNvSpPr/>
          <p:nvPr/>
        </p:nvSpPr>
        <p:spPr>
          <a:xfrm>
            <a:off x="811613" y="1654535"/>
            <a:ext cx="2114550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FB64E0-85A0-4619-A52B-6564D9AE35D9}"/>
              </a:ext>
            </a:extLst>
          </p:cNvPr>
          <p:cNvSpPr/>
          <p:nvPr/>
        </p:nvSpPr>
        <p:spPr>
          <a:xfrm>
            <a:off x="673360" y="1508558"/>
            <a:ext cx="2114550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6E0B-0C0B-4E32-A300-A209D4F43083}"/>
              </a:ext>
            </a:extLst>
          </p:cNvPr>
          <p:cNvSpPr txBox="1"/>
          <p:nvPr/>
        </p:nvSpPr>
        <p:spPr>
          <a:xfrm>
            <a:off x="786964" y="1598183"/>
            <a:ext cx="189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Пробельные символы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5F078D-1F36-4416-93D1-49374EAEF6FF}"/>
              </a:ext>
            </a:extLst>
          </p:cNvPr>
          <p:cNvSpPr/>
          <p:nvPr/>
        </p:nvSpPr>
        <p:spPr>
          <a:xfrm>
            <a:off x="3784794" y="1654535"/>
            <a:ext cx="4022619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2F52DE7-EDA1-4AA3-8858-79C647A7D06E}"/>
              </a:ext>
            </a:extLst>
          </p:cNvPr>
          <p:cNvSpPr/>
          <p:nvPr/>
        </p:nvSpPr>
        <p:spPr>
          <a:xfrm>
            <a:off x="3646541" y="1508558"/>
            <a:ext cx="4022619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80D8C-A84D-415D-9556-744AFC2708B6}"/>
              </a:ext>
            </a:extLst>
          </p:cNvPr>
          <p:cNvSpPr txBox="1"/>
          <p:nvPr/>
        </p:nvSpPr>
        <p:spPr>
          <a:xfrm>
            <a:off x="3757305" y="1748543"/>
            <a:ext cx="3601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Комментарии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F4DB11C2-6DE7-47C9-A993-EE496535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962630"/>
            <a:ext cx="25219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Пробел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Табуляция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Перевод строки</a:t>
            </a:r>
          </a:p>
          <a:p>
            <a:pPr marL="285750" indent="-28575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1D057CE-9061-4418-8A38-9CAC7792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794" y="2959102"/>
            <a:ext cx="699062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// … однострочный комментарий</a:t>
            </a: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/* …</a:t>
            </a:r>
          </a:p>
          <a:p>
            <a:pPr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многострочный комментарий</a:t>
            </a:r>
          </a:p>
          <a:p>
            <a:pPr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	… */</a:t>
            </a:r>
          </a:p>
          <a:p>
            <a:pPr marL="285750" indent="-28575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/** … 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>
              <a:buFontTx/>
              <a:buNone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       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документационный комментарий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…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*/</a:t>
            </a:r>
          </a:p>
          <a:p>
            <a:pPr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Для сборки 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док.комментариев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: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javadoc.exe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285750" indent="-28575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FD86DD-3546-4318-A22B-2260013654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8FEE2-4201-412C-982E-C19F5546F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7560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ctangle 229">
            <a:extLst>
              <a:ext uri="{FF2B5EF4-FFF2-40B4-BE49-F238E27FC236}">
                <a16:creationId xmlns:a16="http://schemas.microsoft.com/office/drawing/2014/main" id="{C0386033-0B3D-4746-8DF5-A9FE10B2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82188"/>
            <a:ext cx="5545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800" b="1" kern="12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Операция присваивания</a:t>
            </a:r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F6B4F2F3-6AE2-4262-839B-19F58DD4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50" y="1851520"/>
            <a:ext cx="2678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chemeClr val="tx1"/>
                </a:solidFill>
              </a:rPr>
              <a:t>var</a:t>
            </a:r>
            <a:r>
              <a:rPr lang="ru-RU" altLang="ru-RU" sz="1600" dirty="0">
                <a:solidFill>
                  <a:schemeClr val="tx1"/>
                </a:solidFill>
              </a:rPr>
              <a:t>_</a:t>
            </a:r>
            <a:r>
              <a:rPr lang="en-US" altLang="ru-RU" sz="1600" dirty="0">
                <a:solidFill>
                  <a:schemeClr val="tx1"/>
                </a:solidFill>
              </a:rPr>
              <a:t>name</a:t>
            </a:r>
            <a:r>
              <a:rPr lang="ru-RU" altLang="ru-RU" sz="1600" dirty="0">
                <a:solidFill>
                  <a:schemeClr val="tx1"/>
                </a:solidFill>
              </a:rPr>
              <a:t> = </a:t>
            </a:r>
            <a:r>
              <a:rPr lang="en-US" altLang="ru-RU" sz="1600" dirty="0">
                <a:solidFill>
                  <a:schemeClr val="tx1"/>
                </a:solidFill>
              </a:rPr>
              <a:t>&lt;expression&gt;</a:t>
            </a:r>
            <a:r>
              <a:rPr lang="ru-RU" altLang="ru-RU" sz="1600" dirty="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1" name="Rectangle 229">
            <a:extLst>
              <a:ext uri="{FF2B5EF4-FFF2-40B4-BE49-F238E27FC236}">
                <a16:creationId xmlns:a16="http://schemas.microsoft.com/office/drawing/2014/main" id="{5E576BB0-54B3-4D03-AEB5-30808AA8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559406"/>
            <a:ext cx="5545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800" b="1" kern="12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Условная операция</a:t>
            </a:r>
          </a:p>
        </p:txBody>
      </p:sp>
      <p:sp>
        <p:nvSpPr>
          <p:cNvPr id="12" name="Rectangle 50">
            <a:extLst>
              <a:ext uri="{FF2B5EF4-FFF2-40B4-BE49-F238E27FC236}">
                <a16:creationId xmlns:a16="http://schemas.microsoft.com/office/drawing/2014/main" id="{7B608101-FB5F-4D22-A053-5A49E73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50" y="2928738"/>
            <a:ext cx="6046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chemeClr val="tx1"/>
                </a:solidFill>
              </a:rPr>
              <a:t>&lt;expression</a:t>
            </a:r>
            <a:r>
              <a:rPr lang="ru-RU" altLang="ru-RU" sz="1600" dirty="0">
                <a:solidFill>
                  <a:schemeClr val="tx1"/>
                </a:solidFill>
              </a:rPr>
              <a:t>1</a:t>
            </a:r>
            <a:r>
              <a:rPr lang="en-US" altLang="ru-RU" sz="1600" dirty="0">
                <a:solidFill>
                  <a:schemeClr val="tx1"/>
                </a:solidFill>
              </a:rPr>
              <a:t>&gt;</a:t>
            </a:r>
            <a:r>
              <a:rPr lang="ru-RU" altLang="ru-RU" sz="1600" dirty="0">
                <a:solidFill>
                  <a:schemeClr val="tx1"/>
                </a:solidFill>
              </a:rPr>
              <a:t> ? </a:t>
            </a:r>
            <a:r>
              <a:rPr lang="en-US" altLang="ru-RU" sz="1600" dirty="0">
                <a:solidFill>
                  <a:schemeClr val="tx1"/>
                </a:solidFill>
              </a:rPr>
              <a:t>&lt;expression</a:t>
            </a:r>
            <a:r>
              <a:rPr lang="ru-RU" altLang="ru-RU" sz="1600" dirty="0">
                <a:solidFill>
                  <a:schemeClr val="tx1"/>
                </a:solidFill>
              </a:rPr>
              <a:t>2</a:t>
            </a:r>
            <a:r>
              <a:rPr lang="en-US" altLang="ru-RU" sz="1600" dirty="0">
                <a:solidFill>
                  <a:schemeClr val="tx1"/>
                </a:solidFill>
              </a:rPr>
              <a:t>&gt;</a:t>
            </a:r>
            <a:r>
              <a:rPr lang="ru-RU" altLang="ru-RU" sz="1600" dirty="0">
                <a:solidFill>
                  <a:schemeClr val="tx1"/>
                </a:solidFill>
              </a:rPr>
              <a:t> : </a:t>
            </a:r>
            <a:r>
              <a:rPr lang="en-US" altLang="ru-RU" sz="1600" dirty="0">
                <a:solidFill>
                  <a:schemeClr val="tx1"/>
                </a:solidFill>
              </a:rPr>
              <a:t>&lt;expression</a:t>
            </a:r>
            <a:r>
              <a:rPr lang="ru-RU" altLang="ru-RU" sz="1600" dirty="0">
                <a:solidFill>
                  <a:schemeClr val="tx1"/>
                </a:solidFill>
              </a:rPr>
              <a:t>3</a:t>
            </a:r>
            <a:r>
              <a:rPr lang="en-US" altLang="ru-RU" sz="1600" dirty="0">
                <a:solidFill>
                  <a:schemeClr val="tx1"/>
                </a:solidFill>
              </a:rPr>
              <a:t>&gt;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237EB25-3BA9-46DB-8C7E-98AA0F0A40EB}"/>
              </a:ext>
            </a:extLst>
          </p:cNvPr>
          <p:cNvSpPr/>
          <p:nvPr/>
        </p:nvSpPr>
        <p:spPr>
          <a:xfrm>
            <a:off x="783150" y="3436754"/>
            <a:ext cx="4454988" cy="116381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 value, abs;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abs = value &lt; 0 ? –value : value;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AABA31E-D7CD-4AFE-977A-7CCE679BD2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2CB246-4117-4659-A0E6-459C6D15F7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30</a:t>
            </a:fld>
            <a:endParaRPr lang="ru"/>
          </a:p>
        </p:txBody>
      </p:sp>
      <p:sp>
        <p:nvSpPr>
          <p:cNvPr id="13" name="Google Shape;99;p17">
            <a:extLst>
              <a:ext uri="{FF2B5EF4-FFF2-40B4-BE49-F238E27FC236}">
                <a16:creationId xmlns:a16="http://schemas.microsoft.com/office/drawing/2014/main" id="{EC321114-23C9-4DC6-8186-B3960FE45ED8}"/>
              </a:ext>
            </a:extLst>
          </p:cNvPr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4" name="Google Shape;101;p17">
            <a:extLst>
              <a:ext uri="{FF2B5EF4-FFF2-40B4-BE49-F238E27FC236}">
                <a16:creationId xmlns:a16="http://schemas.microsoft.com/office/drawing/2014/main" id="{D1967FFE-189C-44C8-BDB1-5BC39F51CF1C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17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B4A4F0D2-F8AE-4362-874F-60589A83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46016"/>
              </p:ext>
            </p:extLst>
          </p:nvPr>
        </p:nvGraphicFramePr>
        <p:xfrm>
          <a:off x="459300" y="1971129"/>
          <a:ext cx="762715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795">
                  <a:extLst>
                    <a:ext uri="{9D8B030D-6E8A-4147-A177-3AD203B41FA5}">
                      <a16:colId xmlns:a16="http://schemas.microsoft.com/office/drawing/2014/main" val="291278770"/>
                    </a:ext>
                  </a:extLst>
                </a:gridCol>
                <a:gridCol w="3977359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1. ( )   [ ]  .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8.   &amp;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2. ++  --  ~  !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9.   ^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9526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3.  *  /   %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10. |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2907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4. +  -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11. &amp;&amp;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1755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5.  &gt;&gt;   &gt;&gt;&gt;   &lt;&lt;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12. ||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638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6.  &gt;   &gt;=   &lt;    &lt;=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13. ? :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965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7. ==   !=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14.  =    +=    -=    *=     /=     %=   &amp;=    |=    ^=    &gt;&gt;=    &gt;&gt;&gt;=    &lt;&lt;=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40056"/>
                  </a:ext>
                </a:extLst>
              </a:tr>
            </a:tbl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7C40F9C-AFFC-4945-993E-E8523280AC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89BF39-0889-4911-93B3-60E04E250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31</a:t>
            </a:fld>
            <a:endParaRPr lang="ru"/>
          </a:p>
        </p:txBody>
      </p:sp>
      <p:sp>
        <p:nvSpPr>
          <p:cNvPr id="9" name="Google Shape;99;p17">
            <a:extLst>
              <a:ext uri="{FF2B5EF4-FFF2-40B4-BE49-F238E27FC236}">
                <a16:creationId xmlns:a16="http://schemas.microsoft.com/office/drawing/2014/main" id="{A2867163-82A3-401E-8C6B-0CA7CC9BC73D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Операции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Таблица приоритетов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Google Shape;101;p17">
            <a:extLst>
              <a:ext uri="{FF2B5EF4-FFF2-40B4-BE49-F238E27FC236}">
                <a16:creationId xmlns:a16="http://schemas.microsoft.com/office/drawing/2014/main" id="{04909468-7BF1-49A3-A4C6-B4FCE8FF810E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1906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CA8E3-4CDC-4A69-A556-0DF9620B6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99" y="1504768"/>
            <a:ext cx="7882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if  (&lt;condition&gt;) &lt;statement1&gt;;</a:t>
            </a:r>
          </a:p>
          <a:p>
            <a:pPr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	    [else &lt;statement2&gt;; ]	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9DECCF-70FB-477E-8DA1-5EFC5CA76072}"/>
              </a:ext>
            </a:extLst>
          </p:cNvPr>
          <p:cNvSpPr/>
          <p:nvPr/>
        </p:nvSpPr>
        <p:spPr>
          <a:xfrm>
            <a:off x="459299" y="2275913"/>
            <a:ext cx="7322432" cy="202835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</a:t>
            </a:r>
            <a:r>
              <a:rPr lang="ru-RU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int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</a:t>
            </a:r>
            <a:r>
              <a:rPr lang="ru-RU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flag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</a:t>
            </a:r>
            <a:r>
              <a:rPr lang="ru-RU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if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(!</a:t>
            </a:r>
            <a:r>
              <a:rPr lang="ru-RU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flag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)     </a:t>
            </a:r>
            <a:r>
              <a:rPr lang="en-US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	</a:t>
            </a:r>
            <a:r>
              <a:rPr lang="ru-RU" altLang="ru-RU" sz="180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Arial"/>
              </a:rPr>
              <a:t>//проверка на равенство нулю, допустимая в С/С++, но недопустимая в Java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 </a:t>
            </a:r>
            <a:r>
              <a:rPr lang="ru-RU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if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(</a:t>
            </a:r>
            <a:r>
              <a:rPr lang="ru-RU" altLang="ru-RU" sz="1800" kern="1200" dirty="0" err="1">
                <a:solidFill>
                  <a:schemeClr val="dk1"/>
                </a:solidFill>
                <a:latin typeface="Roboto"/>
                <a:ea typeface="Roboto"/>
                <a:cs typeface="Arial"/>
              </a:rPr>
              <a:t>flag</a:t>
            </a:r>
            <a:r>
              <a:rPr lang="ru-RU" altLang="ru-RU" sz="18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 == 0)	</a:t>
            </a:r>
            <a:r>
              <a:rPr lang="ru-RU" altLang="ru-RU" sz="180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Arial"/>
              </a:rPr>
              <a:t>//</a:t>
            </a:r>
            <a:r>
              <a:rPr lang="ru-RU" altLang="ru-RU" sz="1800" i="1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Arial"/>
              </a:rPr>
              <a:t>ак</a:t>
            </a:r>
            <a:r>
              <a:rPr lang="ru-RU" altLang="ru-RU" sz="180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Arial"/>
              </a:rPr>
              <a:t> необходимо организовывать проверку на равенство нулю в Java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52762AB-B5A1-42C2-BB92-BA2BBC50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625" y="4296048"/>
            <a:ext cx="8403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4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Во всех операторах </a:t>
            </a:r>
            <a:r>
              <a:rPr lang="en-US" altLang="ru-RU" sz="14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&lt;condition&gt; </a:t>
            </a:r>
            <a:r>
              <a:rPr lang="ru-RU" altLang="ru-RU" sz="14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- выражение, возвращающее тип </a:t>
            </a:r>
            <a:r>
              <a:rPr lang="en-US" altLang="ru-RU" sz="14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boolean</a:t>
            </a:r>
            <a:endParaRPr lang="en-US" altLang="ru-RU" sz="14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DA62941-5BF9-4515-AF7D-F9A06B8614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B0B794-258A-4746-BDB8-88B1F3B75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32</a:t>
            </a:fld>
            <a:endParaRPr lang="ru"/>
          </a:p>
        </p:txBody>
      </p:sp>
      <p:sp>
        <p:nvSpPr>
          <p:cNvPr id="11" name="Google Shape;99;p17">
            <a:extLst>
              <a:ext uri="{FF2B5EF4-FFF2-40B4-BE49-F238E27FC236}">
                <a16:creationId xmlns:a16="http://schemas.microsoft.com/office/drawing/2014/main" id="{DB694924-89C5-4ACC-8084-B2ADD5A956EF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Управляющие операторы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Оператор </a:t>
            </a:r>
            <a:r>
              <a:rPr lang="en-US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if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2" name="Google Shape;101;p17">
            <a:extLst>
              <a:ext uri="{FF2B5EF4-FFF2-40B4-BE49-F238E27FC236}">
                <a16:creationId xmlns:a16="http://schemas.microsoft.com/office/drawing/2014/main" id="{3D88BD79-1C59-4093-8AD4-CAE5E24DB7F1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910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9DECCF-70FB-477E-8DA1-5EFC5CA76072}"/>
              </a:ext>
            </a:extLst>
          </p:cNvPr>
          <p:cNvSpPr/>
          <p:nvPr/>
        </p:nvSpPr>
        <p:spPr>
          <a:xfrm>
            <a:off x="625151" y="2099388"/>
            <a:ext cx="7567126" cy="220487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endParaRPr lang="ru-RU" altLang="ru-RU" sz="1800" i="1" kern="12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Arial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52762AB-B5A1-42C2-BB92-BA2BBC50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557" y="5483108"/>
            <a:ext cx="5379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en-US" sz="16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Начиная с </a:t>
            </a:r>
            <a:r>
              <a:rPr lang="en-US" altLang="en-US" sz="16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Java 7 </a:t>
            </a:r>
            <a:r>
              <a:rPr lang="ru-RU" altLang="en-US" sz="16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в </a:t>
            </a:r>
            <a:r>
              <a:rPr lang="en-US" altLang="en-US" sz="16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case </a:t>
            </a:r>
            <a:r>
              <a:rPr lang="ru-RU" altLang="en-US" sz="16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можно использовать строки</a:t>
            </a:r>
            <a:endParaRPr lang="en-US" altLang="en-US" sz="16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E4EB1-4710-4F34-8545-43DB9687D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08" y="2166667"/>
            <a:ext cx="717524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value1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последовательность операторов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altLang="ru-R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valueN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последовательность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операторовN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последовательность операторов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D5A8B5F9-3643-4A26-AF29-FB6C2D63A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236" y="5117271"/>
            <a:ext cx="733321" cy="733321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B946C9-E309-465C-ADFC-CC9E96A1FC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653353-6CDD-4F1C-A343-6EBC42C5B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33</a:t>
            </a:fld>
            <a:endParaRPr lang="ru"/>
          </a:p>
        </p:txBody>
      </p:sp>
      <p:sp>
        <p:nvSpPr>
          <p:cNvPr id="15" name="Google Shape;99;p17">
            <a:extLst>
              <a:ext uri="{FF2B5EF4-FFF2-40B4-BE49-F238E27FC236}">
                <a16:creationId xmlns:a16="http://schemas.microsoft.com/office/drawing/2014/main" id="{7EC7B9B7-E715-4780-A1CD-484D9D625290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Управляющие операторы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Оператор </a:t>
            </a:r>
            <a:r>
              <a:rPr lang="en-US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switch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6" name="Google Shape;101;p17">
            <a:extLst>
              <a:ext uri="{FF2B5EF4-FFF2-40B4-BE49-F238E27FC236}">
                <a16:creationId xmlns:a16="http://schemas.microsoft.com/office/drawing/2014/main" id="{2EE63218-017C-4D7D-8F05-BA98B69E6882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4399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9DECCF-70FB-477E-8DA1-5EFC5CA76072}"/>
              </a:ext>
            </a:extLst>
          </p:cNvPr>
          <p:cNvSpPr/>
          <p:nvPr/>
        </p:nvSpPr>
        <p:spPr>
          <a:xfrm>
            <a:off x="607248" y="1545539"/>
            <a:ext cx="7714935" cy="405304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endParaRPr lang="ru-RU" altLang="ru-RU" sz="1800" i="1" kern="12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A5EE0A-C229-40BA-8585-68D0BE92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81" y="1726094"/>
            <a:ext cx="79002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последовательность операторов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последовательность операторов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initialization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iteration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последовательность операторов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4AE060-3250-424A-B1BB-82E93467FABA}"/>
              </a:ext>
            </a:extLst>
          </p:cNvPr>
          <p:cNvSpPr/>
          <p:nvPr/>
        </p:nvSpPr>
        <p:spPr>
          <a:xfrm>
            <a:off x="459300" y="3890910"/>
            <a:ext cx="7900249" cy="32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99DB5E-1691-415F-B15E-EE9E88488530}"/>
              </a:ext>
            </a:extLst>
          </p:cNvPr>
          <p:cNvCxnSpPr>
            <a:cxnSpLocks/>
          </p:cNvCxnSpPr>
          <p:nvPr/>
        </p:nvCxnSpPr>
        <p:spPr>
          <a:xfrm>
            <a:off x="934648" y="4093638"/>
            <a:ext cx="6949554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49C3FA-106D-4CB3-8749-3E52E7EF0A07}"/>
              </a:ext>
            </a:extLst>
          </p:cNvPr>
          <p:cNvSpPr/>
          <p:nvPr/>
        </p:nvSpPr>
        <p:spPr>
          <a:xfrm>
            <a:off x="505911" y="2462871"/>
            <a:ext cx="7900249" cy="32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A5EBA35-DDCC-4630-ADAD-5ACC5D0005B9}"/>
              </a:ext>
            </a:extLst>
          </p:cNvPr>
          <p:cNvCxnSpPr>
            <a:cxnSpLocks/>
          </p:cNvCxnSpPr>
          <p:nvPr/>
        </p:nvCxnSpPr>
        <p:spPr>
          <a:xfrm>
            <a:off x="910699" y="2656723"/>
            <a:ext cx="6949554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6BF8B3F-A25C-4ED5-8E05-91A7F58B23D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16B84-DED1-40BE-87ED-0865541681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34</a:t>
            </a:fld>
            <a:endParaRPr lang="ru"/>
          </a:p>
        </p:txBody>
      </p:sp>
      <p:sp>
        <p:nvSpPr>
          <p:cNvPr id="18" name="Google Shape;99;p17">
            <a:extLst>
              <a:ext uri="{FF2B5EF4-FFF2-40B4-BE49-F238E27FC236}">
                <a16:creationId xmlns:a16="http://schemas.microsoft.com/office/drawing/2014/main" id="{391F7D3A-B2E5-4A4A-96B9-B88ED2FFC094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Управляющие операторы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Операторы циклов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Google Shape;101;p17">
            <a:extLst>
              <a:ext uri="{FF2B5EF4-FFF2-40B4-BE49-F238E27FC236}">
                <a16:creationId xmlns:a16="http://schemas.microsoft.com/office/drawing/2014/main" id="{8EF02CEB-56B3-4297-98E7-BB809D714C1D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69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9DECCF-70FB-477E-8DA1-5EFC5CA76072}"/>
              </a:ext>
            </a:extLst>
          </p:cNvPr>
          <p:cNvSpPr/>
          <p:nvPr/>
        </p:nvSpPr>
        <p:spPr>
          <a:xfrm>
            <a:off x="672890" y="1912776"/>
            <a:ext cx="7714935" cy="30697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FontTx/>
              <a:buNone/>
            </a:pPr>
            <a:endParaRPr lang="ru-RU" altLang="ru-RU" sz="1800" i="1" kern="12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294C1-77A3-40A6-8FB5-A5A0DAF2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75" y="1827484"/>
            <a:ext cx="741707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j,x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0" lang="ru-RU" altLang="ru-RU" sz="16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){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dirty="0">
                <a:solidFill>
                  <a:srgbClr val="0099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en-US" altLang="ru-RU" sz="1600" b="1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		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test_label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BE09E0-5C20-425C-9DFD-5E77D1982A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029D11-CF65-4C02-A246-DEEC4792A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35</a:t>
            </a:fld>
            <a:endParaRPr lang="ru"/>
          </a:p>
        </p:txBody>
      </p:sp>
      <p:sp>
        <p:nvSpPr>
          <p:cNvPr id="12" name="Google Shape;99;p17">
            <a:extLst>
              <a:ext uri="{FF2B5EF4-FFF2-40B4-BE49-F238E27FC236}">
                <a16:creationId xmlns:a16="http://schemas.microsoft.com/office/drawing/2014/main" id="{EFA1A6D7-ECE5-4ECE-9A43-C1193476DD92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Управляющие операторы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Оператор </a:t>
            </a:r>
            <a:r>
              <a:rPr lang="en-US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break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4" name="Google Shape;101;p17">
            <a:extLst>
              <a:ext uri="{FF2B5EF4-FFF2-40B4-BE49-F238E27FC236}">
                <a16:creationId xmlns:a16="http://schemas.microsoft.com/office/drawing/2014/main" id="{767EBEE9-656E-4BE1-BD0E-8468BA674FD8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018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Сгенерированная документация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77C4FAC-C3C1-45F9-88C5-AED7EF7A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53344"/>
            <a:ext cx="7381875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3BDED97-DCFC-4637-BB9C-7A24BC1109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752636F-BDDB-4CEA-AD00-C63907EAD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0" name="Google Shape;101;p17">
            <a:extLst>
              <a:ext uri="{FF2B5EF4-FFF2-40B4-BE49-F238E27FC236}">
                <a16:creationId xmlns:a16="http://schemas.microsoft.com/office/drawing/2014/main" id="{817788F4-8E2D-452E-B3B5-4FC6E4254C50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456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Идентификаторы и разделители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CD11AA-5C40-4FEF-A764-E980FDE75E62}"/>
              </a:ext>
            </a:extLst>
          </p:cNvPr>
          <p:cNvSpPr/>
          <p:nvPr/>
        </p:nvSpPr>
        <p:spPr>
          <a:xfrm>
            <a:off x="597552" y="1343626"/>
            <a:ext cx="3906223" cy="622109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FB64E0-85A0-4619-A52B-6564D9AE35D9}"/>
              </a:ext>
            </a:extLst>
          </p:cNvPr>
          <p:cNvSpPr/>
          <p:nvPr/>
        </p:nvSpPr>
        <p:spPr>
          <a:xfrm>
            <a:off x="459299" y="1197649"/>
            <a:ext cx="3906223" cy="622109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6E0B-0C0B-4E32-A300-A209D4F43083}"/>
              </a:ext>
            </a:extLst>
          </p:cNvPr>
          <p:cNvSpPr txBox="1"/>
          <p:nvPr/>
        </p:nvSpPr>
        <p:spPr>
          <a:xfrm>
            <a:off x="666883" y="1279568"/>
            <a:ext cx="349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Идентификаторы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5F078D-1F36-4416-93D1-49374EAEF6FF}"/>
              </a:ext>
            </a:extLst>
          </p:cNvPr>
          <p:cNvSpPr/>
          <p:nvPr/>
        </p:nvSpPr>
        <p:spPr>
          <a:xfrm>
            <a:off x="597552" y="2687127"/>
            <a:ext cx="4022619" cy="622109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2F52DE7-EDA1-4AA3-8858-79C647A7D06E}"/>
              </a:ext>
            </a:extLst>
          </p:cNvPr>
          <p:cNvSpPr/>
          <p:nvPr/>
        </p:nvSpPr>
        <p:spPr>
          <a:xfrm>
            <a:off x="459299" y="2541150"/>
            <a:ext cx="4022619" cy="622109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80D8C-A84D-415D-9556-744AFC2708B6}"/>
              </a:ext>
            </a:extLst>
          </p:cNvPr>
          <p:cNvSpPr txBox="1"/>
          <p:nvPr/>
        </p:nvSpPr>
        <p:spPr>
          <a:xfrm>
            <a:off x="572904" y="2692785"/>
            <a:ext cx="3601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Разделители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F4DB11C2-6DE7-47C9-A993-EE496535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49" y="1197649"/>
            <a:ext cx="25219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A-Z, a-z, 0-9, _, $</a:t>
            </a:r>
            <a:endParaRPr lang="ru-RU" altLang="ru-RU" sz="16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2count</a:t>
            </a:r>
            <a:endParaRPr lang="ru-RU" altLang="ru-RU" sz="16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Test ≠ test ≠ TEST</a:t>
            </a:r>
            <a:endParaRPr lang="ru-RU" altLang="ru-RU" sz="16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1D057CE-9061-4418-8A38-9CAC7792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99" y="3561052"/>
            <a:ext cx="8684701" cy="26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Tx/>
              <a:buNone/>
            </a:pP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( ) –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Списки параметров в объявлении и вызове метода, задание приоритета операций в выражениях, выделение выражений в операторах управления выполнением программы и в операторах приведения типов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{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}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–</a:t>
            </a: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Блоки кода, списки инициализации массивов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[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]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–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Объявление массивов, доступ к элементам массивов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;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–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Разделяет операторы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 –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Разделяет идентификаторы в объявлениях переменных, а также цепочку выражений внутри оператора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for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.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–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Разделение имен пакетов и классов, обращение к члену или методу класса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8955817C-3E4B-4B80-AD47-6352888ED1CD}"/>
              </a:ext>
            </a:extLst>
          </p:cNvPr>
          <p:cNvSpPr/>
          <p:nvPr/>
        </p:nvSpPr>
        <p:spPr>
          <a:xfrm>
            <a:off x="4503775" y="1508703"/>
            <a:ext cx="391131" cy="249510"/>
          </a:xfrm>
          <a:prstGeom prst="rightArrow">
            <a:avLst/>
          </a:prstGeom>
          <a:solidFill>
            <a:srgbClr val="0F2D69"/>
          </a:solidFill>
          <a:ln>
            <a:solidFill>
              <a:srgbClr val="0F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DFBD1E-B1E9-409D-A487-59B9C635B8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222A66-0789-4F51-A9F9-9D01770024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8" name="Google Shape;101;p17">
            <a:extLst>
              <a:ext uri="{FF2B5EF4-FFF2-40B4-BE49-F238E27FC236}">
                <a16:creationId xmlns:a16="http://schemas.microsoft.com/office/drawing/2014/main" id="{17782122-2EC7-423C-9357-B100E85B6A85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31B030-6D6B-44AE-9953-1E1BC8A76A1C}"/>
              </a:ext>
            </a:extLst>
          </p:cNvPr>
          <p:cNvCxnSpPr/>
          <p:nvPr/>
        </p:nvCxnSpPr>
        <p:spPr>
          <a:xfrm>
            <a:off x="5572125" y="1508703"/>
            <a:ext cx="704850" cy="1709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Ключевые слова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B3B4D995-2A44-4B72-9653-9FF368123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809750"/>
            <a:ext cx="8280400" cy="3238500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C778ADA-AF45-41B0-92E6-D64F2313C5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7C99398-81E0-40AF-8029-624A23CA52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9" name="Google Shape;101;p17">
            <a:extLst>
              <a:ext uri="{FF2B5EF4-FFF2-40B4-BE49-F238E27FC236}">
                <a16:creationId xmlns:a16="http://schemas.microsoft.com/office/drawing/2014/main" id="{FC75E6C6-E1DC-4C90-966E-0337F59D8F36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80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Типы данных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-RU" altLang="ru-RU" sz="2400" dirty="0">
              <a:solidFill>
                <a:srgbClr val="1B4597"/>
              </a:solidFill>
              <a:latin typeface="Roboto"/>
              <a:ea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14C5316-1C26-4ECE-9BAF-B4CA75439622}"/>
              </a:ext>
            </a:extLst>
          </p:cNvPr>
          <p:cNvSpPr/>
          <p:nvPr/>
        </p:nvSpPr>
        <p:spPr>
          <a:xfrm>
            <a:off x="597553" y="2436309"/>
            <a:ext cx="3463771" cy="674459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FCEC16D-6C3F-46B7-B669-033AD17D221A}"/>
              </a:ext>
            </a:extLst>
          </p:cNvPr>
          <p:cNvSpPr/>
          <p:nvPr/>
        </p:nvSpPr>
        <p:spPr>
          <a:xfrm>
            <a:off x="459300" y="2290332"/>
            <a:ext cx="3463771" cy="674459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E2B8E-1EC4-4ED0-956A-C39B062280BD}"/>
              </a:ext>
            </a:extLst>
          </p:cNvPr>
          <p:cNvSpPr txBox="1"/>
          <p:nvPr/>
        </p:nvSpPr>
        <p:spPr>
          <a:xfrm>
            <a:off x="653244" y="2465877"/>
            <a:ext cx="31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Простые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24C650-7309-4D31-9AAA-14C3044224A8}"/>
              </a:ext>
            </a:extLst>
          </p:cNvPr>
          <p:cNvSpPr/>
          <p:nvPr/>
        </p:nvSpPr>
        <p:spPr>
          <a:xfrm>
            <a:off x="5314384" y="2432963"/>
            <a:ext cx="2114550" cy="674459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D3CDF33-4920-408C-AF09-B8F5CC0F331D}"/>
              </a:ext>
            </a:extLst>
          </p:cNvPr>
          <p:cNvSpPr/>
          <p:nvPr/>
        </p:nvSpPr>
        <p:spPr>
          <a:xfrm>
            <a:off x="5176131" y="2286986"/>
            <a:ext cx="2114550" cy="674459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1F8B6-A414-4C70-A20D-AC79AD6B322F}"/>
              </a:ext>
            </a:extLst>
          </p:cNvPr>
          <p:cNvSpPr txBox="1"/>
          <p:nvPr/>
        </p:nvSpPr>
        <p:spPr>
          <a:xfrm>
            <a:off x="5176131" y="2432963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Ссылочные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4CF850BA-65A0-4477-B56F-993B192C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931" y="3429000"/>
            <a:ext cx="25219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Массивы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Классы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Интерфейсы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D9B1A999-657C-4312-A7FE-63B2AF0E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3434500"/>
            <a:ext cx="346377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Целые (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byte, short, int, long)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 пл. точкой (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float, double)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Символьный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(char)</a:t>
            </a: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Логический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(</a:t>
            </a: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boolean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)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 marL="381000" indent="-381000">
              <a:spcAft>
                <a:spcPts val="6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13ED13E-39DB-4F8E-AAB2-D3CE267ACC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5D11FE-06B6-47C5-ABF6-4BC5EE69E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5" name="Google Shape;101;p17">
            <a:extLst>
              <a:ext uri="{FF2B5EF4-FFF2-40B4-BE49-F238E27FC236}">
                <a16:creationId xmlns:a16="http://schemas.microsoft.com/office/drawing/2014/main" id="{D455AD6F-6712-4E10-9CD6-2F43ED1D340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8371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Типы данных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Диапазоны</a:t>
            </a:r>
            <a:endParaRPr lang="ru-RU" altLang="ru-RU" sz="1800" dirty="0">
              <a:solidFill>
                <a:srgbClr val="0F2D69"/>
              </a:solidFill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63C4112-900A-4A19-9AC6-E32536697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59778"/>
              </p:ext>
            </p:extLst>
          </p:nvPr>
        </p:nvGraphicFramePr>
        <p:xfrm>
          <a:off x="459300" y="1959646"/>
          <a:ext cx="8225399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77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1001643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  <a:gridCol w="5813679">
                  <a:extLst>
                    <a:ext uri="{9D8B030D-6E8A-4147-A177-3AD203B41FA5}">
                      <a16:colId xmlns:a16="http://schemas.microsoft.com/office/drawing/2014/main" val="28695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Имя типа</a:t>
                      </a:r>
                    </a:p>
                  </a:txBody>
                  <a:tcPr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Ширина</a:t>
                      </a:r>
                    </a:p>
                  </a:txBody>
                  <a:tcPr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Диапазон</a:t>
                      </a:r>
                    </a:p>
                  </a:txBody>
                  <a:tcPr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byte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-128 … 127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short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-32 768 … 32 767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66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-2 147 483 648 … 2 147 483 647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27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long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64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-9 223 372 036 854 775 808 … 9 223 372 036 854 775 807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b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b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9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float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3.4e-038 … 3.4e+038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51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double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64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1.7e-308 … 1.7e+308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1600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2C76CB-6FBA-49E5-BF6E-D81300698E0E}"/>
              </a:ext>
            </a:extLst>
          </p:cNvPr>
          <p:cNvSpPr txBox="1"/>
          <p:nvPr/>
        </p:nvSpPr>
        <p:spPr>
          <a:xfrm>
            <a:off x="459300" y="1515860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Целочисленные типы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459300" y="4136157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 плавающей точкой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011BC-2957-42AC-975C-D3989AEBEB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4E0410-CAA7-45C8-B462-3EF911912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7E7353E4-C3C5-413B-AD1C-A15C0D77F26D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237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63C4112-900A-4A19-9AC6-E32536697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33959"/>
              </p:ext>
            </p:extLst>
          </p:nvPr>
        </p:nvGraphicFramePr>
        <p:xfrm>
          <a:off x="459300" y="1959646"/>
          <a:ext cx="8225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77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1001643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  <a:gridCol w="5813679">
                  <a:extLst>
                    <a:ext uri="{9D8B030D-6E8A-4147-A177-3AD203B41FA5}">
                      <a16:colId xmlns:a16="http://schemas.microsoft.com/office/drawing/2014/main" val="28695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Имя типа</a:t>
                      </a:r>
                    </a:p>
                  </a:txBody>
                  <a:tcPr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Ширина</a:t>
                      </a:r>
                    </a:p>
                  </a:txBody>
                  <a:tcPr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Диапазон</a:t>
                      </a:r>
                    </a:p>
                  </a:txBody>
                  <a:tcPr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char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 … 65 535</a:t>
                      </a:r>
                      <a:endParaRPr lang="ru-RU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2C76CB-6FBA-49E5-BF6E-D81300698E0E}"/>
              </a:ext>
            </a:extLst>
          </p:cNvPr>
          <p:cNvSpPr txBox="1"/>
          <p:nvPr/>
        </p:nvSpPr>
        <p:spPr>
          <a:xfrm>
            <a:off x="459300" y="1515860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Символьный тип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E6152-122D-477A-B24B-160F407625E2}"/>
              </a:ext>
            </a:extLst>
          </p:cNvPr>
          <p:cNvSpPr txBox="1"/>
          <p:nvPr/>
        </p:nvSpPr>
        <p:spPr>
          <a:xfrm>
            <a:off x="459299" y="3217092"/>
            <a:ext cx="411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Логический тип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1D621BA8-1C55-4BF1-AFD4-0EBB84AB1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99" y="3660774"/>
            <a:ext cx="75612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Переменная типа </a:t>
            </a:r>
            <a:r>
              <a:rPr lang="en-US" altLang="ru-RU" sz="1600" dirty="0" err="1">
                <a:solidFill>
                  <a:srgbClr val="015AAA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boolean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может принимать одно из двух </a:t>
            </a:r>
            <a:endParaRPr lang="en-US" altLang="ru-RU" sz="16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значений: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true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или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false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. При этом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true !=1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, а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false !=0.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7AE6F-67D3-461E-B6E9-6EC4492ACACA}"/>
              </a:ext>
            </a:extLst>
          </p:cNvPr>
          <p:cNvSpPr txBox="1"/>
          <p:nvPr/>
        </p:nvSpPr>
        <p:spPr>
          <a:xfrm>
            <a:off x="828854" y="452639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Ширина типа зависит от реализации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JVM. </a:t>
            </a:r>
            <a:endParaRPr lang="ru-RU" altLang="ru-RU" sz="16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6C5971A4-4D15-438D-AB50-093000DF1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78" y="4334769"/>
            <a:ext cx="530179" cy="530179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7B9935-6585-431A-9B6E-44BCEA2CCE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35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D26E2E-A7C8-4F9B-915A-837DF04C0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6" name="Google Shape;99;p17">
            <a:extLst>
              <a:ext uri="{FF2B5EF4-FFF2-40B4-BE49-F238E27FC236}">
                <a16:creationId xmlns:a16="http://schemas.microsoft.com/office/drawing/2014/main" id="{84D5D175-4C2F-4A4A-A1E7-D94D463C1341}"/>
              </a:ext>
            </a:extLst>
          </p:cNvPr>
          <p:cNvSpPr txBox="1"/>
          <p:nvPr/>
        </p:nvSpPr>
        <p:spPr>
          <a:xfrm>
            <a:off x="459300" y="518211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Типы данных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</a:p>
          <a:p>
            <a:r>
              <a:rPr lang="ru-RU" alt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Диапазоны</a:t>
            </a:r>
            <a:endParaRPr lang="ru-RU" altLang="ru-RU" sz="2000" dirty="0">
              <a:solidFill>
                <a:srgbClr val="0F2D69"/>
              </a:solidFill>
              <a:latin typeface="Roboto"/>
              <a:ea typeface="Roboto"/>
            </a:endParaRPr>
          </a:p>
        </p:txBody>
      </p:sp>
      <p:sp>
        <p:nvSpPr>
          <p:cNvPr id="17" name="Google Shape;101;p17">
            <a:extLst>
              <a:ext uri="{FF2B5EF4-FFF2-40B4-BE49-F238E27FC236}">
                <a16:creationId xmlns:a16="http://schemas.microsoft.com/office/drawing/2014/main" id="{88A7ADBE-BD92-4991-A5CE-2D7895FD29E5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Синтаксис </a:t>
            </a:r>
            <a:r>
              <a:rPr lang="en-US" altLang="ru-RU" sz="1600" dirty="0">
                <a:solidFill>
                  <a:srgbClr val="7F9ACF"/>
                </a:solidFill>
                <a:latin typeface="Roboto"/>
                <a:ea typeface="Roboto"/>
              </a:rPr>
              <a:t>Java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9787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2464</Words>
  <Application>Microsoft Office PowerPoint</Application>
  <PresentationFormat>On-screen Show (4:3)</PresentationFormat>
  <Paragraphs>656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20</cp:revision>
  <dcterms:modified xsi:type="dcterms:W3CDTF">2024-01-20T07:14:19Z</dcterms:modified>
</cp:coreProperties>
</file>