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67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277" r:id="rId14"/>
    <p:sldId id="321" r:id="rId15"/>
    <p:sldId id="322" r:id="rId16"/>
    <p:sldId id="324" r:id="rId17"/>
    <p:sldId id="325" r:id="rId18"/>
    <p:sldId id="327" r:id="rId19"/>
    <p:sldId id="326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5" r:id="rId47"/>
    <p:sldId id="356" r:id="rId48"/>
    <p:sldId id="357" r:id="rId49"/>
    <p:sldId id="358" r:id="rId50"/>
    <p:sldId id="360" r:id="rId51"/>
    <p:sldId id="361" r:id="rId52"/>
    <p:sldId id="362" r:id="rId53"/>
    <p:sldId id="363" r:id="rId5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597"/>
    <a:srgbClr val="0F2D69"/>
    <a:srgbClr val="7D95C4"/>
    <a:srgbClr val="015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246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449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791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050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069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261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309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721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00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709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730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172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248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437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453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72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983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200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998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79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3177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004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162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301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672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733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3723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7246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177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44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66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1184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90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455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0367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9674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1502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0723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5372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6695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3179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63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1890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9084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1280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4409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5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79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44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795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59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918276" y="62646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B5BEE0F-CB97-4389-97DE-4C36EB8B25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420DBB-2072-4F41-ADC9-F378E7F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955221" y="629740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D95C4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21BA655-CEED-4C6A-BBB8-FFBD990C78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76372" y="6377197"/>
            <a:ext cx="628650" cy="365125"/>
          </a:xfrm>
        </p:spPr>
        <p:txBody>
          <a:bodyPr/>
          <a:lstStyle>
            <a:lvl1pPr>
              <a:defRPr>
                <a:solidFill>
                  <a:srgbClr val="7D95C4"/>
                </a:solidFill>
              </a:defRPr>
            </a:lvl1pPr>
          </a:lstStyle>
          <a:p>
            <a:pPr algn="l"/>
            <a:r>
              <a:rPr lang="ru-RU"/>
              <a:t>из 54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30282" y="626463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C39451B-8733-47B9-A4F4-8A45D486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8909" y="635635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l"/>
            <a:r>
              <a:rPr lang="ru-RU"/>
              <a:t>из 54</a:t>
            </a:r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225" y="331767"/>
            <a:ext cx="840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1B4597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</a:t>
            </a:r>
            <a:endParaRPr sz="3200" dirty="0">
              <a:solidFill>
                <a:srgbClr val="1B459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08450" y="2158629"/>
            <a:ext cx="2927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07200" y="2589562"/>
            <a:ext cx="492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latin typeface="Roboto"/>
                <a:ea typeface="Roboto"/>
                <a:cs typeface="Roboto"/>
                <a:sym typeface="Roboto"/>
              </a:rPr>
              <a:t>Классы и интерфейсы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3775" y="5840067"/>
            <a:ext cx="22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Программная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Инженерия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300" y="4952935"/>
            <a:ext cx="1072900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550" y="3835146"/>
            <a:ext cx="2268900" cy="257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360000" y="552486"/>
            <a:ext cx="678922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Использование ключевого слова 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2400" dirty="0">
              <a:solidFill>
                <a:srgbClr val="1B4597"/>
              </a:solidFill>
              <a:latin typeface="Roboto"/>
              <a:ea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76881-8067-426D-B0D5-46841F8C9C69}"/>
              </a:ext>
            </a:extLst>
          </p:cNvPr>
          <p:cNvSpPr txBox="1"/>
          <p:nvPr/>
        </p:nvSpPr>
        <p:spPr>
          <a:xfrm>
            <a:off x="360000" y="1545539"/>
            <a:ext cx="8324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1. Чтобы обойти скрытие переменной экземпляра формальными параметрами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E77186-1F79-4205-B45F-2CE183871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139" y="2634067"/>
            <a:ext cx="3826950" cy="1769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92A2F7C-8813-4074-B2F8-C1E1C880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2636944"/>
            <a:ext cx="3826950" cy="1769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2" name="Прямая со стрелкой 14">
            <a:extLst>
              <a:ext uri="{FF2B5EF4-FFF2-40B4-BE49-F238E27FC236}">
                <a16:creationId xmlns:a16="http://schemas.microsoft.com/office/drawing/2014/main" id="{5256FC82-6FA1-448C-B44F-037437E15E83}"/>
              </a:ext>
            </a:extLst>
          </p:cNvPr>
          <p:cNvCxnSpPr>
            <a:cxnSpLocks/>
          </p:cNvCxnSpPr>
          <p:nvPr/>
        </p:nvCxnSpPr>
        <p:spPr>
          <a:xfrm>
            <a:off x="4254861" y="3522067"/>
            <a:ext cx="634278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7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360000" y="530301"/>
            <a:ext cx="664635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Использование ключевого слова 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2400" dirty="0">
              <a:solidFill>
                <a:srgbClr val="1B4597"/>
              </a:solidFill>
              <a:latin typeface="Roboto"/>
              <a:ea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76881-8067-426D-B0D5-46841F8C9C69}"/>
              </a:ext>
            </a:extLst>
          </p:cNvPr>
          <p:cNvSpPr txBox="1"/>
          <p:nvPr/>
        </p:nvSpPr>
        <p:spPr>
          <a:xfrm>
            <a:off x="360000" y="1545539"/>
            <a:ext cx="8324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2. Чтобы вызвать один конструктор из другого конструктора (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explicit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constructor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invocation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4BE096F-6C14-41E2-9E71-0E2B6E0B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2408382"/>
            <a:ext cx="7684575" cy="3000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x, y, w, 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339933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w,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339933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y,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w,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9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360000" y="530301"/>
            <a:ext cx="641775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>
                <a:solidFill>
                  <a:srgbClr val="1B4597"/>
                </a:solidFill>
                <a:latin typeface="Roboto"/>
                <a:ea typeface="Roboto"/>
              </a:rPr>
              <a:t>Использование </a:t>
            </a: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ключевого слова 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2400" dirty="0">
              <a:solidFill>
                <a:srgbClr val="1B4597"/>
              </a:solidFill>
              <a:latin typeface="Roboto"/>
              <a:ea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76881-8067-426D-B0D5-46841F8C9C69}"/>
              </a:ext>
            </a:extLst>
          </p:cNvPr>
          <p:cNvSpPr txBox="1"/>
          <p:nvPr/>
        </p:nvSpPr>
        <p:spPr>
          <a:xfrm>
            <a:off x="360000" y="1545539"/>
            <a:ext cx="8324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2. Чтобы вызвать один конструктор из другого конструктора (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explicit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constructor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invocation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4BE096F-6C14-41E2-9E71-0E2B6E0B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2408382"/>
            <a:ext cx="7684575" cy="3000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x, y, w, 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ru-RU" altLang="en-US" sz="1600" b="1" dirty="0">
                <a:latin typeface="Courier New" panose="02070309020205020404" pitchFamily="49" charset="0"/>
              </a:rPr>
              <a:t>(0, 0, 0, 0)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339933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w,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(</a:t>
            </a:r>
            <a:r>
              <a:rPr lang="ru-RU" altLang="en-US" sz="1600" b="1" dirty="0">
                <a:solidFill>
                  <a:srgbClr val="212529"/>
                </a:solidFill>
                <a:latin typeface="Courier New" panose="02070309020205020404" pitchFamily="49" charset="0"/>
              </a:rPr>
              <a:t>0, 0, </a:t>
            </a:r>
            <a:r>
              <a:rPr lang="en-US" altLang="en-US" sz="1600" b="1" dirty="0">
                <a:solidFill>
                  <a:srgbClr val="212529"/>
                </a:solidFill>
                <a:latin typeface="Courier New" panose="02070309020205020404" pitchFamily="49" charset="0"/>
              </a:rPr>
              <a:t>w, h</a:t>
            </a: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339933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y,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w,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0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Вложенные классы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CD11AA-5C40-4FEF-A764-E980FDE75E62}"/>
              </a:ext>
            </a:extLst>
          </p:cNvPr>
          <p:cNvSpPr/>
          <p:nvPr/>
        </p:nvSpPr>
        <p:spPr>
          <a:xfrm>
            <a:off x="1214720" y="3319785"/>
            <a:ext cx="2973181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DFB64E0-85A0-4619-A52B-6564D9AE35D9}"/>
              </a:ext>
            </a:extLst>
          </p:cNvPr>
          <p:cNvSpPr/>
          <p:nvPr/>
        </p:nvSpPr>
        <p:spPr>
          <a:xfrm>
            <a:off x="1076467" y="3173808"/>
            <a:ext cx="2973181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6E0B-0C0B-4E32-A300-A209D4F43083}"/>
              </a:ext>
            </a:extLst>
          </p:cNvPr>
          <p:cNvSpPr txBox="1"/>
          <p:nvPr/>
        </p:nvSpPr>
        <p:spPr>
          <a:xfrm>
            <a:off x="1503694" y="3250260"/>
            <a:ext cx="189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Статические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nested classes</a:t>
            </a:r>
            <a:endParaRPr lang="ru-RU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E5F078D-1F36-4416-93D1-49374EAEF6FF}"/>
              </a:ext>
            </a:extLst>
          </p:cNvPr>
          <p:cNvSpPr/>
          <p:nvPr/>
        </p:nvSpPr>
        <p:spPr>
          <a:xfrm>
            <a:off x="4775083" y="3319785"/>
            <a:ext cx="3435438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2F52DE7-EDA1-4AA3-8858-79C647A7D06E}"/>
              </a:ext>
            </a:extLst>
          </p:cNvPr>
          <p:cNvSpPr/>
          <p:nvPr/>
        </p:nvSpPr>
        <p:spPr>
          <a:xfrm>
            <a:off x="4636830" y="3173808"/>
            <a:ext cx="3435438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80D8C-A84D-415D-9556-744AFC2708B6}"/>
              </a:ext>
            </a:extLst>
          </p:cNvPr>
          <p:cNvSpPr txBox="1"/>
          <p:nvPr/>
        </p:nvSpPr>
        <p:spPr>
          <a:xfrm>
            <a:off x="5064058" y="3261225"/>
            <a:ext cx="278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Нестатические</a:t>
            </a:r>
            <a:endParaRPr lang="en-US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Inner classes</a:t>
            </a:r>
            <a:endParaRPr lang="ru-RU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31D057CE-9061-4418-8A38-9CAC77929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52" y="1388699"/>
            <a:ext cx="613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Причины создания вложенных классов:</a:t>
            </a:r>
          </a:p>
          <a:p>
            <a:pPr marL="285750" indent="-285750">
              <a:buClr>
                <a:srgbClr val="0F2D69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Логическая группировка классов</a:t>
            </a:r>
          </a:p>
          <a:p>
            <a:pPr marL="285750" indent="-285750">
              <a:buClr>
                <a:srgbClr val="0F2D69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Расширяет возможности инкапсуляции</a:t>
            </a:r>
          </a:p>
          <a:p>
            <a:pPr marL="285750" indent="-285750">
              <a:buClr>
                <a:srgbClr val="0F2D69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В некоторых случаях повышается читабельность кода</a:t>
            </a:r>
          </a:p>
          <a:p>
            <a:pPr marL="285750" indent="-28575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13</a:t>
            </a:fld>
            <a:endParaRPr lang="r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DE7B98-5B4A-4E94-83D6-ED560AFA6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75" y="1415433"/>
            <a:ext cx="2657475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D9A8E8-79AC-4B0C-8669-C48DE79EE07C}"/>
              </a:ext>
            </a:extLst>
          </p:cNvPr>
          <p:cNvSpPr txBox="1"/>
          <p:nvPr/>
        </p:nvSpPr>
        <p:spPr>
          <a:xfrm>
            <a:off x="640079" y="4290242"/>
            <a:ext cx="39758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Статический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вложенный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является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статическим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членом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в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который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он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вложен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Т.е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он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напрямую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работать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нестатическими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переменными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методами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внешнего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4C3B7-7255-4444-A5B3-54692713EB7C}"/>
              </a:ext>
            </a:extLst>
          </p:cNvPr>
          <p:cNvSpPr txBox="1"/>
          <p:nvPr/>
        </p:nvSpPr>
        <p:spPr>
          <a:xfrm>
            <a:off x="4645361" y="4290242"/>
            <a:ext cx="44586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Внутренний класс является обычным членом внешнего класса, т.е. существует только в составе объекта внешнего класса и имеет прямой доступ к переменным и методам внешнего класса.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Объект внутреннего класса может существовать только внутри объекта внешнего класса</a:t>
            </a:r>
          </a:p>
          <a:p>
            <a:endParaRPr lang="ru-RU" sz="160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6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Статические вложенные классы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84833E-FEE1-42DB-88FA-0B79E92EE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24" y="1420633"/>
            <a:ext cx="6597926" cy="349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"constructor 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constrcutor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5A5013-BA3A-43FB-80C0-24A01A20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853" y="4503453"/>
            <a:ext cx="6195147" cy="1277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73E262-4259-430E-B2CC-756641C65714}"/>
              </a:ext>
            </a:extLst>
          </p:cNvPr>
          <p:cNvCxnSpPr/>
          <p:nvPr/>
        </p:nvCxnSpPr>
        <p:spPr>
          <a:xfrm flipV="1">
            <a:off x="2141178" y="3812099"/>
            <a:ext cx="895350" cy="342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1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Нестатические (внутренние) вложенные классы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15</a:t>
            </a:fld>
            <a:endParaRPr lang="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6C9C1C8-6D84-478D-8DCD-6E959C40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428907"/>
            <a:ext cx="8180053" cy="349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"constructor 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constrcutor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5A5013-BA3A-43FB-80C0-24A01A20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453" y="4496975"/>
            <a:ext cx="6195147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A.B b =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B();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777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Наследование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16</a:t>
            </a:fld>
            <a:endParaRPr lang="ru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8E83C3-F1DC-4F37-ACD9-A28813FE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297523"/>
            <a:ext cx="613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Общая форма объявления класса, наследующего</a:t>
            </a:r>
          </a:p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суперкласс:</a:t>
            </a:r>
          </a:p>
          <a:p>
            <a:pPr>
              <a:buClr>
                <a:srgbClr val="0F2D69"/>
              </a:buClr>
              <a:buSzPct val="150000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>
              <a:buClr>
                <a:srgbClr val="0F2D69"/>
              </a:buClr>
              <a:buSzPct val="150000"/>
            </a:pP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class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&lt;</a:t>
            </a: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subclass_name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&gt; </a:t>
            </a: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extends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&lt;</a:t>
            </a: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superclass_name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&gt; </a:t>
            </a:r>
          </a:p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{</a:t>
            </a:r>
          </a:p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//тело класса</a:t>
            </a:r>
          </a:p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}</a:t>
            </a:r>
          </a:p>
          <a:p>
            <a:pPr marL="285750" indent="-28575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pic>
        <p:nvPicPr>
          <p:cNvPr id="11" name="Рисунок 5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CE249FFB-ADA7-4474-AD23-DC3E5806A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553" y="3429000"/>
            <a:ext cx="835937" cy="835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76844B-CD77-4A5E-9CC3-39612773033B}"/>
              </a:ext>
            </a:extLst>
          </p:cNvPr>
          <p:cNvSpPr txBox="1"/>
          <p:nvPr/>
        </p:nvSpPr>
        <p:spPr>
          <a:xfrm>
            <a:off x="923925" y="3523802"/>
            <a:ext cx="579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Язык Java не поддерживает множественного </a:t>
            </a:r>
          </a:p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наследования классов!!!</a:t>
            </a:r>
          </a:p>
        </p:txBody>
      </p:sp>
    </p:spTree>
    <p:extLst>
      <p:ext uri="{BB962C8B-B14F-4D97-AF65-F5344CB8AC3E}">
        <p14:creationId xmlns:p14="http://schemas.microsoft.com/office/powerpoint/2010/main" val="4103473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Наследование – порядок вызова конструкторов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17</a:t>
            </a:fld>
            <a:endParaRPr lang="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236F83-6779-48A1-B5B7-66D322FF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78" y="3783836"/>
            <a:ext cx="4875750" cy="2262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Point3D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Point3D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Point3D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x1,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y1,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z1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z1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CA41B-2820-4358-83E1-42F8CDAA976B}"/>
              </a:ext>
            </a:extLst>
          </p:cNvPr>
          <p:cNvSpPr txBox="1"/>
          <p:nvPr/>
        </p:nvSpPr>
        <p:spPr>
          <a:xfrm>
            <a:off x="459300" y="1381612"/>
            <a:ext cx="8151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При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создании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подкласса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всегда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вызывается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конструктор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базового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Е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сли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указано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явно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то всегда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вызывается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конструктор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без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параметров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созданный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явно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или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умолчанию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).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подходящего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конструктора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нет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выдается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ошибка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компиляции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15" name="Рисунок 5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5DFB2DC3-B71D-4447-A373-553EBE95F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878" y="2676745"/>
            <a:ext cx="835937" cy="835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350FF4-7111-4AAF-8BEA-FE7B04F94ADB}"/>
              </a:ext>
            </a:extLst>
          </p:cNvPr>
          <p:cNvSpPr txBox="1"/>
          <p:nvPr/>
        </p:nvSpPr>
        <p:spPr>
          <a:xfrm>
            <a:off x="1091250" y="2771547"/>
            <a:ext cx="579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В любом классе должен быть созданный явно конструктор без параметров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E37B1-FB6C-40C1-AA79-09DCECA6AE84}"/>
              </a:ext>
            </a:extLst>
          </p:cNvPr>
          <p:cNvSpPr txBox="1"/>
          <p:nvPr/>
        </p:nvSpPr>
        <p:spPr>
          <a:xfrm>
            <a:off x="5324475" y="3760753"/>
            <a:ext cx="39186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Создание объекта: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Point3D p3d = new Point3D(10,20,30);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Цепочка вызовов: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Point() -&gt; Point3D(10,20,30)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Вопрос 1: А если в классе 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Point </a:t>
            </a:r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нет конструктора 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Point() ?</a:t>
            </a:r>
            <a:endParaRPr lang="ru-RU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Вопрос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2</a:t>
            </a:r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: куда пропали 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x1, y1?</a:t>
            </a:r>
          </a:p>
        </p:txBody>
      </p:sp>
    </p:spTree>
    <p:extLst>
      <p:ext uri="{BB962C8B-B14F-4D97-AF65-F5344CB8AC3E}">
        <p14:creationId xmlns:p14="http://schemas.microsoft.com/office/powerpoint/2010/main" val="188211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Наследование – ключевое слово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super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CA41B-2820-4358-83E1-42F8CDAA976B}"/>
              </a:ext>
            </a:extLst>
          </p:cNvPr>
          <p:cNvSpPr txBox="1"/>
          <p:nvPr/>
        </p:nvSpPr>
        <p:spPr>
          <a:xfrm>
            <a:off x="497400" y="1399880"/>
            <a:ext cx="864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Вызов конструктора непосредственного суперкласса с параметрами</a:t>
            </a:r>
          </a:p>
          <a:p>
            <a:pPr marL="342900" indent="-342900">
              <a:buAutoNum type="arabicPeriod"/>
            </a:pPr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parameters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) – вызов должен быть первым в конструкторе подкласса </a:t>
            </a:r>
          </a:p>
          <a:p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B39FB-10CE-4EA8-9C4C-0D69E820799F}"/>
              </a:ext>
            </a:extLst>
          </p:cNvPr>
          <p:cNvSpPr txBox="1"/>
          <p:nvPr/>
        </p:nvSpPr>
        <p:spPr>
          <a:xfrm>
            <a:off x="1120875" y="2598328"/>
            <a:ext cx="7779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Внимание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!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применяется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только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надо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вызвать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конструктор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суперкласса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параметрами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</p:txBody>
      </p:sp>
      <p:pic>
        <p:nvPicPr>
          <p:cNvPr id="12" name="Рисунок 5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5071679F-3358-4B2D-96F1-F4A6691F7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300" y="2472748"/>
            <a:ext cx="835937" cy="835937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E878CFFE-6BCC-4241-ABC4-80C00B63F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51" y="3515620"/>
            <a:ext cx="4875750" cy="2508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Point3D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Point3D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Point3D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x1,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y1,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z1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super( x1, y1);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    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z1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E274B-CEDD-4882-98F5-FE10AF24082B}"/>
              </a:ext>
            </a:extLst>
          </p:cNvPr>
          <p:cNvSpPr txBox="1"/>
          <p:nvPr/>
        </p:nvSpPr>
        <p:spPr>
          <a:xfrm>
            <a:off x="5448301" y="3800258"/>
            <a:ext cx="38004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Создание объекта: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Point3D p3d = new Point3D(10,20,30);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Цепочка вызовов: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Point(10,20) -&gt; Point3D(10,20,30)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0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Модификаторы доступа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19</a:t>
            </a:fld>
            <a:endParaRPr lang="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6EEF5-F8E9-4E31-A1F8-B0CF1B9DAAFE}"/>
              </a:ext>
            </a:extLst>
          </p:cNvPr>
          <p:cNvSpPr txBox="1"/>
          <p:nvPr/>
        </p:nvSpPr>
        <p:spPr>
          <a:xfrm>
            <a:off x="459300" y="1381612"/>
            <a:ext cx="81513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public - 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доступ в пределах всей программы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private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доступ только внутри класса, в котором объявлена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protected –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??? </a:t>
            </a:r>
            <a:r>
              <a:rPr lang="ru-RU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будем разбирать позже </a:t>
            </a:r>
            <a:endParaRPr lang="en-US" sz="1800" b="1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&lt;default&gt;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??? </a:t>
            </a:r>
            <a:r>
              <a:rPr lang="ru-RU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будем разбирать позже </a:t>
            </a:r>
            <a:endParaRPr lang="en-US" sz="1800" b="1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4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Общая форма описания класса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59300" y="1497185"/>
            <a:ext cx="8225400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Aft>
                <a:spcPts val="1200"/>
              </a:spcAft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&lt;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modifier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&gt;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class &lt;</a:t>
            </a:r>
            <a:r>
              <a:rPr lang="en-US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ClassName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&gt; {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>
              <a:spcAft>
                <a:spcPts val="1200"/>
              </a:spcAft>
              <a:buClr>
                <a:srgbClr val="0F2D69"/>
              </a:buClr>
              <a:buSzPct val="150000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    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[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modifier]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&lt;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type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&gt; &lt;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instance variable1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&gt;; </a:t>
            </a:r>
          </a:p>
          <a:p>
            <a:pPr>
              <a:spcAft>
                <a:spcPts val="1200"/>
              </a:spcAft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	…</a:t>
            </a:r>
          </a:p>
          <a:p>
            <a:pPr>
              <a:spcAft>
                <a:spcPts val="1200"/>
              </a:spcAft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   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[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modifier]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&lt;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type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&gt; &lt;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instance variable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&gt;; </a:t>
            </a:r>
          </a:p>
          <a:p>
            <a:pPr>
              <a:spcAft>
                <a:spcPts val="1200"/>
              </a:spcAft>
              <a:buClr>
                <a:srgbClr val="0F2D69"/>
              </a:buClr>
              <a:buSzPct val="150000"/>
            </a:pP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>
              <a:spcAft>
                <a:spcPts val="1200"/>
              </a:spcAft>
              <a:buClr>
                <a:srgbClr val="0F2D69"/>
              </a:buClr>
              <a:buSzPct val="150000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     [modifier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] &lt;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type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&gt;  &lt;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method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1&gt;(&lt;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arguments&gt;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) </a:t>
            </a:r>
          </a:p>
          <a:p>
            <a:pPr>
              <a:spcAft>
                <a:spcPts val="1200"/>
              </a:spcAft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	{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method body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; } </a:t>
            </a:r>
          </a:p>
          <a:p>
            <a:pPr>
              <a:spcAft>
                <a:spcPts val="1200"/>
              </a:spcAft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	…</a:t>
            </a:r>
          </a:p>
          <a:p>
            <a:pPr>
              <a:spcAft>
                <a:spcPts val="1200"/>
              </a:spcAft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    [modifier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] &lt;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type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&gt;  &lt;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method2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&gt;(&lt;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arguments&gt;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) </a:t>
            </a:r>
          </a:p>
          <a:p>
            <a:pPr>
              <a:spcAft>
                <a:spcPts val="1200"/>
              </a:spcAft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	{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method body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; } </a:t>
            </a:r>
          </a:p>
          <a:p>
            <a:pPr>
              <a:spcAft>
                <a:spcPts val="1200"/>
              </a:spcAft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}</a:t>
            </a:r>
            <a:endParaRPr lang="ru-RU" sz="15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670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Немного о проектировании классов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20</a:t>
            </a:fld>
            <a:endParaRPr lang="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6EEF5-F8E9-4E31-A1F8-B0CF1B9DAAFE}"/>
              </a:ext>
            </a:extLst>
          </p:cNvPr>
          <p:cNvSpPr txBox="1"/>
          <p:nvPr/>
        </p:nvSpPr>
        <p:spPr>
          <a:xfrm>
            <a:off x="459300" y="1381612"/>
            <a:ext cx="81513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В правильно спроектированном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Java-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классе, все </a:t>
            </a:r>
            <a:r>
              <a:rPr 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экземплярные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переменные класса должны иметь модификатор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private,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доступ должен осуществляться через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set/get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методы («сеттеры/геттеры»)</a:t>
            </a:r>
          </a:p>
          <a:p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Автоматическая генерация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get/set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методов:</a:t>
            </a:r>
          </a:p>
          <a:p>
            <a:r>
              <a:rPr lang="en-US" sz="1800" b="1" i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IntelijIDEA</a:t>
            </a:r>
            <a:r>
              <a:rPr lang="en-US" sz="1800" b="1" i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Code -&gt; Generate -&gt; Getter and Setter</a:t>
            </a:r>
          </a:p>
          <a:p>
            <a:r>
              <a:rPr lang="en-US" sz="1800" b="1" i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Eclipse: Source -&gt; Generate Getters and Setters</a:t>
            </a:r>
            <a:endParaRPr lang="ru-RU" sz="1800" b="1" i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88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Немного о проектировании классов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21</a:t>
            </a:fld>
            <a:endParaRPr lang="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DE165C-B366-4DCC-9E4B-CC3EFD13D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12" y="1542030"/>
            <a:ext cx="4179375" cy="2754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x1,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5C6D30-1502-44BE-8B4E-782803911503}"/>
              </a:ext>
            </a:extLst>
          </p:cNvPr>
          <p:cNvCxnSpPr/>
          <p:nvPr/>
        </p:nvCxnSpPr>
        <p:spPr>
          <a:xfrm flipH="1">
            <a:off x="923925" y="1226932"/>
            <a:ext cx="2581275" cy="34239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C40FD-4070-4BE4-B1B3-0A4A65A97688}"/>
              </a:ext>
            </a:extLst>
          </p:cNvPr>
          <p:cNvCxnSpPr>
            <a:cxnSpLocks/>
          </p:cNvCxnSpPr>
          <p:nvPr/>
        </p:nvCxnSpPr>
        <p:spPr>
          <a:xfrm>
            <a:off x="923925" y="1241581"/>
            <a:ext cx="2752725" cy="3456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61C0B523-0774-415C-9409-B09429B92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13" y="1398238"/>
            <a:ext cx="4472609" cy="47243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x1,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7" name="Прямая со стрелкой 14">
            <a:extLst>
              <a:ext uri="{FF2B5EF4-FFF2-40B4-BE49-F238E27FC236}">
                <a16:creationId xmlns:a16="http://schemas.microsoft.com/office/drawing/2014/main" id="{E636E43B-905B-420D-ACB7-C03F3C50E5E8}"/>
              </a:ext>
            </a:extLst>
          </p:cNvPr>
          <p:cNvCxnSpPr>
            <a:cxnSpLocks/>
          </p:cNvCxnSpPr>
          <p:nvPr/>
        </p:nvCxnSpPr>
        <p:spPr>
          <a:xfrm>
            <a:off x="4111381" y="3402310"/>
            <a:ext cx="842064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476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Динамическая диспетчеризация ссылок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22</a:t>
            </a:fld>
            <a:endParaRPr lang="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73BD7-FEDE-4096-819E-D1DF88944F74}"/>
              </a:ext>
            </a:extLst>
          </p:cNvPr>
          <p:cNvSpPr txBox="1"/>
          <p:nvPr/>
        </p:nvSpPr>
        <p:spPr>
          <a:xfrm>
            <a:off x="459299" y="1297523"/>
            <a:ext cx="80446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Ссылочной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переменной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суперкласса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назначена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ссылка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любой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подкласс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производный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суперкласса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ссылочная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переменная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суперкласса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указывает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подкласса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через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переменную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получить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доступ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только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к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тем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членам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подкласса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которые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определяются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суперклассе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814F94F-2192-4BC2-B016-A36CB995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72" y="2998637"/>
            <a:ext cx="3884101" cy="1769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Point3D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AE0B007-4DD8-4C1B-B0A8-F81A2810D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233" y="4250755"/>
            <a:ext cx="5881062" cy="201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Point3D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Cobj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Point3D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Cobj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Pobj.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    x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определена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Pobj.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   z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определена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8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20A9823F-6812-4409-A4A6-E3C59E198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8566" y="5597993"/>
            <a:ext cx="431800" cy="431800"/>
          </a:xfrm>
          <a:prstGeom prst="rect">
            <a:avLst/>
          </a:prstGeom>
        </p:spPr>
      </p:pic>
      <p:pic>
        <p:nvPicPr>
          <p:cNvPr id="19" name="Рисунок 4" descr="Значок &quot;Галочка1&quot; со сплошной заливкой">
            <a:extLst>
              <a:ext uri="{FF2B5EF4-FFF2-40B4-BE49-F238E27FC236}">
                <a16:creationId xmlns:a16="http://schemas.microsoft.com/office/drawing/2014/main" id="{A04D489D-BF62-480F-9C04-BA62A189B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8566" y="5124491"/>
            <a:ext cx="431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Динамическая диспетчеризация методов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23</a:t>
            </a:fld>
            <a:endParaRPr lang="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73BD7-FEDE-4096-819E-D1DF88944F74}"/>
              </a:ext>
            </a:extLst>
          </p:cNvPr>
          <p:cNvSpPr txBox="1"/>
          <p:nvPr/>
        </p:nvSpPr>
        <p:spPr>
          <a:xfrm>
            <a:off x="459300" y="1441101"/>
            <a:ext cx="8225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Переопределение метода (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overriding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) – создание в подклассе 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метода, совпадающего по сигнатуре с методом  суперкласса.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Динамическая диспетчеризация методов – это механизм,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позволяющий определить какой из переопределенных методов нужно вызвать, во время выполнения, а не во время компиляции.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Динамическая диспетчеризация не работает для статических методов.</a:t>
            </a:r>
          </a:p>
          <a:p>
            <a:endParaRPr lang="ru-RU" sz="180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57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Динамическая диспетчеризация методов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24</a:t>
            </a:fld>
            <a:endParaRPr lang="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046020-6819-4EFE-A696-5E5B69EF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441101"/>
            <a:ext cx="6736632" cy="2508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Figure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dim1, dim2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Figure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“Square is not defined”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158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Динамическая диспетчеризация методов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25</a:t>
            </a:fld>
            <a:endParaRPr lang="ru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1384ECE-6CB9-4587-BB53-ABC95473C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24" y="4126693"/>
            <a:ext cx="8662552" cy="201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Figure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B459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dim2/2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F924EF-E919-4CA5-9591-D544308D6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24" y="1575180"/>
            <a:ext cx="8142983" cy="201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Figure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753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Динамическая диспетчеризация методов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26</a:t>
            </a:fld>
            <a:endParaRPr lang="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CCC70-1532-40BB-A5FF-E3E149590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328729"/>
            <a:ext cx="7094026" cy="349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FindSquare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args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 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Triangle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473C-162B-4EC7-81E3-20E6D615FBBF}"/>
              </a:ext>
            </a:extLst>
          </p:cNvPr>
          <p:cNvSpPr txBox="1"/>
          <p:nvPr/>
        </p:nvSpPr>
        <p:spPr>
          <a:xfrm>
            <a:off x="5564396" y="3577688"/>
            <a:ext cx="31203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Rectangle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square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45.0</a:t>
            </a:r>
          </a:p>
          <a:p>
            <a:pPr>
              <a:buFontTx/>
              <a:buNone/>
            </a:pP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Triangle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square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40.0</a:t>
            </a:r>
          </a:p>
          <a:p>
            <a:pPr>
              <a:buFontTx/>
              <a:buNone/>
            </a:pP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Rectangle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square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45.0</a:t>
            </a:r>
          </a:p>
          <a:p>
            <a:pPr>
              <a:buFontTx/>
              <a:buNone/>
            </a:pP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Rectangle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square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45.0</a:t>
            </a:r>
          </a:p>
          <a:p>
            <a:pPr>
              <a:buFontTx/>
              <a:buNone/>
            </a:pP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Triangle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square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40.0</a:t>
            </a:r>
          </a:p>
          <a:p>
            <a:pPr>
              <a:buFontTx/>
              <a:buNone/>
            </a:pP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Triangle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square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40.0</a:t>
            </a:r>
          </a:p>
          <a:p>
            <a:pPr>
              <a:buFontTx/>
              <a:buNone/>
            </a:pP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Rectangle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square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45.0</a:t>
            </a:r>
          </a:p>
          <a:p>
            <a:pPr>
              <a:buFontTx/>
              <a:buNone/>
            </a:pP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Rectangle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square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45.0</a:t>
            </a:r>
          </a:p>
          <a:p>
            <a:pPr>
              <a:buFontTx/>
              <a:buNone/>
            </a:pP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Triangle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square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40.0</a:t>
            </a:r>
          </a:p>
          <a:p>
            <a:pPr>
              <a:buFontTx/>
              <a:buNone/>
            </a:pP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Rectangle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square</a:t>
            </a:r>
            <a:r>
              <a:rPr lang="ru-RU" alt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45.0</a:t>
            </a:r>
            <a:endParaRPr lang="en-US" sz="1600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09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Абстрактные методы и классы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27</a:t>
            </a:fld>
            <a:endParaRPr lang="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70D01-E5AE-465E-B260-68FD2D92155E}"/>
              </a:ext>
            </a:extLst>
          </p:cNvPr>
          <p:cNvSpPr txBox="1"/>
          <p:nvPr/>
        </p:nvSpPr>
        <p:spPr>
          <a:xfrm>
            <a:off x="459300" y="1360140"/>
            <a:ext cx="7760775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Объявление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абстрактного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abstract &lt;type&gt; &lt;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method_name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(&lt;parameters&gt;);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Если в классе есть хотя бы один абстрактный метод, то класс должен быть объявлен абстрактным.</a:t>
            </a:r>
          </a:p>
          <a:p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None/>
            </a:pP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abstract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class &lt;class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_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&gt; </a:t>
            </a:r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None/>
            </a:pP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pPr>
              <a:buFontTx/>
              <a:buNone/>
            </a:pP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   …</a:t>
            </a:r>
          </a:p>
          <a:p>
            <a:pPr>
              <a:buFontTx/>
              <a:buNone/>
            </a:pP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pPr>
              <a:buFontTx/>
              <a:buNone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None/>
            </a:pP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249C-03EE-4257-B822-EF3ABB1C216D}"/>
              </a:ext>
            </a:extLst>
          </p:cNvPr>
          <p:cNvSpPr txBox="1"/>
          <p:nvPr/>
        </p:nvSpPr>
        <p:spPr>
          <a:xfrm>
            <a:off x="862878" y="4497504"/>
            <a:ext cx="73571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Любой подкласс абстрактного класса должен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или реализовать </a:t>
            </a:r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все его абстрактные методы или сам должен быть объявлен </a:t>
            </a:r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абстрактным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!</a:t>
            </a:r>
            <a:endParaRPr lang="ru-RU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5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F4B7A2D4-9BFC-47D0-B564-FCAA1D21E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03" y="4584897"/>
            <a:ext cx="835937" cy="83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24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Абстрактные методы и классы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28</a:t>
            </a:fld>
            <a:endParaRPr lang="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34B8CC-A720-4B64-89E0-BA429A824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441101"/>
            <a:ext cx="4659675" cy="201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Figure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dim1, dim2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7575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Интерфейсы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29</a:t>
            </a:fld>
            <a:endParaRPr lang="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3739A-1DE2-43FD-9EFE-3D5450C881F0}"/>
              </a:ext>
            </a:extLst>
          </p:cNvPr>
          <p:cNvSpPr txBox="1"/>
          <p:nvPr/>
        </p:nvSpPr>
        <p:spPr>
          <a:xfrm>
            <a:off x="414615" y="2540210"/>
            <a:ext cx="809820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допускают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множественное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наследование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non-implemented 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subclasser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responsibility)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default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Все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переменные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– static и final 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без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соотв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модификаторов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),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необходима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инициализация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69100B-6434-4CB3-87CD-0C06B4421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878123"/>
            <a:ext cx="1269765" cy="79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8E1333-0039-408D-B98C-70C0EA14FE9C}"/>
              </a:ext>
            </a:extLst>
          </p:cNvPr>
          <p:cNvSpPr txBox="1"/>
          <p:nvPr/>
        </p:nvSpPr>
        <p:spPr>
          <a:xfrm>
            <a:off x="459300" y="1316969"/>
            <a:ext cx="4572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Figure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square();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721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Общая форма описания класса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C10F81-C0CD-4D1D-8F18-91B8816F52F8}"/>
              </a:ext>
            </a:extLst>
          </p:cNvPr>
          <p:cNvSpPr/>
          <p:nvPr/>
        </p:nvSpPr>
        <p:spPr>
          <a:xfrm>
            <a:off x="543887" y="1072178"/>
            <a:ext cx="4028114" cy="548102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1B4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class Point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{int x, y;		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Point ()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    x=0; y=0;	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Point (int x1,int y1)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    x=x1;  y=y1;	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int </a:t>
            </a:r>
            <a:r>
              <a:rPr lang="en-US" altLang="ru-RU" sz="16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getX</a:t>
            </a: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()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    return x;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int </a:t>
            </a:r>
            <a:r>
              <a:rPr lang="en-US" altLang="ru-RU" sz="16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getY</a:t>
            </a: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()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    return y;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 }	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}</a:t>
            </a:r>
          </a:p>
        </p:txBody>
      </p:sp>
      <p:cxnSp>
        <p:nvCxnSpPr>
          <p:cNvPr id="10" name="Прямая со стрелкой 14">
            <a:extLst>
              <a:ext uri="{FF2B5EF4-FFF2-40B4-BE49-F238E27FC236}">
                <a16:creationId xmlns:a16="http://schemas.microsoft.com/office/drawing/2014/main" id="{58FEDE70-993D-4CE2-AD06-3674E2BDC5BB}"/>
              </a:ext>
            </a:extLst>
          </p:cNvPr>
          <p:cNvCxnSpPr>
            <a:cxnSpLocks/>
          </p:cNvCxnSpPr>
          <p:nvPr/>
        </p:nvCxnSpPr>
        <p:spPr>
          <a:xfrm flipH="1">
            <a:off x="3612789" y="1624064"/>
            <a:ext cx="1918421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DE8FB1-40F1-4F71-98FD-260F852A0B72}"/>
              </a:ext>
            </a:extLst>
          </p:cNvPr>
          <p:cNvSpPr txBox="1"/>
          <p:nvPr/>
        </p:nvSpPr>
        <p:spPr>
          <a:xfrm>
            <a:off x="5557735" y="143939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F2D69"/>
              </a:buClr>
              <a:buSzPct val="150000"/>
            </a:pP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Экземплярные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переменные</a:t>
            </a:r>
          </a:p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(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instance variables)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cxnSp>
        <p:nvCxnSpPr>
          <p:cNvPr id="14" name="Прямая со стрелкой 14">
            <a:extLst>
              <a:ext uri="{FF2B5EF4-FFF2-40B4-BE49-F238E27FC236}">
                <a16:creationId xmlns:a16="http://schemas.microsoft.com/office/drawing/2014/main" id="{7C998E15-2448-434E-A41C-AF4496D6B697}"/>
              </a:ext>
            </a:extLst>
          </p:cNvPr>
          <p:cNvCxnSpPr>
            <a:cxnSpLocks/>
          </p:cNvCxnSpPr>
          <p:nvPr/>
        </p:nvCxnSpPr>
        <p:spPr>
          <a:xfrm flipH="1">
            <a:off x="3724276" y="2905125"/>
            <a:ext cx="1806934" cy="43447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9EAECB-63DD-4D58-A579-69D290BD0E8D}"/>
              </a:ext>
            </a:extLst>
          </p:cNvPr>
          <p:cNvSpPr txBox="1"/>
          <p:nvPr/>
        </p:nvSpPr>
        <p:spPr>
          <a:xfrm>
            <a:off x="5669221" y="2620057"/>
            <a:ext cx="2569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Конструкторы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>
              <a:buClr>
                <a:srgbClr val="0F2D69"/>
              </a:buClr>
              <a:buSzPct val="150000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cxnSp>
        <p:nvCxnSpPr>
          <p:cNvPr id="16" name="Прямая со стрелкой 14">
            <a:extLst>
              <a:ext uri="{FF2B5EF4-FFF2-40B4-BE49-F238E27FC236}">
                <a16:creationId xmlns:a16="http://schemas.microsoft.com/office/drawing/2014/main" id="{4E589169-731F-40D1-849E-4659FDB12C18}"/>
              </a:ext>
            </a:extLst>
          </p:cNvPr>
          <p:cNvCxnSpPr>
            <a:cxnSpLocks/>
          </p:cNvCxnSpPr>
          <p:nvPr/>
        </p:nvCxnSpPr>
        <p:spPr>
          <a:xfrm flipH="1" flipV="1">
            <a:off x="3612790" y="2282320"/>
            <a:ext cx="1918420" cy="36563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4">
            <a:extLst>
              <a:ext uri="{FF2B5EF4-FFF2-40B4-BE49-F238E27FC236}">
                <a16:creationId xmlns:a16="http://schemas.microsoft.com/office/drawing/2014/main" id="{341EB93A-AA8A-4289-A55A-FE6F3186AF13}"/>
              </a:ext>
            </a:extLst>
          </p:cNvPr>
          <p:cNvCxnSpPr>
            <a:cxnSpLocks/>
          </p:cNvCxnSpPr>
          <p:nvPr/>
        </p:nvCxnSpPr>
        <p:spPr>
          <a:xfrm flipH="1">
            <a:off x="3724275" y="4684117"/>
            <a:ext cx="1918421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1C0310-1A7A-431B-9D50-C9D7F05CC809}"/>
              </a:ext>
            </a:extLst>
          </p:cNvPr>
          <p:cNvSpPr txBox="1"/>
          <p:nvPr/>
        </p:nvSpPr>
        <p:spPr>
          <a:xfrm>
            <a:off x="5669221" y="44994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Методы класса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002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Реализация интерфейсов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30</a:t>
            </a:fld>
            <a:endParaRPr lang="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3739A-1DE2-43FD-9EFE-3D5450C881F0}"/>
              </a:ext>
            </a:extLst>
          </p:cNvPr>
          <p:cNvSpPr txBox="1"/>
          <p:nvPr/>
        </p:nvSpPr>
        <p:spPr>
          <a:xfrm>
            <a:off x="459300" y="1320195"/>
            <a:ext cx="9427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class &lt;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ClassName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&gt; [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extends &lt;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SuperclassName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&gt;] [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implements &lt;Interfaces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&gt;] 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FA4018-CDFD-4243-8042-584BD761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75" y="3161438"/>
            <a:ext cx="7440950" cy="2262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Callback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Client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Callback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"callback called with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85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Реализация интерфейсов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31</a:t>
            </a:fld>
            <a:endParaRPr lang="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3739A-1DE2-43FD-9EFE-3D5450C881F0}"/>
              </a:ext>
            </a:extLst>
          </p:cNvPr>
          <p:cNvSpPr txBox="1"/>
          <p:nvPr/>
        </p:nvSpPr>
        <p:spPr>
          <a:xfrm>
            <a:off x="459300" y="1320195"/>
            <a:ext cx="8225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Методы, которые реализуют интерфейс, должны быть объявлены как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public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 Сигнатура типа реализующего метода должна точно соответствовать сигнатуре типа, указанной в определении интерфейса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Если класс включает интерфейс, но реализует не все его методы (кроме дефолтных и статических), то такой класс должен быть объявлен как абстрактный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Если класс реализует интерфейс, унаследованный от другого интерфейса, класс должен реализовать все методы (кроме абстрактных и статических), определенные в цепочке наследования интерфейсов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2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Ссылочные переменные интерфейсного типа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32</a:t>
            </a:fld>
            <a:endParaRPr lang="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360F49-0206-4AB2-96D3-0E36EE0B6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235085"/>
            <a:ext cx="7440950" cy="349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Callback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    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Client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Callback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реализация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метода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интерфейса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"callback called with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9933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   //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собственный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метод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класса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getSquare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"square =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9933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3FB7BA-5038-4F5B-815D-69FF0A3E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766" y="4346966"/>
            <a:ext cx="6631350" cy="201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TestIface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]) 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Callback с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getSquare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4" descr="Значок &quot;Галочка1&quot; со сплошной заливкой">
            <a:extLst>
              <a:ext uri="{FF2B5EF4-FFF2-40B4-BE49-F238E27FC236}">
                <a16:creationId xmlns:a16="http://schemas.microsoft.com/office/drawing/2014/main" id="{D47CF31B-CC02-4D90-AE4B-5052DADAB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9841" y="5056021"/>
            <a:ext cx="431800" cy="431800"/>
          </a:xfrm>
          <a:prstGeom prst="rect">
            <a:avLst/>
          </a:prstGeom>
        </p:spPr>
      </p:pic>
      <p:pic>
        <p:nvPicPr>
          <p:cNvPr id="12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B3588424-5824-44EC-BCC6-6567EBDED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2257" y="5487821"/>
            <a:ext cx="431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0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C</a:t>
            </a:r>
            <a:r>
              <a:rPr lang="ru-RU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татические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и дефолтные методы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в интерфейсах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33</a:t>
            </a:fld>
            <a:endParaRPr lang="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1ABD0B-3A80-49AC-8AE9-102977CF3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413064"/>
            <a:ext cx="4569900" cy="201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Vehicle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getType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“Sedan”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getWheelsNumber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F95F15-4CCB-43B2-990C-E32F33BC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647109"/>
            <a:ext cx="4360350" cy="1031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BMW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Vehicle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BMW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en-US" sz="160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0278C3E-DB54-4B01-BC41-05EF299C6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175" y="4962928"/>
            <a:ext cx="6067425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type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Vehicle.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getType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Vehicle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bmw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BMW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wheels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bmw.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getWheelsNumber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52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Переменные в интерфейсах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34</a:t>
            </a:fld>
            <a:endParaRPr lang="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2E217-61EB-4723-A3CD-9AF52033E5E3}"/>
              </a:ext>
            </a:extLst>
          </p:cNvPr>
          <p:cNvSpPr txBox="1"/>
          <p:nvPr/>
        </p:nvSpPr>
        <p:spPr>
          <a:xfrm>
            <a:off x="459300" y="1545539"/>
            <a:ext cx="81112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использовать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импорта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различные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совместно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используемых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констант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случае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когда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реализуете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какой-либо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все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имена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переменных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будут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видимы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константы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включает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себя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любой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объявляемый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реализацией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вообще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ничего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реализовывать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239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Переменные в интерфейсах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35</a:t>
            </a:fld>
            <a:endParaRPr lang="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8A7AF-CDA1-40CC-AA7E-8A4FD1BB4EDA}"/>
              </a:ext>
            </a:extLst>
          </p:cNvPr>
          <p:cNvSpPr txBox="1"/>
          <p:nvPr/>
        </p:nvSpPr>
        <p:spPr>
          <a:xfrm>
            <a:off x="459300" y="1297523"/>
            <a:ext cx="4572000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Constants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{int NO = 0;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 YES = 1;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 MAYBE = 2;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 LATER = 3;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 SOON = 4;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 NEVER = 5;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8E68B3-23D3-496F-83E1-559D8F1BE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869" y="2403144"/>
            <a:ext cx="5218702" cy="3739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Question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Constants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Random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rand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Random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prob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rand.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prob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prob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YES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prob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LATER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prob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98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SOON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NEVER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32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F828CB-646D-40C6-89F5-A80CFD322C67}"/>
              </a:ext>
            </a:extLst>
          </p:cNvPr>
          <p:cNvCxnSpPr/>
          <p:nvPr/>
        </p:nvCxnSpPr>
        <p:spPr>
          <a:xfrm>
            <a:off x="4191000" y="1457325"/>
            <a:ext cx="0" cy="4290433"/>
          </a:xfrm>
          <a:prstGeom prst="line">
            <a:avLst/>
          </a:prstGeom>
          <a:ln w="31750">
            <a:solidFill>
              <a:srgbClr val="0F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Взаимоотношения классов и интерфейсов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36</a:t>
            </a:fld>
            <a:endParaRPr lang="ru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9E0B6FF0-3068-46BD-8AEA-CA77BF70A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584" y="3122033"/>
            <a:ext cx="7921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C2</a:t>
            </a: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BB53138B-5A36-4E00-94C9-D5E0C9A93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059" y="1982208"/>
            <a:ext cx="792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 dirty="0">
                <a:solidFill>
                  <a:schemeClr val="tx1"/>
                </a:solidFill>
              </a:rPr>
              <a:t>C1</a:t>
            </a:r>
            <a:endParaRPr lang="ru-RU" altLang="ru-RU" sz="2800" dirty="0">
              <a:solidFill>
                <a:schemeClr val="tx1"/>
              </a:solidFill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2F35EC4-2D13-4674-9F7E-4E5F43B8B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759" y="3122033"/>
            <a:ext cx="7921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C3</a:t>
            </a: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9D8D8A87-D2C3-4B54-99AB-C79DCF89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834" y="4438071"/>
            <a:ext cx="792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C5</a:t>
            </a: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8554A08E-4BFF-4FF4-AE34-4A1B16F1D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159" y="4420608"/>
            <a:ext cx="792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C4</a:t>
            </a: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98327C83-690F-4BFA-B732-BA2BD039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759" y="4438071"/>
            <a:ext cx="792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C7</a:t>
            </a: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D104E5FC-A6DA-4265-9C47-174A07DFD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597" y="4438071"/>
            <a:ext cx="7921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C6</a:t>
            </a:r>
            <a:endParaRPr lang="ru-RU" altLang="ru-RU" sz="28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74E8F9-25B2-4BF3-B174-E060AF299BE7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 flipH="1">
            <a:off x="1708872" y="2414008"/>
            <a:ext cx="622300" cy="7080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DB9C62-F4B4-4822-86D9-86A9E0D4FD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29597" y="2414008"/>
            <a:ext cx="396875" cy="7080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EB3069-2081-4F53-9C0D-6DC26241E20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86572" y="3587171"/>
            <a:ext cx="379412" cy="8318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8736ED-3D0C-409A-AF30-52CB8F01253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1789834" y="3587171"/>
            <a:ext cx="396875" cy="8509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75A43B-D780-4CE3-837B-F92E5F6F960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86759" y="3587171"/>
            <a:ext cx="239713" cy="8509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6503C-E999-4B79-8640-0AA4F0AB35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8872" y="3587171"/>
            <a:ext cx="431800" cy="8509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32">
            <a:extLst>
              <a:ext uri="{FF2B5EF4-FFF2-40B4-BE49-F238E27FC236}">
                <a16:creationId xmlns:a16="http://schemas.microsoft.com/office/drawing/2014/main" id="{AE7CB3B5-6099-4DAB-9C66-31998999B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097" y="3055358"/>
            <a:ext cx="792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I2</a:t>
            </a: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25" name="TextBox 33">
            <a:extLst>
              <a:ext uri="{FF2B5EF4-FFF2-40B4-BE49-F238E27FC236}">
                <a16:creationId xmlns:a16="http://schemas.microsoft.com/office/drawing/2014/main" id="{73A27F1A-D79E-41CE-8E44-5BE9D550B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422" y="1875846"/>
            <a:ext cx="792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I1</a:t>
            </a: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26" name="TextBox 34">
            <a:extLst>
              <a:ext uri="{FF2B5EF4-FFF2-40B4-BE49-F238E27FC236}">
                <a16:creationId xmlns:a16="http://schemas.microsoft.com/office/drawing/2014/main" id="{2BD0A0E4-DC39-4A4F-92A0-4AD603725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5359" y="3055358"/>
            <a:ext cx="792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I3</a:t>
            </a: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27" name="TextBox 35">
            <a:extLst>
              <a:ext uri="{FF2B5EF4-FFF2-40B4-BE49-F238E27FC236}">
                <a16:creationId xmlns:a16="http://schemas.microsoft.com/office/drawing/2014/main" id="{1734ADE0-4916-4113-8D3B-E10F0823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047" y="3961821"/>
            <a:ext cx="7921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I5</a:t>
            </a: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6F3E4901-AD9A-42EA-8BC0-2B441C931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784" y="3944358"/>
            <a:ext cx="79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I4</a:t>
            </a: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D754E555-F4CF-4C03-91AC-A336CE42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772" y="3961821"/>
            <a:ext cx="7921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I7</a:t>
            </a: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27C7A133-8F91-4911-B6FB-8F4A3E6A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7222" y="3961821"/>
            <a:ext cx="7921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I6</a:t>
            </a:r>
            <a:endParaRPr lang="ru-RU" altLang="ru-RU" sz="280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F6A3C6-6932-4453-85DC-E1CD05A8369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95072" y="2342571"/>
            <a:ext cx="514350" cy="7794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82E99-A9B4-4B87-B701-4C322A524F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18972" y="2342571"/>
            <a:ext cx="423862" cy="7794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2BE515-BE1D-4EEA-B9BC-CBCF38FA30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28322" y="3507796"/>
            <a:ext cx="590550" cy="4540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D8DA8F-356F-48F8-948A-72E609659D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4909" y="3518908"/>
            <a:ext cx="263525" cy="4429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090F7E-0A94-46FE-B256-ACED5E7500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507884" y="3507796"/>
            <a:ext cx="234950" cy="4540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DDDF90-3A2C-4023-BF70-6CC5F795D4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46022" y="3515733"/>
            <a:ext cx="503237" cy="4460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C67A57-C80C-4515-9F56-98BF3E766484}"/>
              </a:ext>
            </a:extLst>
          </p:cNvPr>
          <p:cNvCxnSpPr>
            <a:cxnSpLocks noChangeShapeType="1"/>
            <a:endCxn id="27" idx="0"/>
          </p:cNvCxnSpPr>
          <p:nvPr/>
        </p:nvCxnSpPr>
        <p:spPr bwMode="auto">
          <a:xfrm flipH="1">
            <a:off x="6044334" y="3507796"/>
            <a:ext cx="657225" cy="4540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48">
            <a:extLst>
              <a:ext uri="{FF2B5EF4-FFF2-40B4-BE49-F238E27FC236}">
                <a16:creationId xmlns:a16="http://schemas.microsoft.com/office/drawing/2014/main" id="{5FAE9342-C834-41AB-B555-D8E1024E5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584" y="5225471"/>
            <a:ext cx="792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800">
                <a:solidFill>
                  <a:schemeClr val="tx1"/>
                </a:solidFill>
              </a:rPr>
              <a:t>I8</a:t>
            </a:r>
            <a:endParaRPr lang="ru-RU" altLang="ru-RU" sz="280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61A365-80DE-4B1D-9752-A975F3A9A55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06159" y="4407908"/>
            <a:ext cx="422275" cy="8334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C6B2AE-49BD-4943-B5FA-55A6D962C8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8322" y="4407908"/>
            <a:ext cx="388937" cy="8175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48">
            <a:extLst>
              <a:ext uri="{FF2B5EF4-FFF2-40B4-BE49-F238E27FC236}">
                <a16:creationId xmlns:a16="http://schemas.microsoft.com/office/drawing/2014/main" id="{87162180-497C-4D18-9E4B-433BCCD90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159" y="2548946"/>
            <a:ext cx="12795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/>
              <a:t>extends</a:t>
            </a:r>
            <a:endParaRPr lang="ru-RU" altLang="ru-RU" sz="2000" b="1"/>
          </a:p>
        </p:txBody>
      </p:sp>
      <p:sp>
        <p:nvSpPr>
          <p:cNvPr id="42" name="Text Box 48">
            <a:extLst>
              <a:ext uri="{FF2B5EF4-FFF2-40B4-BE49-F238E27FC236}">
                <a16:creationId xmlns:a16="http://schemas.microsoft.com/office/drawing/2014/main" id="{850D896F-20E6-48BA-883C-D8CAE6145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22" y="3803071"/>
            <a:ext cx="12795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/>
              <a:t>extends</a:t>
            </a:r>
            <a:endParaRPr lang="ru-RU" altLang="ru-RU" sz="2000" b="1"/>
          </a:p>
        </p:txBody>
      </p:sp>
      <p:sp>
        <p:nvSpPr>
          <p:cNvPr id="43" name="Text Box 48">
            <a:extLst>
              <a:ext uri="{FF2B5EF4-FFF2-40B4-BE49-F238E27FC236}">
                <a16:creationId xmlns:a16="http://schemas.microsoft.com/office/drawing/2014/main" id="{0CC00E56-C84C-4F7C-AF98-51B3239A1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172" y="2529896"/>
            <a:ext cx="1277937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/>
              <a:t>extends</a:t>
            </a:r>
            <a:endParaRPr lang="ru-RU" altLang="ru-RU" sz="2000" b="1"/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36253F91-29B9-4FBC-85C9-DCB71B499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1322" y="4565071"/>
            <a:ext cx="1277937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/>
              <a:t>extends</a:t>
            </a:r>
            <a:endParaRPr lang="ru-RU" altLang="ru-RU" sz="2000" b="1"/>
          </a:p>
        </p:txBody>
      </p:sp>
      <p:sp>
        <p:nvSpPr>
          <p:cNvPr id="45" name="Text Box 48">
            <a:extLst>
              <a:ext uri="{FF2B5EF4-FFF2-40B4-BE49-F238E27FC236}">
                <a16:creationId xmlns:a16="http://schemas.microsoft.com/office/drawing/2014/main" id="{4DE9C506-6DC1-4F6D-99BA-5C69EB553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8434" y="3468108"/>
            <a:ext cx="1277938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/>
              <a:t>extends</a:t>
            </a:r>
            <a:endParaRPr lang="ru-RU" altLang="ru-RU" sz="2000" b="1"/>
          </a:p>
        </p:txBody>
      </p:sp>
      <p:sp>
        <p:nvSpPr>
          <p:cNvPr id="47" name="Right Arrow 110">
            <a:extLst>
              <a:ext uri="{FF2B5EF4-FFF2-40B4-BE49-F238E27FC236}">
                <a16:creationId xmlns:a16="http://schemas.microsoft.com/office/drawing/2014/main" id="{CC0C4CD8-8F10-499A-ADA7-56E012A74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109" y="3468108"/>
            <a:ext cx="1606550" cy="303213"/>
          </a:xfrm>
          <a:prstGeom prst="rightArrow">
            <a:avLst>
              <a:gd name="adj1" fmla="val 50000"/>
              <a:gd name="adj2" fmla="val 50163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DC163EA1-601E-4B50-9EAC-940B651D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109" y="3068058"/>
            <a:ext cx="160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/>
              <a:t>implements</a:t>
            </a:r>
            <a:endParaRPr lang="ru-RU" altLang="ru-RU" sz="2000" b="1"/>
          </a:p>
        </p:txBody>
      </p:sp>
      <p:sp>
        <p:nvSpPr>
          <p:cNvPr id="46" name="Right Arrow 75">
            <a:extLst>
              <a:ext uri="{FF2B5EF4-FFF2-40B4-BE49-F238E27FC236}">
                <a16:creationId xmlns:a16="http://schemas.microsoft.com/office/drawing/2014/main" id="{872932EB-8C45-4076-9F46-AED5D7F0B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109" y="2244146"/>
            <a:ext cx="1606550" cy="304800"/>
          </a:xfrm>
          <a:prstGeom prst="rightArrow">
            <a:avLst>
              <a:gd name="adj1" fmla="val 50000"/>
              <a:gd name="adj2" fmla="val 49902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3D7D76E-DC94-4B6A-BD08-BE90A9653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997" y="1867908"/>
            <a:ext cx="16065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 dirty="0"/>
              <a:t>implements</a:t>
            </a:r>
            <a:endParaRPr lang="ru-RU" alt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32090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Модификатор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final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37</a:t>
            </a:fld>
            <a:endParaRPr lang="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F6C4D5-F845-4E07-8596-2E6FE0C7FCFE}"/>
              </a:ext>
            </a:extLst>
          </p:cNvPr>
          <p:cNvSpPr txBox="1"/>
          <p:nvPr/>
        </p:nvSpPr>
        <p:spPr>
          <a:xfrm>
            <a:off x="459300" y="1441101"/>
            <a:ext cx="721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 double pi = 3.14;    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//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неизменяемая локальная переменная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811804-3D28-45D6-A917-D89CED8830D5}"/>
              </a:ext>
            </a:extLst>
          </p:cNvPr>
          <p:cNvSpPr txBox="1"/>
          <p:nvPr/>
        </p:nvSpPr>
        <p:spPr>
          <a:xfrm>
            <a:off x="459300" y="2230876"/>
            <a:ext cx="7341675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//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которого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запрещено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переопределение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(overriding)</a:t>
            </a:r>
          </a:p>
          <a:p>
            <a:pPr>
              <a:lnSpc>
                <a:spcPts val="1000"/>
              </a:lnSpc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 int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getX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 {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…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903708-4B53-458D-BC8B-EF40D3B72CF4}"/>
              </a:ext>
            </a:extLst>
          </p:cNvPr>
          <p:cNvSpPr txBox="1"/>
          <p:nvPr/>
        </p:nvSpPr>
        <p:spPr>
          <a:xfrm>
            <a:off x="459299" y="3979888"/>
            <a:ext cx="772267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//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класс, для которого запрещено наследование</a:t>
            </a:r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 class A 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…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479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Final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члены классов, неизменяемые объекты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38</a:t>
            </a:fld>
            <a:endParaRPr lang="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F6C4D5-F845-4E07-8596-2E6FE0C7FCFE}"/>
              </a:ext>
            </a:extLst>
          </p:cNvPr>
          <p:cNvSpPr txBox="1"/>
          <p:nvPr/>
        </p:nvSpPr>
        <p:spPr>
          <a:xfrm>
            <a:off x="5485742" y="2278342"/>
            <a:ext cx="3018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Преимущества неизменяемых объектов: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Потокобезопасность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Производительность 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9B02A1-2F90-4FB4-A1F9-3E78B2D16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91" y="1297523"/>
            <a:ext cx="4689170" cy="3000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FF4B78EE-1DBE-40D2-A091-074C91D54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565" y="3328623"/>
            <a:ext cx="431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Пакеты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39</a:t>
            </a:fld>
            <a:endParaRPr lang="ru"/>
          </a:p>
        </p:txBody>
      </p:sp>
      <p:pic>
        <p:nvPicPr>
          <p:cNvPr id="22532" name="Picture 4" descr="Программист арт: стоковые векторные изображения, иллюстрации | Depositphotos">
            <a:extLst>
              <a:ext uri="{FF2B5EF4-FFF2-40B4-BE49-F238E27FC236}">
                <a16:creationId xmlns:a16="http://schemas.microsoft.com/office/drawing/2014/main" id="{DBF170A8-F847-43B5-9CBE-7A1D2BECF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2130333"/>
            <a:ext cx="2177000" cy="16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B2E277-989B-40FC-ACB2-4570AD2E8AA8}"/>
              </a:ext>
            </a:extLst>
          </p:cNvPr>
          <p:cNvSpPr/>
          <p:nvPr/>
        </p:nvSpPr>
        <p:spPr>
          <a:xfrm>
            <a:off x="1762125" y="913556"/>
            <a:ext cx="2390775" cy="126470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6" name="Picture 8" descr="Java AWT List - javatpoint">
            <a:extLst>
              <a:ext uri="{FF2B5EF4-FFF2-40B4-BE49-F238E27FC236}">
                <a16:creationId xmlns:a16="http://schemas.microsoft.com/office/drawing/2014/main" id="{12A26581-DEBE-4807-8E2F-12506B365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37833" r="52667" b="32129"/>
          <a:stretch/>
        </p:blipFill>
        <p:spPr bwMode="auto">
          <a:xfrm>
            <a:off x="2576512" y="1150768"/>
            <a:ext cx="762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7D38BD-C7E1-4B9F-A1C3-71544E61F586}"/>
              </a:ext>
            </a:extLst>
          </p:cNvPr>
          <p:cNvSpPr txBox="1"/>
          <p:nvPr/>
        </p:nvSpPr>
        <p:spPr>
          <a:xfrm>
            <a:off x="766298" y="3807802"/>
            <a:ext cx="246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class List -&gt;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List.class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22538" name="Picture 10" descr="Hans Infotech,Карьера,Компьютерный программист мультфильм Png png  бесплатная загрузка - Key0">
            <a:extLst>
              <a:ext uri="{FF2B5EF4-FFF2-40B4-BE49-F238E27FC236}">
                <a16:creationId xmlns:a16="http://schemas.microsoft.com/office/drawing/2014/main" id="{54D098B6-54A4-4CA7-BF85-F2C8C77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4" y="2140956"/>
            <a:ext cx="1587713" cy="162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BB1C85C8-5F00-435D-AD90-1B7225CE56F3}"/>
              </a:ext>
            </a:extLst>
          </p:cNvPr>
          <p:cNvSpPr/>
          <p:nvPr/>
        </p:nvSpPr>
        <p:spPr>
          <a:xfrm>
            <a:off x="5143500" y="856406"/>
            <a:ext cx="2743663" cy="126470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40" name="Picture 12" descr="Implementation of Linked List in PHP / Habr">
            <a:extLst>
              <a:ext uri="{FF2B5EF4-FFF2-40B4-BE49-F238E27FC236}">
                <a16:creationId xmlns:a16="http://schemas.microsoft.com/office/drawing/2014/main" id="{F33E8D32-6D51-4494-B547-9D9B34C51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82484"/>
            <a:ext cx="2120096" cy="63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A5BC5-9DB4-4099-B6AE-85DCA90312A3}"/>
              </a:ext>
            </a:extLst>
          </p:cNvPr>
          <p:cNvSpPr txBox="1"/>
          <p:nvPr/>
        </p:nvSpPr>
        <p:spPr>
          <a:xfrm>
            <a:off x="5072531" y="3807802"/>
            <a:ext cx="246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class List -&gt;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List.class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780E9958-9773-486B-A704-970455A42E2B}"/>
              </a:ext>
            </a:extLst>
          </p:cNvPr>
          <p:cNvSpPr/>
          <p:nvPr/>
        </p:nvSpPr>
        <p:spPr>
          <a:xfrm rot="5400000">
            <a:off x="1668794" y="3634851"/>
            <a:ext cx="805788" cy="1828799"/>
          </a:xfrm>
          <a:prstGeom prst="bentUpArrow">
            <a:avLst>
              <a:gd name="adj1" fmla="val 23449"/>
              <a:gd name="adj2" fmla="val 2078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FCEFA66-B30E-4851-9BAB-C874C12A7F48}"/>
              </a:ext>
            </a:extLst>
          </p:cNvPr>
          <p:cNvSpPr/>
          <p:nvPr/>
        </p:nvSpPr>
        <p:spPr>
          <a:xfrm rot="5400000" flipV="1">
            <a:off x="5443976" y="3760083"/>
            <a:ext cx="805788" cy="1578335"/>
          </a:xfrm>
          <a:prstGeom prst="bentUpArrow">
            <a:avLst>
              <a:gd name="adj1" fmla="val 22267"/>
              <a:gd name="adj2" fmla="val 219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42" name="Picture 14" descr="Программирование и курсы для начинающих Java в школе Арт Код - Шаблоны  Joomla 3, 2.5. Расширения Joomla 2.5 и 3">
            <a:extLst>
              <a:ext uri="{FF2B5EF4-FFF2-40B4-BE49-F238E27FC236}">
                <a16:creationId xmlns:a16="http://schemas.microsoft.com/office/drawing/2014/main" id="{210506DF-1678-49AF-AFFD-D407306DE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23" y="4985031"/>
            <a:ext cx="1862604" cy="10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E414CB-8D01-46B7-B534-B044C665DE8E}"/>
              </a:ext>
            </a:extLst>
          </p:cNvPr>
          <p:cNvSpPr txBox="1"/>
          <p:nvPr/>
        </p:nvSpPr>
        <p:spPr>
          <a:xfrm>
            <a:off x="2743739" y="2305207"/>
            <a:ext cx="15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Программист Иван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1C648-83FD-45AF-9F21-36B35C5F98AF}"/>
              </a:ext>
            </a:extLst>
          </p:cNvPr>
          <p:cNvSpPr txBox="1"/>
          <p:nvPr/>
        </p:nvSpPr>
        <p:spPr>
          <a:xfrm>
            <a:off x="6920198" y="2263379"/>
            <a:ext cx="15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Programmer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Raj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F354B1-5D71-4EB7-BF52-16B5D6D5A4B3}"/>
              </a:ext>
            </a:extLst>
          </p:cNvPr>
          <p:cNvSpPr txBox="1"/>
          <p:nvPr/>
        </p:nvSpPr>
        <p:spPr>
          <a:xfrm>
            <a:off x="4995789" y="5154345"/>
            <a:ext cx="1524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Integration Engineer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Peter </a:t>
            </a:r>
          </a:p>
        </p:txBody>
      </p:sp>
      <p:pic>
        <p:nvPicPr>
          <p:cNvPr id="22544" name="Picture 16" descr="Взрыв мозга. интеллект человеческого разума - векторный клипарт Royalty-Free">
            <a:extLst>
              <a:ext uri="{FF2B5EF4-FFF2-40B4-BE49-F238E27FC236}">
                <a16:creationId xmlns:a16="http://schemas.microsoft.com/office/drawing/2014/main" id="{C5675095-BDBB-4CAF-ABF2-36839789C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93" y="4175891"/>
            <a:ext cx="840602" cy="8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21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591292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Создание ссылочных переменных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 </a:t>
            </a: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и объектов класса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C10F81-C0CD-4D1D-8F18-91B8816F52F8}"/>
              </a:ext>
            </a:extLst>
          </p:cNvPr>
          <p:cNvSpPr/>
          <p:nvPr/>
        </p:nvSpPr>
        <p:spPr>
          <a:xfrm>
            <a:off x="459300" y="1638149"/>
            <a:ext cx="4028114" cy="4391173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1B4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Point p1;</a:t>
            </a:r>
          </a:p>
          <a:p>
            <a:pPr>
              <a:spcBef>
                <a:spcPct val="50000"/>
              </a:spcBef>
              <a:buFontTx/>
              <a:buNone/>
            </a:pPr>
            <a:endParaRPr lang="ru-RU" altLang="ru-RU" sz="1800" kern="1200" dirty="0">
              <a:solidFill>
                <a:schemeClr val="dk1"/>
              </a:solidFill>
              <a:latin typeface="Roboto"/>
              <a:ea typeface="Roboto"/>
              <a:cs typeface="Arial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p1 = new Point();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ru-RU" sz="1800" kern="1200" dirty="0">
              <a:solidFill>
                <a:schemeClr val="dk1"/>
              </a:solidFill>
              <a:latin typeface="Roboto"/>
              <a:ea typeface="Roboto"/>
              <a:cs typeface="Arial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Point p2 =  new Point();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ru-RU" sz="1800" kern="1200" dirty="0">
              <a:solidFill>
                <a:schemeClr val="dk1"/>
              </a:solidFill>
              <a:latin typeface="Roboto"/>
              <a:ea typeface="Roboto"/>
              <a:cs typeface="Arial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Point p3 = p1; 	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ru-RU" sz="1800" kern="1200" dirty="0">
              <a:solidFill>
                <a:schemeClr val="dk1"/>
              </a:solidFill>
              <a:latin typeface="Roboto"/>
              <a:ea typeface="Roboto"/>
              <a:cs typeface="Arial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ru-RU" sz="1800" kern="1200" dirty="0">
              <a:solidFill>
                <a:schemeClr val="dk1"/>
              </a:solidFill>
              <a:latin typeface="Roboto"/>
              <a:ea typeface="Roboto"/>
              <a:cs typeface="Arial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ru-RU" sz="1600" kern="1200" dirty="0">
              <a:solidFill>
                <a:schemeClr val="dk1"/>
              </a:solidFill>
              <a:latin typeface="Roboto"/>
              <a:ea typeface="Roboto"/>
              <a:cs typeface="Arial"/>
            </a:endParaRPr>
          </a:p>
        </p:txBody>
      </p:sp>
      <p:cxnSp>
        <p:nvCxnSpPr>
          <p:cNvPr id="10" name="Прямая со стрелкой 14">
            <a:extLst>
              <a:ext uri="{FF2B5EF4-FFF2-40B4-BE49-F238E27FC236}">
                <a16:creationId xmlns:a16="http://schemas.microsoft.com/office/drawing/2014/main" id="{58FEDE70-993D-4CE2-AD06-3674E2BDC5BB}"/>
              </a:ext>
            </a:extLst>
          </p:cNvPr>
          <p:cNvCxnSpPr>
            <a:cxnSpLocks/>
          </p:cNvCxnSpPr>
          <p:nvPr/>
        </p:nvCxnSpPr>
        <p:spPr>
          <a:xfrm flipH="1">
            <a:off x="3090891" y="3665982"/>
            <a:ext cx="1918421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DE8FB1-40F1-4F71-98FD-260F852A0B72}"/>
              </a:ext>
            </a:extLst>
          </p:cNvPr>
          <p:cNvSpPr txBox="1"/>
          <p:nvPr/>
        </p:nvSpPr>
        <p:spPr>
          <a:xfrm>
            <a:off x="5009312" y="3421776"/>
            <a:ext cx="3746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«короткая форма» создания объекта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EAECB-63DD-4D58-A579-69D290BD0E8D}"/>
              </a:ext>
            </a:extLst>
          </p:cNvPr>
          <p:cNvSpPr txBox="1"/>
          <p:nvPr/>
        </p:nvSpPr>
        <p:spPr>
          <a:xfrm>
            <a:off x="4959042" y="1808444"/>
            <a:ext cx="377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Создана ссылочная переменная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>
              <a:buClr>
                <a:srgbClr val="0F2D69"/>
              </a:buClr>
              <a:buSzPct val="150000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cxnSp>
        <p:nvCxnSpPr>
          <p:cNvPr id="19" name="Прямая со стрелкой 14">
            <a:extLst>
              <a:ext uri="{FF2B5EF4-FFF2-40B4-BE49-F238E27FC236}">
                <a16:creationId xmlns:a16="http://schemas.microsoft.com/office/drawing/2014/main" id="{341EB93A-AA8A-4289-A55A-FE6F3186AF13}"/>
              </a:ext>
            </a:extLst>
          </p:cNvPr>
          <p:cNvCxnSpPr>
            <a:cxnSpLocks/>
          </p:cNvCxnSpPr>
          <p:nvPr/>
        </p:nvCxnSpPr>
        <p:spPr>
          <a:xfrm flipH="1">
            <a:off x="3019424" y="2019344"/>
            <a:ext cx="1918421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1C0310-1A7A-431B-9D50-C9D7F05CC809}"/>
              </a:ext>
            </a:extLst>
          </p:cNvPr>
          <p:cNvSpPr txBox="1"/>
          <p:nvPr/>
        </p:nvSpPr>
        <p:spPr>
          <a:xfrm>
            <a:off x="5023599" y="2637043"/>
            <a:ext cx="385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Создан объект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cxnSp>
        <p:nvCxnSpPr>
          <p:cNvPr id="17" name="Прямая со стрелкой 14">
            <a:extLst>
              <a:ext uri="{FF2B5EF4-FFF2-40B4-BE49-F238E27FC236}">
                <a16:creationId xmlns:a16="http://schemas.microsoft.com/office/drawing/2014/main" id="{23894A39-3A0B-4F07-8BCF-4023DD757BD7}"/>
              </a:ext>
            </a:extLst>
          </p:cNvPr>
          <p:cNvCxnSpPr>
            <a:cxnSpLocks/>
          </p:cNvCxnSpPr>
          <p:nvPr/>
        </p:nvCxnSpPr>
        <p:spPr>
          <a:xfrm flipH="1">
            <a:off x="3040621" y="2830310"/>
            <a:ext cx="1918421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AE1D41-798E-4F39-8AF4-B74927D2AE75}"/>
              </a:ext>
            </a:extLst>
          </p:cNvPr>
          <p:cNvSpPr txBox="1"/>
          <p:nvPr/>
        </p:nvSpPr>
        <p:spPr>
          <a:xfrm>
            <a:off x="5023599" y="4128396"/>
            <a:ext cx="3746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создана ссылочная переменная </a:t>
            </a:r>
          </a:p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указывающая на p1</a:t>
            </a:r>
          </a:p>
          <a:p>
            <a:pPr>
              <a:buClr>
                <a:srgbClr val="0F2D69"/>
              </a:buClr>
              <a:buSzPct val="150000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  <p:cxnSp>
        <p:nvCxnSpPr>
          <p:cNvPr id="23" name="Прямая со стрелкой 14">
            <a:extLst>
              <a:ext uri="{FF2B5EF4-FFF2-40B4-BE49-F238E27FC236}">
                <a16:creationId xmlns:a16="http://schemas.microsoft.com/office/drawing/2014/main" id="{F5F10926-35AA-40A0-95B7-1AD67936DB1A}"/>
              </a:ext>
            </a:extLst>
          </p:cNvPr>
          <p:cNvCxnSpPr>
            <a:cxnSpLocks/>
          </p:cNvCxnSpPr>
          <p:nvPr/>
        </p:nvCxnSpPr>
        <p:spPr>
          <a:xfrm flipH="1">
            <a:off x="3090890" y="4447032"/>
            <a:ext cx="1918421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58FA00-160A-4643-8C5B-DEA480E5BE3D}"/>
              </a:ext>
            </a:extLst>
          </p:cNvPr>
          <p:cNvSpPr txBox="1"/>
          <p:nvPr/>
        </p:nvSpPr>
        <p:spPr>
          <a:xfrm>
            <a:off x="2015092" y="5143980"/>
            <a:ext cx="5429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p1</a:t>
            </a:r>
          </a:p>
        </p:txBody>
      </p:sp>
      <p:cxnSp>
        <p:nvCxnSpPr>
          <p:cNvPr id="24" name="Прямая со стрелкой 14">
            <a:extLst>
              <a:ext uri="{FF2B5EF4-FFF2-40B4-BE49-F238E27FC236}">
                <a16:creationId xmlns:a16="http://schemas.microsoft.com/office/drawing/2014/main" id="{771AB58D-7DA4-4FE7-B538-FCC7854B3FC8}"/>
              </a:ext>
            </a:extLst>
          </p:cNvPr>
          <p:cNvCxnSpPr>
            <a:cxnSpLocks/>
          </p:cNvCxnSpPr>
          <p:nvPr/>
        </p:nvCxnSpPr>
        <p:spPr>
          <a:xfrm flipH="1">
            <a:off x="2719052" y="5328646"/>
            <a:ext cx="600745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14">
            <a:extLst>
              <a:ext uri="{FF2B5EF4-FFF2-40B4-BE49-F238E27FC236}">
                <a16:creationId xmlns:a16="http://schemas.microsoft.com/office/drawing/2014/main" id="{B82B7757-51C4-475C-B054-AA40DDBED15A}"/>
              </a:ext>
            </a:extLst>
          </p:cNvPr>
          <p:cNvCxnSpPr>
            <a:cxnSpLocks/>
          </p:cNvCxnSpPr>
          <p:nvPr/>
        </p:nvCxnSpPr>
        <p:spPr>
          <a:xfrm>
            <a:off x="1304925" y="5328646"/>
            <a:ext cx="610154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810FC8-7EF7-413F-9919-CDA1DCBF4971}"/>
              </a:ext>
            </a:extLst>
          </p:cNvPr>
          <p:cNvSpPr txBox="1"/>
          <p:nvPr/>
        </p:nvSpPr>
        <p:spPr>
          <a:xfrm>
            <a:off x="847475" y="5112550"/>
            <a:ext cx="594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p3</a:t>
            </a:r>
            <a:endParaRPr lang="en-US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6EE7A-2B50-4401-ACBD-ECD5B5BE6752}"/>
              </a:ext>
            </a:extLst>
          </p:cNvPr>
          <p:cNvSpPr txBox="1"/>
          <p:nvPr/>
        </p:nvSpPr>
        <p:spPr>
          <a:xfrm>
            <a:off x="3319797" y="5112550"/>
            <a:ext cx="594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p1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662052-549A-4C34-982F-98AD6F9A681F}"/>
              </a:ext>
            </a:extLst>
          </p:cNvPr>
          <p:cNvSpPr txBox="1"/>
          <p:nvPr/>
        </p:nvSpPr>
        <p:spPr>
          <a:xfrm>
            <a:off x="680570" y="5454670"/>
            <a:ext cx="1248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1200" dirty="0">
                <a:solidFill>
                  <a:schemeClr val="dk1"/>
                </a:solidFill>
                <a:latin typeface="Roboto"/>
                <a:ea typeface="Roboto"/>
              </a:rPr>
              <a:t>ссылка</a:t>
            </a:r>
            <a:endParaRPr 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1F12C-FEE0-442E-98CA-3B3D9C2CD3D1}"/>
              </a:ext>
            </a:extLst>
          </p:cNvPr>
          <p:cNvSpPr txBox="1"/>
          <p:nvPr/>
        </p:nvSpPr>
        <p:spPr>
          <a:xfrm>
            <a:off x="3019424" y="5464730"/>
            <a:ext cx="1248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1200" dirty="0">
                <a:solidFill>
                  <a:schemeClr val="dk1"/>
                </a:solidFill>
                <a:latin typeface="Roboto"/>
                <a:ea typeface="Roboto"/>
              </a:rPr>
              <a:t>ссылка</a:t>
            </a:r>
            <a:endParaRPr lang="en-US" sz="1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DE16F-594A-4954-9E49-78A48B22C985}"/>
              </a:ext>
            </a:extLst>
          </p:cNvPr>
          <p:cNvSpPr txBox="1"/>
          <p:nvPr/>
        </p:nvSpPr>
        <p:spPr>
          <a:xfrm>
            <a:off x="1791912" y="5464729"/>
            <a:ext cx="1248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1200" dirty="0">
                <a:solidFill>
                  <a:schemeClr val="dk1"/>
                </a:solidFill>
                <a:latin typeface="Roboto"/>
                <a:ea typeface="Roboto"/>
              </a:rPr>
              <a:t>объект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341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Пакеты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40</a:t>
            </a:fld>
            <a:endParaRPr lang="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F6C4D5-F845-4E07-8596-2E6FE0C7FCFE}"/>
              </a:ext>
            </a:extLst>
          </p:cNvPr>
          <p:cNvSpPr txBox="1"/>
          <p:nvPr/>
        </p:nvSpPr>
        <p:spPr>
          <a:xfrm>
            <a:off x="370350" y="1447346"/>
            <a:ext cx="84033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Java обеспечивает специальный механизм для разделения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пространства имен классов на именованные области. Этот механизм</a:t>
            </a:r>
          </a:p>
          <a:p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называется «пакеты» (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packages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). </a:t>
            </a:r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Пакет – это контейнер, в пределах которого должна сохраняться уникальность имен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классов. </a:t>
            </a:r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Общая форма определения пакета: </a:t>
            </a:r>
          </a:p>
          <a:p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pkg_name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755855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Иерархия пакетов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41</a:t>
            </a:fld>
            <a:endParaRPr lang="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F6C4D5-F845-4E07-8596-2E6FE0C7FCFE}"/>
              </a:ext>
            </a:extLst>
          </p:cNvPr>
          <p:cNvSpPr txBox="1"/>
          <p:nvPr/>
        </p:nvSpPr>
        <p:spPr>
          <a:xfrm>
            <a:off x="370350" y="1447346"/>
            <a:ext cx="86346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Пакеты могут образовывать иерархию, т.е. быть вложенными друг в друга. Чтобы хранить пакеты, Java использует каталоги файловой системы. Иерархия пакетов = иерархия каталогов. 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сlass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-файлы для всех классов, принадлежащих к одному пакету, автоматически сохраняются в каталоге, полный путь к которому совпадает с именем пакета (регистр важен). </a:t>
            </a:r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35745-BF4E-498F-8FAE-630910D6DBA2}"/>
              </a:ext>
            </a:extLst>
          </p:cNvPr>
          <p:cNvSpPr txBox="1"/>
          <p:nvPr/>
        </p:nvSpPr>
        <p:spPr>
          <a:xfrm>
            <a:off x="2723025" y="31018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 pkg1[.pkg2[.pkg3]];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06C2B-6EA7-4943-8C2F-A8A8FC7E37F0}"/>
              </a:ext>
            </a:extLst>
          </p:cNvPr>
          <p:cNvSpPr txBox="1"/>
          <p:nvPr/>
        </p:nvSpPr>
        <p:spPr>
          <a:xfrm>
            <a:off x="370350" y="30943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Иерархия пакетов: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7130F-AEFD-4E40-A30C-19BB65CDB01C}"/>
              </a:ext>
            </a:extLst>
          </p:cNvPr>
          <p:cNvSpPr txBox="1"/>
          <p:nvPr/>
        </p:nvSpPr>
        <p:spPr>
          <a:xfrm>
            <a:off x="370350" y="36691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Полное имя класса: 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E4B235-B450-4535-B8C4-8DD0345C2DBA}"/>
              </a:ext>
            </a:extLst>
          </p:cNvPr>
          <p:cNvSpPr txBox="1"/>
          <p:nvPr/>
        </p:nvSpPr>
        <p:spPr>
          <a:xfrm>
            <a:off x="2723025" y="36691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[pkg1][.pkg2][.pkg3].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className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154767-506D-425B-B105-FCF136596F54}"/>
              </a:ext>
            </a:extLst>
          </p:cNvPr>
          <p:cNvSpPr txBox="1"/>
          <p:nvPr/>
        </p:nvSpPr>
        <p:spPr>
          <a:xfrm>
            <a:off x="370350" y="42290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Иерархия каталогов: 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72B376-5C32-4F86-9CEC-3D03346CC49E}"/>
              </a:ext>
            </a:extLst>
          </p:cNvPr>
          <p:cNvSpPr txBox="1"/>
          <p:nvPr/>
        </p:nvSpPr>
        <p:spPr>
          <a:xfrm>
            <a:off x="2723025" y="42290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pkg1.pkg2.pkg3   -&gt; pkg1/pkg2/pkg3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D98B4-CEDF-45C2-BA90-AA79E31643CB}"/>
              </a:ext>
            </a:extLst>
          </p:cNvPr>
          <p:cNvSpPr txBox="1"/>
          <p:nvPr/>
        </p:nvSpPr>
        <p:spPr>
          <a:xfrm>
            <a:off x="370349" y="4886507"/>
            <a:ext cx="8413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Размещением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корня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любой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иерархии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пакетов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файловой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системе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управляет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специальная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переменная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окружения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CLASSPATH. </a:t>
            </a:r>
          </a:p>
        </p:txBody>
      </p:sp>
    </p:spTree>
    <p:extLst>
      <p:ext uri="{BB962C8B-B14F-4D97-AF65-F5344CB8AC3E}">
        <p14:creationId xmlns:p14="http://schemas.microsoft.com/office/powerpoint/2010/main" val="3488792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Импорт имен классов и пакетов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42</a:t>
            </a:fld>
            <a:endParaRPr lang="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F6C4D5-F845-4E07-8596-2E6FE0C7FCFE}"/>
              </a:ext>
            </a:extLst>
          </p:cNvPr>
          <p:cNvSpPr txBox="1"/>
          <p:nvPr/>
        </p:nvSpPr>
        <p:spPr>
          <a:xfrm>
            <a:off x="370350" y="1447346"/>
            <a:ext cx="8634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Импорт имени класса или пакета: </a:t>
            </a:r>
          </a:p>
          <a:p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import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pkg1[.pkg2].(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classname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|*); </a:t>
            </a:r>
          </a:p>
          <a:p>
            <a:endParaRPr lang="ru-RU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D4EE9-DD11-4CDF-977B-6F488A94D576}"/>
              </a:ext>
            </a:extLst>
          </p:cNvPr>
          <p:cNvSpPr txBox="1"/>
          <p:nvPr/>
        </p:nvSpPr>
        <p:spPr>
          <a:xfrm>
            <a:off x="895349" y="2459040"/>
            <a:ext cx="81096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Импортирование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имени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никак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влияет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уровень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доступа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к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элементам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Импортируется только имя, но не содержимое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Импортирование пакетов не рекурсивно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любую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Java-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программу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автоматически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импортируется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пакет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java.lang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" name="Рисунок 5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949C9C92-0359-4CCB-9190-9B5020EE9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5247" y="2803426"/>
            <a:ext cx="1515099" cy="15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31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Уровни доступа с учетом пакетов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43</a:t>
            </a:fld>
            <a:endParaRPr lang="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3C7922-09B8-48AE-AA90-428EE673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75" y="1176617"/>
            <a:ext cx="3491596" cy="3247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package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 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pub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protected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prot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priv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 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sz="1600" dirty="0">
              <a:solidFill>
                <a:srgbClr val="212529"/>
              </a:solidFill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B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 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sz="1600" dirty="0">
              <a:solidFill>
                <a:srgbClr val="212529"/>
              </a:solidFill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196999-9C1E-4F06-BDD2-B13872BB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446" y="1174553"/>
            <a:ext cx="3882679" cy="1769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896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Уровни доступа с учетом пакетов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44</a:t>
            </a:fld>
            <a:endParaRPr lang="ru"/>
          </a:p>
        </p:txBody>
      </p:sp>
      <p:graphicFrame>
        <p:nvGraphicFramePr>
          <p:cNvPr id="10" name="Таблица 2">
            <a:extLst>
              <a:ext uri="{FF2B5EF4-FFF2-40B4-BE49-F238E27FC236}">
                <a16:creationId xmlns:a16="http://schemas.microsoft.com/office/drawing/2014/main" id="{DF861002-BC5C-4131-B1F8-2CD748BBD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117660"/>
              </p:ext>
            </p:extLst>
          </p:nvPr>
        </p:nvGraphicFramePr>
        <p:xfrm>
          <a:off x="252000" y="1545539"/>
          <a:ext cx="8640000" cy="249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6953342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8370897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3024379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178862589"/>
                    </a:ext>
                  </a:extLst>
                </a:gridCol>
              </a:tblGrid>
              <a:tr h="52193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A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B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C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D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public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protected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19217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&lt;default&gt;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83502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private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+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90724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025193F-4B86-4C2A-9B0A-9C5B8695E62D}"/>
              </a:ext>
            </a:extLst>
          </p:cNvPr>
          <p:cNvSpPr txBox="1"/>
          <p:nvPr/>
        </p:nvSpPr>
        <p:spPr>
          <a:xfrm>
            <a:off x="561974" y="4424603"/>
            <a:ext cx="61436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Доступ на уровне класса: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  -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виден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везде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&lt;default&gt; -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виден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пределах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своего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пакета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70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Общая структура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Java-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кода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45</a:t>
            </a:fld>
            <a:endParaRPr lang="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F3ABB-5AEA-47DF-9909-69F911FA36BB}"/>
              </a:ext>
            </a:extLst>
          </p:cNvPr>
          <p:cNvSpPr txBox="1"/>
          <p:nvPr/>
        </p:nvSpPr>
        <p:spPr>
          <a:xfrm>
            <a:off x="459300" y="1441101"/>
            <a:ext cx="8324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первой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строке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файла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необязательный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оператор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package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следующих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строках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несколько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необязательных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операторов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import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Далее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идут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описания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интерфейсов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Среди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описанных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одном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файле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только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один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объявлен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модификатором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public. </a:t>
            </a:r>
          </a:p>
        </p:txBody>
      </p:sp>
    </p:spTree>
    <p:extLst>
      <p:ext uri="{BB962C8B-B14F-4D97-AF65-F5344CB8AC3E}">
        <p14:creationId xmlns:p14="http://schemas.microsoft.com/office/powerpoint/2010/main" val="2981464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Перечисления в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Java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46</a:t>
            </a:fld>
            <a:endParaRPr lang="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63F43-AE7E-442F-8B11-74C02692DFC2}"/>
              </a:ext>
            </a:extLst>
          </p:cNvPr>
          <p:cNvSpPr txBox="1"/>
          <p:nvPr/>
        </p:nvSpPr>
        <p:spPr>
          <a:xfrm>
            <a:off x="459300" y="1297523"/>
            <a:ext cx="4572000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Season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WINTER, SPRING, SUMMER, AUTUMN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Season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Season.SPRING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(season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Season.SPRING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season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Season.SUMMER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(season);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B019B-3592-4478-B772-82043B66AD37}"/>
              </a:ext>
            </a:extLst>
          </p:cNvPr>
          <p:cNvSpPr txBox="1"/>
          <p:nvPr/>
        </p:nvSpPr>
        <p:spPr>
          <a:xfrm>
            <a:off x="459299" y="3589444"/>
            <a:ext cx="877042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Объявляя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enum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неявно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создаем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производный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java.lang.Enum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Конструкция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enum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Season { ... }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эквивалентна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Season extends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java.lang.Enum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{ ... }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Класс, созданный компилятором для реализации перечисления –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enum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-класс, а возможные значения перечисляемого типа –  элементы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enum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57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Перечисления в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Java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47</a:t>
            </a:fld>
            <a:endParaRPr lang="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B019B-3592-4478-B772-82043B66AD37}"/>
              </a:ext>
            </a:extLst>
          </p:cNvPr>
          <p:cNvSpPr txBox="1"/>
          <p:nvPr/>
        </p:nvSpPr>
        <p:spPr>
          <a:xfrm>
            <a:off x="373574" y="1416773"/>
            <a:ext cx="822540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Элементы перечисления - экземпляры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enum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-класса, доступные статически.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Их статическая доступность позволяет нам выполнять сравнение с помощью оператора сравнения ссылок. 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Season.SUMMER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</a:p>
          <a:p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==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Season.AUTUMN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Season.WINTER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Класс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java.lang.Enum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содержит ряд полезных методов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Season.WINTER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System.out.println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("season.name()=" + season.name() + "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season.toString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()=" +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season.toString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+ "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season.ordinal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()=" +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season.ordinal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()); 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Вывод: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season.name()=WINTER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season.toString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()=WINTER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season.ordinal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()=0 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72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Перечисления в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Java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48</a:t>
            </a:fld>
            <a:endParaRPr lang="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B019B-3592-4478-B772-82043B66AD37}"/>
              </a:ext>
            </a:extLst>
          </p:cNvPr>
          <p:cNvSpPr txBox="1"/>
          <p:nvPr/>
        </p:nvSpPr>
        <p:spPr>
          <a:xfrm>
            <a:off x="373574" y="1416773"/>
            <a:ext cx="82254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Задача: получить элемент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enum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по его строковому представлению.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Решение: В каждом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enum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классе компилятор автоматически создает специальный статический метод: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static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EnumClass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valueOf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(String name),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который возвращает элемент перечисления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EnumClass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 названием, равным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name. 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Пример использования: 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name = "WINTER"; Season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Season.valueOf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(name);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Результат: переменная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season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будет равна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Season.WINTER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Если элемент не будет найден, то будет выброшен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IllegalArgumentException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а если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name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равен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null -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NullPointerException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47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Перечисления в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Java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49</a:t>
            </a:fld>
            <a:endParaRPr lang="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B019B-3592-4478-B772-82043B66AD37}"/>
              </a:ext>
            </a:extLst>
          </p:cNvPr>
          <p:cNvSpPr txBox="1"/>
          <p:nvPr/>
        </p:nvSpPr>
        <p:spPr>
          <a:xfrm>
            <a:off x="373574" y="1416773"/>
            <a:ext cx="82254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Задача: получить список всех элементов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enum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класса во время выполнения.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Решение: в каждом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enum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классе компилятор создает метод: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static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EnumClass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[ ] values() 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Пример использования: </a:t>
            </a:r>
          </a:p>
          <a:p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System.out.println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Arrays.toString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Season.values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()));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Результат: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WINTER, SPRING, SUMMER, AUTUMN]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5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591292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Создание ссылочных переменных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 </a:t>
            </a: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и объектов класса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1C0310-1A7A-431B-9D50-C9D7F05CC809}"/>
              </a:ext>
            </a:extLst>
          </p:cNvPr>
          <p:cNvSpPr txBox="1"/>
          <p:nvPr/>
        </p:nvSpPr>
        <p:spPr>
          <a:xfrm>
            <a:off x="5690349" y="1879026"/>
            <a:ext cx="385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F2D69"/>
              </a:buClr>
              <a:buSzPct val="150000"/>
            </a:pPr>
            <a:r>
              <a:rPr lang="en-US" altLang="ru-RU" sz="1800" dirty="0">
                <a:solidFill>
                  <a:srgbClr val="FF0000"/>
                </a:solidFill>
                <a:latin typeface="Roboto"/>
                <a:ea typeface="Roboto"/>
              </a:rPr>
              <a:t>Cannot find variable p1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3ACEA65-B27C-421F-A7A3-E0F53BE8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76" y="1682139"/>
            <a:ext cx="5054548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p1.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9D032F56-AD88-40E4-AE14-510A486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76" y="2779132"/>
            <a:ext cx="5078072" cy="1277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p1 = </a:t>
            </a:r>
            <a:r>
              <a:rPr lang="en-US" altLang="en-US" sz="1600" b="1" dirty="0">
                <a:solidFill>
                  <a:srgbClr val="212529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p1.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p1.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E0B6204-B916-48ED-9098-62D234EC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4383219"/>
            <a:ext cx="5054548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p2.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“, “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p2.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AC95AC-F98C-4251-B42A-A589DF20B538}"/>
              </a:ext>
            </a:extLst>
          </p:cNvPr>
          <p:cNvSpPr txBox="1"/>
          <p:nvPr/>
        </p:nvSpPr>
        <p:spPr>
          <a:xfrm>
            <a:off x="5690349" y="3048806"/>
            <a:ext cx="385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F2D69"/>
              </a:buClr>
              <a:buSzPct val="150000"/>
            </a:pPr>
            <a:r>
              <a:rPr lang="en-US" altLang="ru-RU" sz="1800" dirty="0" err="1">
                <a:solidFill>
                  <a:srgbClr val="FF0000"/>
                </a:solidFill>
                <a:latin typeface="Roboto"/>
                <a:ea typeface="Roboto"/>
              </a:rPr>
              <a:t>NullPointerException</a:t>
            </a:r>
            <a:endParaRPr lang="en-US" altLang="ru-RU" sz="1800" dirty="0">
              <a:solidFill>
                <a:srgbClr val="FF0000"/>
              </a:solidFill>
              <a:latin typeface="Roboto"/>
              <a:ea typeface="Roboto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F32007-C0FF-4E9C-AB9E-1F3B1597B3BF}"/>
              </a:ext>
            </a:extLst>
          </p:cNvPr>
          <p:cNvSpPr txBox="1"/>
          <p:nvPr/>
        </p:nvSpPr>
        <p:spPr>
          <a:xfrm>
            <a:off x="5690349" y="4649698"/>
            <a:ext cx="385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F2D69"/>
              </a:buClr>
              <a:buSzPct val="150000"/>
            </a:pPr>
            <a:r>
              <a:rPr lang="ru-RU" altLang="ru-RU" sz="1800" dirty="0">
                <a:solidFill>
                  <a:srgbClr val="1B4597"/>
                </a:solidFill>
                <a:latin typeface="Roboto"/>
                <a:ea typeface="Roboto"/>
              </a:rPr>
              <a:t>5, 10</a:t>
            </a:r>
            <a:endParaRPr lang="en-US" altLang="ru-RU" sz="1800" dirty="0">
              <a:solidFill>
                <a:srgbClr val="1B4597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1044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6" grpId="0"/>
      <p:bldP spid="3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Методы с переменным числом аргументов 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50</a:t>
            </a:fld>
            <a:endParaRPr lang="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B019B-3592-4478-B772-82043B66AD37}"/>
              </a:ext>
            </a:extLst>
          </p:cNvPr>
          <p:cNvSpPr txBox="1"/>
          <p:nvPr/>
        </p:nvSpPr>
        <p:spPr>
          <a:xfrm>
            <a:off x="373574" y="1416773"/>
            <a:ext cx="8225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Для указания аргумента переменной длины используют три точки (...).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Например: 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    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vaTest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... v) { … }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Эта синтаксическая конструкция указывает компилятору, что метод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vaTest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() может вызываться с нулем или более аргументов. В результате v неявно объявляется как массив типа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[ ]. Таким образом, внутри метода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vaTest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() доступ к v осуществляется с использованием синтаксиса обычного массива.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34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Методы с переменным числом аргументов 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51</a:t>
            </a:fld>
            <a:endParaRPr lang="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780458-5CBB-4656-BE7E-965E3AF7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441101"/>
            <a:ext cx="8545722" cy="3000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Кол-во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аргументов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без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аргументов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A1083-94DC-4204-A978-62A3FC251715}"/>
              </a:ext>
            </a:extLst>
          </p:cNvPr>
          <p:cNvSpPr txBox="1"/>
          <p:nvPr/>
        </p:nvSpPr>
        <p:spPr>
          <a:xfrm>
            <a:off x="3941446" y="4518047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Вывод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Количество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аргументов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: 1</a:t>
            </a:r>
          </a:p>
          <a:p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  <a:p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Количество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аргументов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: 3</a:t>
            </a:r>
          </a:p>
          <a:p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1 2 3</a:t>
            </a:r>
          </a:p>
          <a:p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Количество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аргументов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4455594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Методы с переменным числом аргументов 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52</a:t>
            </a:fld>
            <a:endParaRPr lang="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780458-5CBB-4656-BE7E-965E3AF7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441101"/>
            <a:ext cx="8545722" cy="3000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Кол-во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аргументов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без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аргументов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A1083-94DC-4204-A978-62A3FC251715}"/>
              </a:ext>
            </a:extLst>
          </p:cNvPr>
          <p:cNvSpPr txBox="1"/>
          <p:nvPr/>
        </p:nvSpPr>
        <p:spPr>
          <a:xfrm>
            <a:off x="3941446" y="4518047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Вывод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Количество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аргументов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: 1</a:t>
            </a:r>
          </a:p>
          <a:p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  <a:p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Количество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аргументов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: 3</a:t>
            </a:r>
          </a:p>
          <a:p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1 2 3</a:t>
            </a:r>
          </a:p>
          <a:p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Количество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аргументов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857630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Методы с переменным числом аргументов 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53</a:t>
            </a:fld>
            <a:endParaRPr lang="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33A63-DF71-4774-AF8A-1029C3F07C54}"/>
              </a:ext>
            </a:extLst>
          </p:cNvPr>
          <p:cNvSpPr txBox="1"/>
          <p:nvPr/>
        </p:nvSpPr>
        <p:spPr>
          <a:xfrm>
            <a:off x="767627" y="1545539"/>
            <a:ext cx="79170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араметр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переменной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длины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должен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последним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объявленным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 dolt(int a, int b, double с, int ...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vals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 //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верно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 dolt (int a, int b, double с, int ...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vals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stopFlag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должен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содержать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только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одни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varargs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 dolt (int a, int b, double с, int ...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vals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double ...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morevals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pic>
        <p:nvPicPr>
          <p:cNvPr id="13" name="Рисунок 5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91AA993A-17FA-4021-8639-D959C1211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8250" y="1660212"/>
            <a:ext cx="1515099" cy="1515099"/>
          </a:xfrm>
          <a:prstGeom prst="rect">
            <a:avLst/>
          </a:prstGeom>
        </p:spPr>
      </p:pic>
      <p:pic>
        <p:nvPicPr>
          <p:cNvPr id="14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C12F9128-1F13-432F-95EC-37DBC8A1D2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4566" y="2345301"/>
            <a:ext cx="431800" cy="431800"/>
          </a:xfrm>
          <a:prstGeom prst="rect">
            <a:avLst/>
          </a:prstGeom>
        </p:spPr>
      </p:pic>
      <p:pic>
        <p:nvPicPr>
          <p:cNvPr id="15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B3640B25-D832-4452-AECD-8CAA675934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4566" y="3222454"/>
            <a:ext cx="431800" cy="431800"/>
          </a:xfrm>
          <a:prstGeom prst="rect">
            <a:avLst/>
          </a:prstGeom>
        </p:spPr>
      </p:pic>
      <p:pic>
        <p:nvPicPr>
          <p:cNvPr id="16" name="Рисунок 4" descr="Значок &quot;Галочка1&quot; со сплошной заливкой">
            <a:extLst>
              <a:ext uri="{FF2B5EF4-FFF2-40B4-BE49-F238E27FC236}">
                <a16:creationId xmlns:a16="http://schemas.microsoft.com/office/drawing/2014/main" id="{17A6D5C5-CAD1-4EE7-9154-6A2A4D65E6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0966" y="1977687"/>
            <a:ext cx="431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9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591292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Перегрузка (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overloading) </a:t>
            </a: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методов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9A2BE-D101-4B5B-9147-011D37E3B52E}"/>
              </a:ext>
            </a:extLst>
          </p:cNvPr>
          <p:cNvSpPr txBox="1"/>
          <p:nvPr/>
        </p:nvSpPr>
        <p:spPr>
          <a:xfrm>
            <a:off x="453672" y="1545539"/>
            <a:ext cx="792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модификатор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] &lt;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&gt;  &lt;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имя_метода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&gt; (&lt;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список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форм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.)</a:t>
            </a:r>
          </a:p>
        </p:txBody>
      </p:sp>
      <p:sp>
        <p:nvSpPr>
          <p:cNvPr id="18" name="AutoShape 31">
            <a:extLst>
              <a:ext uri="{FF2B5EF4-FFF2-40B4-BE49-F238E27FC236}">
                <a16:creationId xmlns:a16="http://schemas.microsoft.com/office/drawing/2014/main" id="{1BE75007-17EF-45B3-8BBC-7E522FBDA8BD}"/>
              </a:ext>
            </a:extLst>
          </p:cNvPr>
          <p:cNvSpPr>
            <a:spLocks/>
          </p:cNvSpPr>
          <p:nvPr/>
        </p:nvSpPr>
        <p:spPr bwMode="auto">
          <a:xfrm rot="16200000">
            <a:off x="4768253" y="105439"/>
            <a:ext cx="413665" cy="4032529"/>
          </a:xfrm>
          <a:prstGeom prst="leftBrace">
            <a:avLst>
              <a:gd name="adj1" fmla="val 129698"/>
              <a:gd name="adj2" fmla="val 50000"/>
            </a:avLst>
          </a:prstGeom>
          <a:noFill/>
          <a:ln w="38100">
            <a:solidFill>
              <a:srgbClr val="0F2D6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71FC035F-100D-4C1D-94C5-2509C29E4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496" y="2328536"/>
            <a:ext cx="2806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сигнатура метода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76881-8067-426D-B0D5-46841F8C9C69}"/>
              </a:ext>
            </a:extLst>
          </p:cNvPr>
          <p:cNvSpPr txBox="1"/>
          <p:nvPr/>
        </p:nvSpPr>
        <p:spPr>
          <a:xfrm>
            <a:off x="453672" y="2904721"/>
            <a:ext cx="7922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Перегрузка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2 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более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одинаковыми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именами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разными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сигнатурами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2BFAE84C-16A6-4C77-AE85-4F128BC2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27" y="4086932"/>
            <a:ext cx="8412373" cy="201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OverloadDemo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Параметры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отсутствуют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“a и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” “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Вещественное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1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7362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Модификатор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static. </a:t>
            </a: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Статические члены класса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76881-8067-426D-B0D5-46841F8C9C69}"/>
              </a:ext>
            </a:extLst>
          </p:cNvPr>
          <p:cNvSpPr txBox="1"/>
          <p:nvPr/>
        </p:nvSpPr>
        <p:spPr>
          <a:xfrm>
            <a:off x="459300" y="1266720"/>
            <a:ext cx="79227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Объявление: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static &lt;type&gt; &lt;name&gt;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Обращение: &lt;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classname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&gt;.&lt;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varname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Статические переменные: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создаются в единственном экземпляре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существуют вне зависимости от объектов класса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создаются JVM в момент первого обращения к классу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допускают обращение до создания объектов класса </a:t>
            </a:r>
          </a:p>
          <a:p>
            <a:endParaRPr lang="en-US" sz="180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2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791707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Модификатор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static. </a:t>
            </a: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Статические методы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76881-8067-426D-B0D5-46841F8C9C69}"/>
              </a:ext>
            </a:extLst>
          </p:cNvPr>
          <p:cNvSpPr txBox="1"/>
          <p:nvPr/>
        </p:nvSpPr>
        <p:spPr>
          <a:xfrm>
            <a:off x="459300" y="1266720"/>
            <a:ext cx="8324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Объявление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 static &lt;type&gt; &lt;name&gt; (&lt;parameters&gt;)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Обращение: &lt;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classname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&gt;.&lt;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metodname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&gt;()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Статические методы: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могут вызывать только другие статические методы данного класса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должны обращаться только к статическим переменным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внутри статических методов нельзя использовать ссылки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5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791707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Модификатор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static. </a:t>
            </a: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Статические блоки кода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54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Классы и интерфейсы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76881-8067-426D-B0D5-46841F8C9C69}"/>
              </a:ext>
            </a:extLst>
          </p:cNvPr>
          <p:cNvSpPr txBox="1"/>
          <p:nvPr/>
        </p:nvSpPr>
        <p:spPr>
          <a:xfrm>
            <a:off x="459300" y="1266720"/>
            <a:ext cx="8324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Объявление: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static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	…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Статический блок кода выполняется один раз при 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первоначальной загрузке класса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635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6934</TotalTime>
  <Words>4825</Words>
  <Application>Microsoft Office PowerPoint</Application>
  <PresentationFormat>On-screen Show (4:3)</PresentationFormat>
  <Paragraphs>953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Courier New</vt:lpstr>
      <vt:lpstr>Roboto</vt:lpstr>
      <vt:lpstr>Roboto Thin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Субботин</dc:creator>
  <cp:lastModifiedBy>Maxim Leykin</cp:lastModifiedBy>
  <cp:revision>92</cp:revision>
  <dcterms:modified xsi:type="dcterms:W3CDTF">2024-02-03T06:50:11Z</dcterms:modified>
</cp:coreProperties>
</file>