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64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751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663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86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9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38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188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828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52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722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69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79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87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93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3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6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758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98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19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19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7200" y="2589562"/>
            <a:ext cx="54937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Параметризация типов в </a:t>
            </a: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Java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Ограниченная параметризация методов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(</a:t>
            </a: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bounded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type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parameters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) 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3C02B8-6D32-4DF1-9152-96C95B2F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57" y="1876845"/>
            <a:ext cx="8284944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//error!!!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CEFB2-1CE7-462F-A9A1-5D1621F16A8F}"/>
              </a:ext>
            </a:extLst>
          </p:cNvPr>
          <p:cNvSpPr txBox="1"/>
          <p:nvPr/>
        </p:nvSpPr>
        <p:spPr>
          <a:xfrm>
            <a:off x="459300" y="4433376"/>
            <a:ext cx="7440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Extends в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данном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случае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понимается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extends и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implements: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3E5BA4-DEF0-4241-93A3-0BD4E17D8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57" y="4943193"/>
            <a:ext cx="8284943" cy="1031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35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Подтипизация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58343E-8269-404D-8DC8-95D7E049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57" y="1323141"/>
            <a:ext cx="6768518" cy="2508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sz="16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en-US" sz="16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//error!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//error!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1D28B32D-9A52-4259-B7CE-2E83DD82F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1404700"/>
            <a:ext cx="431800" cy="431800"/>
          </a:xfrm>
          <a:prstGeom prst="rect">
            <a:avLst/>
          </a:prstGeom>
        </p:spPr>
      </p:pic>
      <p:pic>
        <p:nvPicPr>
          <p:cNvPr id="13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0B18DB49-F3E1-452C-A0E5-2528B856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520" y="1681175"/>
            <a:ext cx="431800" cy="431800"/>
          </a:xfrm>
          <a:prstGeom prst="rect">
            <a:avLst/>
          </a:prstGeom>
        </p:spPr>
      </p:pic>
      <p:pic>
        <p:nvPicPr>
          <p:cNvPr id="14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C691C8F6-370E-4755-A862-74C2822F5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2000" y="3213100"/>
            <a:ext cx="431800" cy="431800"/>
          </a:xfrm>
          <a:prstGeom prst="rect">
            <a:avLst/>
          </a:prstGeom>
        </p:spPr>
      </p:pic>
      <p:pic>
        <p:nvPicPr>
          <p:cNvPr id="15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5641BF02-AAF2-4731-8651-118DA5BD4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2520" y="3508959"/>
            <a:ext cx="431800" cy="431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84CEA-F25A-46E7-B781-377BC220CC3A}"/>
              </a:ext>
            </a:extLst>
          </p:cNvPr>
          <p:cNvSpPr txBox="1"/>
          <p:nvPr/>
        </p:nvSpPr>
        <p:spPr>
          <a:xfrm>
            <a:off x="459300" y="4349209"/>
            <a:ext cx="7917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Причина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ошибки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-  Box&lt;Integer&gt;  и Box&lt;Double&gt;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являются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подтипами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Box&lt;Number&gt; !!!</a:t>
            </a:r>
          </a:p>
        </p:txBody>
      </p:sp>
    </p:spTree>
    <p:extLst>
      <p:ext uri="{BB962C8B-B14F-4D97-AF65-F5344CB8AC3E}">
        <p14:creationId xmlns:p14="http://schemas.microsoft.com/office/powerpoint/2010/main" val="21540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Подтипизация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16" name="Picture 2" descr="diagram showing that Box&lt;Integer&gt; is not a subtype of Box&lt;Number&gt;">
            <a:extLst>
              <a:ext uri="{FF2B5EF4-FFF2-40B4-BE49-F238E27FC236}">
                <a16:creationId xmlns:a16="http://schemas.microsoft.com/office/drawing/2014/main" id="{3247D7CE-BDA5-4358-BC80-1943C0632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725132"/>
            <a:ext cx="360045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diagram showing a sample collections hierarchy: ArrayList&lt;String&gt; is a subtype of List&lt;String&gt;, which is a subtype of Collection&lt;String&gt;.">
            <a:extLst>
              <a:ext uri="{FF2B5EF4-FFF2-40B4-BE49-F238E27FC236}">
                <a16:creationId xmlns:a16="http://schemas.microsoft.com/office/drawing/2014/main" id="{0F01F988-4BC7-4886-B242-6BB17042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317875"/>
            <a:ext cx="180498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B74117-B12B-4E68-ADA1-5DC8E4D4FD39}"/>
              </a:ext>
            </a:extLst>
          </p:cNvPr>
          <p:cNvSpPr txBox="1"/>
          <p:nvPr/>
        </p:nvSpPr>
        <p:spPr>
          <a:xfrm>
            <a:off x="499057" y="1606650"/>
            <a:ext cx="803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Отношение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наследования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идет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целиком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п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араметризованному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параметра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Wildcards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901DA-55C0-4B6B-8D44-6D99443C22AB}"/>
              </a:ext>
            </a:extLst>
          </p:cNvPr>
          <p:cNvSpPr txBox="1"/>
          <p:nvPr/>
        </p:nvSpPr>
        <p:spPr>
          <a:xfrm>
            <a:off x="459300" y="1613746"/>
            <a:ext cx="8324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Box&lt;? extends Number&gt;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someBox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= ...;   //upper bound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Box&lt;? super Number&gt;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someBox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= ...;       //lower bound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Box&lt;?&gt;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someBox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= ...;       		         //unbounded wildcard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Box&lt;? extends Object&gt;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someBox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= ...;     //unbounded wildcard</a:t>
            </a:r>
          </a:p>
        </p:txBody>
      </p:sp>
    </p:spTree>
    <p:extLst>
      <p:ext uri="{BB962C8B-B14F-4D97-AF65-F5344CB8AC3E}">
        <p14:creationId xmlns:p14="http://schemas.microsoft.com/office/powerpoint/2010/main" val="179034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Wildcards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9" name="Picture 4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>
            <a:extLst>
              <a:ext uri="{FF2B5EF4-FFF2-40B4-BE49-F238E27FC236}">
                <a16:creationId xmlns:a16="http://schemas.microsoft.com/office/drawing/2014/main" id="{F9474DF2-9160-4D40-AFCE-EB87E1FA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7" y="2860736"/>
            <a:ext cx="393223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CC80A2-DC04-4EF9-B1C7-490AAA549A19}"/>
              </a:ext>
            </a:extLst>
          </p:cNvPr>
          <p:cNvGrpSpPr/>
          <p:nvPr/>
        </p:nvGrpSpPr>
        <p:grpSpPr>
          <a:xfrm>
            <a:off x="373063" y="2926951"/>
            <a:ext cx="3743325" cy="1314450"/>
            <a:chOff x="468313" y="3284538"/>
            <a:chExt cx="3743325" cy="13144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425382-8419-414C-8F46-E1408367CD71}"/>
                </a:ext>
              </a:extLst>
            </p:cNvPr>
            <p:cNvSpPr txBox="1"/>
            <p:nvPr/>
          </p:nvSpPr>
          <p:spPr>
            <a:xfrm>
              <a:off x="900113" y="3284538"/>
              <a:ext cx="2735262" cy="33972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b="1" dirty="0">
                  <a:latin typeface="Arial" charset="0"/>
                </a:rPr>
                <a:t>Box &lt;? extends Number&gt;</a:t>
              </a:r>
              <a:endParaRPr lang="ru-RU" sz="1600" b="1" dirty="0">
                <a:latin typeface="Arial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B84191-739D-4A05-91D2-3C62AA27429F}"/>
                </a:ext>
              </a:extLst>
            </p:cNvPr>
            <p:cNvSpPr txBox="1"/>
            <p:nvPr/>
          </p:nvSpPr>
          <p:spPr>
            <a:xfrm>
              <a:off x="468313" y="4260850"/>
              <a:ext cx="1598612" cy="338138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b="1" dirty="0">
                  <a:latin typeface="Arial" charset="0"/>
                </a:rPr>
                <a:t>Box &lt;Integer&gt;</a:t>
              </a:r>
              <a:endParaRPr lang="ru-RU" sz="1600" b="1" dirty="0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2531B3-9C41-4BD6-991C-FD92729F2334}"/>
                </a:ext>
              </a:extLst>
            </p:cNvPr>
            <p:cNvSpPr txBox="1"/>
            <p:nvPr/>
          </p:nvSpPr>
          <p:spPr>
            <a:xfrm>
              <a:off x="2411413" y="4243388"/>
              <a:ext cx="1800225" cy="338137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b="1" dirty="0">
                  <a:latin typeface="Arial" charset="0"/>
                </a:rPr>
                <a:t>Box &lt;Double&gt;</a:t>
              </a:r>
              <a:endParaRPr lang="ru-RU" sz="1600" b="1" dirty="0">
                <a:latin typeface="Arial" charset="0"/>
              </a:endParaRPr>
            </a:p>
          </p:txBody>
        </p:sp>
        <p:cxnSp>
          <p:nvCxnSpPr>
            <p:cNvPr id="16" name="Elbow Connector 12">
              <a:extLst>
                <a:ext uri="{FF2B5EF4-FFF2-40B4-BE49-F238E27FC236}">
                  <a16:creationId xmlns:a16="http://schemas.microsoft.com/office/drawing/2014/main" id="{D00F99D0-BFAE-423C-BA48-E204B33C6A03}"/>
                </a:ext>
              </a:extLst>
            </p:cNvPr>
            <p:cNvCxnSpPr>
              <a:cxnSpLocks noChangeShapeType="1"/>
              <a:stCxn id="14" idx="0"/>
              <a:endCxn id="13" idx="2"/>
            </p:cNvCxnSpPr>
            <p:nvPr/>
          </p:nvCxnSpPr>
          <p:spPr bwMode="auto">
            <a:xfrm rot="5400000" flipH="1" flipV="1">
              <a:off x="1449388" y="3441700"/>
              <a:ext cx="636587" cy="1001713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Elbow Connector 69">
              <a:extLst>
                <a:ext uri="{FF2B5EF4-FFF2-40B4-BE49-F238E27FC236}">
                  <a16:creationId xmlns:a16="http://schemas.microsoft.com/office/drawing/2014/main" id="{7BA59ADD-4E4A-48E8-B6BC-82BA5E8BB3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774950" y="3441701"/>
              <a:ext cx="636587" cy="100171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D7BA81-328D-4430-89B3-CDCEDB8326EE}"/>
              </a:ext>
            </a:extLst>
          </p:cNvPr>
          <p:cNvSpPr txBox="1"/>
          <p:nvPr/>
        </p:nvSpPr>
        <p:spPr>
          <a:xfrm>
            <a:off x="394212" y="1745897"/>
            <a:ext cx="822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Box&lt;Integer&gt;  и Box&lt;Double&gt;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являются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подтипами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Box&lt;Number&gt;,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являются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подтипами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Box&lt;? extends Number&gt;</a:t>
            </a:r>
          </a:p>
        </p:txBody>
      </p:sp>
    </p:spTree>
    <p:extLst>
      <p:ext uri="{BB962C8B-B14F-4D97-AF65-F5344CB8AC3E}">
        <p14:creationId xmlns:p14="http://schemas.microsoft.com/office/powerpoint/2010/main" val="387947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Wildcards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CF055A-0A33-4688-84B5-C8979B33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692439"/>
            <a:ext cx="6903525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//ok!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//ok!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85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Очистка типов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(type erasure)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C10DD-F626-4982-9C99-036A852854C4}"/>
              </a:ext>
            </a:extLst>
          </p:cNvPr>
          <p:cNvSpPr txBox="1"/>
          <p:nvPr/>
        </p:nvSpPr>
        <p:spPr>
          <a:xfrm>
            <a:off x="499056" y="1384695"/>
            <a:ext cx="7877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этапе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компиляции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информация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о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параметризованных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типах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удаляется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позволяет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сохранить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совместимость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уровне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байт-кода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обычными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Следствие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нельзя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получить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информацию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о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параметризованном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время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выполнения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751F960-3C7C-4D86-9FCA-D55D60693A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5459" y="2772568"/>
            <a:ext cx="7519366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//Compiler error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item2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//Compiler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//Compiler 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obj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//Unchecked cast warning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4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3AB68341-854F-455D-B91E-BCBB7DCD3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2796" y="3345731"/>
            <a:ext cx="431800" cy="431800"/>
          </a:xfrm>
          <a:prstGeom prst="rect">
            <a:avLst/>
          </a:prstGeom>
        </p:spPr>
      </p:pic>
      <p:pic>
        <p:nvPicPr>
          <p:cNvPr id="15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48BF1089-B027-404E-91DC-2305B60CC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0471" y="3910280"/>
            <a:ext cx="431800" cy="431800"/>
          </a:xfrm>
          <a:prstGeom prst="rect">
            <a:avLst/>
          </a:prstGeom>
        </p:spPr>
      </p:pic>
      <p:pic>
        <p:nvPicPr>
          <p:cNvPr id="16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148D4D3C-8599-4C9B-AA9D-D1E79BFAD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0471" y="4413180"/>
            <a:ext cx="431800" cy="431800"/>
          </a:xfrm>
          <a:prstGeom prst="rect">
            <a:avLst/>
          </a:prstGeom>
        </p:spPr>
      </p:pic>
      <p:pic>
        <p:nvPicPr>
          <p:cNvPr id="18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E5D645CD-0CD2-4DD8-8162-7284CFF6D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0471" y="4943719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7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«нельзя»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05C01-094E-46D6-97A1-95EB9836EAE6}"/>
              </a:ext>
            </a:extLst>
          </p:cNvPr>
          <p:cNvSpPr txBox="1"/>
          <p:nvPr/>
        </p:nvSpPr>
        <p:spPr>
          <a:xfrm>
            <a:off x="499056" y="1176617"/>
            <a:ext cx="80734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простым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типам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Pair&lt;int, char&gt; p = new Pair&lt;&gt;(8, 'a');  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2.  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«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»: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       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static &lt;E&gt; void append(List&lt;E&gt; list) {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new E();  // compile-time error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list.add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}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статические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       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class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MobileDevice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&lt;T&gt; {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 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static 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}</a:t>
            </a:r>
          </a:p>
        </p:txBody>
      </p:sp>
      <p:pic>
        <p:nvPicPr>
          <p:cNvPr id="20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2F93DD39-66A1-47E3-9B4C-E9D0614EC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8771" y="1668992"/>
            <a:ext cx="431800" cy="431800"/>
          </a:xfrm>
          <a:prstGeom prst="rect">
            <a:avLst/>
          </a:prstGeom>
        </p:spPr>
      </p:pic>
      <p:pic>
        <p:nvPicPr>
          <p:cNvPr id="21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C9A0D92A-4311-4802-9D00-A6DCE526E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8771" y="2856985"/>
            <a:ext cx="431800" cy="431800"/>
          </a:xfrm>
          <a:prstGeom prst="rect">
            <a:avLst/>
          </a:prstGeom>
        </p:spPr>
      </p:pic>
      <p:pic>
        <p:nvPicPr>
          <p:cNvPr id="22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F73B7393-1405-496F-A27B-3D94404C5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8771" y="4143170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7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«нельзя»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20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2F93DD39-66A1-47E3-9B4C-E9D0614EC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3092" y="1514542"/>
            <a:ext cx="431800" cy="431800"/>
          </a:xfrm>
          <a:prstGeom prst="rect">
            <a:avLst/>
          </a:prstGeom>
        </p:spPr>
      </p:pic>
      <p:pic>
        <p:nvPicPr>
          <p:cNvPr id="21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C9A0D92A-4311-4802-9D00-A6DCE526E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0250" y="2421582"/>
            <a:ext cx="431800" cy="431800"/>
          </a:xfrm>
          <a:prstGeom prst="rect">
            <a:avLst/>
          </a:prstGeom>
        </p:spPr>
      </p:pic>
      <p:pic>
        <p:nvPicPr>
          <p:cNvPr id="22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F73B7393-1405-496F-A27B-3D94404C5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0250" y="3305213"/>
            <a:ext cx="431800" cy="431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D9556B-9EC2-47F8-8927-4DFEADC43099}"/>
              </a:ext>
            </a:extLst>
          </p:cNvPr>
          <p:cNvSpPr txBox="1"/>
          <p:nvPr/>
        </p:nvSpPr>
        <p:spPr>
          <a:xfrm>
            <a:off x="348842" y="1369340"/>
            <a:ext cx="73607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4.   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Использовать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instanceof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(list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instanceof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ArrayList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&lt;Integer&gt;) {       }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5.  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массив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параметризованных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       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List&lt;Integer&gt;[]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arrayOfLists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new List&lt;Integer&gt;[2]; 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6.  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исключения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       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Extends Throwable indirectly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class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MathException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&lt;T&gt; extends Exception { /* ... */ }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Нельзя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перегружать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отличия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      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void print(Set&lt;String&gt;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strSet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{ }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public void print(Set&lt;Integer&gt;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intSet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{ }</a:t>
            </a:r>
          </a:p>
        </p:txBody>
      </p:sp>
      <p:pic>
        <p:nvPicPr>
          <p:cNvPr id="16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3001E517-7AA0-4147-96A0-479B60C16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0250" y="4571022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Summary: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для чего нужны дженерики?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55F05-3F9C-493C-984B-587E942AD94B}"/>
              </a:ext>
            </a:extLst>
          </p:cNvPr>
          <p:cNvSpPr txBox="1"/>
          <p:nvPr/>
        </p:nvSpPr>
        <p:spPr>
          <a:xfrm>
            <a:off x="647699" y="1441785"/>
            <a:ext cx="8037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Проверка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этапе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компиляции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Избегание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лишних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приведений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типов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Разработка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универсальных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алгоритмов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структур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данных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работающих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произвольных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6F6BC2-6E75-4E0B-B7FB-C0B39F6A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803" y="3792886"/>
            <a:ext cx="5833197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list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list.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list.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A9F443-D93B-486F-A505-169A816D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2826959"/>
            <a:ext cx="3914775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35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Для чего нужна параметризация?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 dirty="0"/>
              <a:t>из 19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4120AD-92DF-4209-8E7B-BFEAE71E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863485"/>
            <a:ext cx="6198676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65896" y="1320195"/>
            <a:ext cx="822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Универсальная коробка для хранения произвольного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8948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Для чего нужна параметризация?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F4F4BB04-AD34-4780-96CF-393DED6C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75" y="4411449"/>
            <a:ext cx="7560750" cy="1446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thread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"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java.lang.ClassCastException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java.lang.String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cannot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cast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java.lang.Integer</a:t>
            </a:r>
            <a:endParaRPr lang="ru-RU" altLang="ru-RU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BoxDemo.main</a:t>
            </a:r>
            <a:r>
              <a:rPr lang="ru-RU" alt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(BoxDemo.java:6)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915FB0A-EED3-4FF8-BC19-409329641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75" y="1592062"/>
            <a:ext cx="8122724" cy="250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41FB94F9-8129-4203-AF6E-9DAAEC7A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9" y="2431334"/>
            <a:ext cx="749300" cy="5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Похожее изображение">
            <a:extLst>
              <a:ext uri="{FF2B5EF4-FFF2-40B4-BE49-F238E27FC236}">
                <a16:creationId xmlns:a16="http://schemas.microsoft.com/office/drawing/2014/main" id="{85A8F3EE-EBBB-45B9-B644-227FEBD2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32" y="2945950"/>
            <a:ext cx="5159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4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Параметризованный класс (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generic type)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01ADBF-366D-4FED-992D-40D0B0E4A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74" y="1498265"/>
            <a:ext cx="6159473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 stands for "Type" </a:t>
            </a:r>
            <a:endParaRPr kumimoji="0" lang="ru-RU" altLang="en-US" sz="1600" b="0" i="1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i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6151B-D60A-4C2D-95BE-128F08CF0367}"/>
              </a:ext>
            </a:extLst>
          </p:cNvPr>
          <p:cNvSpPr txBox="1"/>
          <p:nvPr/>
        </p:nvSpPr>
        <p:spPr>
          <a:xfrm>
            <a:off x="528873" y="4186167"/>
            <a:ext cx="84032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параметризованного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(generic type invocation):</a:t>
            </a:r>
          </a:p>
          <a:p>
            <a:pPr lvl="1"/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Box&lt;Integer&gt;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integerBox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new Box&lt;Integer&gt;();</a:t>
            </a:r>
          </a:p>
          <a:p>
            <a:pPr lvl="1"/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Box&lt;Integer&gt;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integerBox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new Box&lt;&gt;();   </a:t>
            </a:r>
          </a:p>
        </p:txBody>
      </p:sp>
      <p:pic>
        <p:nvPicPr>
          <p:cNvPr id="19" name="Picture 8" descr="Image result for java 7">
            <a:extLst>
              <a:ext uri="{FF2B5EF4-FFF2-40B4-BE49-F238E27FC236}">
                <a16:creationId xmlns:a16="http://schemas.microsoft.com/office/drawing/2014/main" id="{8EB60740-9363-4138-AC2D-EE5956AC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15" y="5172910"/>
            <a:ext cx="406024" cy="55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4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Параметризованный класс (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generic type)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C2A16D-8A2B-44AC-BB2C-AE6A83F5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73" y="1456529"/>
            <a:ext cx="7847500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//no cast!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99CF7-7271-439C-AAFF-9EFDB2874A2E}"/>
              </a:ext>
            </a:extLst>
          </p:cNvPr>
          <p:cNvSpPr txBox="1"/>
          <p:nvPr/>
        </p:nvSpPr>
        <p:spPr>
          <a:xfrm>
            <a:off x="479325" y="4048381"/>
            <a:ext cx="820537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BoxDemo3.java:5: put(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java.lang.Integer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 in Box&lt;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java.lang.Integer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&gt; cannot be applied to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java.lang.String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integerBox.put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("10");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              ^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1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DE727-3D63-43CF-AB6A-9A6C9AF3FD03}"/>
              </a:ext>
            </a:extLst>
          </p:cNvPr>
          <p:cNvSpPr txBox="1"/>
          <p:nvPr/>
        </p:nvSpPr>
        <p:spPr>
          <a:xfrm>
            <a:off x="459300" y="5376284"/>
            <a:ext cx="8225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Таким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образом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вместо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(runtime error)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получаем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compilation error !!!</a:t>
            </a:r>
          </a:p>
        </p:txBody>
      </p:sp>
    </p:spTree>
    <p:extLst>
      <p:ext uri="{BB962C8B-B14F-4D97-AF65-F5344CB8AC3E}">
        <p14:creationId xmlns:p14="http://schemas.microsoft.com/office/powerpoint/2010/main" val="27154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Параметризация по нескольким параметрам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8DC98-F732-40CE-AFA7-A0F7D37DDBE0}"/>
              </a:ext>
            </a:extLst>
          </p:cNvPr>
          <p:cNvSpPr txBox="1"/>
          <p:nvPr/>
        </p:nvSpPr>
        <p:spPr>
          <a:xfrm>
            <a:off x="459300" y="1441785"/>
            <a:ext cx="7322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Пааметризовать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можно не только классы, но и интерфейсы.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Параметризованный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(интерфейс)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иметь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несколько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обозначаться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разными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буквами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BB645F-AC5A-4835-8240-578D3781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57" y="2808095"/>
            <a:ext cx="5791201" cy="1031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7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Реализация параметризованных интерфейсов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E26CDA-2A6E-4E8C-AA87-2894CF9F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32" y="1393910"/>
            <a:ext cx="7334518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key, V 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60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Создание объектов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DE896F-6940-495F-9E32-DFA6FF5B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9" y="1708990"/>
            <a:ext cx="8725041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35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99057" y="518553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«Сырые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(raw)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типы»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Параметризация типов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D5FF0F7-DC5D-4386-8915-FC6718A19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57" y="1238959"/>
            <a:ext cx="6387518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4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CE876289-71BD-4B84-9CCB-D9DA65B19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8970" y="1786572"/>
            <a:ext cx="431800" cy="431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7DB532-2A77-468B-8D03-9791C607D806}"/>
              </a:ext>
            </a:extLst>
          </p:cNvPr>
          <p:cNvSpPr txBox="1"/>
          <p:nvPr/>
        </p:nvSpPr>
        <p:spPr>
          <a:xfrm>
            <a:off x="7698896" y="2290717"/>
            <a:ext cx="13549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warning: unchecked conversion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232E3-6E3B-4606-82C1-831561031AFB}"/>
              </a:ext>
            </a:extLst>
          </p:cNvPr>
          <p:cNvSpPr txBox="1"/>
          <p:nvPr/>
        </p:nvSpPr>
        <p:spPr>
          <a:xfrm>
            <a:off x="390525" y="3217660"/>
            <a:ext cx="6758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Смесь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параметризованных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непараметризованных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7BD4BA7-2574-49CB-8D7C-40CBB8526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3743619"/>
            <a:ext cx="7380844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WarningDemo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9B59FC-E7A0-4AF4-838A-4897D353944A}"/>
              </a:ext>
            </a:extLst>
          </p:cNvPr>
          <p:cNvSpPr txBox="1"/>
          <p:nvPr/>
        </p:nvSpPr>
        <p:spPr>
          <a:xfrm>
            <a:off x="2640004" y="5552252"/>
            <a:ext cx="63650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WarningDemo.java:4: warning: [unchecked] unchecked conversion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found   : Box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required: Box&lt;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java.lang.Integer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&gt;        </a:t>
            </a:r>
          </a:p>
        </p:txBody>
      </p:sp>
      <p:pic>
        <p:nvPicPr>
          <p:cNvPr id="3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33195680-E9EE-AE8E-6D92-E3450892A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70" y="2556824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19291</TotalTime>
  <Words>1736</Words>
  <Application>Microsoft Office PowerPoint</Application>
  <PresentationFormat>On-screen Show (4:3)</PresentationFormat>
  <Paragraphs>293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Roboto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Maxim Leykin</cp:lastModifiedBy>
  <cp:revision>236</cp:revision>
  <dcterms:modified xsi:type="dcterms:W3CDTF">2024-03-09T07:36:57Z</dcterms:modified>
</cp:coreProperties>
</file>