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364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8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8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2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68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527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34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39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51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93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6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04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629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3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64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19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0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54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9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12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654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531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06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200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8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93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33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8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43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98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33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eb.comhem.se/~u13216798/resources/java/performance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logicbig.com/tutorials/core-java-tutorial/java-collections/java-collection-cheatsheet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ava-performance.info/java-collections-overview/" TargetMode="External"/><Relationship Id="rId5" Type="http://schemas.openxmlformats.org/officeDocument/2006/relationships/hyperlink" Target="https://zeroturnaround.com/rebellabs/java-collections-cheat-sheet/" TargetMode="External"/><Relationship Id="rId4" Type="http://schemas.openxmlformats.org/officeDocument/2006/relationships/hyperlink" Target="https://www.baeldung.com/java-collections-complex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35750" y="2589562"/>
            <a:ext cx="5493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Коллекции в 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SortedSet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CD991-3C71-421C-A22C-F8A54E91C254}"/>
              </a:ext>
            </a:extLst>
          </p:cNvPr>
          <p:cNvSpPr txBox="1"/>
          <p:nvPr/>
        </p:nvSpPr>
        <p:spPr>
          <a:xfrm>
            <a:off x="380700" y="1305391"/>
            <a:ext cx="84819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Интерфейс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SortedSet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из пакета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java.util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расширяющий интерфейс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описывает упорядоченное множество, отсортированное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по естественному порядку возрастания 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элементов или по порядку, заданному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реализацией интерфейса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Comparator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Элементы не нумеруются, но есть понятие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первого, последнего, большего и меньшего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элемента.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Comparator Comparator() —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способ упорядочения коллекции;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first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last()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227FAB-908C-4F81-A6DA-158FA627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06695"/>
              </p:ext>
            </p:extLst>
          </p:nvPr>
        </p:nvGraphicFramePr>
        <p:xfrm>
          <a:off x="1228725" y="4294188"/>
          <a:ext cx="7555275" cy="43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263636956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35294930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221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fromEl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toEl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Left Brace 4">
            <a:extLst>
              <a:ext uri="{FF2B5EF4-FFF2-40B4-BE49-F238E27FC236}">
                <a16:creationId xmlns:a16="http://schemas.microsoft.com/office/drawing/2014/main" id="{C5269D08-4F6F-4B81-B4A2-BC124341095C}"/>
              </a:ext>
            </a:extLst>
          </p:cNvPr>
          <p:cNvSpPr>
            <a:spLocks/>
          </p:cNvSpPr>
          <p:nvPr/>
        </p:nvSpPr>
        <p:spPr bwMode="auto">
          <a:xfrm rot="16200000">
            <a:off x="4708502" y="3208739"/>
            <a:ext cx="681038" cy="4176712"/>
          </a:xfrm>
          <a:prstGeom prst="leftBrace">
            <a:avLst>
              <a:gd name="adj1" fmla="val 831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>
              <a:solidFill>
                <a:schemeClr val="tx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B39CFEE-30C1-401F-8354-E144B41FF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385921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fromElement</a:t>
            </a:r>
            <a:r>
              <a:rPr lang="en-US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altLang="ru-RU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4A765A8-225E-4C28-9D36-072EFA0E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196" y="4752909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(Object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fromEl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toEl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altLang="ru-RU" sz="16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7" name="Left Brace 11">
            <a:extLst>
              <a:ext uri="{FF2B5EF4-FFF2-40B4-BE49-F238E27FC236}">
                <a16:creationId xmlns:a16="http://schemas.microsoft.com/office/drawing/2014/main" id="{E45EB325-98C5-4706-A80E-54A5F2C0AA25}"/>
              </a:ext>
            </a:extLst>
          </p:cNvPr>
          <p:cNvSpPr>
            <a:spLocks/>
          </p:cNvSpPr>
          <p:nvPr/>
        </p:nvSpPr>
        <p:spPr bwMode="auto">
          <a:xfrm rot="5400000">
            <a:off x="5529915" y="929596"/>
            <a:ext cx="667366" cy="5840804"/>
          </a:xfrm>
          <a:prstGeom prst="leftBrace">
            <a:avLst>
              <a:gd name="adj1" fmla="val 831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>
              <a:solidFill>
                <a:schemeClr val="tx1"/>
              </a:solidFill>
            </a:endParaRPr>
          </a:p>
        </p:txBody>
      </p:sp>
      <p:sp>
        <p:nvSpPr>
          <p:cNvPr id="18" name="Left Brace 4">
            <a:extLst>
              <a:ext uri="{FF2B5EF4-FFF2-40B4-BE49-F238E27FC236}">
                <a16:creationId xmlns:a16="http://schemas.microsoft.com/office/drawing/2014/main" id="{20A79732-5680-445D-BBBA-7D7391121CD2}"/>
              </a:ext>
            </a:extLst>
          </p:cNvPr>
          <p:cNvSpPr>
            <a:spLocks/>
          </p:cNvSpPr>
          <p:nvPr/>
        </p:nvSpPr>
        <p:spPr bwMode="auto">
          <a:xfrm rot="16200000">
            <a:off x="3413136" y="3342863"/>
            <a:ext cx="585788" cy="4954610"/>
          </a:xfrm>
          <a:prstGeom prst="leftBrace">
            <a:avLst>
              <a:gd name="adj1" fmla="val 831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>
              <a:solidFill>
                <a:schemeClr val="tx1"/>
              </a:solidFill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08C94713-61DD-4D64-887F-6F17F399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98" y="5432024"/>
            <a:ext cx="457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headSet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ru-RU" altLang="ru-RU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toElement</a:t>
            </a:r>
            <a:r>
              <a:rPr lang="ru-RU" altLang="ru-RU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59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Comparator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CD991-3C71-421C-A22C-F8A54E91C254}"/>
              </a:ext>
            </a:extLst>
          </p:cNvPr>
          <p:cNvSpPr txBox="1"/>
          <p:nvPr/>
        </p:nvSpPr>
        <p:spPr>
          <a:xfrm>
            <a:off x="380700" y="1305391"/>
            <a:ext cx="8481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compare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(Object obj1,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bject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obj2) — возвращает отрицательное число, если obj1 в каком-то смысле меньше obj2; нуль, если они считаются равными; положительное число, если obj1 больше obj2. С точки зрения теории множеств можно сказать, что этот метод сравнения обладает свойствами тождества, антисимметричности и транзитивности;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equals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 — сравнивает данный объект с объектом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возвращая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если объекты совпадают в каком-либо смысле, заданном этим методом.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8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Comparator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9BDB53-7F98-48A2-A01D-6865468D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320195"/>
            <a:ext cx="8225400" cy="3985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ComplexCompare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 z1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im1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im2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im1 — im2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72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Comparator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188F5E-1FC1-4B46-9E17-F0386CC5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79" y="1545539"/>
            <a:ext cx="7495921" cy="201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ComplexCompare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3.45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36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List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A9416-E07A-4DD0-89AF-609FB283FCAE}"/>
              </a:ext>
            </a:extLst>
          </p:cNvPr>
          <p:cNvSpPr txBox="1"/>
          <p:nvPr/>
        </p:nvSpPr>
        <p:spPr>
          <a:xfrm>
            <a:off x="459300" y="1176617"/>
            <a:ext cx="8403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List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пакета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java.util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расширяющий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Collection,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описывает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работы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упорядоченными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коллекциями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называют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последовательностями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(sequence).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Элементы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такой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пронумерованы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начиная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нуля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к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ним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обратиться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индексу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В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отличие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Set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элементы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List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могут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повторяться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59300" y="2838206"/>
            <a:ext cx="84033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add(int index, Object obj)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вставляет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 в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позицию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index;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старые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начиная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позиции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index,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сдвигаются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их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индексы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увеличиваются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единицу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addAll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(int index, Collection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вставляет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элементы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get(int index) -—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находящийся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позиции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indexOf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obj)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индекс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первого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появления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 в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lastIndexOf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obj)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индекс последнего появления элемента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коллекции;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ListIterator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listIterator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итератор коллекции;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ListIterator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listIterator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(int index)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итератор конца коллекции от позиции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set (int index, Object obj)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заменяет элемент, находящийся в позиции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index,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элементом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(int from, int to)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часть коллекции от позиции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включительно до позиции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исключительно.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0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ListIterator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59300" y="1456431"/>
            <a:ext cx="79170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add(Object element)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элемент перед текущим элементом;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hasPrevious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в коллекции есть элементы, перед текущим;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nextIndex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индекс текущего элемента; если текущим является последний элемент коллекции, возвращает размер коллекции;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previous()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предыдущий элемент и делает его текущим;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previousIndex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индекс предыдущего элемента;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set(Object element)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заменяет текущий элемент элементом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element;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выполняется сразу после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next()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или 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Map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25053" y="1273485"/>
            <a:ext cx="791707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из пакета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java.util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описывает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коллекцию, состоящую из пар "ключ — значение". У каждого ключа только одно значение, что</a:t>
            </a: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соответствует математическому понятию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однозначной функции или отображения. Такую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коллекцию часто называют еще словарем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dictionary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или ассоциативным массивом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associative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array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5D362-1C2A-4D88-BBED-B05E650935AA}"/>
              </a:ext>
            </a:extLst>
          </p:cNvPr>
          <p:cNvSpPr txBox="1"/>
          <p:nvPr/>
        </p:nvSpPr>
        <p:spPr>
          <a:xfrm>
            <a:off x="459300" y="2861165"/>
            <a:ext cx="8225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key)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Проверяет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наличие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ключа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containsValue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value)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Проверяет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наличие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значения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value;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entrySet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представляет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коллекцию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виде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множества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каждый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которого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пара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данного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отображения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с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которой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работать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методами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вложенного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Map.Entry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get(Object key) -—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значение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отвечающее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ключу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keySet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представляет ключи коллекции в виде множества;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добавляет пару "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", если такой пары не было, и заменяет значение ключа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если такой ключ уже есть в коллекции;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putAll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m) — добавляет к коллекции все пары из отображения 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Collection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values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представляет все значения в виде коллекции.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6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Map.Entry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25053" y="1441101"/>
            <a:ext cx="7917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Методы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getKey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и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getValue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позволяют получить ключ и значение пары; метод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setValue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меняет значение в данной паре.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A3642B-B335-4EB8-BDEA-AF688032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53" y="2456354"/>
            <a:ext cx="7661501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3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SortedMap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25053" y="1441101"/>
            <a:ext cx="791707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Интерфейс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SortedMap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расширяющий интерфейс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 описывает упорядоченную по ключам коллекцию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 Сортировка производится либо в естественном порядке возрастания ключей, либо в порядке, описываемом в интерфейсе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Comparator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E9E08-857B-48C6-9716-66D72FAC7BA0}"/>
              </a:ext>
            </a:extLst>
          </p:cNvPr>
          <p:cNvSpPr txBox="1"/>
          <p:nvPr/>
        </p:nvSpPr>
        <p:spPr>
          <a:xfrm>
            <a:off x="459300" y="2977769"/>
            <a:ext cx="804462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Comparator comparator()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способ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упорядочения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первый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меньший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headMap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начало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ключом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toKеу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исключительно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lastKey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—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последний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больший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ключ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часть коллекции от элемента с ключом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включительно до элемента с ключом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исключительно;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SortedMap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tailMap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(Object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остаток коллекции от элемента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fromKey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включительно.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Интерфейсы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Queue/Dequeue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25053" y="1441101"/>
            <a:ext cx="79170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Очереди представляют структуру данных, работающую по принципу FIFO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in -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out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). То есть чем раньше был добавлен элемент в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коллекцию, тем раньше он из нее удаляется. Это стандартная модель однонаправленной очереди. Однако бывают и двунаправленные - то 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есть такие, в которых мы можем добавить элемент не только в начало, но и в конец. И соответственно удалить элемент не только из конца, но и из начала.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3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Структура коллекций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65896" y="1168193"/>
            <a:ext cx="856855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Коллекция – это объект-контейнер, включающий группу, как правило, однотипных объектов. Структура коллекций (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collections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framework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Java стандартизирует способ, с помощью которого ваши программы хранят и обрабатывают группы объектов.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FEB130-468A-4F97-9517-2ACA58FD5AC4}"/>
              </a:ext>
            </a:extLst>
          </p:cNvPr>
          <p:cNvSpPr/>
          <p:nvPr/>
        </p:nvSpPr>
        <p:spPr>
          <a:xfrm>
            <a:off x="597553" y="3118344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CF2DAAA7-C2E9-447C-BD0E-4A2ABBF559FB}"/>
              </a:ext>
            </a:extLst>
          </p:cNvPr>
          <p:cNvSpPr/>
          <p:nvPr/>
        </p:nvSpPr>
        <p:spPr>
          <a:xfrm>
            <a:off x="459300" y="2972367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Интерфейсы </a:t>
            </a:r>
          </a:p>
        </p:txBody>
      </p:sp>
      <p:sp>
        <p:nvSpPr>
          <p:cNvPr id="13" name="Прямоугольник 9">
            <a:extLst>
              <a:ext uri="{FF2B5EF4-FFF2-40B4-BE49-F238E27FC236}">
                <a16:creationId xmlns:a16="http://schemas.microsoft.com/office/drawing/2014/main" id="{FB992DFC-EC46-4DEF-A261-DE3AB5BFE2F9}"/>
              </a:ext>
            </a:extLst>
          </p:cNvPr>
          <p:cNvSpPr/>
          <p:nvPr/>
        </p:nvSpPr>
        <p:spPr>
          <a:xfrm>
            <a:off x="636507" y="4248720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0">
            <a:extLst>
              <a:ext uri="{FF2B5EF4-FFF2-40B4-BE49-F238E27FC236}">
                <a16:creationId xmlns:a16="http://schemas.microsoft.com/office/drawing/2014/main" id="{CF7A771E-4A88-4F66-9B2B-21278F0C43B6}"/>
              </a:ext>
            </a:extLst>
          </p:cNvPr>
          <p:cNvSpPr/>
          <p:nvPr/>
        </p:nvSpPr>
        <p:spPr>
          <a:xfrm>
            <a:off x="498254" y="4102743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Классы</a:t>
            </a: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F829C2A4-2549-4739-9444-C05B800F2025}"/>
              </a:ext>
            </a:extLst>
          </p:cNvPr>
          <p:cNvSpPr/>
          <p:nvPr/>
        </p:nvSpPr>
        <p:spPr>
          <a:xfrm>
            <a:off x="636507" y="5422941"/>
            <a:ext cx="2973181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0">
            <a:extLst>
              <a:ext uri="{FF2B5EF4-FFF2-40B4-BE49-F238E27FC236}">
                <a16:creationId xmlns:a16="http://schemas.microsoft.com/office/drawing/2014/main" id="{705B5451-ED58-4D8F-9B8B-21C1E8E49C74}"/>
              </a:ext>
            </a:extLst>
          </p:cNvPr>
          <p:cNvSpPr/>
          <p:nvPr/>
        </p:nvSpPr>
        <p:spPr>
          <a:xfrm>
            <a:off x="498254" y="5276964"/>
            <a:ext cx="2973181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интерфейса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Queue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25053" y="1441101"/>
            <a:ext cx="79170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без удаления элемент из начала очереди. Если очередь пуста, генерирует исключение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peek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без удаления элемент из начала очереди. Если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очередь пуста, возвращает значение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 добавляет элемент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конец очереди. Если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элемент удачно добавлен, возвращает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иначе -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poll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элемент из начала очереди. Если очередь пуста, возвращает значение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элемент из начала очереди. Если очередь пуста, генерирует исключение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7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интерфейса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Deque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409650" y="1367133"/>
            <a:ext cx="832470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addFirst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obj):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элемент в начало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addLast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obj):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элемент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конец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getFirst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без удаления элемент из головы очереди. Если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очередь пуста, генерирует исключение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getLast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без удаления последний элемент очереди. Если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очередь пуста, генерирует исключение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offerFirst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obj):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элемент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начало очереди.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элемент удачно добавлен, возвращает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иначе -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offerLast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obj):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добавляет элемент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конец очереди. Если элемент удачно добавлен, возвращает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иначе –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peekFirst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peekLast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без удаления элемент из начала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конца очереди. Если очередь пуста, возвращает значение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en-US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8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интерфейса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Deque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425E-A599-44AF-8CAB-08D8CE57CC9B}"/>
              </a:ext>
            </a:extLst>
          </p:cNvPr>
          <p:cNvSpPr txBox="1"/>
          <p:nvPr/>
        </p:nvSpPr>
        <p:spPr>
          <a:xfrm>
            <a:off x="299139" y="1360849"/>
            <a:ext cx="85457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pollFirst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элемент из начала очереди. Если очередь пуста, возвращает значение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pollLast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последний элемент очереди. Если очередь пуста, возвращает значение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null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pop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элемент из начала очереди. Если очередь пуста, генерирует исключение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 добавляет элемент в начало очереди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removeFirst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removeLast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(): возвращает с удалением элемент из начала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конца очереди. Если очередь пуста, генерирует исключение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NoSuchElementException</a:t>
            </a: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removeFirstOccurrence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(Object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removeLastOccurrence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(Object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): удаляет первый</a:t>
            </a:r>
            <a:r>
              <a:rPr lang="en-US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последний встреченный элемент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из очереди. Если удаление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произшло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то возвращает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иначе  </a:t>
            </a:r>
            <a:r>
              <a:rPr lang="ru-RU" sz="16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ru-RU" sz="16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Коллекции. Реализации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9" name="Picture 7" descr="Collection Framework">
            <a:extLst>
              <a:ext uri="{FF2B5EF4-FFF2-40B4-BE49-F238E27FC236}">
                <a16:creationId xmlns:a16="http://schemas.microsoft.com/office/drawing/2014/main" id="{4E8BBB36-0D76-41ED-B2B4-CB94344C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9"/>
          <a:stretch>
            <a:fillRect/>
          </a:stretch>
        </p:blipFill>
        <p:spPr bwMode="auto">
          <a:xfrm>
            <a:off x="459300" y="1176617"/>
            <a:ext cx="7737475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75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Как правильно выбрать коллекцию?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10" name="Picture 2" descr="https://cdn-images-1.medium.com/max/1500/1*Ge_3VrVfKOnVIv7OdLXlog.jpeg">
            <a:extLst>
              <a:ext uri="{FF2B5EF4-FFF2-40B4-BE49-F238E27FC236}">
                <a16:creationId xmlns:a16="http://schemas.microsoft.com/office/drawing/2014/main" id="{DE64C2B2-1365-4A86-8389-E52C600E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1" y="1491277"/>
            <a:ext cx="8013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03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Сводная таблица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DAD1C6DD-3411-475A-8B47-5FE0F69D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5" y="1297523"/>
            <a:ext cx="8675687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27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Производительность базовых операций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205601-346D-49E0-90BE-92D19387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89243"/>
              </p:ext>
            </p:extLst>
          </p:nvPr>
        </p:nvGraphicFramePr>
        <p:xfrm>
          <a:off x="503600" y="1545539"/>
          <a:ext cx="8280400" cy="2330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33">
                <a:tc>
                  <a:txBody>
                    <a:bodyPr/>
                    <a:lstStyle/>
                    <a:p>
                      <a:r>
                        <a:rPr lang="en-US" sz="1800" dirty="0"/>
                        <a:t>Collection class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Search/</a:t>
                      </a:r>
                    </a:p>
                    <a:p>
                      <a:r>
                        <a:rPr lang="en-US" sz="1800" dirty="0"/>
                        <a:t>Contains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 Access by Index/Key</a:t>
                      </a:r>
                    </a:p>
                  </a:txBody>
                  <a:tcPr marL="91436" marR="91436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ArrayList</a:t>
                      </a:r>
                      <a:endParaRPr lang="en-US" sz="1600" dirty="0"/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O(n)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r>
                        <a:rPr lang="en-US" sz="1600" dirty="0"/>
                        <a:t>HashSet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50">
                <a:tc>
                  <a:txBody>
                    <a:bodyPr/>
                    <a:lstStyle/>
                    <a:p>
                      <a:r>
                        <a:rPr lang="en-US" sz="1600" dirty="0"/>
                        <a:t>HashMap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TreeMap</a:t>
                      </a:r>
                      <a:endParaRPr lang="en-US" sz="1600" dirty="0"/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O(1)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O(log(n))</a:t>
                      </a:r>
                    </a:p>
                    <a:p>
                      <a:endParaRPr lang="en-US" sz="1600" dirty="0"/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O(log(n))</a:t>
                      </a:r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O(log(n))</a:t>
                      </a:r>
                    </a:p>
                    <a:p>
                      <a:endParaRPr lang="en-US" sz="1600" dirty="0"/>
                    </a:p>
                  </a:txBody>
                  <a:tcPr marL="91436" marR="91436" marT="45672" marB="4567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O(log(n))</a:t>
                      </a:r>
                    </a:p>
                  </a:txBody>
                  <a:tcPr marL="91436" marR="91436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7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сортировки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297523"/>
            <a:ext cx="7917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Сортировка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сделана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порядочиваемой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реализующей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List.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sort 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—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сортирует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естественном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порядке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возрастания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коллекцию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реализующую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List;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sort 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Comparator с) —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сортирует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коллекцию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порядке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заданном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объектом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с. 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Сортировка является быстрой и стабильной: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гарантирована скорость не ниже n*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равные элементы не переупорядочиваются </a:t>
            </a: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F4952B-4C47-4DFA-B308-A97C7684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65" y="4570074"/>
            <a:ext cx="6686935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2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поиска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297523"/>
            <a:ext cx="79170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binarySearch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(List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— отыскивает элемент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в отсортированной в естественном порядке возрастания коллекции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 возвращает индекс элемента или отрицательное число, если элемент не найден; отрицательное число показывает индекс, с которым элемент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был бы вставлен в коллекцию, с обратным знаком;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binarySearch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(List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element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Comparator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с)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— то же, но коллекция отсортирована в порядке, определенном объектом с.</a:t>
            </a: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«перемешивания»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297523"/>
            <a:ext cx="79170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shuffle 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случайные числа задаются по умолчанию;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shuffle 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Random r)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случайные числа определяются объектом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8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Структура коллекций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DF84C-0519-4C42-BD91-61ADC493E9F7}"/>
              </a:ext>
            </a:extLst>
          </p:cNvPr>
          <p:cNvSpPr txBox="1"/>
          <p:nvPr/>
        </p:nvSpPr>
        <p:spPr>
          <a:xfrm>
            <a:off x="376673" y="1407003"/>
            <a:ext cx="856855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Преимущества использования структуры коллекций: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Избавление от рутинных операций по кодированию стандартных структур данных и алгоритмов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Высокая эффективность реализации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Универсальность и простота изучения(различные типы коллекций работают похожим друг на друга образом и с высокой степенью способности к взаимодействию)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Расширяемость </a:t>
            </a:r>
          </a:p>
          <a:p>
            <a:pPr>
              <a:lnSpc>
                <a:spcPct val="150000"/>
              </a:lnSpc>
            </a:pP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 коллекций находится в пакете java.util.*</a:t>
            </a:r>
          </a:p>
        </p:txBody>
      </p:sp>
    </p:spTree>
    <p:extLst>
      <p:ext uri="{BB962C8B-B14F-4D97-AF65-F5344CB8AC3E}">
        <p14:creationId xmlns:p14="http://schemas.microsoft.com/office/powerpoint/2010/main" val="354332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манипуляции с данными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297523"/>
            <a:ext cx="79170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reverse(List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меняет порядок расположения элементов на обратный.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copy(List from, List to)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копирует коллекцию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в коллекцию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to.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fill(List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element)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заменяет все элементы существующей коллекции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элементом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element.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void swap(List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int i1, int i2)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меняет местами элементы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1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экстремумов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316573"/>
            <a:ext cx="79170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Object max (Collection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наибольший в естественном порядке элемент коллекции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Object max (Collection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Comparator c)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то же в порядке, заданном объектом 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Object min (Collection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возвращает наименьший в естественном порядке элемент коллекции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Object min (Collection coil, Comparator c)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то же в порядке, заданном объектом с.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67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Алгоритмы объединения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316573"/>
            <a:ext cx="7917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int frequency(Collection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Object element)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считает кол-во появлений указанного элемента в коллекции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disjoint(Collection coll1, Collection coll2)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—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определяет пересекаются ли две коллекции (возвращает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 не пересекаются)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83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Дополнительные ссылки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5E1C-AEE4-4450-BFCB-22662725A530}"/>
              </a:ext>
            </a:extLst>
          </p:cNvPr>
          <p:cNvSpPr txBox="1"/>
          <p:nvPr/>
        </p:nvSpPr>
        <p:spPr>
          <a:xfrm>
            <a:off x="459300" y="1316573"/>
            <a:ext cx="79170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https://www.baeldung.com/java-collections-complexity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https://zeroturnaround.com/rebellabs/java-collections-cheat-sheet/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http://java-performance.info/java-collections-overview/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https://www.logicbig.com/tutorials/core-java-tutorial/java-collections/java-collection-cheatsheet.html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  <a:hlinkClick r:id="rId8"/>
              </a:rPr>
              <a:t>http://web.comhem.se/~u13216798/resources/java/performance.html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Коллекции. Интерфейсы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9" name="Picture 8" descr="Image result for java collections interfaces">
            <a:extLst>
              <a:ext uri="{FF2B5EF4-FFF2-40B4-BE49-F238E27FC236}">
                <a16:creationId xmlns:a16="http://schemas.microsoft.com/office/drawing/2014/main" id="{6D29B368-A23A-4AB2-8E5B-A8F8997C9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9" y="1581561"/>
            <a:ext cx="6960676" cy="252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FE65D2-4E6B-4355-9554-EF96ED6CF43C}"/>
              </a:ext>
            </a:extLst>
          </p:cNvPr>
          <p:cNvSpPr txBox="1"/>
          <p:nvPr/>
        </p:nvSpPr>
        <p:spPr>
          <a:xfrm>
            <a:off x="586624" y="4294508"/>
            <a:ext cx="7642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Java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являются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параметризованными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interface Collection&lt;E&gt;...</a:t>
            </a:r>
          </a:p>
        </p:txBody>
      </p:sp>
    </p:spTree>
    <p:extLst>
      <p:ext uri="{BB962C8B-B14F-4D97-AF65-F5344CB8AC3E}">
        <p14:creationId xmlns:p14="http://schemas.microsoft.com/office/powerpoint/2010/main" val="293355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Collection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3EEA85-8E73-4B22-88CF-EE89E49F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92" y="1441101"/>
            <a:ext cx="7395229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contains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retainAll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51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Способы перемещения по коллекции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15116-F420-4E73-84F7-59E663155A57}"/>
              </a:ext>
            </a:extLst>
          </p:cNvPr>
          <p:cNvSpPr txBox="1"/>
          <p:nvPr/>
        </p:nvSpPr>
        <p:spPr>
          <a:xfrm>
            <a:off x="657225" y="1441101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For-each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for (Object o : collection)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	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</a:t>
            </a:r>
            <a:r>
              <a:rPr lang="ru-RU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Iterator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public interface Iterator&lt;E&gt; 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hasNext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E next();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void remove();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}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9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Способы перемещения по коллекции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B75E49-D588-4E59-AD52-D14D15A5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47392"/>
            <a:ext cx="727500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524B0-5B6F-4CDB-99A1-9AC110A4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411975"/>
            <a:ext cx="7381023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2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Удаление элементов из коллекции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CD991-3C71-421C-A22C-F8A54E91C254}"/>
              </a:ext>
            </a:extLst>
          </p:cNvPr>
          <p:cNvSpPr txBox="1"/>
          <p:nvPr/>
        </p:nvSpPr>
        <p:spPr>
          <a:xfrm>
            <a:off x="380700" y="1305391"/>
            <a:ext cx="8324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remove()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быть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вызван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только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один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раз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после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вызова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next(),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иначе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бросается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remove()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единственный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безопасный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способ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модификации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коллекции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650113-E1E3-4C9F-8BF5-58E041CF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00" y="2461933"/>
            <a:ext cx="7201201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9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Интерфейс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Set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Коллекции в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CD991-3C71-421C-A22C-F8A54E91C254}"/>
              </a:ext>
            </a:extLst>
          </p:cNvPr>
          <p:cNvSpPr txBox="1"/>
          <p:nvPr/>
        </p:nvSpPr>
        <p:spPr>
          <a:xfrm>
            <a:off x="380700" y="1305391"/>
            <a:ext cx="8324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– коллекция без повторяющихся элементов (математическое множество). Методы совпадают с Collection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но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 вернет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если элемент уже есть в коллекции.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A2D2EA-A4D3-4C88-80FC-ADE8605EB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00" y="2352206"/>
            <a:ext cx="8324700" cy="3031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FindDups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HashSet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"Duplicate detected: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distinct words: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72612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20727</TotalTime>
  <Words>3122</Words>
  <Application>Microsoft Office PowerPoint</Application>
  <PresentationFormat>On-screen Show (4:3)</PresentationFormat>
  <Paragraphs>429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264</cp:revision>
  <dcterms:modified xsi:type="dcterms:W3CDTF">2024-03-16T07:38:59Z</dcterms:modified>
</cp:coreProperties>
</file>