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364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523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597"/>
    <a:srgbClr val="0F2D69"/>
    <a:srgbClr val="7D95C4"/>
    <a:srgbClr val="015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598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394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23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52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799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48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838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704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357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60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696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613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278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835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78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439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571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86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41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57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60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494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415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19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59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918276" y="62646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B5BEE0F-CB97-4389-97DE-4C36EB8B25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420DBB-2072-4F41-ADC9-F378E7F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955221" y="629740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D95C4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21BA655-CEED-4C6A-BBB8-FFBD990C78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76372" y="6377197"/>
            <a:ext cx="628650" cy="365125"/>
          </a:xfrm>
        </p:spPr>
        <p:txBody>
          <a:bodyPr/>
          <a:lstStyle>
            <a:lvl1pPr>
              <a:defRPr>
                <a:solidFill>
                  <a:srgbClr val="7D95C4"/>
                </a:solidFill>
              </a:defRPr>
            </a:lvl1pPr>
          </a:lstStyle>
          <a:p>
            <a:pPr algn="l"/>
            <a:r>
              <a:rPr lang="ru-RU"/>
              <a:t>из 33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930282" y="626463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5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C39451B-8733-47B9-A4F4-8A45D486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8909" y="6356350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l"/>
            <a:r>
              <a:rPr lang="ru-RU"/>
              <a:t>из 33</a:t>
            </a:r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telnet://utopia.poly.edu/" TargetMode="External"/><Relationship Id="rId3" Type="http://schemas.openxmlformats.org/officeDocument/2006/relationships/image" Target="../media/image3.png"/><Relationship Id="rId7" Type="http://schemas.openxmlformats.org/officeDocument/2006/relationships/hyperlink" Target="mailto:elharo@metalab.unc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ftp://ftp.info.apple.com/pub/" TargetMode="External"/><Relationship Id="rId11" Type="http://schemas.openxmlformats.org/officeDocument/2006/relationships/hyperlink" Target="http://metalab.unc.edu/nywc/comps.phtml?category=Choral+Works" TargetMode="External"/><Relationship Id="rId5" Type="http://schemas.openxmlformats.org/officeDocument/2006/relationships/hyperlink" Target="http://www.macintouch.com/newsrecent.shtml" TargetMode="External"/><Relationship Id="rId10" Type="http://schemas.openxmlformats.org/officeDocument/2006/relationships/hyperlink" Target="http://elharo@java.oreilly.com/" TargetMode="External"/><Relationship Id="rId4" Type="http://schemas.openxmlformats.org/officeDocument/2006/relationships/hyperlink" Target="http://java.sun.com/" TargetMode="External"/><Relationship Id="rId9" Type="http://schemas.openxmlformats.org/officeDocument/2006/relationships/hyperlink" Target="ftp://mp3:mp3@138.247.121.61:21000/c%3a/stuff/mp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225" y="331767"/>
            <a:ext cx="8403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1B4597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</a:t>
            </a:r>
            <a:endParaRPr sz="3200" dirty="0">
              <a:solidFill>
                <a:srgbClr val="1B459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08450" y="2158629"/>
            <a:ext cx="29271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/>
                <a:ea typeface="Roboto"/>
                <a:cs typeface="Roboto"/>
                <a:sym typeface="Roboto"/>
              </a:rPr>
              <a:t>Лекция 9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35750" y="2589562"/>
            <a:ext cx="54937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Java Networking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3775" y="5840067"/>
            <a:ext cx="226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Программная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Инженерия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300" y="4952935"/>
            <a:ext cx="1072900" cy="1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550" y="3835146"/>
            <a:ext cx="2268900" cy="257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Content and Protocol Handlers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773780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Content and protocol handlers separate the data being downloaded from the protocol used to download it.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protocol handler negotiates with the server and parses any headers. It gives the content handler only the actual data of the requested resource.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content handler translates those bytes into a Java object like 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InputStream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or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ImageProducer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When the virtual machine creates a URL object, it looks for a protocol handler that understands the protocol part of the URL such as "http" or "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mailto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".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If no such handler is found, the constructor throws 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URL Constructors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77378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URL(String u)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URL(String protocol, String host, String file)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URL(String protocol, String host, int port, String file)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URL(URL context, 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URL(String protocol, String host, int port, String file,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URLStreamHandler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handler)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URL(URL context, 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URLStreamHandler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handler)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MalformedURLException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6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URL Constructors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83247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URL u = new URL( "http://www.poly.edu/fall97/grad.html#cs");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MalformedURLException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e) {}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752A9-4037-47FF-B781-79F3B82E55FE}"/>
              </a:ext>
            </a:extLst>
          </p:cNvPr>
          <p:cNvSpPr txBox="1"/>
          <p:nvPr/>
        </p:nvSpPr>
        <p:spPr>
          <a:xfrm>
            <a:off x="498599" y="3272171"/>
            <a:ext cx="8285401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URL u = null;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u = new URL("http", "www.poly.edu", "/schedule/fall97/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bgrad.html#cs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MalformedURLException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e) {}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5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Parsing URLs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71090-9BE8-41FD-810F-42270F37E4E1}"/>
              </a:ext>
            </a:extLst>
          </p:cNvPr>
          <p:cNvSpPr txBox="1"/>
          <p:nvPr/>
        </p:nvSpPr>
        <p:spPr>
          <a:xfrm>
            <a:off x="381000" y="1297523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public 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getProtocol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public 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getHost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public int  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getPort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public 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getFile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public 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getRef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95ED06-2BFC-40A4-B67E-1B1E3BEC5F56}"/>
              </a:ext>
            </a:extLst>
          </p:cNvPr>
          <p:cNvSpPr txBox="1"/>
          <p:nvPr/>
        </p:nvSpPr>
        <p:spPr>
          <a:xfrm>
            <a:off x="762000" y="3273832"/>
            <a:ext cx="8100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URL u = new URL("http://www.poly.edu/fall97/grad.html#cs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protocol is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u.getProtocol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host is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u.getHost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port is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file is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anchor is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 }</a:t>
            </a:r>
          </a:p>
        </p:txBody>
      </p:sp>
    </p:spTree>
    <p:extLst>
      <p:ext uri="{BB962C8B-B14F-4D97-AF65-F5344CB8AC3E}">
        <p14:creationId xmlns:p14="http://schemas.microsoft.com/office/powerpoint/2010/main" val="333320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Reading data from URL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71090-9BE8-41FD-810F-42270F37E4E1}"/>
              </a:ext>
            </a:extLst>
          </p:cNvPr>
          <p:cNvSpPr txBox="1"/>
          <p:nvPr/>
        </p:nvSpPr>
        <p:spPr>
          <a:xfrm>
            <a:off x="381000" y="1297523"/>
            <a:ext cx="8303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openStream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method connects to the server specified in the URL and returns 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InputStream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object fed by the data from that connection.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final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InputStream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openStream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IOException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Any headers that precede the actual data are stripped off before the stream is opened.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Network connections are less reliable and slower than files. Buffer with 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BufferedReader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or 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BufferedInputStream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16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Reading data from URL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71090-9BE8-41FD-810F-42270F37E4E1}"/>
              </a:ext>
            </a:extLst>
          </p:cNvPr>
          <p:cNvSpPr txBox="1"/>
          <p:nvPr/>
        </p:nvSpPr>
        <p:spPr>
          <a:xfrm>
            <a:off x="381000" y="1297523"/>
            <a:ext cx="830370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Webcat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public static void main(String[]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for (int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args.length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URL u = new URL(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in =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u.openStream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InputStreamReader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isr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InputStreamReader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(in);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BufferedReader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BufferedReader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isr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String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theLine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while ((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theLine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br.readLine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()) != null) {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theLine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} catch (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e) { 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System.err.println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(e);} 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46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HTTP protocol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E1961-F4C2-4289-9A68-F451EBB48A41}"/>
              </a:ext>
            </a:extLst>
          </p:cNvPr>
          <p:cNvSpPr txBox="1"/>
          <p:nvPr/>
        </p:nvSpPr>
        <p:spPr>
          <a:xfrm>
            <a:off x="459300" y="1397675"/>
            <a:ext cx="77512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Web browsers communicate with web servers through a standard protocol known as HTTP, an acronym for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HyperText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Transfer Protocol.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This protocol defines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how a browser requests a file from a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how a browser sends additional data along with the request (e.g. the data formats it can accept)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how the server sends data back to the client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response codes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What client sends to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8C461-2287-4D92-919E-E22D2A21FE9F}"/>
              </a:ext>
            </a:extLst>
          </p:cNvPr>
          <p:cNvSpPr txBox="1"/>
          <p:nvPr/>
        </p:nvSpPr>
        <p:spPr>
          <a:xfrm>
            <a:off x="478321" y="4583816"/>
            <a:ext cx="77512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GET /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javafaq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/images/cup.gif HTTP/1.0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Connection: Keep-Alive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User-Agent: Mozilla/3.01 (Macintosh; I; PPC)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Host: www.oreilly.com:80</a:t>
            </a:r>
          </a:p>
          <a:p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Accept: image/gif, image/x-</a:t>
            </a:r>
            <a:r>
              <a:rPr lang="en-U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xbitmap</a:t>
            </a:r>
            <a:r>
              <a:rPr 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, image/jpeg, */*</a:t>
            </a:r>
          </a:p>
        </p:txBody>
      </p:sp>
    </p:spTree>
    <p:extLst>
      <p:ext uri="{BB962C8B-B14F-4D97-AF65-F5344CB8AC3E}">
        <p14:creationId xmlns:p14="http://schemas.microsoft.com/office/powerpoint/2010/main" val="235360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MIME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MIME is an acronym for "Multipurpose Internet Mail Extensions". 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an Internet standard defined in RFCs 2045 through 2049 originally intended for use with email messages, but has been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been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adopted for use in HTTP.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DFDE3-FFEB-40D7-B239-D75C07C9F45A}"/>
              </a:ext>
            </a:extLst>
          </p:cNvPr>
          <p:cNvSpPr txBox="1"/>
          <p:nvPr/>
        </p:nvSpPr>
        <p:spPr>
          <a:xfrm>
            <a:off x="459298" y="2341759"/>
            <a:ext cx="8403299" cy="483209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Browser Requests MIME Header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 the browser sends a request to a web server, it also sends a MIME header. MIME headers contain name-value pairs, essentially a name followed by a colon and a space, followed by a value. 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Connection: Keep-Alive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User-Agent: Mozilla/3.01 (Macintosh; I; PPC)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Host: www.digitalthink.com:80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Accept: image/gif, image/x-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xbitmap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image/jpeg, image/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pjpeg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*/*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Server Response MIME Header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 a web server responds to a web browser it sends a response message and a MIME header along with the response that looks something like this: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HTTP/1.0 200 OK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Server: Netscape-Enterprise/2.01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Date: Sat, 02 Aug 1997 07:52:46 GMT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Accept-ranges: bytes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Last-modified: Tue, 29 Jul 1997 15:06:46 GMT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Content-length: 2810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Content-type: text/html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6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URLConnections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java.net.URLConnection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class is an abstract class that handles communication with different kinds of servers like ftp servers and web servers.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Protocol specific subclasses of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handle different kinds of servers.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By default, connections to HTTP URLs use the GET method.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1. The URL is constructed.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2. The URL’s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openConnection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method creates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object.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3. The parameters for the connection and the request properties that the client sends to the server are set up.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4. The connect() method makes the connection to the server. (optional)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5. The response header information is read using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getHeaderField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3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I/O Across a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URLConnection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Data may be read from the connection in one of two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raw by using the input stream returned by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getInputStream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through a content handler with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getContent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Data can be sent to the server using the output stream provided by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getOutputStream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A0C0B-44BB-43FD-AA7A-97E036989898}"/>
              </a:ext>
            </a:extLst>
          </p:cNvPr>
          <p:cNvSpPr txBox="1"/>
          <p:nvPr/>
        </p:nvSpPr>
        <p:spPr>
          <a:xfrm>
            <a:off x="600075" y="3498374"/>
            <a:ext cx="677017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try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URL u = new URL("http://www.wwwac.org/");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URLConnection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u.openConnection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uc.connect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uc.getInputStream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read the data...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 //...}</a:t>
            </a:r>
          </a:p>
        </p:txBody>
      </p:sp>
    </p:spTree>
    <p:extLst>
      <p:ext uri="{BB962C8B-B14F-4D97-AF65-F5344CB8AC3E}">
        <p14:creationId xmlns:p14="http://schemas.microsoft.com/office/powerpoint/2010/main" val="34424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Hosts and Addresses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DF84C-0519-4C42-BD91-61ADC493E9F7}"/>
              </a:ext>
            </a:extLst>
          </p:cNvPr>
          <p:cNvSpPr txBox="1"/>
          <p:nvPr/>
        </p:nvSpPr>
        <p:spPr>
          <a:xfrm>
            <a:off x="360000" y="1455792"/>
            <a:ext cx="856855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Devices connected to the Internet are called hosts.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Every host on the Internet is identified by a unique, four-byte Internet Protocol (IP) address. This is written in dotted quad format like 199.1.32.90 where each byte is an unsigned integer between 0 and 255. There are about four billion unique IP addresses. 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72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Reading Header Data 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getHeaderField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(String name) method returns the string value of a named header field.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Names are case-insensitive.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If the requested field is not present, null is returned.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lm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uc.getHeaderField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("Last-modified");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8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Writing data to a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URLConnection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Similar to reading data from 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First inform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that you plan to use it for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Before getting the connection's input stream, get the connection's output stream and write to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Commonly used to talk to CGIs that use the POST method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Construct the URL.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Call the URL’s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openConnection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method to create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Pass true to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URLConnection’s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setDoOutput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Create the data you want to send, preferably as a byte array.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Call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getOutputStream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to get an output stream object.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Write the byte array calculated in step 5 onto the stream.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Close the output stream.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Call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getInputStream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to get an input stream object. Read from it as usual.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05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POST Request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 typical POST request to a CGI looks like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EFD2A-A6AF-40C0-912E-EC0918EA30DD}"/>
              </a:ext>
            </a:extLst>
          </p:cNvPr>
          <p:cNvSpPr txBox="1"/>
          <p:nvPr/>
        </p:nvSpPr>
        <p:spPr>
          <a:xfrm>
            <a:off x="552449" y="1799456"/>
            <a:ext cx="7677151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 /cgi-bin/booksearch.pl HTTP/1.0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http://www.macfaq.com/sampleform.html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Mozilla/3.01 (Macintosh; I; PPC)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60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text/x-www-form-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Host: utopia.poly.edu:56435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username=Sadie%2C+Julie&amp;realname=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Women+Composers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272E7-7CC1-415E-AAF6-ABC67073DD4F}"/>
              </a:ext>
            </a:extLst>
          </p:cNvPr>
          <p:cNvSpPr txBox="1"/>
          <p:nvPr/>
        </p:nvSpPr>
        <p:spPr>
          <a:xfrm>
            <a:off x="459299" y="4026400"/>
            <a:ext cx="80446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POST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 MIME header which must include content type and content length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 blank line that signals the end of the MIME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actual data of the form, encoded in x-www-form-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urlencoded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3437778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HttpURLConnection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8225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java.net.HttpURLConnection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is an abstract subclass of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that provides some additional methods specific to the HTTP protocol.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URL connection objects that are returned by an http URL will be instances of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java.net.HttpURLConnection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 typical HTTP response from a web server begins like this: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HTTP/1.0 200 OK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Server: Netscape-Enterprise/2.01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Date: Sat, 02 Aug 1997 07:52:46 GMT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Accept-ranges: bytes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Last-modified: Tue, 29 Jul 1997 15:06:46 GMT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Content-length: 2810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Content-type: text/html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7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Response Codes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73607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After you've connected, you can retrieve the numeric response code - with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getResponseCode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method and the message associated with it - with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getResponseMessage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method.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07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HTTP Protocols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CC3D8-6DB6-4321-9609-B2EE877838C7}"/>
              </a:ext>
            </a:extLst>
          </p:cNvPr>
          <p:cNvSpPr txBox="1"/>
          <p:nvPr/>
        </p:nvSpPr>
        <p:spPr>
          <a:xfrm>
            <a:off x="459299" y="1297523"/>
            <a:ext cx="73607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Java 1.0 only supports GET and POST requests to HTTP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Java 1.1/1.2 supports GET, POST, HEAD, OPTIONS, PUT, DELETE, and TRACE.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protocol is chosen with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setRequestMethod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(String method)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java.net.ProtocolException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a subclass of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IOException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is thrown if an unknown protocol is specified.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getRequestMethod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 method returns the string form of the request method currently set for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GET is the default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disconnect() method of the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HttpURLConnection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class closes the connection to the web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19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HTTP Protocols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E406E-0D2E-4E2B-9A7F-339E2A33262A}"/>
              </a:ext>
            </a:extLst>
          </p:cNvPr>
          <p:cNvSpPr txBox="1"/>
          <p:nvPr/>
        </p:nvSpPr>
        <p:spPr>
          <a:xfrm>
            <a:off x="342900" y="1401961"/>
            <a:ext cx="8662122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URL u = new URL( "http://www.metalab.unc.edu/javafaq/books.html"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u.openConnection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huc.setRequestMethod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(“GET");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huc.connect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huc.getInputStream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code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huc.getResponseCode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(code &gt;= 200 &amp;&amp; code &lt; 300)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put the data...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huc.disconnect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 //... }</a:t>
            </a:r>
          </a:p>
        </p:txBody>
      </p:sp>
    </p:spTree>
    <p:extLst>
      <p:ext uri="{BB962C8B-B14F-4D97-AF65-F5344CB8AC3E}">
        <p14:creationId xmlns:p14="http://schemas.microsoft.com/office/powerpoint/2010/main" val="78406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Domain Name System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DF84C-0519-4C42-BD91-61ADC493E9F7}"/>
              </a:ext>
            </a:extLst>
          </p:cNvPr>
          <p:cNvSpPr txBox="1"/>
          <p:nvPr/>
        </p:nvSpPr>
        <p:spPr>
          <a:xfrm>
            <a:off x="360000" y="1455792"/>
            <a:ext cx="856855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Numeric addresses are mapped to names like www.blackstar.com or star.blackstar.com by DNS. 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Each site runs domain name server software that translates names to IP addresses and vice versa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DNS is a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283168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InetAddress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DF84C-0519-4C42-BD91-61ADC493E9F7}"/>
              </a:ext>
            </a:extLst>
          </p:cNvPr>
          <p:cNvSpPr txBox="1"/>
          <p:nvPr/>
        </p:nvSpPr>
        <p:spPr>
          <a:xfrm>
            <a:off x="360000" y="1455792"/>
            <a:ext cx="8568554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java.net.InetAddress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class represents an IP address. 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converts numeric addresses to host names and host names to numeric addresses.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is used by other network classes like Socket and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ServerSocket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identify hosts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There are no public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InetAddress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constructors. Arbitrary addresses may not be created. All addresses that are created must be checked with DNS 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5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get Address by Name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AAAC1AA-58EF-455A-B4C8-41194676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21" y="2666892"/>
            <a:ext cx="7395229" cy="201593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utopia, duke;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utopia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InetAddress.getByName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("utopia.poly.edu");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duke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InetAddress.getByName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("128.238.2.92");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UnknownHostException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38435" y="1598589"/>
            <a:ext cx="8445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public static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InetAddress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getByName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(String host) throws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UnknownHostException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5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Ports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7737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In general a host has only one Internet address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This address is subdivided 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into 65,535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ports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Ports are logical abstractions that allow one host to communicate simultaneously with many other hosts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Many services run on well-known ports. For example, http tends to run on port 80</a:t>
            </a:r>
          </a:p>
        </p:txBody>
      </p:sp>
    </p:spTree>
    <p:extLst>
      <p:ext uri="{BB962C8B-B14F-4D97-AF65-F5344CB8AC3E}">
        <p14:creationId xmlns:p14="http://schemas.microsoft.com/office/powerpoint/2010/main" val="380355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Protocols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77378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 protocol defines how two hosts talk to each other.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daytime protocol, RFC 867, specifies an ASCII representation for the time that's legible to humans.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time protocol, RFC 868, specifies a binary representation, for the time that's legible to computers.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There are thousands of protocols, standard and non-standard: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FTP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SMTP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8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URLs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77378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 URL, short for "Uniform Resource Locator", is a way to unambiguously identify the location of a resource on the Internet.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http://java.sun.com/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file:///Macintosh%20HD/Java/Docs/JDK%201.1.1%20docs/api/java.net.InetAddress.html#_top_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http://www.macintouch.com:80/newsrecent.shtml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6"/>
              </a:rPr>
              <a:t>ftp://ftp.info.apple.com/pub/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7"/>
              </a:rPr>
              <a:t>mailto:elharo@metalab.unc.edu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8"/>
              </a:rPr>
              <a:t>telnet://utopia.poly.edu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9"/>
              </a:rPr>
              <a:t>ftp://mp3:mp3@138.247.121.61:21000/c%3a/stuff/mp3/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10"/>
              </a:rPr>
              <a:t>http://elharo@java.oreilly.com/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hlinkClick r:id="rId11"/>
              </a:rPr>
              <a:t>http://metalab.unc.edu/nywc/comps.phtml?category=Choral+Works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8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The java.net.URL class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D4A0B-51FA-4918-B564-4144A0AF2CD4}"/>
              </a:ext>
            </a:extLst>
          </p:cNvPr>
          <p:cNvSpPr txBox="1"/>
          <p:nvPr/>
        </p:nvSpPr>
        <p:spPr>
          <a:xfrm>
            <a:off x="459300" y="1401961"/>
            <a:ext cx="7737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 URL object represents a URL.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URL class contains methods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create new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parse the different parts of a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get an input stream from a URL so you can read data from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get content from the server as a Java object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332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26238</TotalTime>
  <Words>2631</Words>
  <Application>Microsoft Office PowerPoint</Application>
  <PresentationFormat>On-screen Show (4:3)</PresentationFormat>
  <Paragraphs>389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Roboto</vt:lpstr>
      <vt:lpstr>Roboto Thin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Субботин</dc:creator>
  <cp:lastModifiedBy>Maxim Leykin</cp:lastModifiedBy>
  <cp:revision>282</cp:revision>
  <dcterms:modified xsi:type="dcterms:W3CDTF">2024-03-23T06:40:57Z</dcterms:modified>
</cp:coreProperties>
</file>