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364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23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597"/>
    <a:srgbClr val="0F2D69"/>
    <a:srgbClr val="7D95C4"/>
    <a:srgbClr val="015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598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394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23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52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99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48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838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704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357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60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696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613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278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835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78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439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571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86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41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57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60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494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415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19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59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918276" y="62646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B5BEE0F-CB97-4389-97DE-4C36EB8B25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420DBB-2072-4F41-ADC9-F378E7F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955221" y="629740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D95C4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21BA655-CEED-4C6A-BBB8-FFBD990C78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76372" y="6377197"/>
            <a:ext cx="628650" cy="365125"/>
          </a:xfrm>
        </p:spPr>
        <p:txBody>
          <a:bodyPr/>
          <a:lstStyle>
            <a:lvl1pPr>
              <a:defRPr>
                <a:solidFill>
                  <a:srgbClr val="7D95C4"/>
                </a:solidFill>
              </a:defRPr>
            </a:lvl1pPr>
          </a:lstStyle>
          <a:p>
            <a:pPr algn="l"/>
            <a:r>
              <a:rPr lang="ru-RU"/>
              <a:t>из 33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30282" y="626463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C39451B-8733-47B9-A4F4-8A45D486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8909" y="635635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l"/>
            <a:r>
              <a:rPr lang="ru-RU"/>
              <a:t>из 33</a:t>
            </a:r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telnet://utopia.poly.edu/" TargetMode="External"/><Relationship Id="rId3" Type="http://schemas.openxmlformats.org/officeDocument/2006/relationships/image" Target="../media/image3.png"/><Relationship Id="rId7" Type="http://schemas.openxmlformats.org/officeDocument/2006/relationships/hyperlink" Target="mailto:elharo@metalab.unc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ftp://ftp.info.apple.com/pub/" TargetMode="External"/><Relationship Id="rId11" Type="http://schemas.openxmlformats.org/officeDocument/2006/relationships/hyperlink" Target="http://metalab.unc.edu/nywc/comps.phtml?category=Choral+Works" TargetMode="External"/><Relationship Id="rId5" Type="http://schemas.openxmlformats.org/officeDocument/2006/relationships/hyperlink" Target="http://www.macintouch.com/newsrecent.shtml" TargetMode="External"/><Relationship Id="rId10" Type="http://schemas.openxmlformats.org/officeDocument/2006/relationships/hyperlink" Target="http://elharo@java.oreilly.com/" TargetMode="External"/><Relationship Id="rId4" Type="http://schemas.openxmlformats.org/officeDocument/2006/relationships/hyperlink" Target="http://java.sun.com/" TargetMode="External"/><Relationship Id="rId9" Type="http://schemas.openxmlformats.org/officeDocument/2006/relationships/hyperlink" Target="ftp://mp3:mp3@138.247.121.61:21000/c%3a/stuff/mp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225" y="331767"/>
            <a:ext cx="840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1B4597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</a:t>
            </a:r>
            <a:endParaRPr sz="3200" dirty="0">
              <a:solidFill>
                <a:srgbClr val="1B459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08450" y="2158629"/>
            <a:ext cx="2927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Лекция 9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35750" y="2589562"/>
            <a:ext cx="54937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Java Networking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3775" y="5840067"/>
            <a:ext cx="22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Программная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Инженерия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300" y="4952935"/>
            <a:ext cx="1072900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550" y="3835146"/>
            <a:ext cx="2268900" cy="257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Content and Protocol Handlers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77378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Обработчики содержимого и протокола отделяют загружаемые данные от протокола, используемого для их загрузки.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Обработчик протокола согласовывает данные с сервером и анализирует все заголовки. Он передает обработчику содержимого только фактические данные запрошенного ресурса.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Обработчик содержимого преобразует эти байты в объект Java, такой как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InputStream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или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ImageProducer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Когда виртуальная машина создает объект URL, она ищет обработчик протокола, который понимает протокольную часть URL, такую как "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http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" или "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mailto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".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Если такой обработчик не найден, конструктор выдает исключение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URL Constructors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77378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URL(String u)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URL(String protocol, String host, String file)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URL(String protocol, String host, int port, String file)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URL(URL context, 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URL(String protocol, String host, int port, String file,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URLStreamHandler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handler)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URL(URL context, 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URLStreamHandler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handler)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6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URL Constructors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83247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URL u = new URL( "http://www.poly.edu/fall97/grad.html#cs");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MalformedURLException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e) {}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752A9-4037-47FF-B781-79F3B82E55FE}"/>
              </a:ext>
            </a:extLst>
          </p:cNvPr>
          <p:cNvSpPr txBox="1"/>
          <p:nvPr/>
        </p:nvSpPr>
        <p:spPr>
          <a:xfrm>
            <a:off x="498599" y="3272171"/>
            <a:ext cx="8285401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URL u = null;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u = new URL("http", "www.poly.edu", "/schedule/fall97/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bgrad.html#cs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MalformedURLException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e) {}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5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Parsing URLs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71090-9BE8-41FD-810F-42270F37E4E1}"/>
              </a:ext>
            </a:extLst>
          </p:cNvPr>
          <p:cNvSpPr txBox="1"/>
          <p:nvPr/>
        </p:nvSpPr>
        <p:spPr>
          <a:xfrm>
            <a:off x="381000" y="1297523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public 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getProtocol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public 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getHost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public int  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getPort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public 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getFile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public 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getRef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95ED06-2BFC-40A4-B67E-1B1E3BEC5F56}"/>
              </a:ext>
            </a:extLst>
          </p:cNvPr>
          <p:cNvSpPr txBox="1"/>
          <p:nvPr/>
        </p:nvSpPr>
        <p:spPr>
          <a:xfrm>
            <a:off x="762000" y="3273832"/>
            <a:ext cx="8100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URL u = new URL("http://www.poly.edu/fall97/grad.html#cs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protocol is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u.getProtocol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host is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u.getHost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port is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file is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anchor is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 }</a:t>
            </a:r>
          </a:p>
        </p:txBody>
      </p:sp>
    </p:spTree>
    <p:extLst>
      <p:ext uri="{BB962C8B-B14F-4D97-AF65-F5344CB8AC3E}">
        <p14:creationId xmlns:p14="http://schemas.microsoft.com/office/powerpoint/2010/main" val="33332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Reading data from URL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71090-9BE8-41FD-810F-42270F37E4E1}"/>
              </a:ext>
            </a:extLst>
          </p:cNvPr>
          <p:cNvSpPr txBox="1"/>
          <p:nvPr/>
        </p:nvSpPr>
        <p:spPr>
          <a:xfrm>
            <a:off x="381000" y="1297523"/>
            <a:ext cx="83037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Метод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openStream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() подключается к серверу, указанному в URL, и возвращает объект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InputStream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созданный на основе данных из этого соединения.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final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openStream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Все заголовки, которые предшествуют фактическим данным, удаляются перед открытием потока.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Сетевые подключения менее надежны и работают медленнее, чем файлы. Буферизуйте с помощью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BufferedReader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или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BufferedInputStream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6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Reading data from URL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71090-9BE8-41FD-810F-42270F37E4E1}"/>
              </a:ext>
            </a:extLst>
          </p:cNvPr>
          <p:cNvSpPr txBox="1"/>
          <p:nvPr/>
        </p:nvSpPr>
        <p:spPr>
          <a:xfrm>
            <a:off x="381000" y="1297523"/>
            <a:ext cx="830370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Webcat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public static void main(String[]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for (int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args.length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URL u = new URL(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in =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u.openStream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InputStreamReader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isr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InputStreamReader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(in);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BufferedReader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BufferedReader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isr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String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theLine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while ((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theLine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br.readLine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()) != null)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theLine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} catch 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e) {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System.err.println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(e);} 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46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HTTP protocol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E1961-F4C2-4289-9A68-F451EBB48A41}"/>
              </a:ext>
            </a:extLst>
          </p:cNvPr>
          <p:cNvSpPr txBox="1"/>
          <p:nvPr/>
        </p:nvSpPr>
        <p:spPr>
          <a:xfrm>
            <a:off x="459300" y="1397675"/>
            <a:ext cx="77512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Веб-браузеры взаимодействуют с веб-серверами по стандартному протоколу, известному как HTTP, что является аббревиатурой от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HyperText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Transfer Protocol (Протокол передачи гипертекста).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Этот протокол определяет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как браузер запрашивает файл с веб-сервера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как браузер отправляет дополнительные данные вместе с запросом (например, форматы данных, которые он может принимать)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как сервер отправляет данные обратно клиенту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коды ответов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What client sends to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8C461-2287-4D92-919E-E22D2A21FE9F}"/>
              </a:ext>
            </a:extLst>
          </p:cNvPr>
          <p:cNvSpPr txBox="1"/>
          <p:nvPr/>
        </p:nvSpPr>
        <p:spPr>
          <a:xfrm>
            <a:off x="478321" y="4583816"/>
            <a:ext cx="77512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GET /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javafaq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/images/cup.gif HTTP/1.0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Connection: Keep-Alive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User-Agent: Mozilla/3.01 (Macintosh; I; PPC)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Host: www.oreilly.com:80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Accept: image/gif, image/x-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xbitmap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, image/jpeg, */*</a:t>
            </a:r>
          </a:p>
        </p:txBody>
      </p:sp>
    </p:spTree>
    <p:extLst>
      <p:ext uri="{BB962C8B-B14F-4D97-AF65-F5344CB8AC3E}">
        <p14:creationId xmlns:p14="http://schemas.microsoft.com/office/powerpoint/2010/main" val="235360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MIME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497" y="76336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MIME - это сокращение от "Многоцелевые почтовые расширения Интернета".  стандарт Интернета, определенный в RFC 2045-2049, первоначально предназначался для использования с сообщениями электронной почты, но был адаптирован для использования в протоколе HTTP.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DFDE3-FFEB-40D7-B239-D75C07C9F45A}"/>
              </a:ext>
            </a:extLst>
          </p:cNvPr>
          <p:cNvSpPr txBox="1"/>
          <p:nvPr/>
        </p:nvSpPr>
        <p:spPr>
          <a:xfrm>
            <a:off x="459298" y="2341759"/>
            <a:ext cx="8403299" cy="483209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Browser Requests MIME Header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 the browser sends a request to a web server, it also sends a MIME header. MIME headers contain name-value pairs, essentially a name followed by a colon and a space, followed by a value. 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Connection: Keep-Alive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User-Agent: Mozilla/3.01 (Macintosh; I; PPC)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Host: www.digitalthink.com:80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Accept: image/gif, image/x-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xbitmap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image/jpeg, image/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pjpeg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*/*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Server Response MIME Header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 a web server responds to a web browser it sends a response message and a MIME header along with the response that looks something like this: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HTTP/1.0 200 OK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Server: Netscape-Enterprise/2.01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Date: Sat, 02 Aug 1997 07:52:46 GMT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Accept-ranges: bytes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Last-modified: Tue, 29 Jul 1997 15:06:46 GMT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Content-length: 2810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Content-type: text/html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6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URLConnections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java.net.URLConnection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class is </a:t>
            </a:r>
            <a:r>
              <a:rPr lang="ru-RU" sz="1800" dirty="0">
                <a:effectLst/>
              </a:rPr>
              <a:t>это абстрактный класс, который управляет взаимодействием с различными типами серверов, такими как </a:t>
            </a:r>
            <a:r>
              <a:rPr lang="ru-RU" sz="1800" dirty="0" err="1">
                <a:effectLst/>
              </a:rPr>
              <a:t>ftp</a:t>
            </a:r>
            <a:r>
              <a:rPr lang="ru-RU" sz="1800" dirty="0">
                <a:effectLst/>
              </a:rPr>
              <a:t>-серверы и веб-серверы.</a:t>
            </a:r>
            <a:endParaRPr lang="en-US" sz="1800" dirty="0">
              <a:effectLst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Подклассы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зависящие от протокола, обрабатывают различные типы серверов.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By default, connections to HTTP URLs use the GET method.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1. The URL is constructed.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2. The URL’s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openConnection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method creates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object.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3. The parameters for the connection and the request properties that the client sends to the server are set up.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4. The connect() method makes the connection to the server. (optional)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5. The response header information is read using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getHeaderField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3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I/O Across a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URLConnection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Данные могут быть считаны из соединения одним из двух способов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необработанный с использованием входного потока, возвращаемого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через обработчик содержимого с помощью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getContent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Данные могут быть отправлены на сервер с помощью выходного потока, предоставляемого функцией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getOutputStream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A0C0B-44BB-43FD-AA7A-97E036989898}"/>
              </a:ext>
            </a:extLst>
          </p:cNvPr>
          <p:cNvSpPr txBox="1"/>
          <p:nvPr/>
        </p:nvSpPr>
        <p:spPr>
          <a:xfrm>
            <a:off x="600075" y="3498374"/>
            <a:ext cx="677017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try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URL u = new URL("http://www.wwwac.org/");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URLConnection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uc.connect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uc.getInputStream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read the data...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 //...}</a:t>
            </a:r>
          </a:p>
        </p:txBody>
      </p:sp>
    </p:spTree>
    <p:extLst>
      <p:ext uri="{BB962C8B-B14F-4D97-AF65-F5344CB8AC3E}">
        <p14:creationId xmlns:p14="http://schemas.microsoft.com/office/powerpoint/2010/main" val="34424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Hosts and Addresses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DF84C-0519-4C42-BD91-61ADC493E9F7}"/>
              </a:ext>
            </a:extLst>
          </p:cNvPr>
          <p:cNvSpPr txBox="1"/>
          <p:nvPr/>
        </p:nvSpPr>
        <p:spPr>
          <a:xfrm>
            <a:off x="360000" y="1455792"/>
            <a:ext cx="856855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Устройства, подключенные к Интернету, называются хостами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(hosts).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Каждый хост в Интернете идентифицируется по уникальному четырехбайтовому адресу интернет-протокола (IP). Он записывается в четырехбайтовом формате, например, 199.1.32.90, где каждый байт представляет собой целое число без знака в диапазоне от 0 до 255. Существует около четырех миллиардов уникальных IP-адресов.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72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Reading Header Data 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getHeaderField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(String name) method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возвращает строковое значение именованного поля заголовка.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Имена не чувствительны к регистру.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Если запрошенное поле отсутствует, возвращается значение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null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lm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uc.getHeaderField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("Last-modified");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8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Writing data to a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URLConnection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Аналогично чтению данных из URL-соединения.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Сначала сообщите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что вы планируете использовать его для вывода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Прежде чем получить входной поток соединения, получите выходной поток соединения и выполните запись в него.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Обычно используется для общения с CGI, использующими метод POST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Создайте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URL-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адрес.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Вызовите метод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openConnection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() URL-адреса, чтобы создать объект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Передайте значение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методу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setDoOutput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(), используемому в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Создайте данные, которые вы хотите отправить, предпочтительно в виде массива байт.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Вызовите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getOutputStream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(), чтобы получить объект выходного потока.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Запишите массив байтов, вычисленный на шаге 5, в поток.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Close the output stream.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Call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to get an input stream object. Read from it as usual.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5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POST Request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Типичный POST-запрос к CGI выглядит следующим образом: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EFD2A-A6AF-40C0-912E-EC0918EA30DD}"/>
              </a:ext>
            </a:extLst>
          </p:cNvPr>
          <p:cNvSpPr txBox="1"/>
          <p:nvPr/>
        </p:nvSpPr>
        <p:spPr>
          <a:xfrm>
            <a:off x="552449" y="1799456"/>
            <a:ext cx="7677151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 /cgi-bin/booksearch.pl HTTP/1.0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http://www.macfaq.com/sampleform.html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Mozilla/3.01 (Macintosh; I; PPC)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60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text/x-www-form-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Host: utopia.poly.edu:56435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username=Sadie%2C+Julie&amp;realname=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Women+Composers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272E7-7CC1-415E-AAF6-ABC67073DD4F}"/>
              </a:ext>
            </a:extLst>
          </p:cNvPr>
          <p:cNvSpPr txBox="1"/>
          <p:nvPr/>
        </p:nvSpPr>
        <p:spPr>
          <a:xfrm>
            <a:off x="459299" y="4026400"/>
            <a:ext cx="80446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POST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заголовок MIME, который должен содержать тип содержимого и его длину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пустая строка, обозначающая конец заголовка MIME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фактические данные формы, закодированные в формате x-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www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form-urlencoded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77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HttpURLConnection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java.net.HttpURLConnection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- это абстрактный подкласс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который предоставляет некоторые дополнительные методы, специфичные для протокола HTTP.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Объекты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возвращаемые по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http-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адресу, будут экземплярами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java.net.HttpURLConnection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типичный HTTP-ответ от веб-сервера начинается примерно так: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HTTP/1.0 200 OK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Server: Netscape-Enterprise/2.01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Date: Sat, 02 Aug 1997 07:52:46 GMT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Accept-ranges: bytes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Last-modified: Tue, 29 Jul 1997 15:06:46 GMT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Content-length: 2810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Content-type: text/html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7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Response Codes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73607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После подключения вы можете получить цифровой код ответа с помощью метода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getResponseCode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() и связанное с ним сообщение с помощью метода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getResponseMessage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07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HTTP Protocols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73607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Java 1.0 only supports GET and POST requests to HTTP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Java 1.1/1.2 supports GET, POST, HEAD, OPTIONS, PUT, DELETE, and TRACE.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protocol is chosen with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setRequestMethod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(String method)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java.net.ProtocolException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a subclass of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is thrown if an unknown protocol is specified.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getRequestMethod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method returns the string form of the request method currently set for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GET is the default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disconnect() method of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HttpURLConnection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class closes the connection to the web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19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HTTP Protocols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E406E-0D2E-4E2B-9A7F-339E2A33262A}"/>
              </a:ext>
            </a:extLst>
          </p:cNvPr>
          <p:cNvSpPr txBox="1"/>
          <p:nvPr/>
        </p:nvSpPr>
        <p:spPr>
          <a:xfrm>
            <a:off x="342900" y="1401961"/>
            <a:ext cx="866212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URL u = new URL( "http://www.metalab.unc.edu/javafaq/books.html"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huc.setRequestMethod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(“GET");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huc.connect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huc.getInputStream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code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huc.getResponseCode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(code &gt;= 200 &amp;&amp; code &lt; 300)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put the data...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huc.disconnect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 //... }</a:t>
            </a:r>
          </a:p>
        </p:txBody>
      </p:sp>
    </p:spTree>
    <p:extLst>
      <p:ext uri="{BB962C8B-B14F-4D97-AF65-F5344CB8AC3E}">
        <p14:creationId xmlns:p14="http://schemas.microsoft.com/office/powerpoint/2010/main" val="78406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Domain Name System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DF84C-0519-4C42-BD91-61ADC493E9F7}"/>
              </a:ext>
            </a:extLst>
          </p:cNvPr>
          <p:cNvSpPr txBox="1"/>
          <p:nvPr/>
        </p:nvSpPr>
        <p:spPr>
          <a:xfrm>
            <a:off x="360000" y="1455792"/>
            <a:ext cx="856855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Цифровые адреса сопоставляются с именами типа www.blackstar.com или star.blackstar.com с помощью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DNS. 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 каждом сайте запущено программное обеспечение сервера доменных имен, которое преобразует имена в IP-адреса и наоборот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DNS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это распределенная система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(distributed system).</a:t>
            </a:r>
          </a:p>
        </p:txBody>
      </p:sp>
    </p:spTree>
    <p:extLst>
      <p:ext uri="{BB962C8B-B14F-4D97-AF65-F5344CB8AC3E}">
        <p14:creationId xmlns:p14="http://schemas.microsoft.com/office/powerpoint/2010/main" val="283168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InetAddress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DF84C-0519-4C42-BD91-61ADC493E9F7}"/>
              </a:ext>
            </a:extLst>
          </p:cNvPr>
          <p:cNvSpPr txBox="1"/>
          <p:nvPr/>
        </p:nvSpPr>
        <p:spPr>
          <a:xfrm>
            <a:off x="360000" y="1455792"/>
            <a:ext cx="85685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java.net.InetAddress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class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представляет собой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IP-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адрес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Он преобразует числовые адреса в имена хостов, а имена хостов - в числовые адреса.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Он используется другими сетевыми классами, такими как Socket и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ServerSocket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для идентификации хостов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существует общедоступных конструкторов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InetAddress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(). Произвольные адреса не могут быть созданы. Все создаваемые адреса должны быть проверены с помощью DNS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5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get Address by Name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AAAC1AA-58EF-455A-B4C8-41194676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21" y="2666892"/>
            <a:ext cx="7395229" cy="20159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utopia, duke;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utopia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InetAddress.getByName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("utopia.poly.edu");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duke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InetAddress.getByName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("128.238.2.92");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UnknownHostException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38435" y="1598589"/>
            <a:ext cx="8445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static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InetAddress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getByName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(String host)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UnknownHostException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5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Ports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77378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Как правило, у хоста есть только один интернет-адрес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Этот адрес разделен на 65 535 портов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Порты - это логические абстракции, которые позволяют одному хосту одновременно взаимодействовать со многими другими хостами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Многие службы работают на хорошо известных портах. Например, протокол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http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обычно работает на порту 80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5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Protocols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77378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Протокол определяет, как два хоста взаимодействуют друг с другом.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Протокол дневного времени, RFC 867, определяет представление времени в формате ASCII, понятное для человека.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Протокол времени, RFC 868, определяет двоичное представление времени, понятное компьютерам.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Существуют тысячи протоколов, стандартных и нестандартных: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FTP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SMTP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8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URLs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77378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URL-адрес, сокращенно от "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Uniform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Resource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Locator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", - это способ однозначного определения местоположения ресурса в Интернете.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http://java.sun.com/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file:///Macintosh%20HD/Java/Docs/JDK%201.1.1%20docs/api/java.net.InetAddress.html#_top_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http://www.macintouch.com:80/newsrecent.shtml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6"/>
              </a:rPr>
              <a:t>ftp://ftp.info.apple.com/pub/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7"/>
              </a:rPr>
              <a:t>mailto:elharo@metalab.unc.edu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8"/>
              </a:rPr>
              <a:t>telnet://utopia.poly.edu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9"/>
              </a:rPr>
              <a:t>ftp://mp3:mp3@138.247.121.61:21000/c%3a/stuff/mp3/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10"/>
              </a:rPr>
              <a:t>http://elharo@java.oreilly.com/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11"/>
              </a:rPr>
              <a:t>http://metalab.unc.edu/nywc/comps.phtml?category=Choral+Works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8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The java.net.URL class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7737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</a:rPr>
              <a:t>Объект URL представляет собой URL-адрес. </a:t>
            </a:r>
            <a:endParaRPr lang="en-US" sz="1800" dirty="0">
              <a:effectLst/>
            </a:endParaRPr>
          </a:p>
          <a:p>
            <a:r>
              <a:rPr lang="ru-RU" sz="1800" dirty="0">
                <a:effectLst/>
              </a:rPr>
              <a:t>Класс URL содержит методы для </a:t>
            </a:r>
            <a:endParaRPr lang="en-US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</a:rPr>
              <a:t>создания новых </a:t>
            </a:r>
            <a:r>
              <a:rPr lang="en-US" sz="1800" dirty="0">
                <a:effectLst/>
              </a:rPr>
              <a:t>URL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Анализа различных частей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</a:rPr>
              <a:t>получения </a:t>
            </a:r>
            <a:r>
              <a:rPr lang="ru-RU" sz="1800" dirty="0" err="1">
                <a:effectLst/>
              </a:rPr>
              <a:t>inputstream</a:t>
            </a:r>
            <a:r>
              <a:rPr lang="ru-RU" sz="1800" dirty="0">
                <a:effectLst/>
              </a:rPr>
              <a:t> из URL адреса чтобы вы могли считывать данные с сервера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</a:rPr>
              <a:t>получения содержимого с сервера в виде объекта Java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332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26297</TotalTime>
  <Words>2551</Words>
  <Application>Microsoft Office PowerPoint</Application>
  <PresentationFormat>Экран (4:3)</PresentationFormat>
  <Paragraphs>377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Roboto</vt:lpstr>
      <vt:lpstr>Roboto Thin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Субботин</dc:creator>
  <cp:lastModifiedBy>Власов Артём Дмитриевич</cp:lastModifiedBy>
  <cp:revision>285</cp:revision>
  <dcterms:modified xsi:type="dcterms:W3CDTF">2024-11-24T14:25:02Z</dcterms:modified>
</cp:coreProperties>
</file>