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7" r:id="rId3"/>
    <p:sldId id="364" r:id="rId4"/>
    <p:sldId id="365" r:id="rId5"/>
    <p:sldId id="366" r:id="rId6"/>
    <p:sldId id="367" r:id="rId7"/>
    <p:sldId id="370" r:id="rId8"/>
    <p:sldId id="368" r:id="rId9"/>
    <p:sldId id="369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597"/>
    <a:srgbClr val="0F2D69"/>
    <a:srgbClr val="7D95C4"/>
    <a:srgbClr val="01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550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33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145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090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0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72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49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079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5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70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69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4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23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1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73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864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10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918276" y="62646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5BEE0F-CB97-4389-97DE-4C36EB8B25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420DBB-2072-4F41-ADC9-F378E7F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955221" y="629740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D95C4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21BA655-CEED-4C6A-BBB8-FFBD990C78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76372" y="6377197"/>
            <a:ext cx="628650" cy="365125"/>
          </a:xfrm>
        </p:spPr>
        <p:txBody>
          <a:bodyPr/>
          <a:lstStyle>
            <a:lvl1pPr>
              <a:defRPr>
                <a:solidFill>
                  <a:srgbClr val="7D95C4"/>
                </a:solidFill>
              </a:defRPr>
            </a:lvl1pPr>
          </a:lstStyle>
          <a:p>
            <a:pPr algn="l"/>
            <a:r>
              <a:rPr lang="ru-RU"/>
              <a:t>из 18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30282" y="626463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C39451B-8733-47B9-A4F4-8A45D48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8909" y="635635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l"/>
            <a:r>
              <a:rPr lang="ru-RU"/>
              <a:t>из 18</a:t>
            </a:r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225" y="331767"/>
            <a:ext cx="840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</a:t>
            </a:r>
            <a:endParaRPr sz="3200" dirty="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8450" y="2158629"/>
            <a:ext cx="2927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4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07200" y="2589562"/>
            <a:ext cx="492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latin typeface="Roboto"/>
                <a:ea typeface="Roboto"/>
                <a:cs typeface="Roboto"/>
                <a:sym typeface="Roboto"/>
              </a:rPr>
              <a:t>Обработка исключений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775" y="5840067"/>
            <a:ext cx="22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Программная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Инженерия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00" y="4952935"/>
            <a:ext cx="1072900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50" y="3835146"/>
            <a:ext cx="2268900" cy="257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Классы исключений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12B252-B8A3-460E-93BB-BF8748D6242A}"/>
              </a:ext>
            </a:extLst>
          </p:cNvPr>
          <p:cNvSpPr txBox="1"/>
          <p:nvPr/>
        </p:nvSpPr>
        <p:spPr>
          <a:xfrm>
            <a:off x="459300" y="1297523"/>
            <a:ext cx="7917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просматриваются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порядке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появления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программе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обработчик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catch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суперкласса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перехватывает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своего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так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всех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подклассов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Следовательно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последовательности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подклассы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должны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следовать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любым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суперклассов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4C3A3B9-8F92-4B86-B470-B9E92EC6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2942257"/>
            <a:ext cx="7352058" cy="250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ExObj2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ввода-вывода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ExObj1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Файл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data.txt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найден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F32DD-D52A-46BB-9BF0-66A9E9A97C99}"/>
              </a:ext>
            </a:extLst>
          </p:cNvPr>
          <p:cNvSpPr txBox="1"/>
          <p:nvPr/>
        </p:nvSpPr>
        <p:spPr>
          <a:xfrm>
            <a:off x="5486803" y="3000195"/>
            <a:ext cx="338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Error: unreachable code!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т.к. </a:t>
            </a:r>
            <a:r>
              <a:rPr lang="en-US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FileNotFoundException</a:t>
            </a:r>
            <a:r>
              <a:rPr lang="en-US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подкласс </a:t>
            </a:r>
            <a:r>
              <a:rPr lang="en-US" altLang="ru-RU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r>
              <a:rPr lang="en-US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ru-RU" altLang="ru-RU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1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DCB464D7-958E-4153-9AE7-54F7EE14C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5003" y="3213100"/>
            <a:ext cx="431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Классы исключений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4C3A3B9-8F92-4B86-B470-B9E92EC6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92" y="1263129"/>
            <a:ext cx="7352058" cy="250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ExObj1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Файл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data.txt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найден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ExObj2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ввода-вывода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F32DD-D52A-46BB-9BF0-66A9E9A97C99}"/>
              </a:ext>
            </a:extLst>
          </p:cNvPr>
          <p:cNvSpPr txBox="1"/>
          <p:nvPr/>
        </p:nvSpPr>
        <p:spPr>
          <a:xfrm>
            <a:off x="6122699" y="1545539"/>
            <a:ext cx="3383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Так правильно! </a:t>
            </a:r>
          </a:p>
        </p:txBody>
      </p:sp>
      <p:pic>
        <p:nvPicPr>
          <p:cNvPr id="12" name="Рисунок 4" descr="Значок &quot;Галочка1&quot; со сплошной заливкой">
            <a:extLst>
              <a:ext uri="{FF2B5EF4-FFF2-40B4-BE49-F238E27FC236}">
                <a16:creationId xmlns:a16="http://schemas.microsoft.com/office/drawing/2014/main" id="{5BF9F0E4-3C59-4EE1-B106-63E1C856D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0899" y="1498916"/>
            <a:ext cx="431800" cy="43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3A3C4-452D-491B-A756-98E58656D304}"/>
              </a:ext>
            </a:extLst>
          </p:cNvPr>
          <p:cNvSpPr txBox="1"/>
          <p:nvPr/>
        </p:nvSpPr>
        <p:spPr>
          <a:xfrm>
            <a:off x="548192" y="4111753"/>
            <a:ext cx="7748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Обработчик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catch (Exception …)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всегда должен быть последним, как «аварийный выход»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Программная генерация исключений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13A3C4-452D-491B-A756-98E58656D304}"/>
              </a:ext>
            </a:extLst>
          </p:cNvPr>
          <p:cNvSpPr txBox="1"/>
          <p:nvPr/>
        </p:nvSpPr>
        <p:spPr>
          <a:xfrm>
            <a:off x="481488" y="1441101"/>
            <a:ext cx="774808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throw  new &lt;</a:t>
            </a:r>
            <a:r>
              <a:rPr lang="en-US" alt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ExceptionClassName</a:t>
            </a:r>
            <a:r>
              <a:rPr lang="en-US" alt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throw  new &lt;</a:t>
            </a:r>
            <a:r>
              <a:rPr lang="en-US" alt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ExceptionClassName</a:t>
            </a:r>
            <a:r>
              <a:rPr lang="en-US" alt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&gt;(“…”);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F77FB-4CA2-4B22-ADC7-5C33E13CAE94}"/>
              </a:ext>
            </a:extLst>
          </p:cNvPr>
          <p:cNvSpPr txBox="1"/>
          <p:nvPr/>
        </p:nvSpPr>
        <p:spPr>
          <a:xfrm>
            <a:off x="386267" y="2494210"/>
            <a:ext cx="7748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Программная генерация исключений целесообразна когда исключительная ситуация является такой с точки зрения логики работы программы, но не с точки зрения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84926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Программная генерация исключений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D639E8-A61B-405E-BC0C-AACA8A5F3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1" y="1100207"/>
            <a:ext cx="7331979" cy="4231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demoproc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NullPointerException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"demo"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NullPointerException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339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"caught inside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demoproc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demoproc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NullPointerException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"recaught: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F50C1642-EF5C-4910-8C96-3BDFB0EFA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00" y="4938509"/>
            <a:ext cx="74168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35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Catch or Specify Requirement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B32E4-1E51-4998-A772-7AA06FD63293}"/>
              </a:ext>
            </a:extLst>
          </p:cNvPr>
          <p:cNvSpPr txBox="1"/>
          <p:nvPr/>
        </p:nvSpPr>
        <p:spPr>
          <a:xfrm>
            <a:off x="293775" y="1297523"/>
            <a:ext cx="873435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Исключения, которые порождены от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но не от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RuntimeException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могут быть сгенерированы только явно операцией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throw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. Если метод может выбрасывать такое исключение, то должно выполняться одно из двух условий: либо для такого исключения должен быть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catch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-обработчик, либо в заголовке такого метода должна стоять конструкция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ts val="1400"/>
              </a:lnSpc>
              <a:buFontTx/>
              <a:buNone/>
            </a:pPr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ts val="1400"/>
              </a:lnSpc>
            </a:pPr>
            <a:r>
              <a:rPr lang="en-US" altLang="ru-RU" sz="1800" b="1" dirty="0">
                <a:solidFill>
                  <a:srgbClr val="1B4597"/>
                </a:solidFill>
              </a:rPr>
              <a:t>throws &lt;ExceptionClassName1&gt; [,&lt;ExceptionClassName2&gt;,…]</a:t>
            </a:r>
            <a:endParaRPr lang="ru-RU" altLang="ru-RU" sz="1800" b="1" dirty="0">
              <a:solidFill>
                <a:srgbClr val="1B4597"/>
              </a:solidFill>
            </a:endParaRPr>
          </a:p>
          <a:p>
            <a:pPr>
              <a:lnSpc>
                <a:spcPts val="1400"/>
              </a:lnSpc>
              <a:buFontTx/>
              <a:buNone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Вызов метода, в описании которого стоит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throws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должен находиться либо внутри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catch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-блока, либо также внутри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метода с конструкцией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throws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в его заголовке и т.д. вплоть до метода 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main()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. Таким образом, где-то в программе любое возможное исключение, относящееся к категории «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checked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», обязано быть перехвачено и у компилятора есть возможность это проконтролировать. </a:t>
            </a:r>
          </a:p>
          <a:p>
            <a:pPr>
              <a:buFontTx/>
              <a:buNone/>
            </a:pPr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Большинство библиотечных методов определено с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throws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специально чтобы оставить конкретную обработку исключения на усмотрение приложения. Вызов таких методов приводит к необходимости учитывать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Catch</a:t>
            </a:r>
            <a:r>
              <a:rPr lang="ru-RU" altLang="ru-RU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ru-RU" altLang="ru-RU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Specify</a:t>
            </a:r>
            <a:r>
              <a:rPr lang="ru-RU" altLang="ru-RU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requirement</a:t>
            </a:r>
            <a:r>
              <a:rPr lang="ru-RU" altLang="ru-RU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Пример: 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String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readLine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throws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endParaRPr lang="ru-RU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8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Подклассы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Exception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8AB3D2-9F44-436F-99FE-2C3461C13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297523"/>
            <a:ext cx="6629616" cy="2262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MyException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detail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MyException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detail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MyException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["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detail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81975-EFE4-458D-B57C-8068F52C3D52}"/>
              </a:ext>
            </a:extLst>
          </p:cNvPr>
          <p:cNvSpPr txBox="1"/>
          <p:nvPr/>
        </p:nvSpPr>
        <p:spPr>
          <a:xfrm>
            <a:off x="431799" y="3991391"/>
            <a:ext cx="807212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В данном случае создано 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checked-exception.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Если надо создать 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unchecked-exception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то его надо унаследовать от </a:t>
            </a:r>
            <a:r>
              <a:rPr lang="en-US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RuntimeException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6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Try-with-resources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81975-EFE4-458D-B57C-8068F52C3D52}"/>
              </a:ext>
            </a:extLst>
          </p:cNvPr>
          <p:cNvSpPr txBox="1"/>
          <p:nvPr/>
        </p:nvSpPr>
        <p:spPr>
          <a:xfrm>
            <a:off x="459300" y="4436354"/>
            <a:ext cx="807212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Неудобство: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надо вручную закрывать ресурсы в блоке </a:t>
            </a:r>
            <a:r>
              <a:rPr lang="ru-RU" altLang="ru-RU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finally</a:t>
            </a:r>
            <a:endParaRPr lang="ru-RU" altLang="ru-RU" sz="1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Проблема: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Если оба метода </a:t>
            </a:r>
            <a:r>
              <a:rPr lang="ru-RU" altLang="ru-RU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readLine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и </a:t>
            </a:r>
            <a:r>
              <a:rPr lang="ru-RU" altLang="ru-RU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выбросят исключения, то из метода будет выброшено исключение, которое возникло в блоке </a:t>
            </a:r>
            <a:r>
              <a:rPr lang="ru-RU" altLang="ru-RU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finally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а то которое возникло в блоке </a:t>
            </a:r>
            <a:r>
              <a:rPr lang="ru-RU" altLang="ru-RU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будет перекрыто</a:t>
            </a:r>
            <a:r>
              <a:rPr lang="en-US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(suppressed)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79F05C-BF2A-45B8-BD7E-D4DDF775E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6" y="1465657"/>
            <a:ext cx="8669546" cy="275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readFirstLineFromFile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FileReader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readLine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catch </a:t>
            </a:r>
            <a:r>
              <a:rPr lang="en-US" alt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(Exception ex)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finally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 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!=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15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Try-with-resources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81975-EFE4-458D-B57C-8068F52C3D52}"/>
              </a:ext>
            </a:extLst>
          </p:cNvPr>
          <p:cNvSpPr txBox="1"/>
          <p:nvPr/>
        </p:nvSpPr>
        <p:spPr>
          <a:xfrm>
            <a:off x="431799" y="1300947"/>
            <a:ext cx="807212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alt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JavaSE</a:t>
            </a:r>
            <a:r>
              <a:rPr lang="en-US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7 </a:t>
            </a: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введен новый интерфейс</a:t>
            </a:r>
            <a:r>
              <a:rPr lang="en-US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java.lang.AutoCloseable</a:t>
            </a: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. Объекты, реализующие </a:t>
            </a:r>
            <a:r>
              <a:rPr lang="en-US" alt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AutoCloseable</a:t>
            </a:r>
            <a:r>
              <a:rPr lang="en-US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если они созданы в </a:t>
            </a:r>
            <a:r>
              <a:rPr lang="en-US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try … catch </a:t>
            </a: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блоке</a:t>
            </a:r>
            <a:r>
              <a:rPr lang="en-US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освобождаются (закрываются) автоматически при выходе из блока вне зависимости от того, возникло ли исключение</a:t>
            </a:r>
            <a:r>
              <a:rPr lang="ru-RU" altLang="en-US" sz="1800" b="1" dirty="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endParaRPr lang="ru-RU" altLang="ru-RU" sz="1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FBF776-948B-4E28-A542-068FBDF05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49" y="2740898"/>
            <a:ext cx="847797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readFirstLineFromFile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397F9FD7-F919-4C90-AA3D-10A5B2D52B08}"/>
              </a:ext>
            </a:extLst>
          </p:cNvPr>
          <p:cNvSpPr/>
          <p:nvPr/>
        </p:nvSpPr>
        <p:spPr bwMode="auto">
          <a:xfrm>
            <a:off x="4169135" y="3512960"/>
            <a:ext cx="1193800" cy="927100"/>
          </a:xfrm>
          <a:prstGeom prst="wedgeRoundRectCallout">
            <a:avLst>
              <a:gd name="adj1" fmla="val 48937"/>
              <a:gd name="adj2" fmla="val -7912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</a:rPr>
              <a:t>try-with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</a:rPr>
              <a:t>resource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</a:rPr>
              <a:t>statement</a:t>
            </a:r>
            <a:endParaRPr lang="ru-RU" sz="1600" dirty="0"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B3C0E-84E3-4F7C-89F7-5632ED622CA7}"/>
              </a:ext>
            </a:extLst>
          </p:cNvPr>
          <p:cNvSpPr txBox="1"/>
          <p:nvPr/>
        </p:nvSpPr>
        <p:spPr>
          <a:xfrm>
            <a:off x="431799" y="4658056"/>
            <a:ext cx="84779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Если исключения выбрасываются из 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try 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блока и из </a:t>
            </a:r>
            <a:r>
              <a:rPr lang="en-US" altLang="en-US" sz="1600" b="1" i="1" dirty="0">
                <a:latin typeface="Roboto" panose="02000000000000000000" pitchFamily="2" charset="0"/>
                <a:ea typeface="Roboto" panose="02000000000000000000" pitchFamily="2" charset="0"/>
              </a:rPr>
              <a:t>try-with-resources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, то из метода выбрасывается исключение, которое было выброшено в 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try; 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исключение выброшенное из 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with-resources 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подавляется (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suppressed) 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Оно может быть получено с помощью метода </a:t>
            </a:r>
            <a:r>
              <a:rPr lang="en-US" alt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Throwable.getSuppressed</a:t>
            </a:r>
            <a:r>
              <a:rPr lang="ru-RU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94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Try-with-resources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B3C0E-84E3-4F7C-89F7-5632ED622CA7}"/>
              </a:ext>
            </a:extLst>
          </p:cNvPr>
          <p:cNvSpPr txBox="1"/>
          <p:nvPr/>
        </p:nvSpPr>
        <p:spPr>
          <a:xfrm>
            <a:off x="306028" y="3162631"/>
            <a:ext cx="84779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altLang="en-US" sz="1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Try-with-resources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оператор может содержать несколько объявлений, разделенных “;” При выходе из блока (нормальном или с исключением) автоматически вызываются методы </a:t>
            </a:r>
            <a:r>
              <a:rPr lang="ru-RU" altLang="en-US" sz="1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close</a:t>
            </a:r>
            <a:r>
              <a:rPr lang="ru-RU" altLang="en-US" sz="1600" b="1" i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для объектов </a:t>
            </a:r>
            <a:r>
              <a:rPr lang="ru-RU" alt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BufferedWriter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 и </a:t>
            </a:r>
            <a:r>
              <a:rPr lang="ru-RU" alt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ZipFile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в порядке, обратном созданию. Блоки </a:t>
            </a:r>
            <a:r>
              <a:rPr lang="ru-RU" alt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catch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alt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finally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если они есть всегда отрабатывают после освобождения ресурсов.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2DA947-D246-4C09-A5CE-CCFF0481A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35" y="1297523"/>
            <a:ext cx="8684700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writer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outputFilePath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charset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3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Типы ошибок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04B3CA77-8474-4D6C-8D77-366E222BA722}"/>
              </a:ext>
            </a:extLst>
          </p:cNvPr>
          <p:cNvSpPr/>
          <p:nvPr/>
        </p:nvSpPr>
        <p:spPr>
          <a:xfrm>
            <a:off x="597553" y="1560486"/>
            <a:ext cx="2973181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E8FED6FE-28FC-49E1-9DD4-39C512DD93C1}"/>
              </a:ext>
            </a:extLst>
          </p:cNvPr>
          <p:cNvSpPr/>
          <p:nvPr/>
        </p:nvSpPr>
        <p:spPr>
          <a:xfrm>
            <a:off x="459300" y="1414509"/>
            <a:ext cx="2973181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Синтаксические </a:t>
            </a:r>
          </a:p>
        </p:txBody>
      </p:sp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AA0E4B4E-CB37-4020-B8E7-AA6E592F2834}"/>
              </a:ext>
            </a:extLst>
          </p:cNvPr>
          <p:cNvSpPr/>
          <p:nvPr/>
        </p:nvSpPr>
        <p:spPr>
          <a:xfrm>
            <a:off x="638444" y="2933244"/>
            <a:ext cx="2973181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0">
            <a:extLst>
              <a:ext uri="{FF2B5EF4-FFF2-40B4-BE49-F238E27FC236}">
                <a16:creationId xmlns:a16="http://schemas.microsoft.com/office/drawing/2014/main" id="{3CF6DC24-D231-4024-B419-437816713B49}"/>
              </a:ext>
            </a:extLst>
          </p:cNvPr>
          <p:cNvSpPr/>
          <p:nvPr/>
        </p:nvSpPr>
        <p:spPr>
          <a:xfrm>
            <a:off x="500191" y="2787267"/>
            <a:ext cx="2973181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Логические</a:t>
            </a:r>
          </a:p>
        </p:txBody>
      </p:sp>
      <p:sp>
        <p:nvSpPr>
          <p:cNvPr id="16" name="Прямоугольник 9">
            <a:extLst>
              <a:ext uri="{FF2B5EF4-FFF2-40B4-BE49-F238E27FC236}">
                <a16:creationId xmlns:a16="http://schemas.microsoft.com/office/drawing/2014/main" id="{F2D879FC-BBAE-44D8-89DB-6AB73F011467}"/>
              </a:ext>
            </a:extLst>
          </p:cNvPr>
          <p:cNvSpPr/>
          <p:nvPr/>
        </p:nvSpPr>
        <p:spPr>
          <a:xfrm>
            <a:off x="638444" y="4469816"/>
            <a:ext cx="2973181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0">
            <a:extLst>
              <a:ext uri="{FF2B5EF4-FFF2-40B4-BE49-F238E27FC236}">
                <a16:creationId xmlns:a16="http://schemas.microsoft.com/office/drawing/2014/main" id="{ACA839A3-43B2-439F-9889-7600B320A32F}"/>
              </a:ext>
            </a:extLst>
          </p:cNvPr>
          <p:cNvSpPr/>
          <p:nvPr/>
        </p:nvSpPr>
        <p:spPr>
          <a:xfrm>
            <a:off x="500191" y="4323839"/>
            <a:ext cx="2973181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Времени выполнения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C9E2B-B309-420D-A057-0493F5BC8ABB}"/>
              </a:ext>
            </a:extLst>
          </p:cNvPr>
          <p:cNvSpPr txBox="1"/>
          <p:nvPr/>
        </p:nvSpPr>
        <p:spPr>
          <a:xfrm>
            <a:off x="4059599" y="1592205"/>
            <a:ext cx="3541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Самый хороший тип ошибок: их ловит компилятор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689254-8260-46E3-ADD8-D26AFE4DCF1E}"/>
              </a:ext>
            </a:extLst>
          </p:cNvPr>
          <p:cNvSpPr txBox="1"/>
          <p:nvPr/>
        </p:nvSpPr>
        <p:spPr>
          <a:xfrm>
            <a:off x="4059598" y="2770990"/>
            <a:ext cx="3541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Компилятор не ловит, но ловит тестировщик (либо сам разработчик)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A3142-8512-45BB-A07E-B5C85322184D}"/>
              </a:ext>
            </a:extLst>
          </p:cNvPr>
          <p:cNvSpPr txBox="1"/>
          <p:nvPr/>
        </p:nvSpPr>
        <p:spPr>
          <a:xfrm>
            <a:off x="4059598" y="4342465"/>
            <a:ext cx="4584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Возникают только во время выполнения и не всегда, а в зависимости от определенных условий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E0805-9D44-44D4-A603-A29D139F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34" y="5399291"/>
            <a:ext cx="2376487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pt-BR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 (flag == 1) n=0;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 n=1;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val=1/n;</a:t>
            </a:r>
          </a:p>
        </p:txBody>
      </p:sp>
    </p:spTree>
    <p:extLst>
      <p:ext uri="{BB962C8B-B14F-4D97-AF65-F5344CB8AC3E}">
        <p14:creationId xmlns:p14="http://schemas.microsoft.com/office/powerpoint/2010/main" val="157670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Исключения в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Java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81E46-B841-4FF5-87A4-2017F5DF5CB7}"/>
              </a:ext>
            </a:extLst>
          </p:cNvPr>
          <p:cNvSpPr txBox="1"/>
          <p:nvPr/>
        </p:nvSpPr>
        <p:spPr>
          <a:xfrm>
            <a:off x="391839" y="1565215"/>
            <a:ext cx="7151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Java —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специального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который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описывает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исключительное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состояние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возникшее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каком-либо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участке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п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рограммного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Объект-исключение может создаваться автоматически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JVM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либо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программно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при возникновении исключительного состояния. В любом случае э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хранит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информацию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о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возникшей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исключительной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ситуации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точка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возникновения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описание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т.п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289487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Try-catch block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3" name="Прямоугольник 8">
            <a:extLst>
              <a:ext uri="{FF2B5EF4-FFF2-40B4-BE49-F238E27FC236}">
                <a16:creationId xmlns:a16="http://schemas.microsoft.com/office/drawing/2014/main" id="{9730D4CD-E31F-4FF9-90B4-457C3EF0B201}"/>
              </a:ext>
            </a:extLst>
          </p:cNvPr>
          <p:cNvSpPr/>
          <p:nvPr/>
        </p:nvSpPr>
        <p:spPr>
          <a:xfrm>
            <a:off x="459300" y="1267484"/>
            <a:ext cx="6112951" cy="378076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1B4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try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{  // 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блок кода }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catch (ExceptionType1 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е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xOb1)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{  // 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обработчик исключений типа 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ExceptionType1 }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[catch (ExceptionType2 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е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xOb2)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{ // 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обработчик исключений типа 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ExceptionType2 }]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[finally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{ //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код, который </a:t>
            </a:r>
            <a:endParaRPr lang="en-US" altLang="ru-RU" sz="1600" kern="12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выполняется перед </a:t>
            </a:r>
            <a:endParaRPr lang="en-US" altLang="ru-RU" sz="1600" kern="12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выходом из блока 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try }] </a:t>
            </a:r>
          </a:p>
        </p:txBody>
      </p:sp>
    </p:spTree>
    <p:extLst>
      <p:ext uri="{BB962C8B-B14F-4D97-AF65-F5344CB8AC3E}">
        <p14:creationId xmlns:p14="http://schemas.microsoft.com/office/powerpoint/2010/main" val="84074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Try-catch block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3B8091-D427-4F2A-AA88-5EFADE201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297523"/>
            <a:ext cx="5840775" cy="275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read_from_file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Файл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data.txt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найден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Деление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ноль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2C1F08-DFB7-4BDB-97AF-3D12EF73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09" y="4261063"/>
            <a:ext cx="7590391" cy="176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read_from_file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“Something is wrong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Picture 2" descr="Image result for java 7">
            <a:extLst>
              <a:ext uri="{FF2B5EF4-FFF2-40B4-BE49-F238E27FC236}">
                <a16:creationId xmlns:a16="http://schemas.microsoft.com/office/drawing/2014/main" id="{9DFF828D-49B5-468C-B31E-FF7ABC44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91" y="3966455"/>
            <a:ext cx="6778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38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Try-catch block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E0AEA-24B5-4D41-B340-A35812652DB3}"/>
              </a:ext>
            </a:extLst>
          </p:cNvPr>
          <p:cNvSpPr txBox="1"/>
          <p:nvPr/>
        </p:nvSpPr>
        <p:spPr>
          <a:xfrm>
            <a:off x="419514" y="1441101"/>
            <a:ext cx="78100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у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правление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никогда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возвращается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catch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обратно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try,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после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выполнения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управление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передается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строке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следующей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сразу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после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try-catch-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область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видимости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ограничена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ближайшим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предшествующим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утверждением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try,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т.е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захватывать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выброшенное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«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своим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» try-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операторы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контролируемые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утверждением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try,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должны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окружены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фигурными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скобками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даже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одиночная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инструкция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try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могут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вложенными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8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Стек вызовов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9" name="Picture 5" descr="The call stack showing three method calls, where the first method called has the exception handler.">
            <a:extLst>
              <a:ext uri="{FF2B5EF4-FFF2-40B4-BE49-F238E27FC236}">
                <a16:creationId xmlns:a16="http://schemas.microsoft.com/office/drawing/2014/main" id="{2063A6B7-C5E8-41B0-A2FB-0C6F2434C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67355"/>
            <a:ext cx="4922838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CF427C-606E-49A9-8901-59F0E76544A1}"/>
              </a:ext>
            </a:extLst>
          </p:cNvPr>
          <p:cNvSpPr txBox="1"/>
          <p:nvPr/>
        </p:nvSpPr>
        <p:spPr>
          <a:xfrm>
            <a:off x="491100" y="5390645"/>
            <a:ext cx="733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обработчик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найден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передается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JVM.</a:t>
            </a:r>
          </a:p>
        </p:txBody>
      </p:sp>
    </p:spTree>
    <p:extLst>
      <p:ext uri="{BB962C8B-B14F-4D97-AF65-F5344CB8AC3E}">
        <p14:creationId xmlns:p14="http://schemas.microsoft.com/office/powerpoint/2010/main" val="354258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Обработчик исключений по умолчанию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206EE12-0B37-4150-9D98-61740D16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62" y="1601438"/>
            <a:ext cx="641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2">
            <a:extLst>
              <a:ext uri="{FF2B5EF4-FFF2-40B4-BE49-F238E27FC236}">
                <a16:creationId xmlns:a16="http://schemas.microsoft.com/office/drawing/2014/main" id="{101FAE3E-8D21-418B-AE68-9BE353C0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41101"/>
            <a:ext cx="5329237" cy="208915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9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Классы исключений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542A7391-E89B-45A7-93C0-91B0F520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118999"/>
            <a:ext cx="5448327" cy="494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8CF1BB-AC45-4C08-B671-211A23D43C4D}"/>
              </a:ext>
            </a:extLst>
          </p:cNvPr>
          <p:cNvSpPr txBox="1"/>
          <p:nvPr/>
        </p:nvSpPr>
        <p:spPr>
          <a:xfrm>
            <a:off x="5600701" y="2707040"/>
            <a:ext cx="3261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икогда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обрабатываются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</a:p>
          <a:p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т.к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имеет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смысла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Пример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OutOfMemoryError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616EC-8B2D-43B8-AAE6-C60A5044BA5D}"/>
              </a:ext>
            </a:extLst>
          </p:cNvPr>
          <p:cNvSpPr txBox="1"/>
          <p:nvPr/>
        </p:nvSpPr>
        <p:spPr>
          <a:xfrm>
            <a:off x="5704514" y="3982809"/>
            <a:ext cx="3261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Нужно обрабатывать, обработка контролируется при компиляции кода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(“checked”)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83963-FF1D-425B-A3F6-270DD3E0B134}"/>
              </a:ext>
            </a:extLst>
          </p:cNvPr>
          <p:cNvSpPr txBox="1"/>
          <p:nvPr/>
        </p:nvSpPr>
        <p:spPr>
          <a:xfrm>
            <a:off x="5704514" y="5219982"/>
            <a:ext cx="32619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Нужно обрабатывать, обработка НЕ контролируется при компиляции кода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(“un-checked”)</a:t>
            </a:r>
          </a:p>
        </p:txBody>
      </p:sp>
      <p:cxnSp>
        <p:nvCxnSpPr>
          <p:cNvPr id="16" name="Прямая со стрелкой 14">
            <a:extLst>
              <a:ext uri="{FF2B5EF4-FFF2-40B4-BE49-F238E27FC236}">
                <a16:creationId xmlns:a16="http://schemas.microsoft.com/office/drawing/2014/main" id="{30A0C8F8-A665-492A-98A9-03C283A6AABA}"/>
              </a:ext>
            </a:extLst>
          </p:cNvPr>
          <p:cNvCxnSpPr>
            <a:cxnSpLocks/>
          </p:cNvCxnSpPr>
          <p:nvPr/>
        </p:nvCxnSpPr>
        <p:spPr>
          <a:xfrm flipH="1">
            <a:off x="4438650" y="3093442"/>
            <a:ext cx="1162052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4">
            <a:extLst>
              <a:ext uri="{FF2B5EF4-FFF2-40B4-BE49-F238E27FC236}">
                <a16:creationId xmlns:a16="http://schemas.microsoft.com/office/drawing/2014/main" id="{952AD8E3-22FA-4E56-AE62-6461B5099B17}"/>
              </a:ext>
            </a:extLst>
          </p:cNvPr>
          <p:cNvCxnSpPr>
            <a:cxnSpLocks/>
          </p:cNvCxnSpPr>
          <p:nvPr/>
        </p:nvCxnSpPr>
        <p:spPr>
          <a:xfrm flipH="1">
            <a:off x="4542462" y="4236442"/>
            <a:ext cx="1162052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4">
            <a:extLst>
              <a:ext uri="{FF2B5EF4-FFF2-40B4-BE49-F238E27FC236}">
                <a16:creationId xmlns:a16="http://schemas.microsoft.com/office/drawing/2014/main" id="{61EE088C-F2DE-4EBD-9C81-27C890DD3B1D}"/>
              </a:ext>
            </a:extLst>
          </p:cNvPr>
          <p:cNvCxnSpPr>
            <a:cxnSpLocks/>
          </p:cNvCxnSpPr>
          <p:nvPr/>
        </p:nvCxnSpPr>
        <p:spPr>
          <a:xfrm flipH="1">
            <a:off x="4572000" y="5531842"/>
            <a:ext cx="1162052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248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7802</TotalTime>
  <Words>1461</Words>
  <Application>Microsoft Office PowerPoint</Application>
  <PresentationFormat>On-screen Show (4:3)</PresentationFormat>
  <Paragraphs>233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Roboto</vt:lpstr>
      <vt:lpstr>Roboto Thin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Субботин</dc:creator>
  <cp:lastModifiedBy>Maxim Leykin</cp:lastModifiedBy>
  <cp:revision>112</cp:revision>
  <dcterms:modified xsi:type="dcterms:W3CDTF">2022-02-22T20:50:17Z</dcterms:modified>
</cp:coreProperties>
</file>