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39"/>
  </p:notesMasterIdLst>
  <p:sldIdLst>
    <p:sldId id="256" r:id="rId2"/>
    <p:sldId id="364" r:id="rId3"/>
    <p:sldId id="380" r:id="rId4"/>
    <p:sldId id="381" r:id="rId5"/>
    <p:sldId id="382" r:id="rId6"/>
    <p:sldId id="383" r:id="rId7"/>
    <p:sldId id="384" r:id="rId8"/>
    <p:sldId id="385" r:id="rId9"/>
    <p:sldId id="387" r:id="rId10"/>
    <p:sldId id="388" r:id="rId11"/>
    <p:sldId id="389" r:id="rId12"/>
    <p:sldId id="390" r:id="rId13"/>
    <p:sldId id="392" r:id="rId14"/>
    <p:sldId id="393" r:id="rId15"/>
    <p:sldId id="394" r:id="rId16"/>
    <p:sldId id="416" r:id="rId17"/>
    <p:sldId id="395" r:id="rId18"/>
    <p:sldId id="396" r:id="rId19"/>
    <p:sldId id="397" r:id="rId20"/>
    <p:sldId id="398" r:id="rId21"/>
    <p:sldId id="399" r:id="rId22"/>
    <p:sldId id="400" r:id="rId23"/>
    <p:sldId id="401" r:id="rId24"/>
    <p:sldId id="402" r:id="rId25"/>
    <p:sldId id="403" r:id="rId26"/>
    <p:sldId id="404" r:id="rId27"/>
    <p:sldId id="406" r:id="rId28"/>
    <p:sldId id="407" r:id="rId29"/>
    <p:sldId id="408" r:id="rId30"/>
    <p:sldId id="409" r:id="rId31"/>
    <p:sldId id="410" r:id="rId32"/>
    <p:sldId id="411" r:id="rId33"/>
    <p:sldId id="412" r:id="rId34"/>
    <p:sldId id="413" r:id="rId35"/>
    <p:sldId id="414" r:id="rId36"/>
    <p:sldId id="415" r:id="rId37"/>
    <p:sldId id="417" r:id="rId38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4597"/>
    <a:srgbClr val="0F2D69"/>
    <a:srgbClr val="7D95C4"/>
    <a:srgbClr val="015A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7" d="100"/>
          <a:sy n="67" d="100"/>
        </p:scale>
        <p:origin x="128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e5828e504b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e5828e504b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44721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e5828e504b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e5828e504b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22038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e5828e504b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e5828e504b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48271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e5828e504b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e5828e504b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33272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e5828e504b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e5828e504b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61592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e5828e504b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e5828e504b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16403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e5828e504b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e5828e504b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07012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e5828e504b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e5828e504b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02446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e5828e504b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e5828e504b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83803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e5828e504b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e5828e504b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40266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e5828e504b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e5828e504b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4769634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e5828e504b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e5828e504b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354316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e5828e504b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e5828e504b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292973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e5828e504b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e5828e504b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675312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e5828e504b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e5828e504b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835692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e5828e504b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e5828e504b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799173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e5828e504b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e5828e504b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035378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e5828e504b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e5828e504b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410180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e5828e504b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e5828e504b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785050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e5828e504b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e5828e504b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195068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e5828e504b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e5828e504b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67071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e5828e504b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e5828e504b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322628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e5828e504b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e5828e504b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052289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e5828e504b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e5828e504b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718478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e5828e504b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e5828e504b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2243309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e5828e504b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e5828e504b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262974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e5828e504b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e5828e504b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769164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e5828e504b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e5828e504b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638391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e5828e504b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e5828e504b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457421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e5828e504b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e5828e504b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271054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e5828e504b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e5828e504b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03104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e5828e504b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e5828e504b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274085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e5828e504b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e5828e504b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16567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e5828e504b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e5828e504b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26229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e5828e504b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e5828e504b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22233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e5828e504b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e5828e504b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24845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userDrawn="1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7918276" y="6264633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FB5BEE0F-CB97-4389-97DE-4C36EB8B25DE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r>
              <a:rPr lang="ru-RU"/>
              <a:t>из 36</a:t>
            </a:r>
            <a:endParaRPr lang="ru-RU" dirty="0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A4420DBB-2072-4F41-ADC9-F378E7FC5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7955221" y="6297409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rgbClr val="7D95C4"/>
                </a:solidFill>
              </a:defRPr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ru" smtClean="0"/>
              <a:pPr/>
              <a:t>‹#›</a:t>
            </a:fld>
            <a:endParaRPr lang="ru"/>
          </a:p>
        </p:txBody>
      </p:sp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921BA655-CEED-4C6A-BBB8-FFBD990C7848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8376372" y="6377197"/>
            <a:ext cx="628650" cy="365125"/>
          </a:xfrm>
        </p:spPr>
        <p:txBody>
          <a:bodyPr/>
          <a:lstStyle>
            <a:lvl1pPr>
              <a:defRPr>
                <a:solidFill>
                  <a:srgbClr val="7D95C4"/>
                </a:solidFill>
              </a:defRPr>
            </a:lvl1pPr>
          </a:lstStyle>
          <a:p>
            <a:pPr algn="l"/>
            <a:r>
              <a:rPr lang="ru-RU"/>
              <a:t>из 36</a:t>
            </a:r>
            <a:endParaRPr lang="ru-RU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930282" y="6264633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50">
                <a:solidFill>
                  <a:schemeClr val="dk2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ru" smtClean="0"/>
              <a:pPr/>
              <a:t>‹#›</a:t>
            </a:fld>
            <a:endParaRPr lang="ru"/>
          </a:p>
        </p:txBody>
      </p:sp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3C39451B-8733-47B9-A4F4-8A45D486DF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58909" y="6356350"/>
            <a:ext cx="628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chemeClr val="tx1">
                    <a:tint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algn="l"/>
            <a:r>
              <a:rPr lang="ru-RU"/>
              <a:t>из 36</a:t>
            </a:r>
            <a:endParaRPr lang="ru-RU"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docs.oracle.com/javase/1.5.0/docs/api/index.html?java/util/Scanner.html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388225" y="331767"/>
            <a:ext cx="84033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 dirty="0">
                <a:solidFill>
                  <a:srgbClr val="1B4597"/>
                </a:solidFill>
                <a:latin typeface="Roboto"/>
                <a:ea typeface="Roboto"/>
                <a:cs typeface="Roboto"/>
                <a:sym typeface="Roboto"/>
              </a:rPr>
              <a:t>Программирование на языке Java</a:t>
            </a:r>
            <a:endParaRPr sz="3200" dirty="0">
              <a:solidFill>
                <a:srgbClr val="1B459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3108450" y="2158629"/>
            <a:ext cx="29271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 dirty="0">
                <a:latin typeface="Roboto"/>
                <a:ea typeface="Roboto"/>
                <a:cs typeface="Roboto"/>
                <a:sym typeface="Roboto"/>
              </a:rPr>
              <a:t>Лекция </a:t>
            </a:r>
            <a:r>
              <a:rPr lang="en-US" sz="2000" dirty="0">
                <a:latin typeface="Roboto"/>
                <a:ea typeface="Roboto"/>
                <a:cs typeface="Roboto"/>
                <a:sym typeface="Roboto"/>
              </a:rPr>
              <a:t>5</a:t>
            </a:r>
            <a:endParaRPr sz="20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2107200" y="2589562"/>
            <a:ext cx="4929600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b="1" dirty="0">
                <a:latin typeface="Roboto"/>
                <a:ea typeface="Roboto"/>
                <a:cs typeface="Roboto"/>
                <a:sym typeface="Roboto"/>
              </a:rPr>
              <a:t>Консольный ввод-вывод</a:t>
            </a:r>
            <a:endParaRPr sz="2800" b="1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453775" y="5840067"/>
            <a:ext cx="22689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 dirty="0">
                <a:latin typeface="Roboto Thin" panose="020B0604020202020204" pitchFamily="2" charset="0"/>
                <a:ea typeface="Roboto Thin" panose="020B0604020202020204" pitchFamily="2" charset="0"/>
                <a:cs typeface="Roboto"/>
                <a:sym typeface="Roboto"/>
              </a:rPr>
              <a:t>Программная</a:t>
            </a:r>
            <a:endParaRPr sz="1600" dirty="0">
              <a:latin typeface="Roboto Thin" panose="020B0604020202020204" pitchFamily="2" charset="0"/>
              <a:ea typeface="Roboto Thin" panose="020B0604020202020204" pitchFamily="2" charset="0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 dirty="0">
                <a:latin typeface="Roboto Thin" panose="020B0604020202020204" pitchFamily="2" charset="0"/>
                <a:ea typeface="Roboto Thin" panose="020B0604020202020204" pitchFamily="2" charset="0"/>
                <a:cs typeface="Roboto"/>
                <a:sym typeface="Roboto"/>
              </a:rPr>
              <a:t>Инженерия</a:t>
            </a:r>
            <a:endParaRPr sz="1600" dirty="0">
              <a:latin typeface="Roboto Thin" panose="020B0604020202020204" pitchFamily="2" charset="0"/>
              <a:ea typeface="Roboto Thin" panose="020B0604020202020204" pitchFamily="2" charset="0"/>
              <a:cs typeface="Roboto"/>
              <a:sym typeface="Roboto"/>
            </a:endParaRPr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43300" y="4952935"/>
            <a:ext cx="1072900" cy="1502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37550" y="3835146"/>
            <a:ext cx="2268900" cy="25774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/>
        </p:nvSpPr>
        <p:spPr>
          <a:xfrm>
            <a:off x="459300" y="518211"/>
            <a:ext cx="840330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solidFill>
                  <a:srgbClr val="1B4597"/>
                </a:solidFill>
                <a:latin typeface="Roboto"/>
                <a:ea typeface="Roboto"/>
                <a:sym typeface="Roboto"/>
              </a:rPr>
              <a:t>Байтовые потоки. Класс </a:t>
            </a:r>
            <a:r>
              <a:rPr lang="en-US" sz="2400" dirty="0" err="1">
                <a:solidFill>
                  <a:srgbClr val="1B4597"/>
                </a:solidFill>
                <a:latin typeface="Roboto"/>
                <a:ea typeface="Roboto"/>
                <a:sym typeface="Roboto"/>
              </a:rPr>
              <a:t>FileOutputStream</a:t>
            </a:r>
            <a:endParaRPr lang="ru-RU" sz="2400" dirty="0">
              <a:solidFill>
                <a:srgbClr val="1B4597"/>
              </a:solidFill>
              <a:latin typeface="Roboto"/>
              <a:ea typeface="Roboto"/>
              <a:sym typeface="Roboto"/>
            </a:endParaRPr>
          </a:p>
        </p:txBody>
      </p:sp>
      <p:pic>
        <p:nvPicPr>
          <p:cNvPr id="103" name="Google Shape;1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0250" y="292867"/>
            <a:ext cx="883750" cy="88375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7"/>
          <p:cNvSpPr txBox="1"/>
          <p:nvPr/>
        </p:nvSpPr>
        <p:spPr>
          <a:xfrm>
            <a:off x="459300" y="6344229"/>
            <a:ext cx="82254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7F9ACF"/>
                </a:solidFill>
                <a:latin typeface="Roboto"/>
                <a:ea typeface="Roboto"/>
                <a:cs typeface="Roboto"/>
                <a:sym typeface="Roboto"/>
              </a:rPr>
              <a:t>Программирование на языке Java • Java Programming</a:t>
            </a:r>
            <a:endParaRPr sz="900">
              <a:solidFill>
                <a:srgbClr val="7F9AC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B0B944AD-A064-41F9-A961-293AE0778F04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r>
              <a:rPr lang="ru-RU"/>
              <a:t>из 36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63A2C4E-C8D3-4FFB-A1CA-A776AEE3F9D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" smtClean="0"/>
              <a:pPr/>
              <a:t>10</a:t>
            </a:fld>
            <a:endParaRPr lang="ru"/>
          </a:p>
        </p:txBody>
      </p:sp>
      <p:sp>
        <p:nvSpPr>
          <p:cNvPr id="11" name="Google Shape;101;p17">
            <a:extLst>
              <a:ext uri="{FF2B5EF4-FFF2-40B4-BE49-F238E27FC236}">
                <a16:creationId xmlns:a16="http://schemas.microsoft.com/office/drawing/2014/main" id="{3274333C-B02B-43BD-AD9D-2559753D386A}"/>
              </a:ext>
            </a:extLst>
          </p:cNvPr>
          <p:cNvSpPr txBox="1"/>
          <p:nvPr/>
        </p:nvSpPr>
        <p:spPr>
          <a:xfrm>
            <a:off x="459300" y="149289"/>
            <a:ext cx="84033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ru-RU" sz="1600" dirty="0">
                <a:solidFill>
                  <a:srgbClr val="7F9ACF"/>
                </a:solidFill>
                <a:latin typeface="Roboto"/>
                <a:ea typeface="Roboto"/>
                <a:sym typeface="Roboto"/>
              </a:rPr>
              <a:t>Консольный ввод-вывод</a:t>
            </a:r>
            <a:endParaRPr lang="en-US" sz="1600" dirty="0">
              <a:solidFill>
                <a:srgbClr val="7F9ACF"/>
              </a:solidFill>
              <a:latin typeface="Roboto"/>
              <a:ea typeface="Roboto"/>
              <a:sym typeface="Roboto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26F79616-76A2-4DE8-8EB0-0D57676D7D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700" y="1407697"/>
            <a:ext cx="8403300" cy="373948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kumimoji="0" lang="ru-RU" altLang="en-US" sz="1600" b="0" i="0" u="none" strike="noStrike" cap="none" normalizeH="0" baseline="0" dirty="0">
              <a:ln>
                <a:noFill/>
              </a:ln>
              <a:solidFill>
                <a:srgbClr val="0099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en-US" sz="1600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FileInputStream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Source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FileInputStream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"infile.dat"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ru-RU" altLang="en-US" sz="16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en-US" sz="160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FileOutputStream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FileOutputStream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"outfile.dat"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ru-RU" altLang="en-US" sz="16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en-US" sz="160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ru-RU" altLang="en-US" sz="16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en-US" sz="160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Source.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66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read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!=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66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kumimoji="0" lang="ru-RU" altLang="en-US" sz="1600" b="0" i="0" u="none" strike="noStrike" cap="none" normalizeH="0" baseline="0" dirty="0">
              <a:ln>
                <a:noFill/>
              </a:ln>
              <a:solidFill>
                <a:srgbClr val="0099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en-US" sz="1600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Dest.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66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ru-RU" altLang="en-US" sz="16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en-US" sz="160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ru-RU" altLang="en-US" sz="16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ru-RU" altLang="en-US" sz="16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FileNotFoundException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ex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kumimoji="0" lang="ru-RU" altLang="en-US" sz="1600" b="0" i="0" u="none" strike="noStrike" cap="none" normalizeH="0" baseline="0" dirty="0">
              <a:ln>
                <a:noFill/>
              </a:ln>
              <a:solidFill>
                <a:srgbClr val="0099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en-US" sz="1600" b="0" i="0" u="none" strike="noStrike" cap="none" normalizeH="0" baseline="0" dirty="0">
              <a:ln>
                <a:noFill/>
              </a:ln>
              <a:solidFill>
                <a:srgbClr val="0099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ru-RU" altLang="en-US" sz="16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finally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kumimoji="0" lang="ru-RU" altLang="en-US" sz="1600" b="0" i="0" u="none" strike="noStrike" cap="none" normalizeH="0" baseline="0" dirty="0">
              <a:ln>
                <a:noFill/>
              </a:ln>
              <a:solidFill>
                <a:srgbClr val="0099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en-US" sz="1600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Source.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66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close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ru-RU" altLang="en-US" sz="16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en-US" sz="160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Dest.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66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close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ru-RU" altLang="en-US" sz="16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224125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/>
        </p:nvSpPr>
        <p:spPr>
          <a:xfrm>
            <a:off x="459300" y="518211"/>
            <a:ext cx="840330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solidFill>
                  <a:srgbClr val="1B4597"/>
                </a:solidFill>
                <a:latin typeface="Roboto"/>
                <a:ea typeface="Roboto"/>
                <a:sym typeface="Roboto"/>
              </a:rPr>
              <a:t>Байтовые потоки. Класс </a:t>
            </a:r>
            <a:r>
              <a:rPr lang="en-US" sz="2400" dirty="0" err="1">
                <a:solidFill>
                  <a:srgbClr val="1B4597"/>
                </a:solidFill>
                <a:latin typeface="Roboto"/>
                <a:ea typeface="Roboto"/>
                <a:sym typeface="Roboto"/>
              </a:rPr>
              <a:t>ByteArrayOutputStream</a:t>
            </a:r>
            <a:endParaRPr lang="ru-RU" sz="2400" dirty="0">
              <a:solidFill>
                <a:srgbClr val="1B4597"/>
              </a:solidFill>
              <a:latin typeface="Roboto"/>
              <a:ea typeface="Roboto"/>
              <a:sym typeface="Roboto"/>
            </a:endParaRPr>
          </a:p>
        </p:txBody>
      </p:sp>
      <p:pic>
        <p:nvPicPr>
          <p:cNvPr id="103" name="Google Shape;1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0250" y="292867"/>
            <a:ext cx="883750" cy="88375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7"/>
          <p:cNvSpPr txBox="1"/>
          <p:nvPr/>
        </p:nvSpPr>
        <p:spPr>
          <a:xfrm>
            <a:off x="459300" y="6344229"/>
            <a:ext cx="82254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7F9ACF"/>
                </a:solidFill>
                <a:latin typeface="Roboto"/>
                <a:ea typeface="Roboto"/>
                <a:cs typeface="Roboto"/>
                <a:sym typeface="Roboto"/>
              </a:rPr>
              <a:t>Программирование на языке Java • Java Programming</a:t>
            </a:r>
            <a:endParaRPr sz="900">
              <a:solidFill>
                <a:srgbClr val="7F9AC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B0B944AD-A064-41F9-A961-293AE0778F04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r>
              <a:rPr lang="ru-RU"/>
              <a:t>из 36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63A2C4E-C8D3-4FFB-A1CA-A776AEE3F9D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" smtClean="0"/>
              <a:pPr/>
              <a:t>11</a:t>
            </a:fld>
            <a:endParaRPr lang="ru"/>
          </a:p>
        </p:txBody>
      </p:sp>
      <p:sp>
        <p:nvSpPr>
          <p:cNvPr id="11" name="Google Shape;101;p17">
            <a:extLst>
              <a:ext uri="{FF2B5EF4-FFF2-40B4-BE49-F238E27FC236}">
                <a16:creationId xmlns:a16="http://schemas.microsoft.com/office/drawing/2014/main" id="{3274333C-B02B-43BD-AD9D-2559753D386A}"/>
              </a:ext>
            </a:extLst>
          </p:cNvPr>
          <p:cNvSpPr txBox="1"/>
          <p:nvPr/>
        </p:nvSpPr>
        <p:spPr>
          <a:xfrm>
            <a:off x="459300" y="149289"/>
            <a:ext cx="84033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ru-RU" sz="1600" dirty="0">
                <a:solidFill>
                  <a:srgbClr val="7F9ACF"/>
                </a:solidFill>
                <a:latin typeface="Roboto"/>
                <a:ea typeface="Roboto"/>
                <a:sym typeface="Roboto"/>
              </a:rPr>
              <a:t>Консольный ввод-вывод</a:t>
            </a:r>
            <a:endParaRPr lang="en-US" sz="1600" dirty="0">
              <a:solidFill>
                <a:srgbClr val="7F9ACF"/>
              </a:solidFill>
              <a:latin typeface="Roboto"/>
              <a:ea typeface="Roboto"/>
              <a:sym typeface="Roboto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4CF27CB-F617-4FC5-9A7F-544DCF85460D}"/>
              </a:ext>
            </a:extLst>
          </p:cNvPr>
          <p:cNvSpPr txBox="1"/>
          <p:nvPr/>
        </p:nvSpPr>
        <p:spPr>
          <a:xfrm>
            <a:off x="459300" y="1441101"/>
            <a:ext cx="8684700" cy="1692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 err="1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ByteArrayOutputStream</a:t>
            </a:r>
            <a:r>
              <a:rPr lang="en-US" sz="1800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( );  - 32 </a:t>
            </a:r>
            <a:r>
              <a:rPr lang="en-US" sz="1800" dirty="0" err="1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байта</a:t>
            </a:r>
            <a:endParaRPr lang="en-US" sz="1800" dirty="0">
              <a:solidFill>
                <a:srgbClr val="1B4597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sz="1800" dirty="0" err="1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ByteArrayOutputStream</a:t>
            </a:r>
            <a:r>
              <a:rPr lang="en-US" sz="1800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(int </a:t>
            </a:r>
            <a:r>
              <a:rPr lang="en-US" sz="1800" dirty="0" err="1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numBytes</a:t>
            </a:r>
            <a:r>
              <a:rPr lang="en-US" sz="1800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);</a:t>
            </a:r>
          </a:p>
          <a:p>
            <a:endParaRPr lang="en-US" sz="18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ru-RU" sz="1800" dirty="0">
                <a:latin typeface="Roboto" panose="02000000000000000000" pitchFamily="2" charset="0"/>
                <a:ea typeface="Roboto" panose="02000000000000000000" pitchFamily="2" charset="0"/>
              </a:rPr>
              <a:t>Метод, записывающий содержимое одного потока в другой:</a:t>
            </a:r>
          </a:p>
          <a:p>
            <a:r>
              <a:rPr lang="en-US" sz="1800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public void </a:t>
            </a:r>
            <a:r>
              <a:rPr lang="en-US" sz="1800" dirty="0" err="1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writeTo</a:t>
            </a:r>
            <a:r>
              <a:rPr lang="en-US" sz="1800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lang="en-US" sz="1800" dirty="0" err="1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OutputStream</a:t>
            </a:r>
            <a:r>
              <a:rPr lang="en-US" sz="1800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out) throws </a:t>
            </a:r>
            <a:r>
              <a:rPr lang="en-US" sz="1800" dirty="0" err="1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IOException</a:t>
            </a:r>
            <a:endParaRPr lang="en-US" sz="1800" dirty="0">
              <a:solidFill>
                <a:srgbClr val="1B4597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dirty="0"/>
              <a:t> 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99B5376E-786A-430C-8225-64735C355D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9300" y="3461777"/>
            <a:ext cx="7917072" cy="127727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66"/>
                </a:solidFill>
                <a:effectLst/>
                <a:latin typeface="Courier New" panose="02070309020205020404" pitchFamily="49" charset="0"/>
              </a:rPr>
              <a:t>byte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buf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]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‘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a’,’b’,’c’,’d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’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99"/>
                </a:solidFill>
                <a:effectLst/>
                <a:latin typeface="Courier New" panose="02070309020205020404" pitchFamily="49" charset="0"/>
              </a:rPr>
              <a:t>ByteArrayOutputStream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b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new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99"/>
                </a:solidFill>
                <a:effectLst/>
                <a:latin typeface="Courier New" panose="02070309020205020404" pitchFamily="49" charset="0"/>
              </a:rPr>
              <a:t>ByteArrayOutputStream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()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b.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6633"/>
                </a:solidFill>
                <a:effectLst/>
                <a:latin typeface="Courier New" panose="02070309020205020404" pitchFamily="49" charset="0"/>
              </a:rPr>
              <a:t>write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buf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99"/>
                </a:solidFill>
                <a:effectLst/>
                <a:latin typeface="Courier New" panose="02070309020205020404" pitchFamily="49" charset="0"/>
              </a:rPr>
              <a:t>FileOutputStream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f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new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99"/>
                </a:solidFill>
                <a:effectLst/>
                <a:latin typeface="Courier New" panose="02070309020205020404" pitchFamily="49" charset="0"/>
              </a:rPr>
              <a:t>FileOutputStream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“result.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6633"/>
                </a:solidFill>
                <a:effectLst/>
                <a:latin typeface="Courier New" panose="02070309020205020404" pitchFamily="49" charset="0"/>
              </a:rPr>
              <a:t>txt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”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b.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6633"/>
                </a:solidFill>
                <a:effectLst/>
                <a:latin typeface="Courier New" panose="02070309020205020404" pitchFamily="49" charset="0"/>
              </a:rPr>
              <a:t>writeTo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10305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/>
        </p:nvSpPr>
        <p:spPr>
          <a:xfrm>
            <a:off x="459300" y="518211"/>
            <a:ext cx="840330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solidFill>
                  <a:srgbClr val="1B4597"/>
                </a:solidFill>
                <a:latin typeface="Roboto"/>
                <a:ea typeface="Roboto"/>
                <a:sym typeface="Roboto"/>
              </a:rPr>
              <a:t>Символьные потоки</a:t>
            </a:r>
          </a:p>
        </p:txBody>
      </p:sp>
      <p:pic>
        <p:nvPicPr>
          <p:cNvPr id="103" name="Google Shape;1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0250" y="292867"/>
            <a:ext cx="883750" cy="88375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7"/>
          <p:cNvSpPr txBox="1"/>
          <p:nvPr/>
        </p:nvSpPr>
        <p:spPr>
          <a:xfrm>
            <a:off x="459300" y="6344229"/>
            <a:ext cx="82254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7F9ACF"/>
                </a:solidFill>
                <a:latin typeface="Roboto"/>
                <a:ea typeface="Roboto"/>
                <a:cs typeface="Roboto"/>
                <a:sym typeface="Roboto"/>
              </a:rPr>
              <a:t>Программирование на языке Java • Java Programming</a:t>
            </a:r>
            <a:endParaRPr sz="900">
              <a:solidFill>
                <a:srgbClr val="7F9AC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B0B944AD-A064-41F9-A961-293AE0778F04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r>
              <a:rPr lang="ru-RU"/>
              <a:t>из 36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63A2C4E-C8D3-4FFB-A1CA-A776AEE3F9D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" smtClean="0"/>
              <a:pPr/>
              <a:t>12</a:t>
            </a:fld>
            <a:endParaRPr lang="ru"/>
          </a:p>
        </p:txBody>
      </p:sp>
      <p:sp>
        <p:nvSpPr>
          <p:cNvPr id="11" name="Google Shape;101;p17">
            <a:extLst>
              <a:ext uri="{FF2B5EF4-FFF2-40B4-BE49-F238E27FC236}">
                <a16:creationId xmlns:a16="http://schemas.microsoft.com/office/drawing/2014/main" id="{3274333C-B02B-43BD-AD9D-2559753D386A}"/>
              </a:ext>
            </a:extLst>
          </p:cNvPr>
          <p:cNvSpPr txBox="1"/>
          <p:nvPr/>
        </p:nvSpPr>
        <p:spPr>
          <a:xfrm>
            <a:off x="459300" y="149289"/>
            <a:ext cx="84033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ru-RU" sz="1600" dirty="0">
                <a:solidFill>
                  <a:srgbClr val="7F9ACF"/>
                </a:solidFill>
                <a:latin typeface="Roboto"/>
                <a:ea typeface="Roboto"/>
                <a:sym typeface="Roboto"/>
              </a:rPr>
              <a:t>Консольный ввод-вывод</a:t>
            </a:r>
            <a:endParaRPr lang="en-US" sz="1600" dirty="0">
              <a:solidFill>
                <a:srgbClr val="7F9ACF"/>
              </a:solidFill>
              <a:latin typeface="Roboto"/>
              <a:ea typeface="Roboto"/>
              <a:sym typeface="Roboto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4CF27CB-F617-4FC5-9A7F-544DCF85460D}"/>
              </a:ext>
            </a:extLst>
          </p:cNvPr>
          <p:cNvSpPr txBox="1"/>
          <p:nvPr/>
        </p:nvSpPr>
        <p:spPr>
          <a:xfrm>
            <a:off x="380701" y="1118999"/>
            <a:ext cx="840329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В Java символы хранятся в кодировке </a:t>
            </a:r>
            <a:r>
              <a:rPr lang="ru-RU" sz="18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Unicode</a:t>
            </a:r>
            <a:r>
              <a:rPr lang="ru-RU" sz="18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. Символьный поток I/O автоматически транслирует символы между форматом </a:t>
            </a:r>
            <a:r>
              <a:rPr lang="ru-RU" sz="18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Unicode</a:t>
            </a:r>
            <a:r>
              <a:rPr lang="ru-RU" sz="18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и локальной кодировкой пользовательского ПК. 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</p:txBody>
      </p:sp>
      <p:pic>
        <p:nvPicPr>
          <p:cNvPr id="12" name="Picture 5" descr="Image6">
            <a:extLst>
              <a:ext uri="{FF2B5EF4-FFF2-40B4-BE49-F238E27FC236}">
                <a16:creationId xmlns:a16="http://schemas.microsoft.com/office/drawing/2014/main" id="{0D594287-6549-4D18-942A-4DE15ACFD6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3175" y="1962258"/>
            <a:ext cx="3371850" cy="46506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6" descr="Image6">
            <a:extLst>
              <a:ext uri="{FF2B5EF4-FFF2-40B4-BE49-F238E27FC236}">
                <a16:creationId xmlns:a16="http://schemas.microsoft.com/office/drawing/2014/main" id="{4D4C4609-D676-4A5D-859A-7F7814AE85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4408" y="2007181"/>
            <a:ext cx="3240291" cy="45088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44098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/>
        </p:nvSpPr>
        <p:spPr>
          <a:xfrm>
            <a:off x="459300" y="518211"/>
            <a:ext cx="840330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solidFill>
                  <a:srgbClr val="1B4597"/>
                </a:solidFill>
                <a:latin typeface="Roboto"/>
                <a:ea typeface="Roboto"/>
                <a:sym typeface="Roboto"/>
              </a:rPr>
              <a:t>Символьные потоки</a:t>
            </a:r>
          </a:p>
        </p:txBody>
      </p:sp>
      <p:pic>
        <p:nvPicPr>
          <p:cNvPr id="103" name="Google Shape;1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0250" y="292867"/>
            <a:ext cx="883750" cy="88375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7"/>
          <p:cNvSpPr txBox="1"/>
          <p:nvPr/>
        </p:nvSpPr>
        <p:spPr>
          <a:xfrm>
            <a:off x="459300" y="6344229"/>
            <a:ext cx="82254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7F9ACF"/>
                </a:solidFill>
                <a:latin typeface="Roboto"/>
                <a:ea typeface="Roboto"/>
                <a:cs typeface="Roboto"/>
                <a:sym typeface="Roboto"/>
              </a:rPr>
              <a:t>Программирование на языке Java • Java Programming</a:t>
            </a:r>
            <a:endParaRPr sz="900">
              <a:solidFill>
                <a:srgbClr val="7F9AC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B0B944AD-A064-41F9-A961-293AE0778F04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r>
              <a:rPr lang="ru-RU"/>
              <a:t>из 36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63A2C4E-C8D3-4FFB-A1CA-A776AEE3F9D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" smtClean="0"/>
              <a:pPr/>
              <a:t>13</a:t>
            </a:fld>
            <a:endParaRPr lang="ru"/>
          </a:p>
        </p:txBody>
      </p:sp>
      <p:sp>
        <p:nvSpPr>
          <p:cNvPr id="11" name="Google Shape;101;p17">
            <a:extLst>
              <a:ext uri="{FF2B5EF4-FFF2-40B4-BE49-F238E27FC236}">
                <a16:creationId xmlns:a16="http://schemas.microsoft.com/office/drawing/2014/main" id="{3274333C-B02B-43BD-AD9D-2559753D386A}"/>
              </a:ext>
            </a:extLst>
          </p:cNvPr>
          <p:cNvSpPr txBox="1"/>
          <p:nvPr/>
        </p:nvSpPr>
        <p:spPr>
          <a:xfrm>
            <a:off x="459300" y="149289"/>
            <a:ext cx="84033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ru-RU" sz="1600" dirty="0">
                <a:solidFill>
                  <a:srgbClr val="7F9ACF"/>
                </a:solidFill>
                <a:latin typeface="Roboto"/>
                <a:ea typeface="Roboto"/>
                <a:sym typeface="Roboto"/>
              </a:rPr>
              <a:t>Консольный ввод-вывод</a:t>
            </a:r>
            <a:endParaRPr lang="en-US" sz="1600" dirty="0">
              <a:solidFill>
                <a:srgbClr val="7F9ACF"/>
              </a:solidFill>
              <a:latin typeface="Roboto"/>
              <a:ea typeface="Roboto"/>
              <a:sym typeface="Roboto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4CF27CB-F617-4FC5-9A7F-544DCF85460D}"/>
              </a:ext>
            </a:extLst>
          </p:cNvPr>
          <p:cNvSpPr txBox="1"/>
          <p:nvPr/>
        </p:nvSpPr>
        <p:spPr>
          <a:xfrm>
            <a:off x="380701" y="1401961"/>
            <a:ext cx="8403299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Методы классов </a:t>
            </a:r>
            <a:r>
              <a:rPr lang="en-US" sz="18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Reader </a:t>
            </a:r>
            <a:r>
              <a:rPr lang="ru-RU" sz="18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и </a:t>
            </a:r>
            <a:r>
              <a:rPr lang="en-US" sz="18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Writer </a:t>
            </a:r>
            <a:r>
              <a:rPr lang="ru-RU" sz="18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аналогичны методам классов </a:t>
            </a:r>
            <a:r>
              <a:rPr lang="en-US" sz="18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InputStream</a:t>
            </a:r>
            <a:r>
              <a:rPr lang="en-US" sz="18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sz="18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и  </a:t>
            </a:r>
            <a:r>
              <a:rPr lang="en-US" sz="18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OutputStream</a:t>
            </a:r>
            <a:r>
              <a:rPr lang="en-US" sz="18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sz="18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с той разницей, что все аргументы типа </a:t>
            </a:r>
            <a:r>
              <a:rPr lang="en-US" sz="18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byte </a:t>
            </a:r>
            <a:r>
              <a:rPr lang="ru-RU" sz="18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заменены на аргументы типа </a:t>
            </a:r>
            <a:r>
              <a:rPr lang="en-US" sz="18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char.</a:t>
            </a:r>
          </a:p>
          <a:p>
            <a:endParaRPr lang="en-US" sz="18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ru-RU" sz="18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Классы </a:t>
            </a:r>
            <a:r>
              <a:rPr lang="en-US" sz="18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CharArrayReader</a:t>
            </a:r>
            <a:r>
              <a:rPr lang="en-US" sz="18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sz="18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и </a:t>
            </a:r>
            <a:r>
              <a:rPr lang="en-US" sz="18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CharArrayWriter</a:t>
            </a:r>
            <a:r>
              <a:rPr lang="ru-RU" sz="18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соответствуют классам </a:t>
            </a:r>
            <a:r>
              <a:rPr lang="en-US" sz="18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ByteArrayInputStream</a:t>
            </a:r>
            <a:r>
              <a:rPr lang="en-US" sz="18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sz="18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и </a:t>
            </a:r>
            <a:r>
              <a:rPr lang="en-US" sz="18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ByteArrayOutputStream</a:t>
            </a:r>
            <a:r>
              <a:rPr lang="en-US" sz="18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sz="18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с той же разницей. </a:t>
            </a:r>
          </a:p>
          <a:p>
            <a:endParaRPr lang="ru-RU" sz="18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ru-RU" sz="18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Классы </a:t>
            </a:r>
            <a:r>
              <a:rPr lang="en-US" sz="18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FileReader</a:t>
            </a:r>
            <a:r>
              <a:rPr lang="en-US" sz="18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sz="18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и </a:t>
            </a:r>
            <a:r>
              <a:rPr lang="en-US" sz="18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FileWriter</a:t>
            </a:r>
            <a:r>
              <a:rPr lang="en-US" sz="18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sz="18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являются символьными версиями потоковых классов </a:t>
            </a:r>
            <a:r>
              <a:rPr lang="en-US" sz="18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FileInputStream</a:t>
            </a:r>
            <a:r>
              <a:rPr lang="en-US" sz="18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sz="18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и </a:t>
            </a:r>
            <a:r>
              <a:rPr lang="en-US" sz="18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FileOutputStream</a:t>
            </a:r>
            <a:r>
              <a:rPr lang="en-US" sz="18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  <a:endParaRPr lang="ru-RU" sz="18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ru-RU" sz="18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ru-RU" sz="18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Классы </a:t>
            </a:r>
            <a:r>
              <a:rPr lang="en-US" sz="18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InputStreamReader</a:t>
            </a:r>
            <a:r>
              <a:rPr lang="en-US" sz="18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sz="18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и </a:t>
            </a:r>
            <a:r>
              <a:rPr lang="en-US" sz="18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OutputStreamWriter</a:t>
            </a:r>
            <a:r>
              <a:rPr lang="en-US" sz="18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– </a:t>
            </a:r>
            <a:r>
              <a:rPr lang="ru-RU" sz="18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переходники между байтовыми и символьными потоками. Байтовый поток используется для </a:t>
            </a:r>
          </a:p>
          <a:p>
            <a:r>
              <a:rPr lang="ru-RU" sz="18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физического ввода-вывода, а символьный поток преобразует байты в символы с учетом кодировки.</a:t>
            </a:r>
          </a:p>
          <a:p>
            <a:pPr lvl="4"/>
            <a:r>
              <a:rPr lang="ru-RU" sz="1800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n-US" sz="1800" dirty="0" err="1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InputStreamReader</a:t>
            </a:r>
            <a:r>
              <a:rPr lang="en-US" sz="1800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(</a:t>
            </a:r>
            <a:r>
              <a:rPr lang="en-US" sz="1800" dirty="0" err="1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InputStream</a:t>
            </a:r>
            <a:r>
              <a:rPr lang="en-US" sz="1800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obj)	</a:t>
            </a:r>
          </a:p>
          <a:p>
            <a:pPr lvl="4"/>
            <a:r>
              <a:rPr lang="ru-RU" sz="1800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n-US" sz="1800" dirty="0" err="1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OutputStreamWriter</a:t>
            </a:r>
            <a:r>
              <a:rPr lang="en-US" sz="1800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(</a:t>
            </a:r>
            <a:r>
              <a:rPr lang="en-US" sz="1800" dirty="0" err="1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OutputStream</a:t>
            </a:r>
            <a:r>
              <a:rPr lang="en-US" sz="1800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out)</a:t>
            </a:r>
          </a:p>
        </p:txBody>
      </p:sp>
    </p:spTree>
    <p:extLst>
      <p:ext uri="{BB962C8B-B14F-4D97-AF65-F5344CB8AC3E}">
        <p14:creationId xmlns:p14="http://schemas.microsoft.com/office/powerpoint/2010/main" val="8909298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/>
        </p:nvSpPr>
        <p:spPr>
          <a:xfrm>
            <a:off x="459300" y="518211"/>
            <a:ext cx="840330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solidFill>
                  <a:srgbClr val="1B4597"/>
                </a:solidFill>
                <a:latin typeface="Roboto"/>
                <a:ea typeface="Roboto"/>
                <a:sym typeface="Roboto"/>
              </a:rPr>
              <a:t>Буферизованный ввод-вывод</a:t>
            </a:r>
          </a:p>
        </p:txBody>
      </p:sp>
      <p:pic>
        <p:nvPicPr>
          <p:cNvPr id="103" name="Google Shape;1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0250" y="292867"/>
            <a:ext cx="883750" cy="88375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7"/>
          <p:cNvSpPr txBox="1"/>
          <p:nvPr/>
        </p:nvSpPr>
        <p:spPr>
          <a:xfrm>
            <a:off x="459300" y="6344229"/>
            <a:ext cx="82254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7F9ACF"/>
                </a:solidFill>
                <a:latin typeface="Roboto"/>
                <a:ea typeface="Roboto"/>
                <a:cs typeface="Roboto"/>
                <a:sym typeface="Roboto"/>
              </a:rPr>
              <a:t>Программирование на языке Java • Java Programming</a:t>
            </a:r>
            <a:endParaRPr sz="900">
              <a:solidFill>
                <a:srgbClr val="7F9AC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B0B944AD-A064-41F9-A961-293AE0778F04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r>
              <a:rPr lang="ru-RU"/>
              <a:t>из 36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63A2C4E-C8D3-4FFB-A1CA-A776AEE3F9D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" smtClean="0"/>
              <a:pPr/>
              <a:t>14</a:t>
            </a:fld>
            <a:endParaRPr lang="ru"/>
          </a:p>
        </p:txBody>
      </p:sp>
      <p:sp>
        <p:nvSpPr>
          <p:cNvPr id="11" name="Google Shape;101;p17">
            <a:extLst>
              <a:ext uri="{FF2B5EF4-FFF2-40B4-BE49-F238E27FC236}">
                <a16:creationId xmlns:a16="http://schemas.microsoft.com/office/drawing/2014/main" id="{3274333C-B02B-43BD-AD9D-2559753D386A}"/>
              </a:ext>
            </a:extLst>
          </p:cNvPr>
          <p:cNvSpPr txBox="1"/>
          <p:nvPr/>
        </p:nvSpPr>
        <p:spPr>
          <a:xfrm>
            <a:off x="459300" y="149289"/>
            <a:ext cx="84033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ru-RU" sz="1600" dirty="0">
                <a:solidFill>
                  <a:srgbClr val="7F9ACF"/>
                </a:solidFill>
                <a:latin typeface="Roboto"/>
                <a:ea typeface="Roboto"/>
                <a:sym typeface="Roboto"/>
              </a:rPr>
              <a:t>Консольный ввод-вывод</a:t>
            </a:r>
            <a:endParaRPr lang="en-US" sz="1600" dirty="0">
              <a:solidFill>
                <a:srgbClr val="7F9ACF"/>
              </a:solidFill>
              <a:latin typeface="Roboto"/>
              <a:ea typeface="Roboto"/>
              <a:sym typeface="Roboto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4CF27CB-F617-4FC5-9A7F-544DCF85460D}"/>
              </a:ext>
            </a:extLst>
          </p:cNvPr>
          <p:cNvSpPr txBox="1"/>
          <p:nvPr/>
        </p:nvSpPr>
        <p:spPr>
          <a:xfrm>
            <a:off x="451273" y="1237750"/>
            <a:ext cx="8553749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В библиотеке Java имеются также буферизованные потоки I/O. Для буферизованных потоков операции чтения и записи происходят с буфером, находящимся в памяти. Когда буфер пуст выполняется реальная операция чтения из потока, когда буфер полон – реальная операция записи в поток. Буферизация может быть добавлена к любому байтовому либо символьному потоку с помощью специальных классов «оболочек» (“</a:t>
            </a:r>
            <a:r>
              <a:rPr lang="ru-RU" sz="18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wrappers</a:t>
            </a:r>
            <a:r>
              <a:rPr lang="ru-RU" sz="18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”). При этом конструктору буферизованного потока передается не буферизованный поток. </a:t>
            </a:r>
          </a:p>
          <a:p>
            <a:endParaRPr lang="ru-RU" sz="18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ru-RU" sz="18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Буферизованные потоки </a:t>
            </a:r>
            <a:r>
              <a:rPr lang="en-US" sz="18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I/O:</a:t>
            </a:r>
          </a:p>
          <a:p>
            <a:pPr lvl="2"/>
            <a:r>
              <a:rPr lang="ru-RU" sz="1800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n-US" sz="1800" dirty="0" err="1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BufferedInputStream</a:t>
            </a:r>
            <a:r>
              <a:rPr lang="en-US" sz="1800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en-US" sz="1800" dirty="0" err="1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BufferedOutputStream</a:t>
            </a:r>
            <a:r>
              <a:rPr lang="en-US" sz="1800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- </a:t>
            </a:r>
            <a:r>
              <a:rPr lang="ru-RU" sz="1800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байтовые</a:t>
            </a:r>
          </a:p>
          <a:p>
            <a:pPr lvl="2"/>
            <a:r>
              <a:rPr lang="ru-RU" sz="1800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n-US" sz="1800" dirty="0" err="1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BufferedReader</a:t>
            </a:r>
            <a:r>
              <a:rPr lang="en-US" sz="1800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en-US" sz="1800" dirty="0" err="1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BufferedWriter</a:t>
            </a:r>
            <a:r>
              <a:rPr lang="en-US" sz="1800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– </a:t>
            </a:r>
            <a:r>
              <a:rPr lang="ru-RU" sz="1800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символьные</a:t>
            </a:r>
          </a:p>
          <a:p>
            <a:endParaRPr lang="ru-RU" sz="1800" dirty="0">
              <a:solidFill>
                <a:srgbClr val="1B4597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ru-RU" sz="18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Конструкторы:</a:t>
            </a:r>
          </a:p>
          <a:p>
            <a:r>
              <a:rPr lang="ru-RU" sz="1800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n-US" sz="1800" dirty="0" err="1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BufferedInputStream</a:t>
            </a:r>
            <a:r>
              <a:rPr lang="en-US" sz="1800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lang="en-US" sz="1800" dirty="0" err="1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InputStream</a:t>
            </a:r>
            <a:r>
              <a:rPr lang="en-US" sz="1800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in)</a:t>
            </a:r>
          </a:p>
          <a:p>
            <a:r>
              <a:rPr lang="ru-RU" sz="1800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n-US" sz="1800" dirty="0" err="1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BufferedOutputStream</a:t>
            </a:r>
            <a:r>
              <a:rPr lang="en-US" sz="1800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lang="en-US" sz="1800" dirty="0" err="1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OutputStream</a:t>
            </a:r>
            <a:r>
              <a:rPr lang="en-US" sz="1800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out) </a:t>
            </a:r>
          </a:p>
          <a:p>
            <a:r>
              <a:rPr lang="ru-RU" sz="1800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n-US" sz="1800" dirty="0" err="1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BufferedReader</a:t>
            </a:r>
            <a:r>
              <a:rPr lang="en-US" sz="1800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(Reader in) </a:t>
            </a:r>
          </a:p>
          <a:p>
            <a:r>
              <a:rPr lang="ru-RU" sz="1800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n-US" sz="1800" dirty="0" err="1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BufferedWriter</a:t>
            </a:r>
            <a:r>
              <a:rPr lang="en-US" sz="1800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(Writer out) </a:t>
            </a:r>
          </a:p>
        </p:txBody>
      </p:sp>
    </p:spTree>
    <p:extLst>
      <p:ext uri="{BB962C8B-B14F-4D97-AF65-F5344CB8AC3E}">
        <p14:creationId xmlns:p14="http://schemas.microsoft.com/office/powerpoint/2010/main" val="14379015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/>
        </p:nvSpPr>
        <p:spPr>
          <a:xfrm>
            <a:off x="459300" y="518211"/>
            <a:ext cx="840330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solidFill>
                  <a:srgbClr val="1B4597"/>
                </a:solidFill>
                <a:latin typeface="Roboto"/>
                <a:ea typeface="Roboto"/>
                <a:sym typeface="Roboto"/>
              </a:rPr>
              <a:t>Класс </a:t>
            </a:r>
            <a:r>
              <a:rPr lang="en-US" sz="2400" dirty="0">
                <a:solidFill>
                  <a:srgbClr val="1B4597"/>
                </a:solidFill>
                <a:latin typeface="Roboto"/>
                <a:ea typeface="Roboto"/>
                <a:sym typeface="Roboto"/>
              </a:rPr>
              <a:t>Scanner</a:t>
            </a:r>
            <a:endParaRPr lang="ru-RU" sz="2400" dirty="0">
              <a:solidFill>
                <a:srgbClr val="1B4597"/>
              </a:solidFill>
              <a:latin typeface="Roboto"/>
              <a:ea typeface="Roboto"/>
              <a:sym typeface="Roboto"/>
            </a:endParaRPr>
          </a:p>
        </p:txBody>
      </p:sp>
      <p:pic>
        <p:nvPicPr>
          <p:cNvPr id="103" name="Google Shape;1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0250" y="292867"/>
            <a:ext cx="883750" cy="88375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7"/>
          <p:cNvSpPr txBox="1"/>
          <p:nvPr/>
        </p:nvSpPr>
        <p:spPr>
          <a:xfrm>
            <a:off x="459300" y="6344229"/>
            <a:ext cx="82254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7F9ACF"/>
                </a:solidFill>
                <a:latin typeface="Roboto"/>
                <a:ea typeface="Roboto"/>
                <a:cs typeface="Roboto"/>
                <a:sym typeface="Roboto"/>
              </a:rPr>
              <a:t>Программирование на языке Java • Java Programming</a:t>
            </a:r>
            <a:endParaRPr sz="900">
              <a:solidFill>
                <a:srgbClr val="7F9AC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B0B944AD-A064-41F9-A961-293AE0778F04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r>
              <a:rPr lang="ru-RU"/>
              <a:t>из 36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63A2C4E-C8D3-4FFB-A1CA-A776AEE3F9D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" smtClean="0"/>
              <a:pPr/>
              <a:t>15</a:t>
            </a:fld>
            <a:endParaRPr lang="ru"/>
          </a:p>
        </p:txBody>
      </p:sp>
      <p:sp>
        <p:nvSpPr>
          <p:cNvPr id="11" name="Google Shape;101;p17">
            <a:extLst>
              <a:ext uri="{FF2B5EF4-FFF2-40B4-BE49-F238E27FC236}">
                <a16:creationId xmlns:a16="http://schemas.microsoft.com/office/drawing/2014/main" id="{3274333C-B02B-43BD-AD9D-2559753D386A}"/>
              </a:ext>
            </a:extLst>
          </p:cNvPr>
          <p:cNvSpPr txBox="1"/>
          <p:nvPr/>
        </p:nvSpPr>
        <p:spPr>
          <a:xfrm>
            <a:off x="459300" y="149289"/>
            <a:ext cx="84033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ru-RU" sz="1600" dirty="0">
                <a:solidFill>
                  <a:srgbClr val="7F9ACF"/>
                </a:solidFill>
                <a:latin typeface="Roboto"/>
                <a:ea typeface="Roboto"/>
                <a:sym typeface="Roboto"/>
              </a:rPr>
              <a:t>Консольный ввод-вывод</a:t>
            </a:r>
            <a:endParaRPr lang="en-US" sz="1600" dirty="0">
              <a:solidFill>
                <a:srgbClr val="7F9ACF"/>
              </a:solidFill>
              <a:latin typeface="Roboto"/>
              <a:ea typeface="Roboto"/>
              <a:sym typeface="Roboto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F09E490-926F-4BE3-9754-569ADA8351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9300" y="1441101"/>
            <a:ext cx="6798750" cy="127727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Scanner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sc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new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Scanner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99"/>
                </a:solidFill>
                <a:effectLst/>
                <a:latin typeface="Courier New" panose="02070309020205020404" pitchFamily="49" charset="0"/>
              </a:rPr>
              <a:t>System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6633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99"/>
                </a:solidFill>
                <a:effectLst/>
                <a:latin typeface="Courier New" panose="02070309020205020404" pitchFamily="49" charset="0"/>
              </a:rPr>
              <a:t>System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6633"/>
                </a:solidFill>
                <a:effectLst/>
                <a:latin typeface="Courier New" panose="02070309020205020404" pitchFamily="49" charset="0"/>
              </a:rPr>
              <a:t>out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6633"/>
                </a:solidFill>
                <a:effectLst/>
                <a:latin typeface="Courier New" panose="02070309020205020404" pitchFamily="49" charset="0"/>
              </a:rPr>
              <a:t>println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“Input 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”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66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a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sc.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6633"/>
                </a:solidFill>
                <a:effectLst/>
                <a:latin typeface="Courier New" panose="02070309020205020404" pitchFamily="49" charset="0"/>
              </a:rPr>
              <a:t>nextInt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()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99"/>
                </a:solidFill>
                <a:effectLst/>
                <a:latin typeface="Courier New" panose="02070309020205020404" pitchFamily="49" charset="0"/>
              </a:rPr>
              <a:t>System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6633"/>
                </a:solidFill>
                <a:effectLst/>
                <a:latin typeface="Courier New" panose="02070309020205020404" pitchFamily="49" charset="0"/>
              </a:rPr>
              <a:t>out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6633"/>
                </a:solidFill>
                <a:effectLst/>
                <a:latin typeface="Courier New" panose="02070309020205020404" pitchFamily="49" charset="0"/>
              </a:rPr>
              <a:t>println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“Input str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”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99"/>
                </a:solidFill>
                <a:effectLst/>
                <a:latin typeface="Courier New" panose="02070309020205020404" pitchFamily="49" charset="0"/>
              </a:rPr>
              <a:t>String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str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sc.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6633"/>
                </a:solidFill>
                <a:effectLst/>
                <a:latin typeface="Courier New" panose="02070309020205020404" pitchFamily="49" charset="0"/>
              </a:rPr>
              <a:t>next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()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CFA50EE-ECBB-48E2-8B14-3CCFB5F2181A}"/>
              </a:ext>
            </a:extLst>
          </p:cNvPr>
          <p:cNvSpPr txBox="1"/>
          <p:nvPr/>
        </p:nvSpPr>
        <p:spPr>
          <a:xfrm>
            <a:off x="459299" y="3338872"/>
            <a:ext cx="868470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Подробнее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см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</a:p>
          <a:p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  <a:hlinkClick r:id="rId4"/>
              </a:rPr>
              <a:t>http://docs.oracle.com/javase/1.5.0/docs/api/index.html?java/util/Scanner.html</a:t>
            </a:r>
            <a:endParaRPr lang="en-US" sz="18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n-US" sz="1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27302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/>
        </p:nvSpPr>
        <p:spPr>
          <a:xfrm>
            <a:off x="459300" y="518211"/>
            <a:ext cx="840330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solidFill>
                  <a:srgbClr val="1B4597"/>
                </a:solidFill>
                <a:latin typeface="Roboto"/>
                <a:ea typeface="Roboto"/>
                <a:sym typeface="Roboto"/>
              </a:rPr>
              <a:t>Вывод на экран</a:t>
            </a:r>
          </a:p>
        </p:txBody>
      </p:sp>
      <p:pic>
        <p:nvPicPr>
          <p:cNvPr id="103" name="Google Shape;1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0250" y="292867"/>
            <a:ext cx="883750" cy="88375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7"/>
          <p:cNvSpPr txBox="1"/>
          <p:nvPr/>
        </p:nvSpPr>
        <p:spPr>
          <a:xfrm>
            <a:off x="459300" y="6344229"/>
            <a:ext cx="82254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7F9ACF"/>
                </a:solidFill>
                <a:latin typeface="Roboto"/>
                <a:ea typeface="Roboto"/>
                <a:cs typeface="Roboto"/>
                <a:sym typeface="Roboto"/>
              </a:rPr>
              <a:t>Программирование на языке Java • Java Programming</a:t>
            </a:r>
            <a:endParaRPr sz="900">
              <a:solidFill>
                <a:srgbClr val="7F9AC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B0B944AD-A064-41F9-A961-293AE0778F04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r>
              <a:rPr lang="ru-RU"/>
              <a:t>из 36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63A2C4E-C8D3-4FFB-A1CA-A776AEE3F9D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" smtClean="0"/>
              <a:pPr/>
              <a:t>16</a:t>
            </a:fld>
            <a:endParaRPr lang="ru"/>
          </a:p>
        </p:txBody>
      </p:sp>
      <p:sp>
        <p:nvSpPr>
          <p:cNvPr id="11" name="Google Shape;101;p17">
            <a:extLst>
              <a:ext uri="{FF2B5EF4-FFF2-40B4-BE49-F238E27FC236}">
                <a16:creationId xmlns:a16="http://schemas.microsoft.com/office/drawing/2014/main" id="{3274333C-B02B-43BD-AD9D-2559753D386A}"/>
              </a:ext>
            </a:extLst>
          </p:cNvPr>
          <p:cNvSpPr txBox="1"/>
          <p:nvPr/>
        </p:nvSpPr>
        <p:spPr>
          <a:xfrm>
            <a:off x="459300" y="149289"/>
            <a:ext cx="84033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ru-RU" sz="1600" dirty="0">
                <a:solidFill>
                  <a:srgbClr val="7F9ACF"/>
                </a:solidFill>
                <a:latin typeface="Roboto"/>
                <a:ea typeface="Roboto"/>
                <a:sym typeface="Roboto"/>
              </a:rPr>
              <a:t>Консольный ввод-вывод</a:t>
            </a:r>
            <a:endParaRPr lang="en-US" sz="1600" dirty="0">
              <a:solidFill>
                <a:srgbClr val="7F9ACF"/>
              </a:solidFill>
              <a:latin typeface="Roboto"/>
              <a:ea typeface="Roboto"/>
              <a:sym typeface="Roboto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2847ACC-67F6-4EF7-82AA-8F6A089DC9A1}"/>
              </a:ext>
            </a:extLst>
          </p:cNvPr>
          <p:cNvSpPr txBox="1"/>
          <p:nvPr/>
        </p:nvSpPr>
        <p:spPr>
          <a:xfrm>
            <a:off x="459299" y="1297523"/>
            <a:ext cx="8225399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В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пакете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java.lang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есть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класс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с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именем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System. </a:t>
            </a:r>
          </a:p>
          <a:p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В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классе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System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определены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три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переменные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:</a:t>
            </a:r>
          </a:p>
          <a:p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n-US" sz="1800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public static </a:t>
            </a:r>
            <a:r>
              <a:rPr lang="en-US" sz="1800" dirty="0" err="1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InputStream</a:t>
            </a:r>
            <a:r>
              <a:rPr lang="en-US" sz="1800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in;</a:t>
            </a:r>
          </a:p>
          <a:p>
            <a:r>
              <a:rPr lang="en-US" sz="1800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	public static </a:t>
            </a:r>
            <a:r>
              <a:rPr lang="en-US" sz="1800" dirty="0" err="1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PrintStream</a:t>
            </a:r>
            <a:r>
              <a:rPr lang="en-US" sz="1800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out;</a:t>
            </a:r>
          </a:p>
          <a:p>
            <a:r>
              <a:rPr lang="en-US" sz="1800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	public static </a:t>
            </a:r>
            <a:r>
              <a:rPr lang="en-US" sz="1800" dirty="0" err="1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PrintStream</a:t>
            </a:r>
            <a:r>
              <a:rPr lang="en-US" sz="1800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err;  </a:t>
            </a:r>
          </a:p>
          <a:p>
            <a:endParaRPr lang="en-US" sz="18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sz="1800" dirty="0" err="1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System.out</a:t>
            </a:r>
            <a:r>
              <a:rPr lang="en-US" sz="1800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sz="18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и </a:t>
            </a:r>
            <a:r>
              <a:rPr lang="en-US" sz="1800" dirty="0" err="1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System.err</a:t>
            </a:r>
            <a:r>
              <a:rPr lang="en-US" sz="1800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– </a:t>
            </a:r>
            <a:r>
              <a:rPr lang="ru-RU" sz="18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байтовые потоки, эмулирующие </a:t>
            </a:r>
          </a:p>
          <a:p>
            <a:r>
              <a:rPr lang="ru-RU" sz="18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поддержку локального </a:t>
            </a:r>
            <a:r>
              <a:rPr lang="en-US" sz="18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character set !</a:t>
            </a:r>
          </a:p>
          <a:p>
            <a:r>
              <a:rPr lang="en-US" sz="1800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System.in </a:t>
            </a:r>
            <a:r>
              <a:rPr lang="en-US" sz="18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– </a:t>
            </a:r>
            <a:r>
              <a:rPr lang="ru-RU" sz="18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байтовый поток ! </a:t>
            </a:r>
            <a:endParaRPr lang="en-US" sz="18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n-US" sz="18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ru-RU" sz="18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Класс </a:t>
            </a:r>
            <a:r>
              <a:rPr lang="ru-RU" sz="18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PrintStream</a:t>
            </a:r>
            <a:r>
              <a:rPr lang="ru-RU" sz="18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содержит методы </a:t>
            </a:r>
            <a:r>
              <a:rPr lang="ru-RU" sz="18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print</a:t>
            </a:r>
            <a:r>
              <a:rPr lang="ru-RU" sz="18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() и </a:t>
            </a:r>
            <a:r>
              <a:rPr lang="ru-RU" sz="18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println</a:t>
            </a:r>
            <a:r>
              <a:rPr lang="ru-RU" sz="18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() для всех базовых типов данных.</a:t>
            </a:r>
            <a:r>
              <a:rPr lang="en-US" sz="18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sz="18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Т.о</a:t>
            </a:r>
            <a:r>
              <a:rPr lang="ru-RU" sz="18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. для консольного вывода надо вызвать</a:t>
            </a:r>
            <a:r>
              <a:rPr lang="en-US" sz="18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sz="18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System.out.print</a:t>
            </a:r>
            <a:r>
              <a:rPr lang="ru-RU" sz="18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() или </a:t>
            </a:r>
            <a:r>
              <a:rPr lang="ru-RU" sz="18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System.out.println</a:t>
            </a:r>
            <a:r>
              <a:rPr lang="ru-RU" sz="18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()</a:t>
            </a:r>
          </a:p>
          <a:p>
            <a:endParaRPr lang="en-US" sz="18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n-US" sz="18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ru-RU" sz="18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n-US" sz="18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BFD63E2F-13C9-4760-8064-2E26C04905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9299" y="5237353"/>
            <a:ext cx="5619750" cy="53860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66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66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Значение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а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”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а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66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66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729431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/>
        </p:nvSpPr>
        <p:spPr>
          <a:xfrm>
            <a:off x="459300" y="518211"/>
            <a:ext cx="840330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solidFill>
                  <a:srgbClr val="1B4597"/>
                </a:solidFill>
                <a:latin typeface="Roboto"/>
                <a:ea typeface="Roboto"/>
                <a:sym typeface="Roboto"/>
              </a:rPr>
              <a:t>Класс </a:t>
            </a:r>
            <a:r>
              <a:rPr lang="en-US" sz="2400" dirty="0">
                <a:solidFill>
                  <a:srgbClr val="1B4597"/>
                </a:solidFill>
                <a:latin typeface="Roboto"/>
                <a:ea typeface="Roboto"/>
                <a:sym typeface="Roboto"/>
              </a:rPr>
              <a:t>File</a:t>
            </a:r>
            <a:endParaRPr lang="ru-RU" sz="2400" dirty="0">
              <a:solidFill>
                <a:srgbClr val="1B4597"/>
              </a:solidFill>
              <a:latin typeface="Roboto"/>
              <a:ea typeface="Roboto"/>
              <a:sym typeface="Roboto"/>
            </a:endParaRPr>
          </a:p>
        </p:txBody>
      </p:sp>
      <p:pic>
        <p:nvPicPr>
          <p:cNvPr id="103" name="Google Shape;1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0250" y="292867"/>
            <a:ext cx="883750" cy="88375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7"/>
          <p:cNvSpPr txBox="1"/>
          <p:nvPr/>
        </p:nvSpPr>
        <p:spPr>
          <a:xfrm>
            <a:off x="459300" y="6344229"/>
            <a:ext cx="82254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7F9ACF"/>
                </a:solidFill>
                <a:latin typeface="Roboto"/>
                <a:ea typeface="Roboto"/>
                <a:cs typeface="Roboto"/>
                <a:sym typeface="Roboto"/>
              </a:rPr>
              <a:t>Программирование на языке Java • Java Programming</a:t>
            </a:r>
            <a:endParaRPr sz="900">
              <a:solidFill>
                <a:srgbClr val="7F9AC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B0B944AD-A064-41F9-A961-293AE0778F04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r>
              <a:rPr lang="ru-RU"/>
              <a:t>из 36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63A2C4E-C8D3-4FFB-A1CA-A776AEE3F9D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" smtClean="0"/>
              <a:pPr/>
              <a:t>17</a:t>
            </a:fld>
            <a:endParaRPr lang="ru"/>
          </a:p>
        </p:txBody>
      </p:sp>
      <p:sp>
        <p:nvSpPr>
          <p:cNvPr id="11" name="Google Shape;101;p17">
            <a:extLst>
              <a:ext uri="{FF2B5EF4-FFF2-40B4-BE49-F238E27FC236}">
                <a16:creationId xmlns:a16="http://schemas.microsoft.com/office/drawing/2014/main" id="{3274333C-B02B-43BD-AD9D-2559753D386A}"/>
              </a:ext>
            </a:extLst>
          </p:cNvPr>
          <p:cNvSpPr txBox="1"/>
          <p:nvPr/>
        </p:nvSpPr>
        <p:spPr>
          <a:xfrm>
            <a:off x="459300" y="149289"/>
            <a:ext cx="84033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ru-RU" sz="1600" dirty="0">
                <a:solidFill>
                  <a:srgbClr val="7F9ACF"/>
                </a:solidFill>
                <a:latin typeface="Roboto"/>
                <a:ea typeface="Roboto"/>
                <a:sym typeface="Roboto"/>
              </a:rPr>
              <a:t>Консольный ввод-вывод</a:t>
            </a:r>
            <a:endParaRPr lang="en-US" sz="1600" dirty="0">
              <a:solidFill>
                <a:srgbClr val="7F9ACF"/>
              </a:solidFill>
              <a:latin typeface="Roboto"/>
              <a:ea typeface="Roboto"/>
              <a:sym typeface="Roboto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5CB03E5-8F7E-4870-8181-77398950C09C}"/>
              </a:ext>
            </a:extLst>
          </p:cNvPr>
          <p:cNvSpPr txBox="1"/>
          <p:nvPr/>
        </p:nvSpPr>
        <p:spPr>
          <a:xfrm>
            <a:off x="459300" y="1401961"/>
            <a:ext cx="7789351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Класс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File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представляет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имя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файла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но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не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сам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файл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(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если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файл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не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существует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он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не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создается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если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существует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с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ним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можно</a:t>
            </a:r>
            <a:endParaRPr lang="en-US" sz="18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проводить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производить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операции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через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объект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File) !</a:t>
            </a:r>
          </a:p>
          <a:p>
            <a:endParaRPr lang="en-US" sz="18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Конструкторы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:</a:t>
            </a:r>
          </a:p>
          <a:p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n-US" sz="1800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public File(String pathname)</a:t>
            </a:r>
          </a:p>
          <a:p>
            <a:r>
              <a:rPr lang="en-US" sz="1800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	public File(String pathname, String filename)</a:t>
            </a:r>
          </a:p>
          <a:p>
            <a:r>
              <a:rPr lang="en-US" sz="1800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	public File (File parent, String child) </a:t>
            </a:r>
          </a:p>
          <a:p>
            <a:endParaRPr lang="en-US" sz="1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7349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/>
        </p:nvSpPr>
        <p:spPr>
          <a:xfrm>
            <a:off x="459300" y="518211"/>
            <a:ext cx="840330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solidFill>
                  <a:srgbClr val="1B4597"/>
                </a:solidFill>
                <a:latin typeface="Roboto"/>
                <a:ea typeface="Roboto"/>
                <a:sym typeface="Roboto"/>
              </a:rPr>
              <a:t>Класс </a:t>
            </a:r>
            <a:r>
              <a:rPr lang="en-US" sz="2400" dirty="0">
                <a:solidFill>
                  <a:srgbClr val="1B4597"/>
                </a:solidFill>
                <a:latin typeface="Roboto"/>
                <a:ea typeface="Roboto"/>
                <a:sym typeface="Roboto"/>
              </a:rPr>
              <a:t>File</a:t>
            </a:r>
            <a:endParaRPr lang="ru-RU" sz="2400" dirty="0">
              <a:solidFill>
                <a:srgbClr val="1B4597"/>
              </a:solidFill>
              <a:latin typeface="Roboto"/>
              <a:ea typeface="Roboto"/>
              <a:sym typeface="Roboto"/>
            </a:endParaRPr>
          </a:p>
        </p:txBody>
      </p:sp>
      <p:pic>
        <p:nvPicPr>
          <p:cNvPr id="103" name="Google Shape;1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0250" y="292867"/>
            <a:ext cx="883750" cy="88375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7"/>
          <p:cNvSpPr txBox="1"/>
          <p:nvPr/>
        </p:nvSpPr>
        <p:spPr>
          <a:xfrm>
            <a:off x="459300" y="6344229"/>
            <a:ext cx="82254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7F9ACF"/>
                </a:solidFill>
                <a:latin typeface="Roboto"/>
                <a:ea typeface="Roboto"/>
                <a:cs typeface="Roboto"/>
                <a:sym typeface="Roboto"/>
              </a:rPr>
              <a:t>Программирование на языке Java • Java Programming</a:t>
            </a:r>
            <a:endParaRPr sz="900">
              <a:solidFill>
                <a:srgbClr val="7F9AC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B0B944AD-A064-41F9-A961-293AE0778F04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r>
              <a:rPr lang="ru-RU"/>
              <a:t>из 36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63A2C4E-C8D3-4FFB-A1CA-A776AEE3F9D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" smtClean="0"/>
              <a:pPr/>
              <a:t>18</a:t>
            </a:fld>
            <a:endParaRPr lang="ru"/>
          </a:p>
        </p:txBody>
      </p:sp>
      <p:sp>
        <p:nvSpPr>
          <p:cNvPr id="11" name="Google Shape;101;p17">
            <a:extLst>
              <a:ext uri="{FF2B5EF4-FFF2-40B4-BE49-F238E27FC236}">
                <a16:creationId xmlns:a16="http://schemas.microsoft.com/office/drawing/2014/main" id="{3274333C-B02B-43BD-AD9D-2559753D386A}"/>
              </a:ext>
            </a:extLst>
          </p:cNvPr>
          <p:cNvSpPr txBox="1"/>
          <p:nvPr/>
        </p:nvSpPr>
        <p:spPr>
          <a:xfrm>
            <a:off x="459300" y="149289"/>
            <a:ext cx="84033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ru-RU" sz="1600" dirty="0">
                <a:solidFill>
                  <a:srgbClr val="7F9ACF"/>
                </a:solidFill>
                <a:latin typeface="Roboto"/>
                <a:ea typeface="Roboto"/>
                <a:sym typeface="Roboto"/>
              </a:rPr>
              <a:t>Консольный ввод-вывод</a:t>
            </a:r>
            <a:endParaRPr lang="en-US" sz="1600" dirty="0">
              <a:solidFill>
                <a:srgbClr val="7F9ACF"/>
              </a:solidFill>
              <a:latin typeface="Roboto"/>
              <a:ea typeface="Roboto"/>
              <a:sym typeface="Roboto"/>
            </a:endParaRPr>
          </a:p>
        </p:txBody>
      </p:sp>
      <p:graphicFrame>
        <p:nvGraphicFramePr>
          <p:cNvPr id="9" name="Таблица 2">
            <a:extLst>
              <a:ext uri="{FF2B5EF4-FFF2-40B4-BE49-F238E27FC236}">
                <a16:creationId xmlns:a16="http://schemas.microsoft.com/office/drawing/2014/main" id="{1933401B-D109-42EA-A47C-859A3A41F7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285585"/>
              </p:ext>
            </p:extLst>
          </p:nvPr>
        </p:nvGraphicFramePr>
        <p:xfrm>
          <a:off x="459300" y="1252470"/>
          <a:ext cx="8403300" cy="5110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60225">
                  <a:extLst>
                    <a:ext uri="{9D8B030D-6E8A-4147-A177-3AD203B41FA5}">
                      <a16:colId xmlns:a16="http://schemas.microsoft.com/office/drawing/2014/main" val="1543037745"/>
                    </a:ext>
                  </a:extLst>
                </a:gridCol>
                <a:gridCol w="5043075">
                  <a:extLst>
                    <a:ext uri="{9D8B030D-6E8A-4147-A177-3AD203B41FA5}">
                      <a16:colId xmlns:a16="http://schemas.microsoft.com/office/drawing/2014/main" val="1398440033"/>
                    </a:ext>
                  </a:extLst>
                </a:gridCol>
              </a:tblGrid>
              <a:tr h="358613">
                <a:tc>
                  <a:txBody>
                    <a:bodyPr/>
                    <a:lstStyle>
                      <a:lvl1pPr>
                        <a:defRPr sz="1600">
                          <a:solidFill>
                            <a:srgbClr val="000099"/>
                          </a:solidFill>
                          <a:latin typeface="Arial" charset="0"/>
                        </a:defRPr>
                      </a:lvl1pPr>
                      <a:lvl2pPr marL="742950" indent="-285750">
                        <a:defRPr sz="1400">
                          <a:solidFill>
                            <a:srgbClr val="000099"/>
                          </a:solidFill>
                          <a:latin typeface="Arial" charset="0"/>
                        </a:defRPr>
                      </a:lvl2pPr>
                      <a:lvl3pPr marL="11430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3pPr>
                      <a:lvl4pPr marL="16002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4pPr>
                      <a:lvl5pPr marL="2057400" indent="-228600"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Arial" charset="0"/>
                        </a:rPr>
                        <a:t>Метод</a:t>
                      </a:r>
                    </a:p>
                  </a:txBody>
                  <a:tcPr anchor="ctr" horzOverflow="overflow">
                    <a:solidFill>
                      <a:srgbClr val="0F2D69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1600">
                          <a:solidFill>
                            <a:srgbClr val="000099"/>
                          </a:solidFill>
                          <a:latin typeface="Arial" charset="0"/>
                        </a:defRPr>
                      </a:lvl1pPr>
                      <a:lvl2pPr marL="742950" indent="-285750">
                        <a:defRPr sz="1400">
                          <a:solidFill>
                            <a:srgbClr val="000099"/>
                          </a:solidFill>
                          <a:latin typeface="Arial" charset="0"/>
                        </a:defRPr>
                      </a:lvl2pPr>
                      <a:lvl3pPr marL="11430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3pPr>
                      <a:lvl4pPr marL="16002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4pPr>
                      <a:lvl5pPr marL="2057400" indent="-228600"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Arial" charset="0"/>
                        </a:rPr>
                        <a:t>Назначение</a:t>
                      </a:r>
                      <a:endParaRPr kumimoji="0" lang="ru-RU" alt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Arial" charset="0"/>
                      </a:endParaRPr>
                    </a:p>
                  </a:txBody>
                  <a:tcPr anchor="ctr" horzOverflow="overflow">
                    <a:solidFill>
                      <a:srgbClr val="0F2D6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5887619"/>
                  </a:ext>
                </a:extLst>
              </a:tr>
              <a:tr h="358599">
                <a:tc>
                  <a:txBody>
                    <a:bodyPr/>
                    <a:lstStyle>
                      <a:lvl1pPr>
                        <a:defRPr sz="1600">
                          <a:solidFill>
                            <a:srgbClr val="000099"/>
                          </a:solidFill>
                          <a:latin typeface="Arial" charset="0"/>
                        </a:defRPr>
                      </a:lvl1pPr>
                      <a:lvl2pPr marL="742950" indent="-285750">
                        <a:defRPr sz="1400">
                          <a:solidFill>
                            <a:srgbClr val="000099"/>
                          </a:solidFill>
                          <a:latin typeface="Arial" charset="0"/>
                        </a:defRPr>
                      </a:lvl2pPr>
                      <a:lvl3pPr marL="11430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3pPr>
                      <a:lvl4pPr marL="16002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4pPr>
                      <a:lvl5pPr marL="2057400" indent="-228600"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public </a:t>
                      </a:r>
                      <a:r>
                        <a:rPr kumimoji="0" lang="en-US" altLang="ru-RU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boolean</a:t>
                      </a:r>
                      <a:r>
                        <a:rPr kumimoji="0" lang="en-US" altLang="ru-RU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exists()</a:t>
                      </a:r>
                      <a:endParaRPr kumimoji="0" lang="ru-RU" altLang="ru-RU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>
                      <a:lvl1pPr>
                        <a:defRPr sz="1600">
                          <a:solidFill>
                            <a:srgbClr val="000099"/>
                          </a:solidFill>
                          <a:latin typeface="Arial" charset="0"/>
                        </a:defRPr>
                      </a:lvl1pPr>
                      <a:lvl2pPr marL="742950" indent="-285750">
                        <a:defRPr sz="1400">
                          <a:solidFill>
                            <a:srgbClr val="000099"/>
                          </a:solidFill>
                          <a:latin typeface="Arial" charset="0"/>
                        </a:defRPr>
                      </a:lvl2pPr>
                      <a:lvl3pPr marL="11430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3pPr>
                      <a:lvl4pPr marL="16002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4pPr>
                      <a:lvl5pPr marL="2057400" indent="-228600"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Существует ли файл?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9384517"/>
                  </a:ext>
                </a:extLst>
              </a:tr>
              <a:tr h="358599">
                <a:tc>
                  <a:txBody>
                    <a:bodyPr/>
                    <a:lstStyle>
                      <a:lvl1pPr>
                        <a:defRPr sz="1600">
                          <a:solidFill>
                            <a:srgbClr val="000099"/>
                          </a:solidFill>
                          <a:latin typeface="Arial" charset="0"/>
                        </a:defRPr>
                      </a:lvl1pPr>
                      <a:lvl2pPr marL="742950" indent="-285750">
                        <a:defRPr sz="1400">
                          <a:solidFill>
                            <a:srgbClr val="000099"/>
                          </a:solidFill>
                          <a:latin typeface="Arial" charset="0"/>
                        </a:defRPr>
                      </a:lvl2pPr>
                      <a:lvl3pPr marL="11430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3pPr>
                      <a:lvl4pPr marL="16002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4pPr>
                      <a:lvl5pPr marL="2057400" indent="-228600"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public </a:t>
                      </a:r>
                      <a:r>
                        <a:rPr kumimoji="0" lang="en-US" altLang="ru-RU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boolean</a:t>
                      </a:r>
                      <a:r>
                        <a:rPr kumimoji="0" lang="en-US" altLang="ru-RU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</a:t>
                      </a:r>
                      <a:r>
                        <a:rPr kumimoji="0" lang="en-US" altLang="ru-RU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canRead</a:t>
                      </a:r>
                      <a:r>
                        <a:rPr kumimoji="0" lang="en-US" altLang="ru-RU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()</a:t>
                      </a:r>
                      <a:endParaRPr kumimoji="0" lang="ru-RU" altLang="ru-RU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>
                      <a:lvl1pPr>
                        <a:defRPr sz="1600">
                          <a:solidFill>
                            <a:srgbClr val="000099"/>
                          </a:solidFill>
                          <a:latin typeface="Arial" charset="0"/>
                        </a:defRPr>
                      </a:lvl1pPr>
                      <a:lvl2pPr marL="742950" indent="-285750">
                        <a:defRPr sz="1400">
                          <a:solidFill>
                            <a:srgbClr val="000099"/>
                          </a:solidFill>
                          <a:latin typeface="Arial" charset="0"/>
                        </a:defRPr>
                      </a:lvl2pPr>
                      <a:lvl3pPr marL="11430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3pPr>
                      <a:lvl4pPr marL="16002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4pPr>
                      <a:lvl5pPr marL="2057400" indent="-228600"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Возможен ли доступ на чтение?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8719217"/>
                  </a:ext>
                </a:extLst>
              </a:tr>
              <a:tr h="358599">
                <a:tc>
                  <a:txBody>
                    <a:bodyPr/>
                    <a:lstStyle>
                      <a:lvl1pPr>
                        <a:defRPr sz="1600">
                          <a:solidFill>
                            <a:srgbClr val="000099"/>
                          </a:solidFill>
                          <a:latin typeface="Arial" charset="0"/>
                        </a:defRPr>
                      </a:lvl1pPr>
                      <a:lvl2pPr marL="742950" indent="-285750">
                        <a:defRPr sz="1400">
                          <a:solidFill>
                            <a:srgbClr val="000099"/>
                          </a:solidFill>
                          <a:latin typeface="Arial" charset="0"/>
                        </a:defRPr>
                      </a:lvl2pPr>
                      <a:lvl3pPr marL="11430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3pPr>
                      <a:lvl4pPr marL="16002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4pPr>
                      <a:lvl5pPr marL="2057400" indent="-228600"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public boolean canWrite()</a:t>
                      </a:r>
                      <a:endParaRPr kumimoji="0" lang="ru-RU" altLang="ru-RU" sz="1800" b="1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>
                      <a:lvl1pPr>
                        <a:defRPr sz="1600">
                          <a:solidFill>
                            <a:srgbClr val="000099"/>
                          </a:solidFill>
                          <a:latin typeface="Arial" charset="0"/>
                        </a:defRPr>
                      </a:lvl1pPr>
                      <a:lvl2pPr marL="742950" indent="-285750">
                        <a:defRPr sz="1400">
                          <a:solidFill>
                            <a:srgbClr val="000099"/>
                          </a:solidFill>
                          <a:latin typeface="Arial" charset="0"/>
                        </a:defRPr>
                      </a:lvl2pPr>
                      <a:lvl3pPr marL="11430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3pPr>
                      <a:lvl4pPr marL="16002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4pPr>
                      <a:lvl5pPr marL="2057400" indent="-228600"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Возможен ли доступ на запись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2183502"/>
                  </a:ext>
                </a:extLst>
              </a:tr>
              <a:tr h="358599">
                <a:tc>
                  <a:txBody>
                    <a:bodyPr/>
                    <a:lstStyle>
                      <a:lvl1pPr>
                        <a:defRPr sz="1600">
                          <a:solidFill>
                            <a:srgbClr val="000099"/>
                          </a:solidFill>
                          <a:latin typeface="Arial" charset="0"/>
                        </a:defRPr>
                      </a:lvl1pPr>
                      <a:lvl2pPr marL="742950" indent="-285750">
                        <a:defRPr sz="1400">
                          <a:solidFill>
                            <a:srgbClr val="000099"/>
                          </a:solidFill>
                          <a:latin typeface="Arial" charset="0"/>
                        </a:defRPr>
                      </a:lvl2pPr>
                      <a:lvl3pPr marL="11430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3pPr>
                      <a:lvl4pPr marL="16002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4pPr>
                      <a:lvl5pPr marL="2057400" indent="-228600"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public </a:t>
                      </a:r>
                      <a:r>
                        <a:rPr kumimoji="0" lang="en-US" altLang="ru-RU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boolean</a:t>
                      </a:r>
                      <a:r>
                        <a:rPr kumimoji="0" lang="en-US" altLang="ru-RU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</a:t>
                      </a:r>
                      <a:r>
                        <a:rPr kumimoji="0" lang="en-US" altLang="ru-RU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isHidden</a:t>
                      </a:r>
                      <a:r>
                        <a:rPr kumimoji="0" lang="en-US" altLang="ru-RU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()</a:t>
                      </a:r>
                      <a:endParaRPr kumimoji="0" lang="ru-RU" altLang="ru-RU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>
                      <a:lvl1pPr>
                        <a:defRPr sz="1600">
                          <a:solidFill>
                            <a:srgbClr val="000099"/>
                          </a:solidFill>
                          <a:latin typeface="Arial" charset="0"/>
                        </a:defRPr>
                      </a:lvl1pPr>
                      <a:lvl2pPr marL="742950" indent="-285750">
                        <a:defRPr sz="1400">
                          <a:solidFill>
                            <a:srgbClr val="000099"/>
                          </a:solidFill>
                          <a:latin typeface="Arial" charset="0"/>
                        </a:defRPr>
                      </a:lvl2pPr>
                      <a:lvl3pPr marL="11430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3pPr>
                      <a:lvl4pPr marL="16002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4pPr>
                      <a:lvl5pPr marL="2057400" indent="-228600"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Является ли файл скрытым?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5907240"/>
                  </a:ext>
                </a:extLst>
              </a:tr>
              <a:tr h="358599">
                <a:tc>
                  <a:txBody>
                    <a:bodyPr/>
                    <a:lstStyle>
                      <a:lvl1pPr>
                        <a:defRPr sz="1600">
                          <a:solidFill>
                            <a:srgbClr val="000099"/>
                          </a:solidFill>
                          <a:latin typeface="Arial" charset="0"/>
                        </a:defRPr>
                      </a:lvl1pPr>
                      <a:lvl2pPr marL="742950" indent="-285750">
                        <a:defRPr sz="1400">
                          <a:solidFill>
                            <a:srgbClr val="000099"/>
                          </a:solidFill>
                          <a:latin typeface="Arial" charset="0"/>
                        </a:defRPr>
                      </a:lvl2pPr>
                      <a:lvl3pPr marL="11430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3pPr>
                      <a:lvl4pPr marL="16002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4pPr>
                      <a:lvl5pPr marL="2057400" indent="-228600"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public</a:t>
                      </a:r>
                      <a:r>
                        <a:rPr kumimoji="0" lang="ru-RU" altLang="ru-RU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</a:t>
                      </a:r>
                      <a:r>
                        <a:rPr kumimoji="0" lang="ru-RU" altLang="ru-RU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boolean</a:t>
                      </a:r>
                      <a:r>
                        <a:rPr kumimoji="0" lang="ru-RU" altLang="ru-RU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</a:t>
                      </a:r>
                      <a:r>
                        <a:rPr kumimoji="0" lang="ru-RU" altLang="ru-RU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isFile</a:t>
                      </a:r>
                      <a:r>
                        <a:rPr kumimoji="0" lang="ru-RU" altLang="ru-RU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()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>
                      <a:lvl1pPr>
                        <a:defRPr sz="1600">
                          <a:solidFill>
                            <a:srgbClr val="000099"/>
                          </a:solidFill>
                          <a:latin typeface="Arial" charset="0"/>
                        </a:defRPr>
                      </a:lvl1pPr>
                      <a:lvl2pPr marL="742950" indent="-285750">
                        <a:defRPr sz="1400">
                          <a:solidFill>
                            <a:srgbClr val="000099"/>
                          </a:solidFill>
                          <a:latin typeface="Arial" charset="0"/>
                        </a:defRPr>
                      </a:lvl2pPr>
                      <a:lvl3pPr marL="11430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3pPr>
                      <a:lvl4pPr marL="16002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4pPr>
                      <a:lvl5pPr marL="2057400" indent="-228600"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Файл? 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1466234"/>
                  </a:ext>
                </a:extLst>
              </a:tr>
              <a:tr h="358599">
                <a:tc>
                  <a:txBody>
                    <a:bodyPr/>
                    <a:lstStyle>
                      <a:lvl1pPr>
                        <a:defRPr sz="1600">
                          <a:solidFill>
                            <a:srgbClr val="000099"/>
                          </a:solidFill>
                          <a:latin typeface="Arial" charset="0"/>
                        </a:defRPr>
                      </a:lvl1pPr>
                      <a:lvl2pPr marL="742950" indent="-285750">
                        <a:defRPr sz="1400">
                          <a:solidFill>
                            <a:srgbClr val="000099"/>
                          </a:solidFill>
                          <a:latin typeface="Arial" charset="0"/>
                        </a:defRPr>
                      </a:lvl2pPr>
                      <a:lvl3pPr marL="11430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3pPr>
                      <a:lvl4pPr marL="16002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4pPr>
                      <a:lvl5pPr marL="2057400" indent="-228600"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public</a:t>
                      </a:r>
                      <a:r>
                        <a:rPr kumimoji="0" lang="ru-RU" altLang="ru-RU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</a:t>
                      </a:r>
                      <a:r>
                        <a:rPr kumimoji="0" lang="ru-RU" altLang="ru-RU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boolean</a:t>
                      </a:r>
                      <a:r>
                        <a:rPr kumimoji="0" lang="ru-RU" altLang="ru-RU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</a:t>
                      </a:r>
                      <a:r>
                        <a:rPr kumimoji="0" lang="ru-RU" altLang="ru-RU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isDirectory</a:t>
                      </a:r>
                      <a:r>
                        <a:rPr kumimoji="0" lang="ru-RU" altLang="ru-RU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()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>
                      <a:lvl1pPr>
                        <a:defRPr sz="1600">
                          <a:solidFill>
                            <a:srgbClr val="000099"/>
                          </a:solidFill>
                          <a:latin typeface="Arial" charset="0"/>
                        </a:defRPr>
                      </a:lvl1pPr>
                      <a:lvl2pPr marL="742950" indent="-285750">
                        <a:defRPr sz="1400">
                          <a:solidFill>
                            <a:srgbClr val="000099"/>
                          </a:solidFill>
                          <a:latin typeface="Arial" charset="0"/>
                        </a:defRPr>
                      </a:lvl2pPr>
                      <a:lvl3pPr marL="11430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3pPr>
                      <a:lvl4pPr marL="16002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4pPr>
                      <a:lvl5pPr marL="2057400" indent="-228600"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Каталог?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0953533"/>
                  </a:ext>
                </a:extLst>
              </a:tr>
              <a:tr h="627559">
                <a:tc>
                  <a:txBody>
                    <a:bodyPr/>
                    <a:lstStyle>
                      <a:lvl1pPr>
                        <a:defRPr sz="1600">
                          <a:solidFill>
                            <a:srgbClr val="000099"/>
                          </a:solidFill>
                          <a:latin typeface="Arial" charset="0"/>
                        </a:defRPr>
                      </a:lvl1pPr>
                      <a:lvl2pPr marL="742950" indent="-285750">
                        <a:defRPr sz="1400">
                          <a:solidFill>
                            <a:srgbClr val="000099"/>
                          </a:solidFill>
                          <a:latin typeface="Arial" charset="0"/>
                        </a:defRPr>
                      </a:lvl2pPr>
                      <a:lvl3pPr marL="11430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3pPr>
                      <a:lvl4pPr marL="16002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4pPr>
                      <a:lvl5pPr marL="2057400" indent="-228600"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public</a:t>
                      </a:r>
                      <a:r>
                        <a:rPr kumimoji="0" lang="ru-RU" altLang="ru-RU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</a:t>
                      </a:r>
                      <a:r>
                        <a:rPr kumimoji="0" lang="ru-RU" altLang="ru-RU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boolean</a:t>
                      </a:r>
                      <a:r>
                        <a:rPr kumimoji="0" lang="ru-RU" altLang="ru-RU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</a:t>
                      </a:r>
                      <a:r>
                        <a:rPr kumimoji="0" lang="ru-RU" altLang="ru-RU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delete</a:t>
                      </a:r>
                      <a:r>
                        <a:rPr kumimoji="0" lang="ru-RU" altLang="ru-RU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()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>
                      <a:lvl1pPr>
                        <a:defRPr sz="1600">
                          <a:solidFill>
                            <a:srgbClr val="000099"/>
                          </a:solidFill>
                          <a:latin typeface="Arial" charset="0"/>
                        </a:defRPr>
                      </a:lvl1pPr>
                      <a:lvl2pPr marL="742950" indent="-285750">
                        <a:defRPr sz="1400">
                          <a:solidFill>
                            <a:srgbClr val="000099"/>
                          </a:solidFill>
                          <a:latin typeface="Arial" charset="0"/>
                        </a:defRPr>
                      </a:lvl2pPr>
                      <a:lvl3pPr marL="11430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3pPr>
                      <a:lvl4pPr marL="16002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4pPr>
                      <a:lvl5pPr marL="2057400" indent="-228600"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Удаляет файл, если он существует. Каталог удаляется только если он пуст.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536271"/>
                  </a:ext>
                </a:extLst>
              </a:tr>
              <a:tr h="358599">
                <a:tc>
                  <a:txBody>
                    <a:bodyPr/>
                    <a:lstStyle>
                      <a:lvl1pPr>
                        <a:defRPr sz="1600">
                          <a:solidFill>
                            <a:srgbClr val="000099"/>
                          </a:solidFill>
                          <a:latin typeface="Arial" charset="0"/>
                        </a:defRPr>
                      </a:lvl1pPr>
                      <a:lvl2pPr marL="742950" indent="-285750">
                        <a:defRPr sz="1400">
                          <a:solidFill>
                            <a:srgbClr val="000099"/>
                          </a:solidFill>
                          <a:latin typeface="Arial" charset="0"/>
                        </a:defRPr>
                      </a:lvl2pPr>
                      <a:lvl3pPr marL="11430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3pPr>
                      <a:lvl4pPr marL="16002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4pPr>
                      <a:lvl5pPr marL="2057400" indent="-228600"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public</a:t>
                      </a:r>
                      <a:r>
                        <a:rPr kumimoji="0" lang="ru-RU" altLang="ru-RU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</a:t>
                      </a:r>
                      <a:r>
                        <a:rPr kumimoji="0" lang="ru-RU" altLang="ru-RU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String</a:t>
                      </a:r>
                      <a:r>
                        <a:rPr kumimoji="0" lang="ru-RU" altLang="ru-RU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[ ] </a:t>
                      </a:r>
                      <a:r>
                        <a:rPr kumimoji="0" lang="ru-RU" altLang="ru-RU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list</a:t>
                      </a:r>
                      <a:r>
                        <a:rPr kumimoji="0" lang="ru-RU" altLang="ru-RU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()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>
                      <a:lvl1pPr>
                        <a:defRPr sz="1600">
                          <a:solidFill>
                            <a:srgbClr val="000099"/>
                          </a:solidFill>
                          <a:latin typeface="Arial" charset="0"/>
                        </a:defRPr>
                      </a:lvl1pPr>
                      <a:lvl2pPr marL="742950" indent="-285750">
                        <a:defRPr sz="1400">
                          <a:solidFill>
                            <a:srgbClr val="000099"/>
                          </a:solidFill>
                          <a:latin typeface="Arial" charset="0"/>
                        </a:defRPr>
                      </a:lvl2pPr>
                      <a:lvl3pPr marL="11430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3pPr>
                      <a:lvl4pPr marL="16002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4pPr>
                      <a:lvl5pPr marL="2057400" indent="-228600"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Возвращает список файлов в каталоге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4279027"/>
                  </a:ext>
                </a:extLst>
              </a:tr>
              <a:tr h="358634">
                <a:tc>
                  <a:txBody>
                    <a:bodyPr/>
                    <a:lstStyle>
                      <a:lvl1pPr>
                        <a:defRPr sz="1600">
                          <a:solidFill>
                            <a:srgbClr val="000099"/>
                          </a:solidFill>
                          <a:latin typeface="Arial" charset="0"/>
                        </a:defRPr>
                      </a:lvl1pPr>
                      <a:lvl2pPr marL="742950" indent="-285750">
                        <a:defRPr sz="1400">
                          <a:solidFill>
                            <a:srgbClr val="000099"/>
                          </a:solidFill>
                          <a:latin typeface="Arial" charset="0"/>
                        </a:defRPr>
                      </a:lvl2pPr>
                      <a:lvl3pPr marL="11430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3pPr>
                      <a:lvl4pPr marL="16002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4pPr>
                      <a:lvl5pPr marL="2057400" indent="-228600"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public </a:t>
                      </a:r>
                      <a:r>
                        <a:rPr kumimoji="0" lang="en-US" altLang="ru-RU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boolean</a:t>
                      </a:r>
                      <a:r>
                        <a:rPr kumimoji="0" lang="en-US" altLang="ru-RU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</a:t>
                      </a:r>
                      <a:r>
                        <a:rPr kumimoji="0" lang="en-US" altLang="ru-RU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mkdir</a:t>
                      </a:r>
                      <a:r>
                        <a:rPr kumimoji="0" lang="en-US" altLang="ru-RU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()</a:t>
                      </a:r>
                      <a:endParaRPr kumimoji="0" lang="ru-RU" altLang="ru-RU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>
                      <a:lvl1pPr>
                        <a:defRPr sz="1600">
                          <a:solidFill>
                            <a:srgbClr val="000099"/>
                          </a:solidFill>
                          <a:latin typeface="Arial" charset="0"/>
                        </a:defRPr>
                      </a:lvl1pPr>
                      <a:lvl2pPr marL="742950" indent="-285750">
                        <a:defRPr sz="1400">
                          <a:solidFill>
                            <a:srgbClr val="000099"/>
                          </a:solidFill>
                          <a:latin typeface="Arial" charset="0"/>
                        </a:defRPr>
                      </a:lvl2pPr>
                      <a:lvl3pPr marL="11430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3pPr>
                      <a:lvl4pPr marL="16002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4pPr>
                      <a:lvl5pPr marL="2057400" indent="-228600"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Создает пустой каталог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1520124"/>
                  </a:ext>
                </a:extLst>
              </a:tr>
              <a:tr h="681386">
                <a:tc>
                  <a:txBody>
                    <a:bodyPr/>
                    <a:lstStyle>
                      <a:lvl1pPr>
                        <a:defRPr sz="1600">
                          <a:solidFill>
                            <a:srgbClr val="000099"/>
                          </a:solidFill>
                          <a:latin typeface="Arial" charset="0"/>
                        </a:defRPr>
                      </a:lvl1pPr>
                      <a:lvl2pPr marL="742950" indent="-285750">
                        <a:defRPr sz="1400">
                          <a:solidFill>
                            <a:srgbClr val="000099"/>
                          </a:solidFill>
                          <a:latin typeface="Arial" charset="0"/>
                        </a:defRPr>
                      </a:lvl2pPr>
                      <a:lvl3pPr marL="11430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3pPr>
                      <a:lvl4pPr marL="16002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4pPr>
                      <a:lvl5pPr marL="2057400" indent="-228600"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public boolean renameTo</a:t>
                      </a:r>
                      <a:r>
                        <a:rPr kumimoji="0" lang="ru-RU" altLang="ru-RU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(File newName)</a:t>
                      </a:r>
                      <a:endParaRPr kumimoji="0" lang="ru-RU" altLang="ru-RU" sz="1800" b="1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>
                      <a:lvl1pPr>
                        <a:defRPr sz="1600">
                          <a:solidFill>
                            <a:srgbClr val="000099"/>
                          </a:solidFill>
                          <a:latin typeface="Arial" charset="0"/>
                        </a:defRPr>
                      </a:lvl1pPr>
                      <a:lvl2pPr marL="742950" indent="-285750">
                        <a:defRPr sz="1400">
                          <a:solidFill>
                            <a:srgbClr val="000099"/>
                          </a:solidFill>
                          <a:latin typeface="Arial" charset="0"/>
                        </a:defRPr>
                      </a:lvl2pPr>
                      <a:lvl3pPr marL="11430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3pPr>
                      <a:lvl4pPr marL="16002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4pPr>
                      <a:lvl5pPr marL="2057400" indent="-228600"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Переименование файла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3965409"/>
                  </a:ext>
                </a:extLst>
              </a:tr>
              <a:tr h="483904">
                <a:tc>
                  <a:txBody>
                    <a:bodyPr/>
                    <a:lstStyle>
                      <a:lvl1pPr>
                        <a:defRPr sz="1600">
                          <a:solidFill>
                            <a:srgbClr val="000099"/>
                          </a:solidFill>
                          <a:latin typeface="Arial" charset="0"/>
                        </a:defRPr>
                      </a:lvl1pPr>
                      <a:lvl2pPr marL="742950" indent="-285750">
                        <a:defRPr sz="1400">
                          <a:solidFill>
                            <a:srgbClr val="000099"/>
                          </a:solidFill>
                          <a:latin typeface="Arial" charset="0"/>
                        </a:defRPr>
                      </a:lvl2pPr>
                      <a:lvl3pPr marL="11430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3pPr>
                      <a:lvl4pPr marL="16002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4pPr>
                      <a:lvl5pPr marL="2057400" indent="-228600"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public </a:t>
                      </a:r>
                      <a:r>
                        <a:rPr kumimoji="0" lang="en-US" altLang="ru-RU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boolean</a:t>
                      </a:r>
                      <a:r>
                        <a:rPr kumimoji="0" lang="en-US" altLang="ru-RU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</a:t>
                      </a:r>
                      <a:r>
                        <a:rPr kumimoji="0" lang="en-US" altLang="ru-RU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setReadOnly</a:t>
                      </a:r>
                      <a:r>
                        <a:rPr kumimoji="0" lang="en-US" altLang="ru-RU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()</a:t>
                      </a:r>
                      <a:endParaRPr kumimoji="0" lang="ru-RU" altLang="ru-RU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>
                      <a:lvl1pPr>
                        <a:defRPr sz="1600">
                          <a:solidFill>
                            <a:srgbClr val="000099"/>
                          </a:solidFill>
                          <a:latin typeface="Arial" charset="0"/>
                        </a:defRPr>
                      </a:lvl1pPr>
                      <a:lvl2pPr marL="742950" indent="-285750">
                        <a:defRPr sz="1400">
                          <a:solidFill>
                            <a:srgbClr val="000099"/>
                          </a:solidFill>
                          <a:latin typeface="Arial" charset="0"/>
                        </a:defRPr>
                      </a:lvl2pPr>
                      <a:lvl3pPr marL="11430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3pPr>
                      <a:lvl4pPr marL="16002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4pPr>
                      <a:lvl5pPr marL="2057400" indent="-228600"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Устанавливает атрибут </a:t>
                      </a:r>
                      <a:r>
                        <a:rPr kumimoji="0" lang="en-US" altLang="ru-RU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ReadOnly</a:t>
                      </a:r>
                      <a:endParaRPr kumimoji="0" lang="ru-RU" altLang="ru-RU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74804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98691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/>
        </p:nvSpPr>
        <p:spPr>
          <a:xfrm>
            <a:off x="459300" y="518211"/>
            <a:ext cx="840330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 err="1">
                <a:solidFill>
                  <a:srgbClr val="1B4597"/>
                </a:solidFill>
                <a:latin typeface="Roboto"/>
                <a:ea typeface="Roboto"/>
                <a:sym typeface="Roboto"/>
              </a:rPr>
              <a:t>Сериализация</a:t>
            </a:r>
            <a:r>
              <a:rPr lang="ru-RU" sz="2400" dirty="0">
                <a:solidFill>
                  <a:srgbClr val="1B4597"/>
                </a:solidFill>
                <a:latin typeface="Roboto"/>
                <a:ea typeface="Roboto"/>
                <a:sym typeface="Roboto"/>
              </a:rPr>
              <a:t> в </a:t>
            </a:r>
            <a:r>
              <a:rPr lang="en-US" sz="2400" dirty="0">
                <a:solidFill>
                  <a:srgbClr val="1B4597"/>
                </a:solidFill>
                <a:latin typeface="Roboto"/>
                <a:ea typeface="Roboto"/>
                <a:sym typeface="Roboto"/>
              </a:rPr>
              <a:t>Java</a:t>
            </a:r>
            <a:endParaRPr lang="ru-RU" sz="2400" dirty="0">
              <a:solidFill>
                <a:srgbClr val="1B4597"/>
              </a:solidFill>
              <a:latin typeface="Roboto"/>
              <a:ea typeface="Roboto"/>
              <a:sym typeface="Roboto"/>
            </a:endParaRPr>
          </a:p>
        </p:txBody>
      </p:sp>
      <p:pic>
        <p:nvPicPr>
          <p:cNvPr id="103" name="Google Shape;1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0250" y="292867"/>
            <a:ext cx="883750" cy="88375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7"/>
          <p:cNvSpPr txBox="1"/>
          <p:nvPr/>
        </p:nvSpPr>
        <p:spPr>
          <a:xfrm>
            <a:off x="459300" y="6344229"/>
            <a:ext cx="82254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7F9ACF"/>
                </a:solidFill>
                <a:latin typeface="Roboto"/>
                <a:ea typeface="Roboto"/>
                <a:cs typeface="Roboto"/>
                <a:sym typeface="Roboto"/>
              </a:rPr>
              <a:t>Программирование на языке Java • Java Programming</a:t>
            </a:r>
            <a:endParaRPr sz="900">
              <a:solidFill>
                <a:srgbClr val="7F9AC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B0B944AD-A064-41F9-A961-293AE0778F04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r>
              <a:rPr lang="ru-RU"/>
              <a:t>из 36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63A2C4E-C8D3-4FFB-A1CA-A776AEE3F9D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" smtClean="0"/>
              <a:pPr/>
              <a:t>19</a:t>
            </a:fld>
            <a:endParaRPr lang="ru"/>
          </a:p>
        </p:txBody>
      </p:sp>
      <p:sp>
        <p:nvSpPr>
          <p:cNvPr id="11" name="Google Shape;101;p17">
            <a:extLst>
              <a:ext uri="{FF2B5EF4-FFF2-40B4-BE49-F238E27FC236}">
                <a16:creationId xmlns:a16="http://schemas.microsoft.com/office/drawing/2014/main" id="{3274333C-B02B-43BD-AD9D-2559753D386A}"/>
              </a:ext>
            </a:extLst>
          </p:cNvPr>
          <p:cNvSpPr txBox="1"/>
          <p:nvPr/>
        </p:nvSpPr>
        <p:spPr>
          <a:xfrm>
            <a:off x="459300" y="149289"/>
            <a:ext cx="84033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ru-RU" sz="1600" dirty="0">
                <a:solidFill>
                  <a:srgbClr val="7F9ACF"/>
                </a:solidFill>
                <a:latin typeface="Roboto"/>
                <a:ea typeface="Roboto"/>
                <a:sym typeface="Roboto"/>
              </a:rPr>
              <a:t>Консольный ввод-вывод</a:t>
            </a:r>
            <a:endParaRPr lang="en-US" sz="1600" dirty="0">
              <a:solidFill>
                <a:srgbClr val="7F9ACF"/>
              </a:solidFill>
              <a:latin typeface="Roboto"/>
              <a:ea typeface="Roboto"/>
              <a:sym typeface="Roboto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0EE620-8410-4408-82BE-641D4D2E10FE}"/>
              </a:ext>
            </a:extLst>
          </p:cNvPr>
          <p:cNvSpPr txBox="1"/>
          <p:nvPr/>
        </p:nvSpPr>
        <p:spPr>
          <a:xfrm>
            <a:off x="459300" y="1401961"/>
            <a:ext cx="832470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latin typeface="Roboto" panose="02000000000000000000" pitchFamily="2" charset="0"/>
                <a:ea typeface="Roboto" panose="02000000000000000000" pitchFamily="2" charset="0"/>
              </a:rPr>
              <a:t>В Java всё представлено в виде объектов. Если двум компонентам Java необходимо общаться друг с другом, то им необходим механизм для обмена данными. Следовательно, должен быть универсальный </a:t>
            </a:r>
          </a:p>
          <a:p>
            <a:r>
              <a:rPr lang="ru-RU" sz="1800" dirty="0">
                <a:latin typeface="Roboto" panose="02000000000000000000" pitchFamily="2" charset="0"/>
                <a:ea typeface="Roboto" panose="02000000000000000000" pitchFamily="2" charset="0"/>
              </a:rPr>
              <a:t>и эффективный </a:t>
            </a:r>
            <a:r>
              <a:rPr lang="ru-RU" sz="1800" u="sng" dirty="0">
                <a:latin typeface="Roboto" panose="02000000000000000000" pitchFamily="2" charset="0"/>
                <a:ea typeface="Roboto" panose="02000000000000000000" pitchFamily="2" charset="0"/>
              </a:rPr>
              <a:t>протокол передачи объектов между компонентами</a:t>
            </a:r>
            <a:r>
              <a:rPr lang="ru-RU" sz="1800" dirty="0"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</a:p>
          <a:p>
            <a:r>
              <a:rPr lang="ru-RU" sz="1800" dirty="0">
                <a:latin typeface="Roboto" panose="02000000000000000000" pitchFamily="2" charset="0"/>
                <a:ea typeface="Roboto" panose="02000000000000000000" pitchFamily="2" charset="0"/>
              </a:rPr>
              <a:t>Для поддержки такого протокола в 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Java </a:t>
            </a:r>
            <a:r>
              <a:rPr lang="ru-RU" sz="1800" dirty="0">
                <a:latin typeface="Roboto" panose="02000000000000000000" pitchFamily="2" charset="0"/>
                <a:ea typeface="Roboto" panose="02000000000000000000" pitchFamily="2" charset="0"/>
              </a:rPr>
              <a:t>существует механизм сериализации. </a:t>
            </a:r>
          </a:p>
          <a:p>
            <a:endParaRPr lang="ru-RU" sz="18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Сериализация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это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процесс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сохранения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состояния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объекта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в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последовательность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байт</a:t>
            </a:r>
            <a:r>
              <a:rPr lang="ru-RU" sz="1800" dirty="0">
                <a:latin typeface="Roboto" panose="02000000000000000000" pitchFamily="2" charset="0"/>
                <a:ea typeface="Roboto" panose="02000000000000000000" pitchFamily="2" charset="0"/>
              </a:rPr>
              <a:t>. Д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есериализация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это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процесс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восстановления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объекта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из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этих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байт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. </a:t>
            </a:r>
            <a:endParaRPr lang="ru-RU" sz="18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ru-RU" sz="18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Java Serialization API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предоставляет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стандартный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механизм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для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создания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сериализуемых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объектов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  <a:endParaRPr lang="ru-RU" sz="18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ru-RU" sz="18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n-US" sz="1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1718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/>
        </p:nvSpPr>
        <p:spPr>
          <a:xfrm>
            <a:off x="459300" y="518211"/>
            <a:ext cx="840330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solidFill>
                  <a:srgbClr val="1B4597"/>
                </a:solidFill>
                <a:latin typeface="Roboto"/>
                <a:ea typeface="Roboto"/>
                <a:sym typeface="Roboto"/>
              </a:rPr>
              <a:t>Байтовые и символьные потоки</a:t>
            </a:r>
          </a:p>
        </p:txBody>
      </p:sp>
      <p:pic>
        <p:nvPicPr>
          <p:cNvPr id="103" name="Google Shape;1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0250" y="292867"/>
            <a:ext cx="883750" cy="88375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7"/>
          <p:cNvSpPr txBox="1"/>
          <p:nvPr/>
        </p:nvSpPr>
        <p:spPr>
          <a:xfrm>
            <a:off x="459300" y="6344229"/>
            <a:ext cx="82254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7F9ACF"/>
                </a:solidFill>
                <a:latin typeface="Roboto"/>
                <a:ea typeface="Roboto"/>
                <a:cs typeface="Roboto"/>
                <a:sym typeface="Roboto"/>
              </a:rPr>
              <a:t>Программирование на языке Java • Java Programming</a:t>
            </a:r>
            <a:endParaRPr sz="900">
              <a:solidFill>
                <a:srgbClr val="7F9AC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B0B944AD-A064-41F9-A961-293AE0778F04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r>
              <a:rPr lang="ru-RU"/>
              <a:t>из 36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63A2C4E-C8D3-4FFB-A1CA-A776AEE3F9D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" smtClean="0"/>
              <a:pPr/>
              <a:t>2</a:t>
            </a:fld>
            <a:endParaRPr lang="ru"/>
          </a:p>
        </p:txBody>
      </p:sp>
      <p:sp>
        <p:nvSpPr>
          <p:cNvPr id="11" name="Google Shape;101;p17">
            <a:extLst>
              <a:ext uri="{FF2B5EF4-FFF2-40B4-BE49-F238E27FC236}">
                <a16:creationId xmlns:a16="http://schemas.microsoft.com/office/drawing/2014/main" id="{3274333C-B02B-43BD-AD9D-2559753D386A}"/>
              </a:ext>
            </a:extLst>
          </p:cNvPr>
          <p:cNvSpPr txBox="1"/>
          <p:nvPr/>
        </p:nvSpPr>
        <p:spPr>
          <a:xfrm>
            <a:off x="459300" y="149289"/>
            <a:ext cx="84033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ru-RU" sz="1600" dirty="0">
                <a:solidFill>
                  <a:srgbClr val="7F9ACF"/>
                </a:solidFill>
                <a:latin typeface="Roboto"/>
                <a:ea typeface="Roboto"/>
                <a:sym typeface="Roboto"/>
              </a:rPr>
              <a:t>Консольный ввод-вывод</a:t>
            </a:r>
            <a:endParaRPr lang="en-US" sz="1600" dirty="0">
              <a:solidFill>
                <a:srgbClr val="7F9ACF"/>
              </a:solidFill>
              <a:latin typeface="Roboto"/>
              <a:ea typeface="Roboto"/>
              <a:sym typeface="Roboto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C181E46-B841-4FF5-87A4-2017F5DF5CB7}"/>
              </a:ext>
            </a:extLst>
          </p:cNvPr>
          <p:cNvSpPr txBox="1"/>
          <p:nvPr/>
        </p:nvSpPr>
        <p:spPr>
          <a:xfrm>
            <a:off x="391839" y="1565215"/>
            <a:ext cx="82254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latin typeface="Roboto" panose="02000000000000000000" pitchFamily="2" charset="0"/>
                <a:ea typeface="Roboto" panose="02000000000000000000" pitchFamily="2" charset="0"/>
              </a:rPr>
              <a:t>Аналогично языку С++ ввод/вывод в языке Java выполняется с</a:t>
            </a:r>
          </a:p>
          <a:p>
            <a:r>
              <a:rPr lang="ru-RU" sz="1800" dirty="0">
                <a:latin typeface="Roboto" panose="02000000000000000000" pitchFamily="2" charset="0"/>
                <a:ea typeface="Roboto" panose="02000000000000000000" pitchFamily="2" charset="0"/>
              </a:rPr>
              <a:t>использованием потоков. Поток ввода/вывода - это некоторый </a:t>
            </a:r>
          </a:p>
          <a:p>
            <a:r>
              <a:rPr lang="ru-RU" sz="1800" dirty="0">
                <a:latin typeface="Roboto" panose="02000000000000000000" pitchFamily="2" charset="0"/>
                <a:ea typeface="Roboto" panose="02000000000000000000" pitchFamily="2" charset="0"/>
              </a:rPr>
              <a:t>условный канал, по которому отсылаются и получаются данные.</a:t>
            </a:r>
          </a:p>
          <a:p>
            <a:endParaRPr lang="ru-RU" sz="18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ru-RU" sz="1800" dirty="0">
                <a:latin typeface="Roboto" panose="02000000000000000000" pitchFamily="2" charset="0"/>
                <a:ea typeface="Roboto" panose="02000000000000000000" pitchFamily="2" charset="0"/>
              </a:rPr>
              <a:t>В Java 2 реализованы 2 типа потоков: байтовые и символьные. </a:t>
            </a:r>
          </a:p>
          <a:p>
            <a:r>
              <a:rPr lang="ru-RU" sz="1800" dirty="0">
                <a:latin typeface="Roboto" panose="02000000000000000000" pitchFamily="2" charset="0"/>
                <a:ea typeface="Roboto" panose="02000000000000000000" pitchFamily="2" charset="0"/>
              </a:rPr>
              <a:t>Байтовые потоки предоставляют удобные средства для обработки, ввода и вывода байтов или других двоичных объектов. Символьные потоки используются для обработки, ввода и вывода символов или строк в кодировке </a:t>
            </a:r>
            <a:r>
              <a:rPr lang="ru-RU" sz="1800" dirty="0" err="1">
                <a:latin typeface="Roboto" panose="02000000000000000000" pitchFamily="2" charset="0"/>
                <a:ea typeface="Roboto" panose="02000000000000000000" pitchFamily="2" charset="0"/>
              </a:rPr>
              <a:t>Unicode</a:t>
            </a:r>
            <a:r>
              <a:rPr lang="ru-RU" sz="1800" dirty="0"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</a:p>
          <a:p>
            <a:endParaRPr lang="ru-RU" sz="18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ru-RU" sz="1800" dirty="0">
                <a:latin typeface="Roboto" panose="02000000000000000000" pitchFamily="2" charset="0"/>
                <a:ea typeface="Roboto" panose="02000000000000000000" pitchFamily="2" charset="0"/>
              </a:rPr>
              <a:t>Все классы для консольного I/O – пакет java.io: </a:t>
            </a:r>
            <a:r>
              <a:rPr lang="ru-RU" sz="1800" dirty="0" err="1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import</a:t>
            </a:r>
            <a:r>
              <a:rPr lang="ru-RU" sz="1800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java.io.*; </a:t>
            </a:r>
          </a:p>
          <a:p>
            <a:endParaRPr lang="ru-RU" sz="1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48728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/>
        </p:nvSpPr>
        <p:spPr>
          <a:xfrm>
            <a:off x="459300" y="518211"/>
            <a:ext cx="840330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1B4597"/>
                </a:solidFill>
                <a:latin typeface="Roboto"/>
                <a:ea typeface="Roboto"/>
                <a:sym typeface="Roboto"/>
              </a:rPr>
              <a:t>3 </a:t>
            </a:r>
            <a:r>
              <a:rPr lang="ru-RU" sz="2400" dirty="0">
                <a:solidFill>
                  <a:srgbClr val="1B4597"/>
                </a:solidFill>
                <a:latin typeface="Roboto"/>
                <a:ea typeface="Roboto"/>
                <a:sym typeface="Roboto"/>
              </a:rPr>
              <a:t>вида сериализации</a:t>
            </a:r>
          </a:p>
        </p:txBody>
      </p:sp>
      <p:pic>
        <p:nvPicPr>
          <p:cNvPr id="103" name="Google Shape;1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0250" y="292867"/>
            <a:ext cx="883750" cy="88375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7"/>
          <p:cNvSpPr txBox="1"/>
          <p:nvPr/>
        </p:nvSpPr>
        <p:spPr>
          <a:xfrm>
            <a:off x="459300" y="6344229"/>
            <a:ext cx="82254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7F9ACF"/>
                </a:solidFill>
                <a:latin typeface="Roboto"/>
                <a:ea typeface="Roboto"/>
                <a:cs typeface="Roboto"/>
                <a:sym typeface="Roboto"/>
              </a:rPr>
              <a:t>Программирование на языке Java • Java Programming</a:t>
            </a:r>
            <a:endParaRPr sz="900">
              <a:solidFill>
                <a:srgbClr val="7F9AC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B0B944AD-A064-41F9-A961-293AE0778F04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r>
              <a:rPr lang="ru-RU"/>
              <a:t>из 36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63A2C4E-C8D3-4FFB-A1CA-A776AEE3F9D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" smtClean="0"/>
              <a:pPr/>
              <a:t>20</a:t>
            </a:fld>
            <a:endParaRPr lang="ru"/>
          </a:p>
        </p:txBody>
      </p:sp>
      <p:sp>
        <p:nvSpPr>
          <p:cNvPr id="11" name="Google Shape;101;p17">
            <a:extLst>
              <a:ext uri="{FF2B5EF4-FFF2-40B4-BE49-F238E27FC236}">
                <a16:creationId xmlns:a16="http://schemas.microsoft.com/office/drawing/2014/main" id="{3274333C-B02B-43BD-AD9D-2559753D386A}"/>
              </a:ext>
            </a:extLst>
          </p:cNvPr>
          <p:cNvSpPr txBox="1"/>
          <p:nvPr/>
        </p:nvSpPr>
        <p:spPr>
          <a:xfrm>
            <a:off x="459300" y="149289"/>
            <a:ext cx="84033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ru-RU" sz="1600" dirty="0">
                <a:solidFill>
                  <a:srgbClr val="7F9ACF"/>
                </a:solidFill>
                <a:latin typeface="Roboto"/>
                <a:ea typeface="Roboto"/>
                <a:sym typeface="Roboto"/>
              </a:rPr>
              <a:t>Консольный ввод-вывод</a:t>
            </a:r>
            <a:endParaRPr lang="en-US" sz="1600" dirty="0">
              <a:solidFill>
                <a:srgbClr val="7F9ACF"/>
              </a:solidFill>
              <a:latin typeface="Roboto"/>
              <a:ea typeface="Roboto"/>
              <a:sym typeface="Roboto"/>
            </a:endParaRPr>
          </a:p>
        </p:txBody>
      </p:sp>
      <p:sp>
        <p:nvSpPr>
          <p:cNvPr id="9" name="Прямоугольник 9">
            <a:extLst>
              <a:ext uri="{FF2B5EF4-FFF2-40B4-BE49-F238E27FC236}">
                <a16:creationId xmlns:a16="http://schemas.microsoft.com/office/drawing/2014/main" id="{2E12D6BA-D749-421A-BC40-623ABC8AD77D}"/>
              </a:ext>
            </a:extLst>
          </p:cNvPr>
          <p:cNvSpPr/>
          <p:nvPr/>
        </p:nvSpPr>
        <p:spPr>
          <a:xfrm>
            <a:off x="597554" y="1772251"/>
            <a:ext cx="3884366" cy="851468"/>
          </a:xfrm>
          <a:prstGeom prst="rect">
            <a:avLst/>
          </a:prstGeom>
          <a:solidFill>
            <a:srgbClr val="0F2D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0">
            <a:extLst>
              <a:ext uri="{FF2B5EF4-FFF2-40B4-BE49-F238E27FC236}">
                <a16:creationId xmlns:a16="http://schemas.microsoft.com/office/drawing/2014/main" id="{F2656FA9-C449-4CA7-853C-05BD26D81C03}"/>
              </a:ext>
            </a:extLst>
          </p:cNvPr>
          <p:cNvSpPr/>
          <p:nvPr/>
        </p:nvSpPr>
        <p:spPr>
          <a:xfrm>
            <a:off x="459300" y="1626274"/>
            <a:ext cx="3906223" cy="851468"/>
          </a:xfrm>
          <a:prstGeom prst="rect">
            <a:avLst/>
          </a:prstGeom>
          <a:solidFill>
            <a:srgbClr val="015A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23F6FE0-0E20-4ED6-A1D1-E8AC3163F7AC}"/>
              </a:ext>
            </a:extLst>
          </p:cNvPr>
          <p:cNvSpPr txBox="1"/>
          <p:nvPr/>
        </p:nvSpPr>
        <p:spPr>
          <a:xfrm>
            <a:off x="666884" y="1708193"/>
            <a:ext cx="34969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altLang="ru-RU" sz="2000" b="1" dirty="0">
                <a:solidFill>
                  <a:schemeClr val="bg1"/>
                </a:solidFill>
              </a:rPr>
              <a:t>Используя протокол по умолчанию</a:t>
            </a:r>
            <a:endParaRPr lang="ru-RU" sz="20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4" name="Прямоугольник 14">
            <a:extLst>
              <a:ext uri="{FF2B5EF4-FFF2-40B4-BE49-F238E27FC236}">
                <a16:creationId xmlns:a16="http://schemas.microsoft.com/office/drawing/2014/main" id="{23FBF4CF-42BC-4034-85EF-59D90BEA0E9C}"/>
              </a:ext>
            </a:extLst>
          </p:cNvPr>
          <p:cNvSpPr/>
          <p:nvPr/>
        </p:nvSpPr>
        <p:spPr>
          <a:xfrm>
            <a:off x="597553" y="3115752"/>
            <a:ext cx="3997971" cy="851468"/>
          </a:xfrm>
          <a:prstGeom prst="rect">
            <a:avLst/>
          </a:prstGeom>
          <a:solidFill>
            <a:srgbClr val="0F2D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5">
            <a:extLst>
              <a:ext uri="{FF2B5EF4-FFF2-40B4-BE49-F238E27FC236}">
                <a16:creationId xmlns:a16="http://schemas.microsoft.com/office/drawing/2014/main" id="{6ED6E436-3CA9-4E90-88E7-8197EEDA1F7E}"/>
              </a:ext>
            </a:extLst>
          </p:cNvPr>
          <p:cNvSpPr/>
          <p:nvPr/>
        </p:nvSpPr>
        <p:spPr>
          <a:xfrm>
            <a:off x="459300" y="2969775"/>
            <a:ext cx="4022619" cy="851468"/>
          </a:xfrm>
          <a:prstGeom prst="rect">
            <a:avLst/>
          </a:prstGeom>
          <a:solidFill>
            <a:srgbClr val="015A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B0A3A0D-961C-4F6E-A3D0-59E5BAE58381}"/>
              </a:ext>
            </a:extLst>
          </p:cNvPr>
          <p:cNvSpPr txBox="1"/>
          <p:nvPr/>
        </p:nvSpPr>
        <p:spPr>
          <a:xfrm>
            <a:off x="572905" y="3121410"/>
            <a:ext cx="36011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Модификация протокола по умолчанию</a:t>
            </a:r>
          </a:p>
        </p:txBody>
      </p:sp>
      <p:sp>
        <p:nvSpPr>
          <p:cNvPr id="18" name="Прямоугольник 14">
            <a:extLst>
              <a:ext uri="{FF2B5EF4-FFF2-40B4-BE49-F238E27FC236}">
                <a16:creationId xmlns:a16="http://schemas.microsoft.com/office/drawing/2014/main" id="{3C4DA13F-4E7C-4DBD-A0BD-43DABBC6B0CE}"/>
              </a:ext>
            </a:extLst>
          </p:cNvPr>
          <p:cNvSpPr/>
          <p:nvPr/>
        </p:nvSpPr>
        <p:spPr>
          <a:xfrm>
            <a:off x="622201" y="4505367"/>
            <a:ext cx="3997971" cy="933292"/>
          </a:xfrm>
          <a:prstGeom prst="rect">
            <a:avLst/>
          </a:prstGeom>
          <a:solidFill>
            <a:srgbClr val="0F2D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 15">
            <a:extLst>
              <a:ext uri="{FF2B5EF4-FFF2-40B4-BE49-F238E27FC236}">
                <a16:creationId xmlns:a16="http://schemas.microsoft.com/office/drawing/2014/main" id="{A14E84B6-27DB-4778-AF44-033BCBA15642}"/>
              </a:ext>
            </a:extLst>
          </p:cNvPr>
          <p:cNvSpPr/>
          <p:nvPr/>
        </p:nvSpPr>
        <p:spPr>
          <a:xfrm>
            <a:off x="483948" y="4359390"/>
            <a:ext cx="3997971" cy="933292"/>
          </a:xfrm>
          <a:prstGeom prst="rect">
            <a:avLst/>
          </a:prstGeom>
          <a:solidFill>
            <a:srgbClr val="015A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5DFE4D3-826A-4944-8F1B-A7D643A50B85}"/>
              </a:ext>
            </a:extLst>
          </p:cNvPr>
          <p:cNvSpPr txBox="1"/>
          <p:nvPr/>
        </p:nvSpPr>
        <p:spPr>
          <a:xfrm>
            <a:off x="597553" y="4511025"/>
            <a:ext cx="36011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Разработка собственного протокола</a:t>
            </a:r>
          </a:p>
        </p:txBody>
      </p:sp>
    </p:spTree>
    <p:extLst>
      <p:ext uri="{BB962C8B-B14F-4D97-AF65-F5344CB8AC3E}">
        <p14:creationId xmlns:p14="http://schemas.microsoft.com/office/powerpoint/2010/main" val="36371518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/>
        </p:nvSpPr>
        <p:spPr>
          <a:xfrm>
            <a:off x="459300" y="518211"/>
            <a:ext cx="840330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solidFill>
                  <a:srgbClr val="1B4597"/>
                </a:solidFill>
                <a:latin typeface="Roboto"/>
                <a:ea typeface="Roboto"/>
                <a:sym typeface="Roboto"/>
              </a:rPr>
              <a:t>Протокол сериализации по умолчанию</a:t>
            </a:r>
          </a:p>
        </p:txBody>
      </p:sp>
      <p:pic>
        <p:nvPicPr>
          <p:cNvPr id="103" name="Google Shape;1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0250" y="292867"/>
            <a:ext cx="883750" cy="88375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7"/>
          <p:cNvSpPr txBox="1"/>
          <p:nvPr/>
        </p:nvSpPr>
        <p:spPr>
          <a:xfrm>
            <a:off x="459300" y="6344229"/>
            <a:ext cx="82254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7F9ACF"/>
                </a:solidFill>
                <a:latin typeface="Roboto"/>
                <a:ea typeface="Roboto"/>
                <a:cs typeface="Roboto"/>
                <a:sym typeface="Roboto"/>
              </a:rPr>
              <a:t>Программирование на языке Java • Java Programming</a:t>
            </a:r>
            <a:endParaRPr sz="900">
              <a:solidFill>
                <a:srgbClr val="7F9AC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B0B944AD-A064-41F9-A961-293AE0778F04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r>
              <a:rPr lang="ru-RU"/>
              <a:t>из 36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63A2C4E-C8D3-4FFB-A1CA-A776AEE3F9D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" smtClean="0"/>
              <a:pPr/>
              <a:t>21</a:t>
            </a:fld>
            <a:endParaRPr lang="ru"/>
          </a:p>
        </p:txBody>
      </p:sp>
      <p:sp>
        <p:nvSpPr>
          <p:cNvPr id="11" name="Google Shape;101;p17">
            <a:extLst>
              <a:ext uri="{FF2B5EF4-FFF2-40B4-BE49-F238E27FC236}">
                <a16:creationId xmlns:a16="http://schemas.microsoft.com/office/drawing/2014/main" id="{3274333C-B02B-43BD-AD9D-2559753D386A}"/>
              </a:ext>
            </a:extLst>
          </p:cNvPr>
          <p:cNvSpPr txBox="1"/>
          <p:nvPr/>
        </p:nvSpPr>
        <p:spPr>
          <a:xfrm>
            <a:off x="459300" y="149289"/>
            <a:ext cx="84033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ru-RU" sz="1600" dirty="0">
                <a:solidFill>
                  <a:srgbClr val="7F9ACF"/>
                </a:solidFill>
                <a:latin typeface="Roboto"/>
                <a:ea typeface="Roboto"/>
                <a:sym typeface="Roboto"/>
              </a:rPr>
              <a:t>Консольный ввод-вывод</a:t>
            </a:r>
            <a:endParaRPr lang="en-US" sz="1600" dirty="0">
              <a:solidFill>
                <a:srgbClr val="7F9ACF"/>
              </a:solidFill>
              <a:latin typeface="Roboto"/>
              <a:ea typeface="Roboto"/>
              <a:sym typeface="Roboto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7D937EC-3A0C-4814-88EB-59CE1DAD83FD}"/>
              </a:ext>
            </a:extLst>
          </p:cNvPr>
          <p:cNvSpPr txBox="1"/>
          <p:nvPr/>
        </p:nvSpPr>
        <p:spPr>
          <a:xfrm>
            <a:off x="459300" y="1297523"/>
            <a:ext cx="744095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Чтобы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объект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стал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сериализуемым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необходимо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чтобы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он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реализовывал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интерфейс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java.io.Serializable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.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Интерфейс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Serializable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это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интерфейс-маркер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; в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нём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не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задекларировано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ни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</a:p>
          <a:p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одного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метода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.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Но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он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говорит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сериализующему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механизму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что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класс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может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быть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сериализован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A1CE443B-F822-4E44-942C-531BC7E576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9300" y="3012310"/>
            <a:ext cx="7581900" cy="30008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java.io.Serializable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ru-RU" altLang="en-US" sz="16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java.util.Date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ru-RU" altLang="en-US" sz="16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java.util.Calendar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ru-RU" altLang="en-US" sz="16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PersistentTime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implements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Serializable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time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PersistentTime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time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Calendar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66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getInstance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66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getTime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getTime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kumimoji="0" lang="ru-RU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time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kumimoji="0" lang="ru-RU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ru-RU" altLang="en-US" sz="16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183999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/>
        </p:nvSpPr>
        <p:spPr>
          <a:xfrm>
            <a:off x="459300" y="518211"/>
            <a:ext cx="840330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solidFill>
                  <a:srgbClr val="1B4597"/>
                </a:solidFill>
                <a:latin typeface="Roboto"/>
                <a:ea typeface="Roboto"/>
                <a:sym typeface="Roboto"/>
              </a:rPr>
              <a:t>Протокол сериализации по умолчанию</a:t>
            </a:r>
          </a:p>
        </p:txBody>
      </p:sp>
      <p:pic>
        <p:nvPicPr>
          <p:cNvPr id="103" name="Google Shape;1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0250" y="292867"/>
            <a:ext cx="883750" cy="88375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7"/>
          <p:cNvSpPr txBox="1"/>
          <p:nvPr/>
        </p:nvSpPr>
        <p:spPr>
          <a:xfrm>
            <a:off x="459300" y="6344229"/>
            <a:ext cx="82254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7F9ACF"/>
                </a:solidFill>
                <a:latin typeface="Roboto"/>
                <a:ea typeface="Roboto"/>
                <a:cs typeface="Roboto"/>
                <a:sym typeface="Roboto"/>
              </a:rPr>
              <a:t>Программирование на языке Java • Java Programming</a:t>
            </a:r>
            <a:endParaRPr sz="900">
              <a:solidFill>
                <a:srgbClr val="7F9AC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B0B944AD-A064-41F9-A961-293AE0778F04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r>
              <a:rPr lang="ru-RU"/>
              <a:t>из 36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63A2C4E-C8D3-4FFB-A1CA-A776AEE3F9D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" smtClean="0"/>
              <a:pPr/>
              <a:t>22</a:t>
            </a:fld>
            <a:endParaRPr lang="ru"/>
          </a:p>
        </p:txBody>
      </p:sp>
      <p:sp>
        <p:nvSpPr>
          <p:cNvPr id="11" name="Google Shape;101;p17">
            <a:extLst>
              <a:ext uri="{FF2B5EF4-FFF2-40B4-BE49-F238E27FC236}">
                <a16:creationId xmlns:a16="http://schemas.microsoft.com/office/drawing/2014/main" id="{3274333C-B02B-43BD-AD9D-2559753D386A}"/>
              </a:ext>
            </a:extLst>
          </p:cNvPr>
          <p:cNvSpPr txBox="1"/>
          <p:nvPr/>
        </p:nvSpPr>
        <p:spPr>
          <a:xfrm>
            <a:off x="459300" y="149289"/>
            <a:ext cx="84033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ru-RU" sz="1600" dirty="0">
                <a:solidFill>
                  <a:srgbClr val="7F9ACF"/>
                </a:solidFill>
                <a:latin typeface="Roboto"/>
                <a:ea typeface="Roboto"/>
                <a:sym typeface="Roboto"/>
              </a:rPr>
              <a:t>Консольный ввод-вывод</a:t>
            </a:r>
            <a:endParaRPr lang="en-US" sz="1600" dirty="0">
              <a:solidFill>
                <a:srgbClr val="7F9ACF"/>
              </a:solidFill>
              <a:latin typeface="Roboto"/>
              <a:ea typeface="Roboto"/>
              <a:sym typeface="Roboto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7D937EC-3A0C-4814-88EB-59CE1DAD83FD}"/>
              </a:ext>
            </a:extLst>
          </p:cNvPr>
          <p:cNvSpPr txBox="1"/>
          <p:nvPr/>
        </p:nvSpPr>
        <p:spPr>
          <a:xfrm>
            <a:off x="459300" y="1297523"/>
            <a:ext cx="7495922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latin typeface="Roboto" panose="02000000000000000000" pitchFamily="2" charset="0"/>
                <a:ea typeface="Roboto" panose="02000000000000000000" pitchFamily="2" charset="0"/>
              </a:rPr>
              <a:t>Для сохранения объекта как последовательности байт используется класс  </a:t>
            </a:r>
            <a:r>
              <a:rPr lang="ru-RU" sz="1800" dirty="0" err="1">
                <a:latin typeface="Roboto" panose="02000000000000000000" pitchFamily="2" charset="0"/>
                <a:ea typeface="Roboto" panose="02000000000000000000" pitchFamily="2" charset="0"/>
              </a:rPr>
              <a:t>java.io.ObjectOutputStream</a:t>
            </a:r>
            <a:r>
              <a:rPr lang="ru-RU" sz="1800" dirty="0">
                <a:latin typeface="Roboto" panose="02000000000000000000" pitchFamily="2" charset="0"/>
                <a:ea typeface="Roboto" panose="02000000000000000000" pitchFamily="2" charset="0"/>
              </a:rPr>
              <a:t>  Этот класс является фильтрующим потоком (</a:t>
            </a:r>
            <a:r>
              <a:rPr lang="ru-RU" sz="1800" dirty="0" err="1">
                <a:latin typeface="Roboto" panose="02000000000000000000" pitchFamily="2" charset="0"/>
                <a:ea typeface="Roboto" panose="02000000000000000000" pitchFamily="2" charset="0"/>
              </a:rPr>
              <a:t>filter</a:t>
            </a:r>
            <a:r>
              <a:rPr lang="ru-RU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sz="1800" dirty="0" err="1">
                <a:latin typeface="Roboto" panose="02000000000000000000" pitchFamily="2" charset="0"/>
                <a:ea typeface="Roboto" panose="02000000000000000000" pitchFamily="2" charset="0"/>
              </a:rPr>
              <a:t>stream</a:t>
            </a:r>
            <a:r>
              <a:rPr lang="ru-RU" sz="1800" dirty="0">
                <a:latin typeface="Roboto" panose="02000000000000000000" pitchFamily="2" charset="0"/>
                <a:ea typeface="Roboto" panose="02000000000000000000" pitchFamily="2" charset="0"/>
              </a:rPr>
              <a:t>) - он окружает низкоуровневый поток байтов (называемый узловым потоком (</a:t>
            </a:r>
            <a:r>
              <a:rPr lang="ru-RU" sz="1800" dirty="0" err="1">
                <a:latin typeface="Roboto" panose="02000000000000000000" pitchFamily="2" charset="0"/>
                <a:ea typeface="Roboto" panose="02000000000000000000" pitchFamily="2" charset="0"/>
              </a:rPr>
              <a:t>node</a:t>
            </a:r>
            <a:r>
              <a:rPr lang="ru-RU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sz="1800" dirty="0" err="1">
                <a:latin typeface="Roboto" panose="02000000000000000000" pitchFamily="2" charset="0"/>
                <a:ea typeface="Roboto" panose="02000000000000000000" pitchFamily="2" charset="0"/>
              </a:rPr>
              <a:t>stream</a:t>
            </a:r>
            <a:r>
              <a:rPr lang="ru-RU" sz="1800" dirty="0">
                <a:latin typeface="Roboto" panose="02000000000000000000" pitchFamily="2" charset="0"/>
                <a:ea typeface="Roboto" panose="02000000000000000000" pitchFamily="2" charset="0"/>
              </a:rPr>
              <a:t>)) и предоставляет нам поток сериализации. Узловые потоки могут быть использованы для записи в файловую систему, сокеты и т.д.  Это означает, что можно, например, </a:t>
            </a:r>
          </a:p>
          <a:p>
            <a:r>
              <a:rPr lang="ru-RU" sz="1800" dirty="0">
                <a:latin typeface="Roboto" panose="02000000000000000000" pitchFamily="2" charset="0"/>
                <a:ea typeface="Roboto" panose="02000000000000000000" pitchFamily="2" charset="0"/>
              </a:rPr>
              <a:t>передавать разложенные на байты объекты по сети и затем восстанавливать их на других компьютерах!</a:t>
            </a:r>
          </a:p>
        </p:txBody>
      </p:sp>
    </p:spTree>
    <p:extLst>
      <p:ext uri="{BB962C8B-B14F-4D97-AF65-F5344CB8AC3E}">
        <p14:creationId xmlns:p14="http://schemas.microsoft.com/office/powerpoint/2010/main" val="8687811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/>
        </p:nvSpPr>
        <p:spPr>
          <a:xfrm>
            <a:off x="459300" y="518211"/>
            <a:ext cx="840330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solidFill>
                  <a:srgbClr val="1B4597"/>
                </a:solidFill>
                <a:latin typeface="Roboto"/>
                <a:ea typeface="Roboto"/>
                <a:sym typeface="Roboto"/>
              </a:rPr>
              <a:t>Протокол сериализации по умолчанию</a:t>
            </a:r>
          </a:p>
        </p:txBody>
      </p:sp>
      <p:pic>
        <p:nvPicPr>
          <p:cNvPr id="103" name="Google Shape;1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0250" y="292867"/>
            <a:ext cx="883750" cy="88375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7"/>
          <p:cNvSpPr txBox="1"/>
          <p:nvPr/>
        </p:nvSpPr>
        <p:spPr>
          <a:xfrm>
            <a:off x="459300" y="6344229"/>
            <a:ext cx="82254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7F9ACF"/>
                </a:solidFill>
                <a:latin typeface="Roboto"/>
                <a:ea typeface="Roboto"/>
                <a:cs typeface="Roboto"/>
                <a:sym typeface="Roboto"/>
              </a:rPr>
              <a:t>Программирование на языке Java • Java Programming</a:t>
            </a:r>
            <a:endParaRPr sz="900">
              <a:solidFill>
                <a:srgbClr val="7F9AC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B0B944AD-A064-41F9-A961-293AE0778F04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r>
              <a:rPr lang="ru-RU"/>
              <a:t>из 36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63A2C4E-C8D3-4FFB-A1CA-A776AEE3F9D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" smtClean="0"/>
              <a:pPr/>
              <a:t>23</a:t>
            </a:fld>
            <a:endParaRPr lang="ru"/>
          </a:p>
        </p:txBody>
      </p:sp>
      <p:sp>
        <p:nvSpPr>
          <p:cNvPr id="11" name="Google Shape;101;p17">
            <a:extLst>
              <a:ext uri="{FF2B5EF4-FFF2-40B4-BE49-F238E27FC236}">
                <a16:creationId xmlns:a16="http://schemas.microsoft.com/office/drawing/2014/main" id="{3274333C-B02B-43BD-AD9D-2559753D386A}"/>
              </a:ext>
            </a:extLst>
          </p:cNvPr>
          <p:cNvSpPr txBox="1"/>
          <p:nvPr/>
        </p:nvSpPr>
        <p:spPr>
          <a:xfrm>
            <a:off x="459300" y="149289"/>
            <a:ext cx="84033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ru-RU" sz="1600" dirty="0">
                <a:solidFill>
                  <a:srgbClr val="7F9ACF"/>
                </a:solidFill>
                <a:latin typeface="Roboto"/>
                <a:ea typeface="Roboto"/>
                <a:sym typeface="Roboto"/>
              </a:rPr>
              <a:t>Консольный ввод-вывод</a:t>
            </a:r>
            <a:endParaRPr lang="en-US" sz="1600" dirty="0">
              <a:solidFill>
                <a:srgbClr val="7F9ACF"/>
              </a:solidFill>
              <a:latin typeface="Roboto"/>
              <a:ea typeface="Roboto"/>
              <a:sym typeface="Roboto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AA367E16-2C75-417C-AAF4-6EB848873A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9300" y="1282920"/>
            <a:ext cx="8225400" cy="42319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FlattenTime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ru-RU" altLang="en-US" sz="16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en-US" sz="160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main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ru-RU" altLang="en-US" sz="16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en-US" sz="160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filename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time.ser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ru-RU" altLang="en-US" sz="16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en-US" sz="160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PersistentTime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time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PersistentTime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ru-RU" altLang="en-US" sz="16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en-US" sz="160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FileOutputStream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ru-RU" altLang="en-US" sz="16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en-US" sz="160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ObjectOutputStream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out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ru-RU" altLang="en-US" sz="16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en-US" sz="160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ru-RU" altLang="en-US" sz="16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en-US" sz="160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FileOutputStream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filename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ru-RU" altLang="en-US" sz="16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en-US" sz="160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ObjectOutputStream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ru-RU" altLang="en-US" sz="1600" b="0" i="0" u="none" strike="noStrike" cap="none" normalizeH="0" baseline="0" dirty="0">
              <a:ln>
                <a:noFill/>
              </a:ln>
              <a:solidFill>
                <a:srgbClr val="339933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en-US" sz="1600" dirty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66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writeObject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time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ru-RU" altLang="en-US" sz="16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en-US" sz="160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66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close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ru-RU" altLang="en-US" sz="16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en-US" sz="160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ru-RU" altLang="en-US" sz="16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en-US" sz="160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IOException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ex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ru-RU" altLang="en-US" sz="16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en-US" sz="160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66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printStackTrace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ru-RU" altLang="en-US" sz="16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en-US" sz="160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ru-RU" altLang="en-US" sz="16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en-US" sz="160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ru-RU" altLang="en-US" sz="16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184268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/>
        </p:nvSpPr>
        <p:spPr>
          <a:xfrm>
            <a:off x="459300" y="518211"/>
            <a:ext cx="840330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solidFill>
                  <a:srgbClr val="1B4597"/>
                </a:solidFill>
                <a:latin typeface="Roboto"/>
                <a:ea typeface="Roboto"/>
                <a:sym typeface="Roboto"/>
              </a:rPr>
              <a:t>Протокол сериализации по умолчанию</a:t>
            </a:r>
          </a:p>
        </p:txBody>
      </p:sp>
      <p:pic>
        <p:nvPicPr>
          <p:cNvPr id="103" name="Google Shape;1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0250" y="292867"/>
            <a:ext cx="883750" cy="88375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7"/>
          <p:cNvSpPr txBox="1"/>
          <p:nvPr/>
        </p:nvSpPr>
        <p:spPr>
          <a:xfrm>
            <a:off x="459300" y="6344229"/>
            <a:ext cx="82254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7F9ACF"/>
                </a:solidFill>
                <a:latin typeface="Roboto"/>
                <a:ea typeface="Roboto"/>
                <a:cs typeface="Roboto"/>
                <a:sym typeface="Roboto"/>
              </a:rPr>
              <a:t>Программирование на языке Java • Java Programming</a:t>
            </a:r>
            <a:endParaRPr sz="900">
              <a:solidFill>
                <a:srgbClr val="7F9AC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B0B944AD-A064-41F9-A961-293AE0778F04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r>
              <a:rPr lang="ru-RU"/>
              <a:t>из 36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63A2C4E-C8D3-4FFB-A1CA-A776AEE3F9D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" smtClean="0"/>
              <a:pPr/>
              <a:t>24</a:t>
            </a:fld>
            <a:endParaRPr lang="ru"/>
          </a:p>
        </p:txBody>
      </p:sp>
      <p:sp>
        <p:nvSpPr>
          <p:cNvPr id="11" name="Google Shape;101;p17">
            <a:extLst>
              <a:ext uri="{FF2B5EF4-FFF2-40B4-BE49-F238E27FC236}">
                <a16:creationId xmlns:a16="http://schemas.microsoft.com/office/drawing/2014/main" id="{3274333C-B02B-43BD-AD9D-2559753D386A}"/>
              </a:ext>
            </a:extLst>
          </p:cNvPr>
          <p:cNvSpPr txBox="1"/>
          <p:nvPr/>
        </p:nvSpPr>
        <p:spPr>
          <a:xfrm>
            <a:off x="459300" y="149289"/>
            <a:ext cx="84033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ru-RU" sz="1600" dirty="0">
                <a:solidFill>
                  <a:srgbClr val="7F9ACF"/>
                </a:solidFill>
                <a:latin typeface="Roboto"/>
                <a:ea typeface="Roboto"/>
                <a:sym typeface="Roboto"/>
              </a:rPr>
              <a:t>Консольный ввод-вывод</a:t>
            </a:r>
            <a:endParaRPr lang="en-US" sz="1600" dirty="0">
              <a:solidFill>
                <a:srgbClr val="7F9ACF"/>
              </a:solidFill>
              <a:latin typeface="Roboto"/>
              <a:ea typeface="Roboto"/>
              <a:sym typeface="Roboto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A8C7FE-4758-46FB-9E17-0D350DD74D85}"/>
              </a:ext>
            </a:extLst>
          </p:cNvPr>
          <p:cNvSpPr txBox="1"/>
          <p:nvPr/>
        </p:nvSpPr>
        <p:spPr>
          <a:xfrm>
            <a:off x="459300" y="1297523"/>
            <a:ext cx="81132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Для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восстановления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объекта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используется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метод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readObject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()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класса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java.io.ObjectInputStream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.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Метод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считывает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последовательность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байтов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и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создает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объект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полностью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повторяющий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оригинал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.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Поскольку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readObject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()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может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считывать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любой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сериализуемый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объект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</a:p>
          <a:p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необходимо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его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присвоение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соответствующему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типу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.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Т.о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.,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из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</a:p>
          <a:p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системы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, в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которой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происходит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восстановление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объекта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должен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быть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доступен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файл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класса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.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Т.е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.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при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сериализации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не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сохраняется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ни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файл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sz="1800" dirty="0">
                <a:latin typeface="Roboto" panose="02000000000000000000" pitchFamily="2" charset="0"/>
                <a:ea typeface="Roboto" panose="02000000000000000000" pitchFamily="2" charset="0"/>
              </a:rPr>
              <a:t>к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ласса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объекта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ни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его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методы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сохраняется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лишь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состояние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объекта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936608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/>
        </p:nvSpPr>
        <p:spPr>
          <a:xfrm>
            <a:off x="459300" y="518211"/>
            <a:ext cx="840330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solidFill>
                  <a:srgbClr val="1B4597"/>
                </a:solidFill>
                <a:latin typeface="Roboto"/>
                <a:ea typeface="Roboto"/>
                <a:sym typeface="Roboto"/>
              </a:rPr>
              <a:t>Протокол сериализации по умолчанию</a:t>
            </a:r>
          </a:p>
        </p:txBody>
      </p:sp>
      <p:pic>
        <p:nvPicPr>
          <p:cNvPr id="103" name="Google Shape;1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0250" y="292867"/>
            <a:ext cx="883750" cy="88375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7"/>
          <p:cNvSpPr txBox="1"/>
          <p:nvPr/>
        </p:nvSpPr>
        <p:spPr>
          <a:xfrm>
            <a:off x="459300" y="6344229"/>
            <a:ext cx="82254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7F9ACF"/>
                </a:solidFill>
                <a:latin typeface="Roboto"/>
                <a:ea typeface="Roboto"/>
                <a:cs typeface="Roboto"/>
                <a:sym typeface="Roboto"/>
              </a:rPr>
              <a:t>Программирование на языке Java • Java Programming</a:t>
            </a:r>
            <a:endParaRPr sz="900">
              <a:solidFill>
                <a:srgbClr val="7F9AC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B0B944AD-A064-41F9-A961-293AE0778F04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r>
              <a:rPr lang="ru-RU"/>
              <a:t>из 36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63A2C4E-C8D3-4FFB-A1CA-A776AEE3F9D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" smtClean="0"/>
              <a:pPr/>
              <a:t>25</a:t>
            </a:fld>
            <a:endParaRPr lang="ru"/>
          </a:p>
        </p:txBody>
      </p:sp>
      <p:sp>
        <p:nvSpPr>
          <p:cNvPr id="11" name="Google Shape;101;p17">
            <a:extLst>
              <a:ext uri="{FF2B5EF4-FFF2-40B4-BE49-F238E27FC236}">
                <a16:creationId xmlns:a16="http://schemas.microsoft.com/office/drawing/2014/main" id="{3274333C-B02B-43BD-AD9D-2559753D386A}"/>
              </a:ext>
            </a:extLst>
          </p:cNvPr>
          <p:cNvSpPr txBox="1"/>
          <p:nvPr/>
        </p:nvSpPr>
        <p:spPr>
          <a:xfrm>
            <a:off x="459300" y="149289"/>
            <a:ext cx="84033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ru-RU" sz="1600" dirty="0">
                <a:solidFill>
                  <a:srgbClr val="7F9ACF"/>
                </a:solidFill>
                <a:latin typeface="Roboto"/>
                <a:ea typeface="Roboto"/>
                <a:sym typeface="Roboto"/>
              </a:rPr>
              <a:t>Консольный ввод-вывод</a:t>
            </a:r>
            <a:endParaRPr lang="en-US" sz="1600" dirty="0">
              <a:solidFill>
                <a:srgbClr val="7F9ACF"/>
              </a:solidFill>
              <a:latin typeface="Roboto"/>
              <a:ea typeface="Roboto"/>
              <a:sym typeface="Roboto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D66E3476-DB04-447E-A680-2ABF3C185D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089" y="1302168"/>
            <a:ext cx="8545722" cy="497059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InflateTime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ru-RU" altLang="en-US" sz="16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main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ru-RU" altLang="en-US" sz="16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en-US" sz="160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filename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time.ser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ru-RU" altLang="en-US" sz="16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en-US" sz="160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PersistentTime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time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ru-RU" altLang="en-US" sz="16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en-US" sz="160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FileInputStream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ru-RU" altLang="en-US" sz="16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en-US" sz="160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ObjectInputStream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ru-RU" altLang="en-US" sz="16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en-US" sz="160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ru-RU" altLang="en-US" sz="16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en-US" sz="160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FileInputStream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filename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ru-RU" altLang="en-US" sz="16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en-US" sz="160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ObjectInputStream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ru-RU" altLang="en-US" sz="16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en-US" sz="160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time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PersistentTime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66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readObject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ru-RU" altLang="en-US" sz="1600" b="0" i="0" u="none" strike="noStrike" cap="none" normalizeH="0" baseline="0" dirty="0">
              <a:ln>
                <a:noFill/>
              </a:ln>
              <a:solidFill>
                <a:srgbClr val="339933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en-US" sz="1600" dirty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66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close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ru-RU" altLang="en-US" sz="16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en-US" sz="160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ru-RU" altLang="en-US" sz="16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en-US" sz="160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IOException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ex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66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printStackTrace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ru-RU" altLang="en-US" sz="16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en-US" sz="160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ClassNotFoundException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ex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66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printStackTrace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ru-RU" altLang="en-US" sz="16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en-US" sz="160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66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66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Время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сохранения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time.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66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getTime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ru-RU" altLang="en-US" sz="16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en-US" sz="160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66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66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ru-RU" altLang="en-US" sz="16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en-US" sz="160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66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66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Текущее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время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en-US" sz="160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Calendar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66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getInstance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66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getTime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ru-RU" altLang="en-US" sz="16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en-US" sz="160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ru-RU" altLang="en-US" sz="16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722281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/>
        </p:nvSpPr>
        <p:spPr>
          <a:xfrm>
            <a:off x="459300" y="518211"/>
            <a:ext cx="840330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solidFill>
                  <a:srgbClr val="1B4597"/>
                </a:solidFill>
                <a:latin typeface="Roboto"/>
                <a:ea typeface="Roboto"/>
                <a:sym typeface="Roboto"/>
              </a:rPr>
              <a:t>Ограничения сериализации</a:t>
            </a:r>
          </a:p>
        </p:txBody>
      </p:sp>
      <p:pic>
        <p:nvPicPr>
          <p:cNvPr id="103" name="Google Shape;1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0250" y="292867"/>
            <a:ext cx="883750" cy="88375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7"/>
          <p:cNvSpPr txBox="1"/>
          <p:nvPr/>
        </p:nvSpPr>
        <p:spPr>
          <a:xfrm>
            <a:off x="459300" y="6344229"/>
            <a:ext cx="82254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7F9ACF"/>
                </a:solidFill>
                <a:latin typeface="Roboto"/>
                <a:ea typeface="Roboto"/>
                <a:cs typeface="Roboto"/>
                <a:sym typeface="Roboto"/>
              </a:rPr>
              <a:t>Программирование на языке Java • Java Programming</a:t>
            </a:r>
            <a:endParaRPr sz="900">
              <a:solidFill>
                <a:srgbClr val="7F9AC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B0B944AD-A064-41F9-A961-293AE0778F04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r>
              <a:rPr lang="ru-RU"/>
              <a:t>из 36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63A2C4E-C8D3-4FFB-A1CA-A776AEE3F9D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" smtClean="0"/>
              <a:pPr/>
              <a:t>26</a:t>
            </a:fld>
            <a:endParaRPr lang="ru"/>
          </a:p>
        </p:txBody>
      </p:sp>
      <p:sp>
        <p:nvSpPr>
          <p:cNvPr id="11" name="Google Shape;101;p17">
            <a:extLst>
              <a:ext uri="{FF2B5EF4-FFF2-40B4-BE49-F238E27FC236}">
                <a16:creationId xmlns:a16="http://schemas.microsoft.com/office/drawing/2014/main" id="{3274333C-B02B-43BD-AD9D-2559753D386A}"/>
              </a:ext>
            </a:extLst>
          </p:cNvPr>
          <p:cNvSpPr txBox="1"/>
          <p:nvPr/>
        </p:nvSpPr>
        <p:spPr>
          <a:xfrm>
            <a:off x="459300" y="149289"/>
            <a:ext cx="84033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ru-RU" sz="1600" dirty="0">
                <a:solidFill>
                  <a:srgbClr val="7F9ACF"/>
                </a:solidFill>
                <a:latin typeface="Roboto"/>
                <a:ea typeface="Roboto"/>
                <a:sym typeface="Roboto"/>
              </a:rPr>
              <a:t>Консольный ввод-вывод</a:t>
            </a:r>
            <a:endParaRPr lang="en-US" sz="1600" dirty="0">
              <a:solidFill>
                <a:srgbClr val="7F9ACF"/>
              </a:solidFill>
              <a:latin typeface="Roboto"/>
              <a:ea typeface="Roboto"/>
              <a:sym typeface="Roboto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6F545A-3C95-4358-B944-395F30E8AF12}"/>
              </a:ext>
            </a:extLst>
          </p:cNvPr>
          <p:cNvSpPr txBox="1"/>
          <p:nvPr/>
        </p:nvSpPr>
        <p:spPr>
          <a:xfrm>
            <a:off x="459300" y="1385995"/>
            <a:ext cx="7836975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Если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в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состав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сериализуемого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класса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A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входит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поле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класса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B,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то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класс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B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тоже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должен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быть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сериализуемым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.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Иначе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в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процессе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сериализации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возникнет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исключение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NotSerializableException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.</a:t>
            </a:r>
            <a:endParaRPr lang="ru-RU" sz="18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sz="18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В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процессе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сериализации/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десериализации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не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участвуют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статические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поля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класса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поскольку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они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фактически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являются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не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полями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объектов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(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экземпляров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класса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), а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полями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класса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в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целом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  <a:endParaRPr lang="ru-RU" sz="18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sz="18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Влияние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наследования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на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сериализацию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.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Пусть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класс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A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объявлен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как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сериализуемый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.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От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него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унаследован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класс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B,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для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которого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не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указано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implements Serializable .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От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B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порожден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класс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C -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сериализуемый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.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Тогда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при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сериализации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будут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сохранены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все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поля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классов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A и C ,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но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не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B .</a:t>
            </a:r>
          </a:p>
        </p:txBody>
      </p:sp>
    </p:spTree>
    <p:extLst>
      <p:ext uri="{BB962C8B-B14F-4D97-AF65-F5344CB8AC3E}">
        <p14:creationId xmlns:p14="http://schemas.microsoft.com/office/powerpoint/2010/main" val="6645223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/>
        </p:nvSpPr>
        <p:spPr>
          <a:xfrm>
            <a:off x="459300" y="518211"/>
            <a:ext cx="840330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 err="1">
                <a:solidFill>
                  <a:srgbClr val="1B4597"/>
                </a:solidFill>
                <a:latin typeface="Roboto"/>
                <a:ea typeface="Roboto"/>
                <a:sym typeface="Roboto"/>
              </a:rPr>
              <a:t>Несериализуемые</a:t>
            </a:r>
            <a:r>
              <a:rPr lang="ru-RU" sz="2400" dirty="0">
                <a:solidFill>
                  <a:srgbClr val="1B4597"/>
                </a:solidFill>
                <a:latin typeface="Roboto"/>
                <a:ea typeface="Roboto"/>
                <a:sym typeface="Roboto"/>
              </a:rPr>
              <a:t> поля</a:t>
            </a:r>
          </a:p>
        </p:txBody>
      </p:sp>
      <p:pic>
        <p:nvPicPr>
          <p:cNvPr id="103" name="Google Shape;1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0250" y="292867"/>
            <a:ext cx="883750" cy="88375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7"/>
          <p:cNvSpPr txBox="1"/>
          <p:nvPr/>
        </p:nvSpPr>
        <p:spPr>
          <a:xfrm>
            <a:off x="459300" y="6344229"/>
            <a:ext cx="82254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7F9ACF"/>
                </a:solidFill>
                <a:latin typeface="Roboto"/>
                <a:ea typeface="Roboto"/>
                <a:cs typeface="Roboto"/>
                <a:sym typeface="Roboto"/>
              </a:rPr>
              <a:t>Программирование на языке Java • Java Programming</a:t>
            </a:r>
            <a:endParaRPr sz="900">
              <a:solidFill>
                <a:srgbClr val="7F9AC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B0B944AD-A064-41F9-A961-293AE0778F04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r>
              <a:rPr lang="ru-RU"/>
              <a:t>из 36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63A2C4E-C8D3-4FFB-A1CA-A776AEE3F9D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" smtClean="0"/>
              <a:pPr/>
              <a:t>27</a:t>
            </a:fld>
            <a:endParaRPr lang="ru"/>
          </a:p>
        </p:txBody>
      </p:sp>
      <p:sp>
        <p:nvSpPr>
          <p:cNvPr id="11" name="Google Shape;101;p17">
            <a:extLst>
              <a:ext uri="{FF2B5EF4-FFF2-40B4-BE49-F238E27FC236}">
                <a16:creationId xmlns:a16="http://schemas.microsoft.com/office/drawing/2014/main" id="{3274333C-B02B-43BD-AD9D-2559753D386A}"/>
              </a:ext>
            </a:extLst>
          </p:cNvPr>
          <p:cNvSpPr txBox="1"/>
          <p:nvPr/>
        </p:nvSpPr>
        <p:spPr>
          <a:xfrm>
            <a:off x="459300" y="149289"/>
            <a:ext cx="84033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ru-RU" sz="1600" dirty="0">
                <a:solidFill>
                  <a:srgbClr val="7F9ACF"/>
                </a:solidFill>
                <a:latin typeface="Roboto"/>
                <a:ea typeface="Roboto"/>
                <a:sym typeface="Roboto"/>
              </a:rPr>
              <a:t>Консольный ввод-вывод</a:t>
            </a:r>
            <a:endParaRPr lang="en-US" sz="1600" dirty="0">
              <a:solidFill>
                <a:srgbClr val="7F9ACF"/>
              </a:solidFill>
              <a:latin typeface="Roboto"/>
              <a:ea typeface="Roboto"/>
              <a:sym typeface="Roboto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6F545A-3C95-4358-B944-395F30E8AF12}"/>
              </a:ext>
            </a:extLst>
          </p:cNvPr>
          <p:cNvSpPr txBox="1"/>
          <p:nvPr/>
        </p:nvSpPr>
        <p:spPr>
          <a:xfrm>
            <a:off x="459300" y="1385995"/>
            <a:ext cx="7836975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latin typeface="Roboto" panose="02000000000000000000" pitchFamily="2" charset="0"/>
                <a:ea typeface="Roboto" panose="02000000000000000000" pitchFamily="2" charset="0"/>
              </a:rPr>
              <a:t>Класс </a:t>
            </a:r>
            <a:r>
              <a:rPr lang="ru-RU" sz="1800" dirty="0" err="1">
                <a:latin typeface="Roboto" panose="02000000000000000000" pitchFamily="2" charset="0"/>
                <a:ea typeface="Roboto" panose="02000000000000000000" pitchFamily="2" charset="0"/>
              </a:rPr>
              <a:t>java.lang.Object</a:t>
            </a:r>
            <a:r>
              <a:rPr lang="ru-RU" sz="1800" dirty="0">
                <a:latin typeface="Roboto" panose="02000000000000000000" pitchFamily="2" charset="0"/>
                <a:ea typeface="Roboto" panose="02000000000000000000" pitchFamily="2" charset="0"/>
              </a:rPr>
              <a:t> не реализует </a:t>
            </a:r>
            <a:r>
              <a:rPr lang="ru-RU" sz="1800" dirty="0" err="1">
                <a:latin typeface="Roboto" panose="02000000000000000000" pitchFamily="2" charset="0"/>
                <a:ea typeface="Roboto" panose="02000000000000000000" pitchFamily="2" charset="0"/>
              </a:rPr>
              <a:t>Serializable</a:t>
            </a:r>
            <a:r>
              <a:rPr lang="ru-RU" sz="1800" dirty="0">
                <a:latin typeface="Roboto" panose="02000000000000000000" pitchFamily="2" charset="0"/>
                <a:ea typeface="Roboto" panose="02000000000000000000" pitchFamily="2" charset="0"/>
              </a:rPr>
              <a:t>, поэтому не все объекты Java могут быть автоматически сохранены.  Например, некоторые системные классы, такие как </a:t>
            </a:r>
            <a:r>
              <a:rPr lang="ru-RU" sz="1800" dirty="0" err="1">
                <a:latin typeface="Roboto" panose="02000000000000000000" pitchFamily="2" charset="0"/>
                <a:ea typeface="Roboto" panose="02000000000000000000" pitchFamily="2" charset="0"/>
              </a:rPr>
              <a:t>Thread</a:t>
            </a:r>
            <a:r>
              <a:rPr lang="ru-RU" sz="1800" dirty="0"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ru-RU" sz="1800" dirty="0" err="1">
                <a:latin typeface="Roboto" panose="02000000000000000000" pitchFamily="2" charset="0"/>
                <a:ea typeface="Roboto" panose="02000000000000000000" pitchFamily="2" charset="0"/>
              </a:rPr>
              <a:t>OutputStream</a:t>
            </a:r>
            <a:r>
              <a:rPr lang="ru-RU" sz="1800" dirty="0">
                <a:latin typeface="Roboto" panose="02000000000000000000" pitchFamily="2" charset="0"/>
                <a:ea typeface="Roboto" panose="02000000000000000000" pitchFamily="2" charset="0"/>
              </a:rPr>
              <a:t> и его подклассы, и Socket - не </a:t>
            </a:r>
            <a:r>
              <a:rPr lang="ru-RU" sz="1800" dirty="0" err="1">
                <a:latin typeface="Roboto" panose="02000000000000000000" pitchFamily="2" charset="0"/>
                <a:ea typeface="Roboto" panose="02000000000000000000" pitchFamily="2" charset="0"/>
              </a:rPr>
              <a:t>сериализуемые</a:t>
            </a:r>
            <a:r>
              <a:rPr lang="ru-RU" sz="1800" dirty="0">
                <a:latin typeface="Roboto" panose="02000000000000000000" pitchFamily="2" charset="0"/>
                <a:ea typeface="Roboto" panose="02000000000000000000" pitchFamily="2" charset="0"/>
              </a:rPr>
              <a:t>.  Причина: </a:t>
            </a:r>
            <a:r>
              <a:rPr lang="ru-RU" sz="1800" dirty="0" err="1">
                <a:latin typeface="Roboto" panose="02000000000000000000" pitchFamily="2" charset="0"/>
                <a:ea typeface="Roboto" panose="02000000000000000000" pitchFamily="2" charset="0"/>
              </a:rPr>
              <a:t>сериализация</a:t>
            </a:r>
            <a:r>
              <a:rPr lang="ru-RU" sz="1800" dirty="0">
                <a:latin typeface="Roboto" panose="02000000000000000000" pitchFamily="2" charset="0"/>
                <a:ea typeface="Roboto" panose="02000000000000000000" pitchFamily="2" charset="0"/>
              </a:rPr>
              <a:t> таких классов бессмысленна.</a:t>
            </a:r>
          </a:p>
          <a:p>
            <a:endParaRPr lang="ru-RU" sz="18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ru-RU" sz="1800" u="sng" dirty="0">
                <a:latin typeface="Roboto" panose="02000000000000000000" pitchFamily="2" charset="0"/>
                <a:ea typeface="Roboto" panose="02000000000000000000" pitchFamily="2" charset="0"/>
              </a:rPr>
              <a:t>Проблема:</a:t>
            </a:r>
            <a:r>
              <a:rPr lang="ru-RU" sz="1800" dirty="0">
                <a:latin typeface="Roboto" panose="02000000000000000000" pitchFamily="2" charset="0"/>
                <a:ea typeface="Roboto" panose="02000000000000000000" pitchFamily="2" charset="0"/>
              </a:rPr>
              <a:t> есть класс, который содержит экземпляр </a:t>
            </a:r>
            <a:r>
              <a:rPr lang="ru-RU" sz="1800" dirty="0" err="1">
                <a:latin typeface="Roboto" panose="02000000000000000000" pitchFamily="2" charset="0"/>
                <a:ea typeface="Roboto" panose="02000000000000000000" pitchFamily="2" charset="0"/>
              </a:rPr>
              <a:t>Thread</a:t>
            </a:r>
            <a:r>
              <a:rPr lang="ru-RU" sz="1800" dirty="0">
                <a:latin typeface="Roboto" panose="02000000000000000000" pitchFamily="2" charset="0"/>
                <a:ea typeface="Roboto" panose="02000000000000000000" pitchFamily="2" charset="0"/>
              </a:rPr>
              <a:t>? Можем ли мы в этом случае сохранить объект такого типа? </a:t>
            </a:r>
          </a:p>
          <a:p>
            <a:endParaRPr lang="ru-RU" sz="18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ru-RU" sz="1800" u="sng" dirty="0">
                <a:latin typeface="Roboto" panose="02000000000000000000" pitchFamily="2" charset="0"/>
                <a:ea typeface="Roboto" panose="02000000000000000000" pitchFamily="2" charset="0"/>
              </a:rPr>
              <a:t>Решение:</a:t>
            </a:r>
            <a:r>
              <a:rPr lang="ru-RU" sz="1800" dirty="0">
                <a:latin typeface="Roboto" panose="02000000000000000000" pitchFamily="2" charset="0"/>
                <a:ea typeface="Roboto" panose="02000000000000000000" pitchFamily="2" charset="0"/>
              </a:rPr>
              <a:t> мы имеем возможность сообщить механизму сериализации о своих намерениях, пометив объект </a:t>
            </a:r>
            <a:r>
              <a:rPr lang="ru-RU" sz="1800" dirty="0" err="1">
                <a:latin typeface="Roboto" panose="02000000000000000000" pitchFamily="2" charset="0"/>
                <a:ea typeface="Roboto" panose="02000000000000000000" pitchFamily="2" charset="0"/>
              </a:rPr>
              <a:t>Thread</a:t>
            </a:r>
            <a:r>
              <a:rPr lang="ru-RU" sz="1800" dirty="0">
                <a:latin typeface="Roboto" panose="02000000000000000000" pitchFamily="2" charset="0"/>
                <a:ea typeface="Roboto" panose="02000000000000000000" pitchFamily="2" charset="0"/>
              </a:rPr>
              <a:t> нашего класса как </a:t>
            </a:r>
            <a:r>
              <a:rPr lang="ru-RU" sz="1800" dirty="0" err="1">
                <a:latin typeface="Roboto" panose="02000000000000000000" pitchFamily="2" charset="0"/>
                <a:ea typeface="Roboto" panose="02000000000000000000" pitchFamily="2" charset="0"/>
              </a:rPr>
              <a:t>несохраняемый</a:t>
            </a:r>
            <a:r>
              <a:rPr lang="ru-RU" sz="1800" dirty="0">
                <a:latin typeface="Roboto" panose="02000000000000000000" pitchFamily="2" charset="0"/>
                <a:ea typeface="Roboto" panose="02000000000000000000" pitchFamily="2" charset="0"/>
              </a:rPr>
              <a:t> - </a:t>
            </a:r>
            <a:r>
              <a:rPr lang="ru-RU" sz="1800" dirty="0" err="1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transient</a:t>
            </a:r>
            <a:r>
              <a:rPr lang="ru-RU" sz="1800" dirty="0"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</a:p>
          <a:p>
            <a:endParaRPr lang="ru-RU" sz="1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20092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/>
        </p:nvSpPr>
        <p:spPr>
          <a:xfrm>
            <a:off x="459300" y="518211"/>
            <a:ext cx="840330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 err="1">
                <a:solidFill>
                  <a:srgbClr val="1B4597"/>
                </a:solidFill>
                <a:latin typeface="Roboto"/>
                <a:ea typeface="Roboto"/>
                <a:sym typeface="Roboto"/>
              </a:rPr>
              <a:t>Несериализуемые</a:t>
            </a:r>
            <a:r>
              <a:rPr lang="ru-RU" sz="2400" dirty="0">
                <a:solidFill>
                  <a:srgbClr val="1B4597"/>
                </a:solidFill>
                <a:latin typeface="Roboto"/>
                <a:ea typeface="Roboto"/>
                <a:sym typeface="Roboto"/>
              </a:rPr>
              <a:t> поля</a:t>
            </a:r>
          </a:p>
        </p:txBody>
      </p:sp>
      <p:pic>
        <p:nvPicPr>
          <p:cNvPr id="103" name="Google Shape;1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0250" y="292867"/>
            <a:ext cx="883750" cy="88375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7"/>
          <p:cNvSpPr txBox="1"/>
          <p:nvPr/>
        </p:nvSpPr>
        <p:spPr>
          <a:xfrm>
            <a:off x="459300" y="6344229"/>
            <a:ext cx="82254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7F9ACF"/>
                </a:solidFill>
                <a:latin typeface="Roboto"/>
                <a:ea typeface="Roboto"/>
                <a:cs typeface="Roboto"/>
                <a:sym typeface="Roboto"/>
              </a:rPr>
              <a:t>Программирование на языке Java • Java Programming</a:t>
            </a:r>
            <a:endParaRPr sz="900">
              <a:solidFill>
                <a:srgbClr val="7F9AC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B0B944AD-A064-41F9-A961-293AE0778F04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r>
              <a:rPr lang="ru-RU"/>
              <a:t>из 36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63A2C4E-C8D3-4FFB-A1CA-A776AEE3F9D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" smtClean="0"/>
              <a:pPr/>
              <a:t>28</a:t>
            </a:fld>
            <a:endParaRPr lang="ru"/>
          </a:p>
        </p:txBody>
      </p:sp>
      <p:sp>
        <p:nvSpPr>
          <p:cNvPr id="11" name="Google Shape;101;p17">
            <a:extLst>
              <a:ext uri="{FF2B5EF4-FFF2-40B4-BE49-F238E27FC236}">
                <a16:creationId xmlns:a16="http://schemas.microsoft.com/office/drawing/2014/main" id="{3274333C-B02B-43BD-AD9D-2559753D386A}"/>
              </a:ext>
            </a:extLst>
          </p:cNvPr>
          <p:cNvSpPr txBox="1"/>
          <p:nvPr/>
        </p:nvSpPr>
        <p:spPr>
          <a:xfrm>
            <a:off x="459300" y="149289"/>
            <a:ext cx="84033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ru-RU" sz="1600" dirty="0">
                <a:solidFill>
                  <a:srgbClr val="7F9ACF"/>
                </a:solidFill>
                <a:latin typeface="Roboto"/>
                <a:ea typeface="Roboto"/>
                <a:sym typeface="Roboto"/>
              </a:rPr>
              <a:t>Консольный ввод-вывод</a:t>
            </a:r>
            <a:endParaRPr lang="en-US" sz="1600" dirty="0">
              <a:solidFill>
                <a:srgbClr val="7F9ACF"/>
              </a:solidFill>
              <a:latin typeface="Roboto"/>
              <a:ea typeface="Roboto"/>
              <a:sym typeface="Roboto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14C274DE-51D9-49DA-85B3-CB8A399C10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849" y="1401961"/>
            <a:ext cx="8574173" cy="30008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java.io.Serializable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ru-RU" altLang="en-US" sz="16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PersistentAnimation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implements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Serializable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Runnable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ru-RU" altLang="en-US" sz="16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en-US" sz="160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transient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Thread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animator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ru-RU" altLang="en-US" sz="16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en-US" sz="160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animationSpeed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ru-RU" altLang="en-US" sz="16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en-US" sz="160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PersistentAnimation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animationSpeed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ru-RU" altLang="en-US" sz="16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en-US" sz="160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66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animationSpeed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animationSpeed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ru-RU" altLang="en-US" sz="16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en-US" sz="160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animator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Thread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ru-RU" altLang="en-US" sz="16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en-US" sz="160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animator.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66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start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ru-RU" altLang="en-US" sz="16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en-US" sz="160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ru-RU" altLang="en-US" sz="16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en-US" sz="160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run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ru-RU" altLang="en-US" sz="1600" dirty="0">
              <a:solidFill>
                <a:srgbClr val="21252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ru-RU" altLang="en-US" sz="16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633119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/>
        </p:nvSpPr>
        <p:spPr>
          <a:xfrm>
            <a:off x="459300" y="518211"/>
            <a:ext cx="840330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solidFill>
                  <a:srgbClr val="1B4597"/>
                </a:solidFill>
                <a:latin typeface="Roboto"/>
                <a:ea typeface="Roboto"/>
                <a:sym typeface="Roboto"/>
              </a:rPr>
              <a:t>Модификация протокола по умолчанию</a:t>
            </a:r>
          </a:p>
        </p:txBody>
      </p:sp>
      <p:pic>
        <p:nvPicPr>
          <p:cNvPr id="103" name="Google Shape;1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0250" y="292867"/>
            <a:ext cx="883750" cy="88375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7"/>
          <p:cNvSpPr txBox="1"/>
          <p:nvPr/>
        </p:nvSpPr>
        <p:spPr>
          <a:xfrm>
            <a:off x="459300" y="6344229"/>
            <a:ext cx="82254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7F9ACF"/>
                </a:solidFill>
                <a:latin typeface="Roboto"/>
                <a:ea typeface="Roboto"/>
                <a:cs typeface="Roboto"/>
                <a:sym typeface="Roboto"/>
              </a:rPr>
              <a:t>Программирование на языке Java • Java Programming</a:t>
            </a:r>
            <a:endParaRPr sz="900">
              <a:solidFill>
                <a:srgbClr val="7F9AC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B0B944AD-A064-41F9-A961-293AE0778F04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r>
              <a:rPr lang="ru-RU"/>
              <a:t>из 36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63A2C4E-C8D3-4FFB-A1CA-A776AEE3F9D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" smtClean="0"/>
              <a:pPr/>
              <a:t>29</a:t>
            </a:fld>
            <a:endParaRPr lang="ru"/>
          </a:p>
        </p:txBody>
      </p:sp>
      <p:sp>
        <p:nvSpPr>
          <p:cNvPr id="11" name="Google Shape;101;p17">
            <a:extLst>
              <a:ext uri="{FF2B5EF4-FFF2-40B4-BE49-F238E27FC236}">
                <a16:creationId xmlns:a16="http://schemas.microsoft.com/office/drawing/2014/main" id="{3274333C-B02B-43BD-AD9D-2559753D386A}"/>
              </a:ext>
            </a:extLst>
          </p:cNvPr>
          <p:cNvSpPr txBox="1"/>
          <p:nvPr/>
        </p:nvSpPr>
        <p:spPr>
          <a:xfrm>
            <a:off x="459300" y="149289"/>
            <a:ext cx="84033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ru-RU" sz="1600" dirty="0">
                <a:solidFill>
                  <a:srgbClr val="7F9ACF"/>
                </a:solidFill>
                <a:latin typeface="Roboto"/>
                <a:ea typeface="Roboto"/>
                <a:sym typeface="Roboto"/>
              </a:rPr>
              <a:t>Консольный ввод-вывод</a:t>
            </a:r>
            <a:endParaRPr lang="en-US" sz="1600" dirty="0">
              <a:solidFill>
                <a:srgbClr val="7F9ACF"/>
              </a:solidFill>
              <a:latin typeface="Roboto"/>
              <a:ea typeface="Roboto"/>
              <a:sym typeface="Roboto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80BEF9-C164-4DCA-806A-679E4A8FC3D6}"/>
              </a:ext>
            </a:extLst>
          </p:cNvPr>
          <p:cNvSpPr txBox="1"/>
          <p:nvPr/>
        </p:nvSpPr>
        <p:spPr>
          <a:xfrm>
            <a:off x="459301" y="1441101"/>
            <a:ext cx="8225399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u="sng" dirty="0" err="1">
                <a:latin typeface="Roboto" panose="02000000000000000000" pitchFamily="2" charset="0"/>
                <a:ea typeface="Roboto" panose="02000000000000000000" pitchFamily="2" charset="0"/>
              </a:rPr>
              <a:t>Проблема</a:t>
            </a:r>
            <a:r>
              <a:rPr lang="en-US" sz="1800" u="sng" dirty="0">
                <a:latin typeface="Roboto" panose="02000000000000000000" pitchFamily="2" charset="0"/>
                <a:ea typeface="Roboto" panose="02000000000000000000" pitchFamily="2" charset="0"/>
              </a:rPr>
              <a:t>: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как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перезапустить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анимацию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? </a:t>
            </a:r>
          </a:p>
          <a:p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Когда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мы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создаем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объект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при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помощи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new,</a:t>
            </a:r>
            <a:r>
              <a:rPr lang="ru-RU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конструктор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объекта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вызывается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только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при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создании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нового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экземпляра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.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Читая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объект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</a:p>
          <a:p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методом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readObject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()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мы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не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создаем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нового</a:t>
            </a:r>
            <a:r>
              <a:rPr lang="ru-RU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экземпляра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мы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просто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восстанавливаем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сохраненный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объект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. В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результате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анимационный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поток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запустится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лишь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однажды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при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первом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создании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экземпляра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этого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объекта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  <a:endParaRPr lang="ru-RU" sz="18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ru-RU" sz="18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ru-RU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private void </a:t>
            </a:r>
            <a:r>
              <a:rPr lang="en-US" sz="1800" dirty="0" err="1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writeObject</a:t>
            </a:r>
            <a:r>
              <a:rPr lang="en-US" sz="1800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lang="en-US" sz="1800" dirty="0" err="1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ObjectOutputStream</a:t>
            </a:r>
            <a:r>
              <a:rPr lang="en-US" sz="1800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out) throws </a:t>
            </a:r>
            <a:r>
              <a:rPr lang="en-US" sz="1800" dirty="0" err="1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IOException</a:t>
            </a:r>
            <a:r>
              <a:rPr lang="en-US" sz="1800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;</a:t>
            </a:r>
          </a:p>
          <a:p>
            <a:r>
              <a:rPr lang="en-US" sz="1800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private void </a:t>
            </a:r>
            <a:r>
              <a:rPr lang="en-US" sz="1800" dirty="0" err="1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readObject</a:t>
            </a:r>
            <a:r>
              <a:rPr lang="en-US" sz="1800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lang="en-US" sz="1800" dirty="0" err="1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ObjectInputStream</a:t>
            </a:r>
            <a:r>
              <a:rPr lang="en-US" sz="1800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in) throws </a:t>
            </a:r>
            <a:r>
              <a:rPr lang="en-US" sz="1800" dirty="0" err="1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IOException</a:t>
            </a:r>
            <a:r>
              <a:rPr lang="en-US" sz="1800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en-US" sz="1800" dirty="0" err="1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ClassNotFoundException</a:t>
            </a:r>
            <a:r>
              <a:rPr lang="en-US" sz="1800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;</a:t>
            </a:r>
          </a:p>
          <a:p>
            <a:endParaRPr lang="ru-RU" sz="18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ru-RU" sz="1800" dirty="0">
                <a:latin typeface="Roboto" panose="02000000000000000000" pitchFamily="2" charset="0"/>
                <a:ea typeface="Roboto" panose="02000000000000000000" pitchFamily="2" charset="0"/>
              </a:rPr>
              <a:t>Виртуальная машина при вызове соответствующего метода автоматически проверяет, не были ли они объявлены в классе объекта. </a:t>
            </a:r>
          </a:p>
          <a:p>
            <a:endParaRPr lang="en-US" sz="1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0014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/>
        </p:nvSpPr>
        <p:spPr>
          <a:xfrm>
            <a:off x="459300" y="518211"/>
            <a:ext cx="840330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solidFill>
                  <a:srgbClr val="1B4597"/>
                </a:solidFill>
                <a:latin typeface="Roboto"/>
                <a:ea typeface="Roboto"/>
                <a:sym typeface="Roboto"/>
              </a:rPr>
              <a:t>Байтовые потоки</a:t>
            </a:r>
          </a:p>
        </p:txBody>
      </p:sp>
      <p:pic>
        <p:nvPicPr>
          <p:cNvPr id="103" name="Google Shape;1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0250" y="292867"/>
            <a:ext cx="883750" cy="88375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7"/>
          <p:cNvSpPr txBox="1"/>
          <p:nvPr/>
        </p:nvSpPr>
        <p:spPr>
          <a:xfrm>
            <a:off x="459300" y="6344229"/>
            <a:ext cx="82254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7F9ACF"/>
                </a:solidFill>
                <a:latin typeface="Roboto"/>
                <a:ea typeface="Roboto"/>
                <a:cs typeface="Roboto"/>
                <a:sym typeface="Roboto"/>
              </a:rPr>
              <a:t>Программирование на языке Java • Java Programming</a:t>
            </a:r>
            <a:endParaRPr sz="900">
              <a:solidFill>
                <a:srgbClr val="7F9AC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B0B944AD-A064-41F9-A961-293AE0778F04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r>
              <a:rPr lang="ru-RU"/>
              <a:t>из 36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63A2C4E-C8D3-4FFB-A1CA-A776AEE3F9D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" smtClean="0"/>
              <a:pPr/>
              <a:t>3</a:t>
            </a:fld>
            <a:endParaRPr lang="ru"/>
          </a:p>
        </p:txBody>
      </p:sp>
      <p:sp>
        <p:nvSpPr>
          <p:cNvPr id="11" name="Google Shape;101;p17">
            <a:extLst>
              <a:ext uri="{FF2B5EF4-FFF2-40B4-BE49-F238E27FC236}">
                <a16:creationId xmlns:a16="http://schemas.microsoft.com/office/drawing/2014/main" id="{3274333C-B02B-43BD-AD9D-2559753D386A}"/>
              </a:ext>
            </a:extLst>
          </p:cNvPr>
          <p:cNvSpPr txBox="1"/>
          <p:nvPr/>
        </p:nvSpPr>
        <p:spPr>
          <a:xfrm>
            <a:off x="459300" y="149289"/>
            <a:ext cx="84033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ru-RU" sz="1600" dirty="0">
                <a:solidFill>
                  <a:srgbClr val="7F9ACF"/>
                </a:solidFill>
                <a:latin typeface="Roboto"/>
                <a:ea typeface="Roboto"/>
                <a:sym typeface="Roboto"/>
              </a:rPr>
              <a:t>Консольный ввод-вывод</a:t>
            </a:r>
            <a:endParaRPr lang="en-US" sz="1600" dirty="0">
              <a:solidFill>
                <a:srgbClr val="7F9ACF"/>
              </a:solidFill>
              <a:latin typeface="Roboto"/>
              <a:ea typeface="Roboto"/>
              <a:sym typeface="Roboto"/>
            </a:endParaRPr>
          </a:p>
        </p:txBody>
      </p:sp>
      <p:pic>
        <p:nvPicPr>
          <p:cNvPr id="9" name="Picture 8" descr="Image6">
            <a:extLst>
              <a:ext uri="{FF2B5EF4-FFF2-40B4-BE49-F238E27FC236}">
                <a16:creationId xmlns:a16="http://schemas.microsoft.com/office/drawing/2014/main" id="{08C9D0E9-15AE-4B5C-9575-61FC73394D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844" y="1176617"/>
            <a:ext cx="3160712" cy="482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 descr="Image6">
            <a:extLst>
              <a:ext uri="{FF2B5EF4-FFF2-40B4-BE49-F238E27FC236}">
                <a16:creationId xmlns:a16="http://schemas.microsoft.com/office/drawing/2014/main" id="{C9593EE5-B339-4460-81BC-B82DFF1260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4906" y="1176617"/>
            <a:ext cx="3244850" cy="482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601273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/>
        </p:nvSpPr>
        <p:spPr>
          <a:xfrm>
            <a:off x="459300" y="518211"/>
            <a:ext cx="840330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solidFill>
                  <a:srgbClr val="1B4597"/>
                </a:solidFill>
                <a:latin typeface="Roboto"/>
                <a:ea typeface="Roboto"/>
                <a:sym typeface="Roboto"/>
              </a:rPr>
              <a:t>Модификация протокола по умолчанию</a:t>
            </a:r>
          </a:p>
        </p:txBody>
      </p:sp>
      <p:pic>
        <p:nvPicPr>
          <p:cNvPr id="103" name="Google Shape;1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0250" y="292867"/>
            <a:ext cx="883750" cy="88375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7"/>
          <p:cNvSpPr txBox="1"/>
          <p:nvPr/>
        </p:nvSpPr>
        <p:spPr>
          <a:xfrm>
            <a:off x="459300" y="6344229"/>
            <a:ext cx="82254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7F9ACF"/>
                </a:solidFill>
                <a:latin typeface="Roboto"/>
                <a:ea typeface="Roboto"/>
                <a:cs typeface="Roboto"/>
                <a:sym typeface="Roboto"/>
              </a:rPr>
              <a:t>Программирование на языке Java • Java Programming</a:t>
            </a:r>
            <a:endParaRPr sz="900">
              <a:solidFill>
                <a:srgbClr val="7F9AC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B0B944AD-A064-41F9-A961-293AE0778F04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r>
              <a:rPr lang="ru-RU"/>
              <a:t>из 36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63A2C4E-C8D3-4FFB-A1CA-A776AEE3F9D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" smtClean="0"/>
              <a:pPr/>
              <a:t>30</a:t>
            </a:fld>
            <a:endParaRPr lang="ru"/>
          </a:p>
        </p:txBody>
      </p:sp>
      <p:sp>
        <p:nvSpPr>
          <p:cNvPr id="11" name="Google Shape;101;p17">
            <a:extLst>
              <a:ext uri="{FF2B5EF4-FFF2-40B4-BE49-F238E27FC236}">
                <a16:creationId xmlns:a16="http://schemas.microsoft.com/office/drawing/2014/main" id="{3274333C-B02B-43BD-AD9D-2559753D386A}"/>
              </a:ext>
            </a:extLst>
          </p:cNvPr>
          <p:cNvSpPr txBox="1"/>
          <p:nvPr/>
        </p:nvSpPr>
        <p:spPr>
          <a:xfrm>
            <a:off x="459300" y="149289"/>
            <a:ext cx="84033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ru-RU" sz="1600" dirty="0">
                <a:solidFill>
                  <a:srgbClr val="7F9ACF"/>
                </a:solidFill>
                <a:latin typeface="Roboto"/>
                <a:ea typeface="Roboto"/>
                <a:sym typeface="Roboto"/>
              </a:rPr>
              <a:t>Консольный ввод-вывод</a:t>
            </a:r>
            <a:endParaRPr lang="en-US" sz="1600" dirty="0">
              <a:solidFill>
                <a:srgbClr val="7F9ACF"/>
              </a:solidFill>
              <a:latin typeface="Roboto"/>
              <a:ea typeface="Roboto"/>
              <a:sym typeface="Roboto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7FD12351-A3F9-42CD-B3E1-F83AC468F0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000" y="1172086"/>
            <a:ext cx="8527126" cy="52168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PersistentAnimation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implements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99"/>
                </a:solidFill>
                <a:effectLst/>
                <a:latin typeface="Courier New" panose="02070309020205020404" pitchFamily="49" charset="0"/>
              </a:rPr>
              <a:t>Serializable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99"/>
                </a:solidFill>
                <a:effectLst/>
                <a:latin typeface="Courier New" panose="02070309020205020404" pitchFamily="49" charset="0"/>
              </a:rPr>
              <a:t>Runnable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endParaRPr kumimoji="0" lang="ru-RU" altLang="en-US" sz="16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en-US" sz="1600" dirty="0">
                <a:solidFill>
                  <a:srgbClr val="212529"/>
                </a:solidFill>
                <a:latin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transient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private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99"/>
                </a:solidFill>
                <a:effectLst/>
                <a:latin typeface="Courier New" panose="02070309020205020404" pitchFamily="49" charset="0"/>
              </a:rPr>
              <a:t>Thread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animator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endParaRPr kumimoji="0" lang="ru-RU" altLang="en-US" sz="16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en-US" sz="1600" dirty="0">
                <a:solidFill>
                  <a:srgbClr val="212529"/>
                </a:solidFill>
                <a:latin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private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66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animationSpeed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endParaRPr kumimoji="0" lang="ru-RU" altLang="en-US" sz="16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en-US" sz="1600" dirty="0">
                <a:solidFill>
                  <a:srgbClr val="212529"/>
                </a:solidFill>
                <a:latin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PersistentAnimation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66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animationSpeed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endParaRPr kumimoji="0" lang="ru-RU" altLang="en-US" sz="16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en-US" sz="1600" dirty="0">
                <a:solidFill>
                  <a:srgbClr val="212529"/>
                </a:solidFill>
                <a:latin typeface="Courier New" panose="02070309020205020404" pitchFamily="49" charset="0"/>
              </a:rPr>
              <a:t>      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this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6633"/>
                </a:solidFill>
                <a:effectLst/>
                <a:latin typeface="Courier New" panose="02070309020205020404" pitchFamily="49" charset="0"/>
              </a:rPr>
              <a:t>animationSpeed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animationSpeed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endParaRPr kumimoji="0" lang="ru-RU" altLang="en-US" sz="16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en-US" sz="1600" dirty="0">
                <a:solidFill>
                  <a:srgbClr val="212529"/>
                </a:solidFill>
                <a:latin typeface="Courier New" panose="02070309020205020404" pitchFamily="49" charset="0"/>
              </a:rPr>
              <a:t>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startAnimation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()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endParaRPr kumimoji="0" lang="ru-RU" altLang="en-US" sz="16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en-US" sz="1600" dirty="0">
                <a:solidFill>
                  <a:srgbClr val="212529"/>
                </a:solidFill>
                <a:latin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endParaRPr kumimoji="0" lang="ru-RU" altLang="en-US" sz="16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en-US" sz="1600" dirty="0">
                <a:solidFill>
                  <a:srgbClr val="212529"/>
                </a:solidFill>
                <a:latin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66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run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()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…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endParaRPr kumimoji="0" lang="ru-RU" altLang="en-US" sz="16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en-US" sz="1600" dirty="0">
                <a:solidFill>
                  <a:srgbClr val="212529"/>
                </a:solidFill>
                <a:latin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private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66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startAnimation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()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endParaRPr kumimoji="0" lang="ru-RU" altLang="en-US" sz="16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en-US" sz="1600" dirty="0">
                <a:solidFill>
                  <a:srgbClr val="212529"/>
                </a:solidFill>
                <a:latin typeface="Courier New" panose="02070309020205020404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animator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new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99"/>
                </a:solidFill>
                <a:effectLst/>
                <a:latin typeface="Courier New" panose="02070309020205020404" pitchFamily="49" charset="0"/>
              </a:rPr>
              <a:t>Thread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this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animator.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6633"/>
                </a:solidFill>
                <a:effectLst/>
                <a:latin typeface="Courier New" panose="02070309020205020404" pitchFamily="49" charset="0"/>
              </a:rPr>
              <a:t>start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()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endParaRPr kumimoji="0" lang="ru-RU" altLang="en-US" sz="16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en-US" sz="1600" dirty="0">
                <a:solidFill>
                  <a:srgbClr val="212529"/>
                </a:solidFill>
                <a:latin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endParaRPr kumimoji="0" lang="ru-RU" altLang="en-US" sz="16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en-US" sz="1600" dirty="0">
                <a:solidFill>
                  <a:srgbClr val="212529"/>
                </a:solidFill>
                <a:latin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private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66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writeObject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99"/>
                </a:solidFill>
                <a:effectLst/>
                <a:latin typeface="Courier New" panose="02070309020205020404" pitchFamily="49" charset="0"/>
              </a:rPr>
              <a:t>ObjectOutputStream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out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throws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ru-RU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en-US" sz="1600" dirty="0">
                <a:solidFill>
                  <a:srgbClr val="212529"/>
                </a:solidFill>
                <a:latin typeface="Courier New" panose="02070309020205020404" pitchFamily="49" charset="0"/>
              </a:rPr>
              <a:t>                                            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99"/>
                </a:solidFill>
                <a:effectLst/>
                <a:latin typeface="Courier New" panose="02070309020205020404" pitchFamily="49" charset="0"/>
              </a:rPr>
              <a:t>IOException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endParaRPr kumimoji="0" lang="ru-RU" altLang="en-US" sz="16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en-US" sz="1600" dirty="0">
                <a:solidFill>
                  <a:srgbClr val="212529"/>
                </a:solidFill>
                <a:latin typeface="Courier New" panose="02070309020205020404" pitchFamily="49" charset="0"/>
              </a:rPr>
              <a:t>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out.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6633"/>
                </a:solidFill>
                <a:effectLst/>
                <a:latin typeface="Courier New" panose="02070309020205020404" pitchFamily="49" charset="0"/>
              </a:rPr>
              <a:t>defaultWriteObject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()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</a:rPr>
              <a:t>//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</a:rPr>
              <a:t>мы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</a:rPr>
              <a:t>не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</a:rPr>
              <a:t>меняем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</a:rPr>
              <a:t>нормальный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</a:rPr>
              <a:t>процесс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endParaRPr kumimoji="0" lang="ru-RU" altLang="en-US" sz="16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en-US" sz="1600" dirty="0">
                <a:solidFill>
                  <a:srgbClr val="212529"/>
                </a:solidFill>
                <a:latin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endParaRPr kumimoji="0" lang="ru-RU" altLang="en-US" sz="16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en-US" sz="1600" dirty="0">
                <a:solidFill>
                  <a:srgbClr val="212529"/>
                </a:solidFill>
                <a:latin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private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66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readObject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99"/>
                </a:solidFill>
                <a:effectLst/>
                <a:latin typeface="Courier New" panose="02070309020205020404" pitchFamily="49" charset="0"/>
              </a:rPr>
              <a:t>ObjectInputStream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in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throws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endParaRPr kumimoji="0" lang="ru-RU" altLang="en-US" sz="16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en-US" sz="1600" dirty="0">
                <a:solidFill>
                  <a:srgbClr val="212529"/>
                </a:solidFill>
                <a:latin typeface="Courier New" panose="02070309020205020404" pitchFamily="49" charset="0"/>
              </a:rPr>
              <a:t>                    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99"/>
                </a:solidFill>
                <a:effectLst/>
                <a:latin typeface="Courier New" panose="02070309020205020404" pitchFamily="49" charset="0"/>
              </a:rPr>
              <a:t>IOException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99"/>
                </a:solidFill>
                <a:effectLst/>
                <a:latin typeface="Courier New" panose="02070309020205020404" pitchFamily="49" charset="0"/>
              </a:rPr>
              <a:t>ClassNotFoundException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endParaRPr kumimoji="0" lang="ru-RU" altLang="en-US" sz="16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en-US" sz="1600" dirty="0">
                <a:solidFill>
                  <a:srgbClr val="212529"/>
                </a:solidFill>
                <a:latin typeface="Courier New" panose="02070309020205020404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in.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6633"/>
                </a:solidFill>
                <a:effectLst/>
                <a:latin typeface="Courier New" panose="02070309020205020404" pitchFamily="49" charset="0"/>
              </a:rPr>
              <a:t>defaultReadObject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()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</a:rPr>
              <a:t>//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</a:rPr>
              <a:t>мы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</a:rPr>
              <a:t>лишь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</a:rPr>
              <a:t>дополняем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</a:rPr>
              <a:t>его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endParaRPr kumimoji="0" lang="ru-RU" altLang="en-US" sz="16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en-US" sz="1600" dirty="0">
                <a:solidFill>
                  <a:srgbClr val="212529"/>
                </a:solidFill>
                <a:latin typeface="Courier New" panose="02070309020205020404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startAnimation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()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endParaRPr kumimoji="0" lang="ru-RU" altLang="en-US" sz="16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ru-RU" altLang="en-US" sz="1600" dirty="0">
                <a:solidFill>
                  <a:srgbClr val="212529"/>
                </a:solidFill>
                <a:latin typeface="Courier New" panose="02070309020205020404" pitchFamily="49" charset="0"/>
              </a:rPr>
              <a:t>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endParaRPr kumimoji="0" lang="ru-RU" altLang="en-US" sz="16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72223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/>
        </p:nvSpPr>
        <p:spPr>
          <a:xfrm>
            <a:off x="459300" y="518211"/>
            <a:ext cx="840330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solidFill>
                  <a:srgbClr val="1B4597"/>
                </a:solidFill>
                <a:latin typeface="Roboto"/>
                <a:ea typeface="Roboto"/>
                <a:sym typeface="Roboto"/>
              </a:rPr>
              <a:t>Запрет сериализации для класса</a:t>
            </a:r>
          </a:p>
        </p:txBody>
      </p:sp>
      <p:pic>
        <p:nvPicPr>
          <p:cNvPr id="103" name="Google Shape;1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0250" y="292867"/>
            <a:ext cx="883750" cy="88375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7"/>
          <p:cNvSpPr txBox="1"/>
          <p:nvPr/>
        </p:nvSpPr>
        <p:spPr>
          <a:xfrm>
            <a:off x="459300" y="6344229"/>
            <a:ext cx="82254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7F9ACF"/>
                </a:solidFill>
                <a:latin typeface="Roboto"/>
                <a:ea typeface="Roboto"/>
                <a:cs typeface="Roboto"/>
                <a:sym typeface="Roboto"/>
              </a:rPr>
              <a:t>Программирование на языке Java • Java Programming</a:t>
            </a:r>
            <a:endParaRPr sz="900">
              <a:solidFill>
                <a:srgbClr val="7F9AC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B0B944AD-A064-41F9-A961-293AE0778F04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r>
              <a:rPr lang="ru-RU"/>
              <a:t>из 36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63A2C4E-C8D3-4FFB-A1CA-A776AEE3F9D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" smtClean="0"/>
              <a:pPr/>
              <a:t>31</a:t>
            </a:fld>
            <a:endParaRPr lang="ru"/>
          </a:p>
        </p:txBody>
      </p:sp>
      <p:sp>
        <p:nvSpPr>
          <p:cNvPr id="11" name="Google Shape;101;p17">
            <a:extLst>
              <a:ext uri="{FF2B5EF4-FFF2-40B4-BE49-F238E27FC236}">
                <a16:creationId xmlns:a16="http://schemas.microsoft.com/office/drawing/2014/main" id="{3274333C-B02B-43BD-AD9D-2559753D386A}"/>
              </a:ext>
            </a:extLst>
          </p:cNvPr>
          <p:cNvSpPr txBox="1"/>
          <p:nvPr/>
        </p:nvSpPr>
        <p:spPr>
          <a:xfrm>
            <a:off x="459300" y="149289"/>
            <a:ext cx="84033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ru-RU" sz="1600" dirty="0">
                <a:solidFill>
                  <a:srgbClr val="7F9ACF"/>
                </a:solidFill>
                <a:latin typeface="Roboto"/>
                <a:ea typeface="Roboto"/>
                <a:sym typeface="Roboto"/>
              </a:rPr>
              <a:t>Консольный ввод-вывод</a:t>
            </a:r>
            <a:endParaRPr lang="en-US" sz="1600" dirty="0">
              <a:solidFill>
                <a:srgbClr val="7F9ACF"/>
              </a:solidFill>
              <a:latin typeface="Roboto"/>
              <a:ea typeface="Roboto"/>
              <a:sym typeface="Roboto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362B1E4-2B67-4C03-B659-3E497952CA17}"/>
              </a:ext>
            </a:extLst>
          </p:cNvPr>
          <p:cNvSpPr txBox="1"/>
          <p:nvPr/>
        </p:nvSpPr>
        <p:spPr>
          <a:xfrm>
            <a:off x="459300" y="1143389"/>
            <a:ext cx="7617900" cy="32778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ru-RU" altLang="ru-RU" sz="1800" b="1" u="sng" dirty="0">
                <a:latin typeface="Roboto" panose="02000000000000000000" pitchFamily="2" charset="0"/>
                <a:ea typeface="Roboto" panose="02000000000000000000" pitchFamily="2" charset="0"/>
              </a:rPr>
              <a:t>Проблема: 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ru-RU" sz="1800" b="1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class A implements Serializable  {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ru-RU" sz="1800" b="1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  …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ru-RU" sz="1800" b="1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ru-RU" sz="1800" b="1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class B extends A  {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ru-RU" sz="1800" b="1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   …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ru-RU" sz="1800" b="1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ru-RU" altLang="ru-RU" sz="1800" b="1" dirty="0">
                <a:latin typeface="Roboto" panose="02000000000000000000" pitchFamily="2" charset="0"/>
                <a:ea typeface="Roboto" panose="02000000000000000000" pitchFamily="2" charset="0"/>
              </a:rPr>
              <a:t>Как запретить </a:t>
            </a:r>
            <a:r>
              <a:rPr lang="ru-RU" altLang="ru-RU" sz="1800" b="1" dirty="0" err="1">
                <a:latin typeface="Roboto" panose="02000000000000000000" pitchFamily="2" charset="0"/>
                <a:ea typeface="Roboto" panose="02000000000000000000" pitchFamily="2" charset="0"/>
              </a:rPr>
              <a:t>сериализацию</a:t>
            </a:r>
            <a:r>
              <a:rPr lang="ru-RU" altLang="ru-RU" sz="1800" b="1" dirty="0">
                <a:latin typeface="Roboto" panose="02000000000000000000" pitchFamily="2" charset="0"/>
                <a:ea typeface="Roboto" panose="02000000000000000000" pitchFamily="2" charset="0"/>
              </a:rPr>
              <a:t> для класса В?</a:t>
            </a:r>
          </a:p>
        </p:txBody>
      </p:sp>
    </p:spTree>
    <p:extLst>
      <p:ext uri="{BB962C8B-B14F-4D97-AF65-F5344CB8AC3E}">
        <p14:creationId xmlns:p14="http://schemas.microsoft.com/office/powerpoint/2010/main" val="38973575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/>
        </p:nvSpPr>
        <p:spPr>
          <a:xfrm>
            <a:off x="459300" y="518211"/>
            <a:ext cx="840330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solidFill>
                  <a:srgbClr val="1B4597"/>
                </a:solidFill>
                <a:latin typeface="Roboto"/>
                <a:ea typeface="Roboto"/>
                <a:sym typeface="Roboto"/>
              </a:rPr>
              <a:t>Запрет сериализации для класса</a:t>
            </a:r>
          </a:p>
        </p:txBody>
      </p:sp>
      <p:pic>
        <p:nvPicPr>
          <p:cNvPr id="103" name="Google Shape;1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0250" y="292867"/>
            <a:ext cx="883750" cy="88375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7"/>
          <p:cNvSpPr txBox="1"/>
          <p:nvPr/>
        </p:nvSpPr>
        <p:spPr>
          <a:xfrm>
            <a:off x="459300" y="6344229"/>
            <a:ext cx="82254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7F9ACF"/>
                </a:solidFill>
                <a:latin typeface="Roboto"/>
                <a:ea typeface="Roboto"/>
                <a:cs typeface="Roboto"/>
                <a:sym typeface="Roboto"/>
              </a:rPr>
              <a:t>Программирование на языке Java • Java Programming</a:t>
            </a:r>
            <a:endParaRPr sz="900">
              <a:solidFill>
                <a:srgbClr val="7F9AC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B0B944AD-A064-41F9-A961-293AE0778F04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r>
              <a:rPr lang="ru-RU"/>
              <a:t>из 36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63A2C4E-C8D3-4FFB-A1CA-A776AEE3F9D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" smtClean="0"/>
              <a:pPr/>
              <a:t>32</a:t>
            </a:fld>
            <a:endParaRPr lang="ru"/>
          </a:p>
        </p:txBody>
      </p:sp>
      <p:sp>
        <p:nvSpPr>
          <p:cNvPr id="11" name="Google Shape;101;p17">
            <a:extLst>
              <a:ext uri="{FF2B5EF4-FFF2-40B4-BE49-F238E27FC236}">
                <a16:creationId xmlns:a16="http://schemas.microsoft.com/office/drawing/2014/main" id="{3274333C-B02B-43BD-AD9D-2559753D386A}"/>
              </a:ext>
            </a:extLst>
          </p:cNvPr>
          <p:cNvSpPr txBox="1"/>
          <p:nvPr/>
        </p:nvSpPr>
        <p:spPr>
          <a:xfrm>
            <a:off x="459300" y="149289"/>
            <a:ext cx="84033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ru-RU" sz="1600" dirty="0">
                <a:solidFill>
                  <a:srgbClr val="7F9ACF"/>
                </a:solidFill>
                <a:latin typeface="Roboto"/>
                <a:ea typeface="Roboto"/>
                <a:sym typeface="Roboto"/>
              </a:rPr>
              <a:t>Консольный ввод-вывод</a:t>
            </a:r>
            <a:endParaRPr lang="en-US" sz="1600" dirty="0">
              <a:solidFill>
                <a:srgbClr val="7F9ACF"/>
              </a:solidFill>
              <a:latin typeface="Roboto"/>
              <a:ea typeface="Roboto"/>
              <a:sym typeface="Roboto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781685B7-2966-4C29-8AEE-10F2FF8D8A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176" y="1709161"/>
            <a:ext cx="8665846" cy="152349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writeObject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ObjectOutputStream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out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throws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IOException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ru-RU" altLang="en-US" sz="16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en-US" sz="160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throw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NotSerializableException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“Non serializable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"); </a:t>
            </a:r>
            <a:endParaRPr kumimoji="0" lang="ru-RU" altLang="en-US" sz="1600" b="0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ru-RU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readObject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ObjectInputStream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in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throws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IOException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ru-RU" altLang="en-US" sz="16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ru-RU" altLang="en-US" sz="160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throw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NotSerializableException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“Non serializable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"); </a:t>
            </a:r>
            <a:endParaRPr kumimoji="0" lang="ru-RU" altLang="en-US" sz="1600" b="0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600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4466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/>
        </p:nvSpPr>
        <p:spPr>
          <a:xfrm>
            <a:off x="459300" y="518211"/>
            <a:ext cx="840330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solidFill>
                  <a:srgbClr val="1B4597"/>
                </a:solidFill>
                <a:latin typeface="Roboto"/>
                <a:ea typeface="Roboto"/>
                <a:sym typeface="Roboto"/>
              </a:rPr>
              <a:t>Создание собственного протокола</a:t>
            </a:r>
          </a:p>
        </p:txBody>
      </p:sp>
      <p:pic>
        <p:nvPicPr>
          <p:cNvPr id="103" name="Google Shape;1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0250" y="292867"/>
            <a:ext cx="883750" cy="88375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7"/>
          <p:cNvSpPr txBox="1"/>
          <p:nvPr/>
        </p:nvSpPr>
        <p:spPr>
          <a:xfrm>
            <a:off x="459300" y="6344229"/>
            <a:ext cx="82254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7F9ACF"/>
                </a:solidFill>
                <a:latin typeface="Roboto"/>
                <a:ea typeface="Roboto"/>
                <a:cs typeface="Roboto"/>
                <a:sym typeface="Roboto"/>
              </a:rPr>
              <a:t>Программирование на языке Java • Java Programming</a:t>
            </a:r>
            <a:endParaRPr sz="900">
              <a:solidFill>
                <a:srgbClr val="7F9AC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B0B944AD-A064-41F9-A961-293AE0778F04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r>
              <a:rPr lang="ru-RU"/>
              <a:t>из 36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63A2C4E-C8D3-4FFB-A1CA-A776AEE3F9D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" smtClean="0"/>
              <a:pPr/>
              <a:t>33</a:t>
            </a:fld>
            <a:endParaRPr lang="ru"/>
          </a:p>
        </p:txBody>
      </p:sp>
      <p:sp>
        <p:nvSpPr>
          <p:cNvPr id="11" name="Google Shape;101;p17">
            <a:extLst>
              <a:ext uri="{FF2B5EF4-FFF2-40B4-BE49-F238E27FC236}">
                <a16:creationId xmlns:a16="http://schemas.microsoft.com/office/drawing/2014/main" id="{3274333C-B02B-43BD-AD9D-2559753D386A}"/>
              </a:ext>
            </a:extLst>
          </p:cNvPr>
          <p:cNvSpPr txBox="1"/>
          <p:nvPr/>
        </p:nvSpPr>
        <p:spPr>
          <a:xfrm>
            <a:off x="459300" y="149289"/>
            <a:ext cx="84033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ru-RU" sz="1600" dirty="0">
                <a:solidFill>
                  <a:srgbClr val="7F9ACF"/>
                </a:solidFill>
                <a:latin typeface="Roboto"/>
                <a:ea typeface="Roboto"/>
                <a:sym typeface="Roboto"/>
              </a:rPr>
              <a:t>Консольный ввод-вывод</a:t>
            </a:r>
            <a:endParaRPr lang="en-US" sz="1600" dirty="0">
              <a:solidFill>
                <a:srgbClr val="7F9ACF"/>
              </a:solidFill>
              <a:latin typeface="Roboto"/>
              <a:ea typeface="Roboto"/>
              <a:sym typeface="Roboto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CDF5B98-344F-498C-8CD3-FFAC08BCAE4E}"/>
              </a:ext>
            </a:extLst>
          </p:cNvPr>
          <p:cNvSpPr txBox="1"/>
          <p:nvPr/>
        </p:nvSpPr>
        <p:spPr>
          <a:xfrm>
            <a:off x="459300" y="1320195"/>
            <a:ext cx="854572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Вместо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реализации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интерфейса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Serializable,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можно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реализовать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интерфейс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Externalizable,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который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содержит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два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метода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:</a:t>
            </a:r>
          </a:p>
          <a:p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  </a:t>
            </a:r>
            <a:endParaRPr lang="ru-RU" sz="18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ru-RU" sz="1800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  </a:t>
            </a:r>
            <a:r>
              <a:rPr lang="en-US" sz="1800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public void </a:t>
            </a:r>
            <a:r>
              <a:rPr lang="en-US" sz="1800" dirty="0" err="1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writeExternal</a:t>
            </a:r>
            <a:r>
              <a:rPr lang="en-US" sz="1800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lang="en-US" sz="1800" dirty="0" err="1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ObjectOutput</a:t>
            </a:r>
            <a:r>
              <a:rPr lang="en-US" sz="1800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out) throws </a:t>
            </a:r>
            <a:r>
              <a:rPr lang="en-US" sz="1800" dirty="0" err="1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IOException</a:t>
            </a:r>
            <a:r>
              <a:rPr lang="en-US" sz="1800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;</a:t>
            </a:r>
          </a:p>
          <a:p>
            <a:r>
              <a:rPr lang="en-US" sz="1800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   public void </a:t>
            </a:r>
            <a:r>
              <a:rPr lang="en-US" sz="1800" dirty="0" err="1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readExternal</a:t>
            </a:r>
            <a:r>
              <a:rPr lang="en-US" sz="1800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lang="en-US" sz="1800" dirty="0" err="1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ObjectInput</a:t>
            </a:r>
            <a:r>
              <a:rPr lang="en-US" sz="1800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in) throws </a:t>
            </a:r>
            <a:r>
              <a:rPr lang="en-US" sz="1800" dirty="0" err="1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IOException</a:t>
            </a:r>
            <a:r>
              <a:rPr lang="en-US" sz="1800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en-US" sz="1800" dirty="0" err="1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ClassNotFoundException</a:t>
            </a:r>
            <a:r>
              <a:rPr lang="en-US" sz="1800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;</a:t>
            </a:r>
          </a:p>
          <a:p>
            <a:endParaRPr lang="ru-RU" sz="18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Для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создания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собственного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протокола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надо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переопределить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эти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методы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.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Здесь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ничего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не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делается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автоматически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.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Это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наиболее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сложный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но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и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наиболее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контролируемый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способ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.  </a:t>
            </a:r>
          </a:p>
        </p:txBody>
      </p:sp>
    </p:spTree>
    <p:extLst>
      <p:ext uri="{BB962C8B-B14F-4D97-AF65-F5344CB8AC3E}">
        <p14:creationId xmlns:p14="http://schemas.microsoft.com/office/powerpoint/2010/main" val="152738906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/>
        </p:nvSpPr>
        <p:spPr>
          <a:xfrm>
            <a:off x="459300" y="518211"/>
            <a:ext cx="840330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solidFill>
                  <a:srgbClr val="1B4597"/>
                </a:solidFill>
                <a:latin typeface="Roboto"/>
                <a:ea typeface="Roboto"/>
                <a:sym typeface="Roboto"/>
              </a:rPr>
              <a:t>Кэширование объектов в потоке</a:t>
            </a:r>
          </a:p>
        </p:txBody>
      </p:sp>
      <p:pic>
        <p:nvPicPr>
          <p:cNvPr id="103" name="Google Shape;1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0250" y="292867"/>
            <a:ext cx="883750" cy="88375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7"/>
          <p:cNvSpPr txBox="1"/>
          <p:nvPr/>
        </p:nvSpPr>
        <p:spPr>
          <a:xfrm>
            <a:off x="459300" y="6344229"/>
            <a:ext cx="82254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7F9ACF"/>
                </a:solidFill>
                <a:latin typeface="Roboto"/>
                <a:ea typeface="Roboto"/>
                <a:cs typeface="Roboto"/>
                <a:sym typeface="Roboto"/>
              </a:rPr>
              <a:t>Программирование на языке Java • Java Programming</a:t>
            </a:r>
            <a:endParaRPr sz="900">
              <a:solidFill>
                <a:srgbClr val="7F9AC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B0B944AD-A064-41F9-A961-293AE0778F04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r>
              <a:rPr lang="ru-RU"/>
              <a:t>из 36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63A2C4E-C8D3-4FFB-A1CA-A776AEE3F9D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" smtClean="0"/>
              <a:pPr/>
              <a:t>34</a:t>
            </a:fld>
            <a:endParaRPr lang="ru"/>
          </a:p>
        </p:txBody>
      </p:sp>
      <p:sp>
        <p:nvSpPr>
          <p:cNvPr id="11" name="Google Shape;101;p17">
            <a:extLst>
              <a:ext uri="{FF2B5EF4-FFF2-40B4-BE49-F238E27FC236}">
                <a16:creationId xmlns:a16="http://schemas.microsoft.com/office/drawing/2014/main" id="{3274333C-B02B-43BD-AD9D-2559753D386A}"/>
              </a:ext>
            </a:extLst>
          </p:cNvPr>
          <p:cNvSpPr txBox="1"/>
          <p:nvPr/>
        </p:nvSpPr>
        <p:spPr>
          <a:xfrm>
            <a:off x="459300" y="149289"/>
            <a:ext cx="84033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ru-RU" sz="1600" dirty="0">
                <a:solidFill>
                  <a:srgbClr val="7F9ACF"/>
                </a:solidFill>
                <a:latin typeface="Roboto"/>
                <a:ea typeface="Roboto"/>
                <a:sym typeface="Roboto"/>
              </a:rPr>
              <a:t>Консольный ввод-вывод</a:t>
            </a:r>
            <a:endParaRPr lang="en-US" sz="1600" dirty="0">
              <a:solidFill>
                <a:srgbClr val="7F9ACF"/>
              </a:solidFill>
              <a:latin typeface="Roboto"/>
              <a:ea typeface="Roboto"/>
              <a:sym typeface="Roboto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CDF5B98-344F-498C-8CD3-FFAC08BCAE4E}"/>
              </a:ext>
            </a:extLst>
          </p:cNvPr>
          <p:cNvSpPr txBox="1"/>
          <p:nvPr/>
        </p:nvSpPr>
        <p:spPr>
          <a:xfrm>
            <a:off x="409650" y="1227899"/>
            <a:ext cx="847515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u="sng" dirty="0">
                <a:latin typeface="Roboto" panose="02000000000000000000" pitchFamily="2" charset="0"/>
                <a:ea typeface="Roboto" panose="02000000000000000000" pitchFamily="2" charset="0"/>
              </a:rPr>
              <a:t>Проблема:</a:t>
            </a:r>
            <a:r>
              <a:rPr lang="ru-RU" sz="1600" dirty="0">
                <a:latin typeface="Roboto" panose="02000000000000000000" pitchFamily="2" charset="0"/>
                <a:ea typeface="Roboto" panose="02000000000000000000" pitchFamily="2" charset="0"/>
              </a:rPr>
              <a:t> Рассмотрим ситуацию, когда объект однажды уже записанный в поток, спустя какое-то время записывается в него снова. По умолчанию, </a:t>
            </a:r>
          </a:p>
          <a:p>
            <a:r>
              <a:rPr lang="ru-RU" sz="1600" dirty="0" err="1">
                <a:latin typeface="Roboto" panose="02000000000000000000" pitchFamily="2" charset="0"/>
                <a:ea typeface="Roboto" panose="02000000000000000000" pitchFamily="2" charset="0"/>
              </a:rPr>
              <a:t>ObjectOutputStream</a:t>
            </a:r>
            <a:r>
              <a:rPr lang="ru-RU" sz="1600" dirty="0">
                <a:latin typeface="Roboto" panose="02000000000000000000" pitchFamily="2" charset="0"/>
                <a:ea typeface="Roboto" panose="02000000000000000000" pitchFamily="2" charset="0"/>
              </a:rPr>
              <a:t> сохраняет ссылки на объекты, которые в него записываются. Это означает, что если состояние записываемого объекта, </a:t>
            </a:r>
          </a:p>
          <a:p>
            <a:r>
              <a:rPr lang="ru-RU" sz="1600" dirty="0">
                <a:latin typeface="Roboto" panose="02000000000000000000" pitchFamily="2" charset="0"/>
                <a:ea typeface="Roboto" panose="02000000000000000000" pitchFamily="2" charset="0"/>
              </a:rPr>
              <a:t>который уже был записан, будет записано снова, новое состояние не сохраняется! 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F0A9C8F6-8910-4C1C-8E8C-F56AED2ED4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9650" y="2707204"/>
            <a:ext cx="8324700" cy="152349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ObjectOutputStream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out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ObjectOutputStream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ru-RU" altLang="en-US" sz="16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MyObject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obj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MyObject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должен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быть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Serializable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66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setState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66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ru-RU" altLang="en-US" sz="16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66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writeObject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сохраняет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объект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с 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состоянием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100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66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setState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66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200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ru-RU" altLang="en-US" sz="16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66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writeObject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не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сохраняет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новое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состояние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объекта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D4951EB-1094-432B-BFA8-F5B05562C9D9}"/>
              </a:ext>
            </a:extLst>
          </p:cNvPr>
          <p:cNvSpPr txBox="1"/>
          <p:nvPr/>
        </p:nvSpPr>
        <p:spPr>
          <a:xfrm>
            <a:off x="409650" y="4386564"/>
            <a:ext cx="8475150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u="sng" dirty="0" err="1">
                <a:latin typeface="Roboto" panose="02000000000000000000" pitchFamily="2" charset="0"/>
                <a:ea typeface="Roboto" panose="02000000000000000000" pitchFamily="2" charset="0"/>
                <a:cs typeface="Courier New" panose="02070309020205020404" pitchFamily="49" charset="0"/>
              </a:rPr>
              <a:t>Решение</a:t>
            </a:r>
            <a:r>
              <a:rPr lang="en-US" sz="1600" u="sng" dirty="0">
                <a:latin typeface="Roboto" panose="02000000000000000000" pitchFamily="2" charset="0"/>
                <a:ea typeface="Roboto" panose="02000000000000000000" pitchFamily="2" charset="0"/>
                <a:cs typeface="Courier New" panose="02070309020205020404" pitchFamily="49" charset="0"/>
              </a:rPr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err="1">
                <a:latin typeface="Roboto" panose="02000000000000000000" pitchFamily="2" charset="0"/>
                <a:ea typeface="Roboto" panose="02000000000000000000" pitchFamily="2" charset="0"/>
                <a:cs typeface="Courier New" panose="02070309020205020404" pitchFamily="49" charset="0"/>
              </a:rPr>
              <a:t>Можно</a:t>
            </a: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Roboto" panose="02000000000000000000" pitchFamily="2" charset="0"/>
                <a:ea typeface="Roboto" panose="02000000000000000000" pitchFamily="2" charset="0"/>
                <a:cs typeface="Courier New" panose="02070309020205020404" pitchFamily="49" charset="0"/>
              </a:rPr>
              <a:t>каждый</a:t>
            </a: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Roboto" panose="02000000000000000000" pitchFamily="2" charset="0"/>
                <a:ea typeface="Roboto" panose="02000000000000000000" pitchFamily="2" charset="0"/>
                <a:cs typeface="Courier New" panose="02070309020205020404" pitchFamily="49" charset="0"/>
              </a:rPr>
              <a:t>раз</a:t>
            </a: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Roboto" panose="02000000000000000000" pitchFamily="2" charset="0"/>
                <a:ea typeface="Roboto" panose="02000000000000000000" pitchFamily="2" charset="0"/>
                <a:cs typeface="Courier New" panose="02070309020205020404" pitchFamily="49" charset="0"/>
              </a:rPr>
              <a:t>после</a:t>
            </a: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Roboto" panose="02000000000000000000" pitchFamily="2" charset="0"/>
                <a:ea typeface="Roboto" panose="02000000000000000000" pitchFamily="2" charset="0"/>
                <a:cs typeface="Courier New" panose="02070309020205020404" pitchFamily="49" charset="0"/>
              </a:rPr>
              <a:t>вызова</a:t>
            </a: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Roboto" panose="02000000000000000000" pitchFamily="2" charset="0"/>
                <a:ea typeface="Roboto" panose="02000000000000000000" pitchFamily="2" charset="0"/>
                <a:cs typeface="Courier New" panose="02070309020205020404" pitchFamily="49" charset="0"/>
              </a:rPr>
              <a:t>метода</a:t>
            </a: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Roboto" panose="02000000000000000000" pitchFamily="2" charset="0"/>
                <a:ea typeface="Roboto" panose="02000000000000000000" pitchFamily="2" charset="0"/>
                <a:cs typeface="Courier New" panose="02070309020205020404" pitchFamily="49" charset="0"/>
              </a:rPr>
              <a:t>записи</a:t>
            </a: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Roboto" panose="02000000000000000000" pitchFamily="2" charset="0"/>
                <a:ea typeface="Roboto" panose="02000000000000000000" pitchFamily="2" charset="0"/>
                <a:cs typeface="Courier New" panose="02070309020205020404" pitchFamily="49" charset="0"/>
              </a:rPr>
              <a:t>убеждаться</a:t>
            </a: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  <a:cs typeface="Courier New" panose="02070309020205020404" pitchFamily="49" charset="0"/>
              </a:rPr>
              <a:t> в </a:t>
            </a:r>
            <a:r>
              <a:rPr lang="en-US" sz="1600" dirty="0" err="1">
                <a:latin typeface="Roboto" panose="02000000000000000000" pitchFamily="2" charset="0"/>
                <a:ea typeface="Roboto" panose="02000000000000000000" pitchFamily="2" charset="0"/>
                <a:cs typeface="Courier New" panose="02070309020205020404" pitchFamily="49" charset="0"/>
              </a:rPr>
              <a:t>том</a:t>
            </a: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Roboto" panose="02000000000000000000" pitchFamily="2" charset="0"/>
                <a:ea typeface="Roboto" panose="02000000000000000000" pitchFamily="2" charset="0"/>
                <a:cs typeface="Courier New" panose="02070309020205020404" pitchFamily="49" charset="0"/>
              </a:rPr>
              <a:t>что</a:t>
            </a: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Roboto" panose="02000000000000000000" pitchFamily="2" charset="0"/>
                <a:ea typeface="Roboto" panose="02000000000000000000" pitchFamily="2" charset="0"/>
                <a:cs typeface="Courier New" panose="02070309020205020404" pitchFamily="49" charset="0"/>
              </a:rPr>
              <a:t>поток</a:t>
            </a: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Roboto" panose="02000000000000000000" pitchFamily="2" charset="0"/>
                <a:ea typeface="Roboto" panose="02000000000000000000" pitchFamily="2" charset="0"/>
                <a:cs typeface="Courier New" panose="02070309020205020404" pitchFamily="49" charset="0"/>
              </a:rPr>
              <a:t>закрыт</a:t>
            </a: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  <a:cs typeface="Courier New" panose="02070309020205020404" pitchFamily="49" charset="0"/>
              </a:rPr>
              <a:t>;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err="1">
                <a:latin typeface="Roboto" panose="02000000000000000000" pitchFamily="2" charset="0"/>
                <a:ea typeface="Roboto" panose="02000000000000000000" pitchFamily="2" charset="0"/>
                <a:cs typeface="Courier New" panose="02070309020205020404" pitchFamily="49" charset="0"/>
              </a:rPr>
              <a:t>Можно</a:t>
            </a: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Roboto" panose="02000000000000000000" pitchFamily="2" charset="0"/>
                <a:ea typeface="Roboto" panose="02000000000000000000" pitchFamily="2" charset="0"/>
                <a:cs typeface="Courier New" panose="02070309020205020404" pitchFamily="49" charset="0"/>
              </a:rPr>
              <a:t>вызвать</a:t>
            </a: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Roboto" panose="02000000000000000000" pitchFamily="2" charset="0"/>
                <a:ea typeface="Roboto" panose="02000000000000000000" pitchFamily="2" charset="0"/>
                <a:cs typeface="Courier New" panose="02070309020205020404" pitchFamily="49" charset="0"/>
              </a:rPr>
              <a:t>метод</a:t>
            </a: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Roboto" panose="02000000000000000000" pitchFamily="2" charset="0"/>
                <a:ea typeface="Roboto" panose="02000000000000000000" pitchFamily="2" charset="0"/>
                <a:cs typeface="Courier New" panose="02070309020205020404" pitchFamily="49" charset="0"/>
              </a:rPr>
              <a:t>objectOutputStream.reset</a:t>
            </a: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  <a:cs typeface="Courier New" panose="02070309020205020404" pitchFamily="49" charset="0"/>
              </a:rPr>
              <a:t>(), </a:t>
            </a:r>
            <a:r>
              <a:rPr lang="en-US" sz="1600" dirty="0" err="1">
                <a:latin typeface="Roboto" panose="02000000000000000000" pitchFamily="2" charset="0"/>
                <a:ea typeface="Roboto" panose="02000000000000000000" pitchFamily="2" charset="0"/>
                <a:cs typeface="Courier New" panose="02070309020205020404" pitchFamily="49" charset="0"/>
              </a:rPr>
              <a:t>который</a:t>
            </a: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Roboto" panose="02000000000000000000" pitchFamily="2" charset="0"/>
                <a:ea typeface="Roboto" panose="02000000000000000000" pitchFamily="2" charset="0"/>
                <a:cs typeface="Courier New" panose="02070309020205020404" pitchFamily="49" charset="0"/>
              </a:rPr>
              <a:t>сигнализирует</a:t>
            </a: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Roboto" panose="02000000000000000000" pitchFamily="2" charset="0"/>
                <a:ea typeface="Roboto" panose="02000000000000000000" pitchFamily="2" charset="0"/>
                <a:cs typeface="Courier New" panose="02070309020205020404" pitchFamily="49" charset="0"/>
              </a:rPr>
              <a:t>потоку</a:t>
            </a: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  <a:cs typeface="Courier New" panose="02070309020205020404" pitchFamily="49" charset="0"/>
              </a:rPr>
              <a:t> о </a:t>
            </a:r>
            <a:r>
              <a:rPr lang="en-US" sz="1600" dirty="0" err="1">
                <a:latin typeface="Roboto" panose="02000000000000000000" pitchFamily="2" charset="0"/>
                <a:ea typeface="Roboto" panose="02000000000000000000" pitchFamily="2" charset="0"/>
                <a:cs typeface="Courier New" panose="02070309020205020404" pitchFamily="49" charset="0"/>
              </a:rPr>
              <a:t>необходимо</a:t>
            </a:r>
            <a:r>
              <a:rPr lang="ru-RU" sz="1600" dirty="0" err="1">
                <a:latin typeface="Roboto" panose="02000000000000000000" pitchFamily="2" charset="0"/>
                <a:ea typeface="Roboto" panose="02000000000000000000" pitchFamily="2" charset="0"/>
                <a:cs typeface="Courier New" panose="02070309020205020404" pitchFamily="49" charset="0"/>
              </a:rPr>
              <a:t>сти</a:t>
            </a: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Roboto" panose="02000000000000000000" pitchFamily="2" charset="0"/>
                <a:ea typeface="Roboto" panose="02000000000000000000" pitchFamily="2" charset="0"/>
                <a:cs typeface="Courier New" panose="02070309020205020404" pitchFamily="49" charset="0"/>
              </a:rPr>
              <a:t>освободить</a:t>
            </a: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Roboto" panose="02000000000000000000" pitchFamily="2" charset="0"/>
                <a:ea typeface="Roboto" panose="02000000000000000000" pitchFamily="2" charset="0"/>
                <a:cs typeface="Courier New" panose="02070309020205020404" pitchFamily="49" charset="0"/>
              </a:rPr>
              <a:t>кэш</a:t>
            </a: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Roboto" panose="02000000000000000000" pitchFamily="2" charset="0"/>
                <a:ea typeface="Roboto" panose="02000000000000000000" pitchFamily="2" charset="0"/>
                <a:cs typeface="Courier New" panose="02070309020205020404" pitchFamily="49" charset="0"/>
              </a:rPr>
              <a:t>от</a:t>
            </a: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Roboto" panose="02000000000000000000" pitchFamily="2" charset="0"/>
                <a:ea typeface="Roboto" panose="02000000000000000000" pitchFamily="2" charset="0"/>
                <a:cs typeface="Courier New" panose="02070309020205020404" pitchFamily="49" charset="0"/>
              </a:rPr>
              <a:t>ссылок</a:t>
            </a: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Roboto" panose="02000000000000000000" pitchFamily="2" charset="0"/>
                <a:ea typeface="Roboto" panose="02000000000000000000" pitchFamily="2" charset="0"/>
                <a:cs typeface="Courier New" panose="02070309020205020404" pitchFamily="49" charset="0"/>
              </a:rPr>
              <a:t>которые</a:t>
            </a: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Roboto" panose="02000000000000000000" pitchFamily="2" charset="0"/>
                <a:ea typeface="Roboto" panose="02000000000000000000" pitchFamily="2" charset="0"/>
                <a:cs typeface="Courier New" panose="02070309020205020404" pitchFamily="49" charset="0"/>
              </a:rPr>
              <a:t>он</a:t>
            </a: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Roboto" panose="02000000000000000000" pitchFamily="2" charset="0"/>
                <a:ea typeface="Roboto" panose="02000000000000000000" pitchFamily="2" charset="0"/>
                <a:cs typeface="Courier New" panose="02070309020205020404" pitchFamily="49" charset="0"/>
              </a:rPr>
              <a:t>хранит</a:t>
            </a: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Roboto" panose="02000000000000000000" pitchFamily="2" charset="0"/>
                <a:ea typeface="Roboto" panose="02000000000000000000" pitchFamily="2" charset="0"/>
                <a:cs typeface="Courier New" panose="02070309020205020404" pitchFamily="49" charset="0"/>
              </a:rPr>
              <a:t>чтобы</a:t>
            </a: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Roboto" panose="02000000000000000000" pitchFamily="2" charset="0"/>
                <a:ea typeface="Roboto" panose="02000000000000000000" pitchFamily="2" charset="0"/>
                <a:cs typeface="Courier New" panose="02070309020205020404" pitchFamily="49" charset="0"/>
              </a:rPr>
              <a:t>новые</a:t>
            </a: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Roboto" panose="02000000000000000000" pitchFamily="2" charset="0"/>
                <a:ea typeface="Roboto" panose="02000000000000000000" pitchFamily="2" charset="0"/>
                <a:cs typeface="Courier New" panose="02070309020205020404" pitchFamily="49" charset="0"/>
              </a:rPr>
              <a:t>вызовы</a:t>
            </a: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Roboto" panose="02000000000000000000" pitchFamily="2" charset="0"/>
                <a:ea typeface="Roboto" panose="02000000000000000000" pitchFamily="2" charset="0"/>
                <a:cs typeface="Courier New" panose="02070309020205020404" pitchFamily="49" charset="0"/>
              </a:rPr>
              <a:t>методов</a:t>
            </a: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Roboto" panose="02000000000000000000" pitchFamily="2" charset="0"/>
                <a:ea typeface="Roboto" panose="02000000000000000000" pitchFamily="2" charset="0"/>
                <a:cs typeface="Courier New" panose="02070309020205020404" pitchFamily="49" charset="0"/>
              </a:rPr>
              <a:t>записи</a:t>
            </a: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Roboto" panose="02000000000000000000" pitchFamily="2" charset="0"/>
                <a:ea typeface="Roboto" panose="02000000000000000000" pitchFamily="2" charset="0"/>
                <a:cs typeface="Courier New" panose="02070309020205020404" pitchFamily="49" charset="0"/>
              </a:rPr>
              <a:t>действительно</a:t>
            </a: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Roboto" panose="02000000000000000000" pitchFamily="2" charset="0"/>
                <a:ea typeface="Roboto" panose="02000000000000000000" pitchFamily="2" charset="0"/>
                <a:cs typeface="Courier New" panose="02070309020205020404" pitchFamily="49" charset="0"/>
              </a:rPr>
              <a:t>записывали</a:t>
            </a: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Roboto" panose="02000000000000000000" pitchFamily="2" charset="0"/>
                <a:ea typeface="Roboto" panose="02000000000000000000" pitchFamily="2" charset="0"/>
                <a:cs typeface="Courier New" panose="02070309020205020404" pitchFamily="49" charset="0"/>
              </a:rPr>
              <a:t>данные</a:t>
            </a: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  <a:cs typeface="Courier New" panose="02070309020205020404" pitchFamily="49" charset="0"/>
              </a:rPr>
              <a:t>. </a:t>
            </a:r>
            <a:r>
              <a:rPr lang="ru-RU" sz="1600" dirty="0">
                <a:latin typeface="Roboto" panose="02000000000000000000" pitchFamily="2" charset="0"/>
                <a:ea typeface="Roboto" panose="02000000000000000000" pitchFamily="2" charset="0"/>
                <a:cs typeface="Courier New" panose="02070309020205020404" pitchFamily="49" charset="0"/>
              </a:rPr>
              <a:t>Но</a:t>
            </a: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  <a:cs typeface="Courier New" panose="02070309020205020404" pitchFamily="49" charset="0"/>
              </a:rPr>
              <a:t> reset</a:t>
            </a:r>
            <a:r>
              <a:rPr lang="ru-RU" sz="1600" dirty="0">
                <a:latin typeface="Roboto" panose="02000000000000000000" pitchFamily="2" charset="0"/>
                <a:ea typeface="Roboto" panose="02000000000000000000" pitchFamily="2" charset="0"/>
                <a:cs typeface="Courier New" panose="02070309020205020404" pitchFamily="49" charset="0"/>
              </a:rPr>
              <a:t>()</a:t>
            </a: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Roboto" panose="02000000000000000000" pitchFamily="2" charset="0"/>
                <a:ea typeface="Roboto" panose="02000000000000000000" pitchFamily="2" charset="0"/>
                <a:cs typeface="Courier New" panose="02070309020205020404" pitchFamily="49" charset="0"/>
              </a:rPr>
              <a:t>очищает</a:t>
            </a: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Roboto" panose="02000000000000000000" pitchFamily="2" charset="0"/>
                <a:ea typeface="Roboto" panose="02000000000000000000" pitchFamily="2" charset="0"/>
                <a:cs typeface="Courier New" panose="02070309020205020404" pitchFamily="49" charset="0"/>
              </a:rPr>
              <a:t>весь</a:t>
            </a: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Roboto" panose="02000000000000000000" pitchFamily="2" charset="0"/>
                <a:ea typeface="Roboto" panose="02000000000000000000" pitchFamily="2" charset="0"/>
                <a:cs typeface="Courier New" panose="02070309020205020404" pitchFamily="49" charset="0"/>
              </a:rPr>
              <a:t>кэш</a:t>
            </a: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Roboto" panose="02000000000000000000" pitchFamily="2" charset="0"/>
                <a:ea typeface="Roboto" panose="02000000000000000000" pitchFamily="2" charset="0"/>
                <a:cs typeface="Courier New" panose="02070309020205020404" pitchFamily="49" charset="0"/>
              </a:rPr>
              <a:t>объекта</a:t>
            </a: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Roboto" panose="02000000000000000000" pitchFamily="2" charset="0"/>
                <a:ea typeface="Roboto" panose="02000000000000000000" pitchFamily="2" charset="0"/>
                <a:cs typeface="Courier New" panose="02070309020205020404" pitchFamily="49" charset="0"/>
              </a:rPr>
              <a:t>поэтому</a:t>
            </a: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Roboto" panose="02000000000000000000" pitchFamily="2" charset="0"/>
                <a:ea typeface="Roboto" panose="02000000000000000000" pitchFamily="2" charset="0"/>
                <a:cs typeface="Courier New" panose="02070309020205020404" pitchFamily="49" charset="0"/>
              </a:rPr>
              <a:t>все</a:t>
            </a: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Roboto" panose="02000000000000000000" pitchFamily="2" charset="0"/>
                <a:ea typeface="Roboto" panose="02000000000000000000" pitchFamily="2" charset="0"/>
                <a:cs typeface="Courier New" panose="02070309020205020404" pitchFamily="49" charset="0"/>
              </a:rPr>
              <a:t>ранее</a:t>
            </a: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Roboto" panose="02000000000000000000" pitchFamily="2" charset="0"/>
                <a:ea typeface="Roboto" panose="02000000000000000000" pitchFamily="2" charset="0"/>
                <a:cs typeface="Courier New" panose="02070309020205020404" pitchFamily="49" charset="0"/>
              </a:rPr>
              <a:t>записанные</a:t>
            </a: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Roboto" panose="02000000000000000000" pitchFamily="2" charset="0"/>
                <a:ea typeface="Roboto" panose="02000000000000000000" pitchFamily="2" charset="0"/>
                <a:cs typeface="Courier New" panose="02070309020205020404" pitchFamily="49" charset="0"/>
              </a:rPr>
              <a:t>объекты</a:t>
            </a: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Roboto" panose="02000000000000000000" pitchFamily="2" charset="0"/>
                <a:ea typeface="Roboto" panose="02000000000000000000" pitchFamily="2" charset="0"/>
                <a:cs typeface="Courier New" panose="02070309020205020404" pitchFamily="49" charset="0"/>
              </a:rPr>
              <a:t>могут</a:t>
            </a: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Roboto" panose="02000000000000000000" pitchFamily="2" charset="0"/>
                <a:ea typeface="Roboto" panose="02000000000000000000" pitchFamily="2" charset="0"/>
                <a:cs typeface="Courier New" panose="02070309020205020404" pitchFamily="49" charset="0"/>
              </a:rPr>
              <a:t>быть</a:t>
            </a: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Roboto" panose="02000000000000000000" pitchFamily="2" charset="0"/>
                <a:ea typeface="Roboto" panose="02000000000000000000" pitchFamily="2" charset="0"/>
                <a:cs typeface="Courier New" panose="02070309020205020404" pitchFamily="49" charset="0"/>
              </a:rPr>
              <a:t>перезаписаны</a:t>
            </a: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Roboto" panose="02000000000000000000" pitchFamily="2" charset="0"/>
                <a:ea typeface="Roboto" panose="02000000000000000000" pitchFamily="2" charset="0"/>
                <a:cs typeface="Courier New" panose="02070309020205020404" pitchFamily="49" charset="0"/>
              </a:rPr>
              <a:t>заново</a:t>
            </a: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  <a:cs typeface="Courier New" panose="02070309020205020404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2208037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/>
        </p:nvSpPr>
        <p:spPr>
          <a:xfrm>
            <a:off x="459300" y="518211"/>
            <a:ext cx="840330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solidFill>
                  <a:srgbClr val="1B4597"/>
                </a:solidFill>
                <a:latin typeface="Roboto"/>
                <a:ea typeface="Roboto"/>
                <a:sym typeface="Roboto"/>
              </a:rPr>
              <a:t>Производительность сериализации</a:t>
            </a:r>
          </a:p>
        </p:txBody>
      </p:sp>
      <p:pic>
        <p:nvPicPr>
          <p:cNvPr id="103" name="Google Shape;1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0250" y="292867"/>
            <a:ext cx="883750" cy="88375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7"/>
          <p:cNvSpPr txBox="1"/>
          <p:nvPr/>
        </p:nvSpPr>
        <p:spPr>
          <a:xfrm>
            <a:off x="459300" y="6344229"/>
            <a:ext cx="82254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7F9ACF"/>
                </a:solidFill>
                <a:latin typeface="Roboto"/>
                <a:ea typeface="Roboto"/>
                <a:cs typeface="Roboto"/>
                <a:sym typeface="Roboto"/>
              </a:rPr>
              <a:t>Программирование на языке Java • Java Programming</a:t>
            </a:r>
            <a:endParaRPr sz="900">
              <a:solidFill>
                <a:srgbClr val="7F9AC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B0B944AD-A064-41F9-A961-293AE0778F04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r>
              <a:rPr lang="ru-RU"/>
              <a:t>из 36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63A2C4E-C8D3-4FFB-A1CA-A776AEE3F9D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" smtClean="0"/>
              <a:pPr/>
              <a:t>35</a:t>
            </a:fld>
            <a:endParaRPr lang="ru"/>
          </a:p>
        </p:txBody>
      </p:sp>
      <p:sp>
        <p:nvSpPr>
          <p:cNvPr id="11" name="Google Shape;101;p17">
            <a:extLst>
              <a:ext uri="{FF2B5EF4-FFF2-40B4-BE49-F238E27FC236}">
                <a16:creationId xmlns:a16="http://schemas.microsoft.com/office/drawing/2014/main" id="{3274333C-B02B-43BD-AD9D-2559753D386A}"/>
              </a:ext>
            </a:extLst>
          </p:cNvPr>
          <p:cNvSpPr txBox="1"/>
          <p:nvPr/>
        </p:nvSpPr>
        <p:spPr>
          <a:xfrm>
            <a:off x="459300" y="149289"/>
            <a:ext cx="84033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ru-RU" sz="1600" dirty="0">
                <a:solidFill>
                  <a:srgbClr val="7F9ACF"/>
                </a:solidFill>
                <a:latin typeface="Roboto"/>
                <a:ea typeface="Roboto"/>
                <a:sym typeface="Roboto"/>
              </a:rPr>
              <a:t>Консольный ввод-вывод</a:t>
            </a:r>
            <a:endParaRPr lang="en-US" sz="1600" dirty="0">
              <a:solidFill>
                <a:srgbClr val="7F9ACF"/>
              </a:solidFill>
              <a:latin typeface="Roboto"/>
              <a:ea typeface="Roboto"/>
              <a:sym typeface="Roboto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CDF5B98-344F-498C-8CD3-FFAC08BCAE4E}"/>
              </a:ext>
            </a:extLst>
          </p:cNvPr>
          <p:cNvSpPr txBox="1"/>
          <p:nvPr/>
        </p:nvSpPr>
        <p:spPr>
          <a:xfrm>
            <a:off x="423375" y="1545539"/>
            <a:ext cx="847515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 err="1">
                <a:latin typeface="Roboto" panose="02000000000000000000" pitchFamily="2" charset="0"/>
                <a:ea typeface="Roboto" panose="02000000000000000000" pitchFamily="2" charset="0"/>
              </a:rPr>
              <a:t>Сериализация</a:t>
            </a:r>
            <a:r>
              <a:rPr lang="ru-RU" sz="1800" dirty="0">
                <a:latin typeface="Roboto" panose="02000000000000000000" pitchFamily="2" charset="0"/>
                <a:ea typeface="Roboto" panose="02000000000000000000" pitchFamily="2" charset="0"/>
              </a:rPr>
              <a:t> « по умолчанию» является «медленной» операцией. Она в среднем в 2 – 2,5 раза медленнее записи в поток стандартными средствами ввода-вывода. </a:t>
            </a:r>
          </a:p>
          <a:p>
            <a:endParaRPr lang="ru-RU" sz="18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ru-RU" sz="1800" dirty="0">
                <a:latin typeface="Roboto" panose="02000000000000000000" pitchFamily="2" charset="0"/>
                <a:ea typeface="Roboto" panose="02000000000000000000" pitchFamily="2" charset="0"/>
              </a:rPr>
              <a:t>Кроме того, так как ссылки на объекты кэшируются в поток вывода, система не может выполнять сбор мусора для записанных в поток объектов если поток не был закрыт. Лучшее решение (как всегда при помощи операций ввода/вывода) - это как можно скорее закрывать потоки после выполнения записи.</a:t>
            </a:r>
          </a:p>
        </p:txBody>
      </p:sp>
    </p:spTree>
    <p:extLst>
      <p:ext uri="{BB962C8B-B14F-4D97-AF65-F5344CB8AC3E}">
        <p14:creationId xmlns:p14="http://schemas.microsoft.com/office/powerpoint/2010/main" val="281961513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/>
        </p:nvSpPr>
        <p:spPr>
          <a:xfrm>
            <a:off x="459300" y="518211"/>
            <a:ext cx="840330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solidFill>
                  <a:srgbClr val="1B4597"/>
                </a:solidFill>
                <a:latin typeface="Roboto"/>
                <a:ea typeface="Roboto"/>
                <a:sym typeface="Roboto"/>
              </a:rPr>
              <a:t>Контроль версий</a:t>
            </a:r>
          </a:p>
        </p:txBody>
      </p:sp>
      <p:pic>
        <p:nvPicPr>
          <p:cNvPr id="103" name="Google Shape;1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0250" y="292867"/>
            <a:ext cx="883750" cy="88375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7"/>
          <p:cNvSpPr txBox="1"/>
          <p:nvPr/>
        </p:nvSpPr>
        <p:spPr>
          <a:xfrm>
            <a:off x="459300" y="6344229"/>
            <a:ext cx="82254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7F9ACF"/>
                </a:solidFill>
                <a:latin typeface="Roboto"/>
                <a:ea typeface="Roboto"/>
                <a:cs typeface="Roboto"/>
                <a:sym typeface="Roboto"/>
              </a:rPr>
              <a:t>Программирование на языке Java • Java Programming</a:t>
            </a:r>
            <a:endParaRPr sz="900">
              <a:solidFill>
                <a:srgbClr val="7F9AC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B0B944AD-A064-41F9-A961-293AE0778F04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r>
              <a:rPr lang="ru-RU"/>
              <a:t>из 36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63A2C4E-C8D3-4FFB-A1CA-A776AEE3F9D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" smtClean="0"/>
              <a:pPr/>
              <a:t>36</a:t>
            </a:fld>
            <a:endParaRPr lang="ru"/>
          </a:p>
        </p:txBody>
      </p:sp>
      <p:sp>
        <p:nvSpPr>
          <p:cNvPr id="11" name="Google Shape;101;p17">
            <a:extLst>
              <a:ext uri="{FF2B5EF4-FFF2-40B4-BE49-F238E27FC236}">
                <a16:creationId xmlns:a16="http://schemas.microsoft.com/office/drawing/2014/main" id="{3274333C-B02B-43BD-AD9D-2559753D386A}"/>
              </a:ext>
            </a:extLst>
          </p:cNvPr>
          <p:cNvSpPr txBox="1"/>
          <p:nvPr/>
        </p:nvSpPr>
        <p:spPr>
          <a:xfrm>
            <a:off x="459300" y="149289"/>
            <a:ext cx="84033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ru-RU" sz="1600" dirty="0">
                <a:solidFill>
                  <a:srgbClr val="7F9ACF"/>
                </a:solidFill>
                <a:latin typeface="Roboto"/>
                <a:ea typeface="Roboto"/>
                <a:sym typeface="Roboto"/>
              </a:rPr>
              <a:t>Консольный ввод-вывод</a:t>
            </a:r>
            <a:endParaRPr lang="en-US" sz="1600" dirty="0">
              <a:solidFill>
                <a:srgbClr val="7F9ACF"/>
              </a:solidFill>
              <a:latin typeface="Roboto"/>
              <a:ea typeface="Roboto"/>
              <a:sym typeface="Roboto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CDF5B98-344F-498C-8CD3-FFAC08BCAE4E}"/>
              </a:ext>
            </a:extLst>
          </p:cNvPr>
          <p:cNvSpPr txBox="1"/>
          <p:nvPr/>
        </p:nvSpPr>
        <p:spPr>
          <a:xfrm>
            <a:off x="423374" y="1219657"/>
            <a:ext cx="8581647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latin typeface="Roboto" panose="02000000000000000000" pitchFamily="2" charset="0"/>
                <a:ea typeface="Roboto" panose="02000000000000000000" pitchFamily="2" charset="0"/>
              </a:rPr>
              <a:t>Что произойдет если класс поменялся и мы пытаемся восстановить объект, </a:t>
            </a:r>
            <a:r>
              <a:rPr lang="ru-RU" sz="1800" dirty="0" err="1">
                <a:latin typeface="Roboto" panose="02000000000000000000" pitchFamily="2" charset="0"/>
                <a:ea typeface="Roboto" panose="02000000000000000000" pitchFamily="2" charset="0"/>
              </a:rPr>
              <a:t>сериализованный</a:t>
            </a:r>
            <a:r>
              <a:rPr lang="ru-RU" sz="1800" dirty="0">
                <a:latin typeface="Roboto" panose="02000000000000000000" pitchFamily="2" charset="0"/>
                <a:ea typeface="Roboto" panose="02000000000000000000" pitchFamily="2" charset="0"/>
              </a:rPr>
              <a:t> в старой структуре класса?</a:t>
            </a:r>
          </a:p>
          <a:p>
            <a:endParaRPr lang="ru-RU" sz="18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ru-RU" sz="1800" dirty="0">
                <a:latin typeface="Roboto" panose="02000000000000000000" pitchFamily="2" charset="0"/>
                <a:ea typeface="Roboto" panose="02000000000000000000" pitchFamily="2" charset="0"/>
              </a:rPr>
              <a:t>Технически сериализация может пройти успешно, однако восстановленный объект не будет соответствовать новой структуре класса из-за чего скорее всего возникнут ошибки в бизнес-логике. </a:t>
            </a:r>
          </a:p>
          <a:p>
            <a:endParaRPr lang="ru-RU" sz="18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ru-RU" sz="1800" dirty="0">
                <a:latin typeface="Roboto" panose="02000000000000000000" pitchFamily="2" charset="0"/>
                <a:ea typeface="Roboto" panose="02000000000000000000" pitchFamily="2" charset="0"/>
              </a:rPr>
              <a:t>Чтобы избежать этого, надо добавить в класс специальное поле </a:t>
            </a:r>
            <a:r>
              <a:rPr lang="ru-RU" sz="1800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static final long serialVersionUID = 1L;</a:t>
            </a:r>
          </a:p>
          <a:p>
            <a:endParaRPr lang="ru-RU" sz="1800" dirty="0">
              <a:solidFill>
                <a:srgbClr val="1B4597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ru-RU" sz="18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При изменении структуры класса (критичном к сериализации) надо поменять эту константу. В этом случае при восстановлении объекта возникнет java.io.InvalidClassException.</a:t>
            </a:r>
          </a:p>
          <a:p>
            <a:endParaRPr lang="ru-RU" sz="18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ru-RU" sz="18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Если поле </a:t>
            </a:r>
            <a:r>
              <a:rPr lang="en-US" sz="18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UID </a:t>
            </a:r>
            <a:r>
              <a:rPr lang="ru-RU" sz="18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не добавлено, </a:t>
            </a:r>
            <a:r>
              <a:rPr lang="en-US" sz="18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JVM </a:t>
            </a:r>
            <a:r>
              <a:rPr lang="ru-RU" sz="18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добавляет его автоматически, но в этом случае любые изменения класса приводят к возникновению исключения. </a:t>
            </a:r>
          </a:p>
          <a:p>
            <a:endParaRPr lang="ru-RU" sz="1800" dirty="0">
              <a:solidFill>
                <a:srgbClr val="1B4597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252887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/>
        </p:nvSpPr>
        <p:spPr>
          <a:xfrm>
            <a:off x="459300" y="518211"/>
            <a:ext cx="8403300" cy="923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solidFill>
                  <a:srgbClr val="1B4597"/>
                </a:solidFill>
                <a:latin typeface="Roboto"/>
                <a:ea typeface="Roboto"/>
                <a:sym typeface="Roboto"/>
              </a:rPr>
              <a:t>Что происходит при десериализации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solidFill>
                  <a:srgbClr val="1B4597"/>
                </a:solidFill>
                <a:latin typeface="Roboto"/>
                <a:ea typeface="Roboto"/>
                <a:sym typeface="Roboto"/>
              </a:rPr>
              <a:t>измененного класса</a:t>
            </a:r>
          </a:p>
        </p:txBody>
      </p:sp>
      <p:pic>
        <p:nvPicPr>
          <p:cNvPr id="103" name="Google Shape;1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0250" y="292867"/>
            <a:ext cx="883750" cy="88375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7"/>
          <p:cNvSpPr txBox="1"/>
          <p:nvPr/>
        </p:nvSpPr>
        <p:spPr>
          <a:xfrm>
            <a:off x="459300" y="6344229"/>
            <a:ext cx="82254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7F9ACF"/>
                </a:solidFill>
                <a:latin typeface="Roboto"/>
                <a:ea typeface="Roboto"/>
                <a:cs typeface="Roboto"/>
                <a:sym typeface="Roboto"/>
              </a:rPr>
              <a:t>Программирование на языке Java • Java Programming</a:t>
            </a:r>
            <a:endParaRPr sz="900">
              <a:solidFill>
                <a:srgbClr val="7F9AC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B0B944AD-A064-41F9-A961-293AE0778F04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r>
              <a:rPr lang="ru-RU"/>
              <a:t>из 36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63A2C4E-C8D3-4FFB-A1CA-A776AEE3F9D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" smtClean="0"/>
              <a:pPr/>
              <a:t>37</a:t>
            </a:fld>
            <a:endParaRPr lang="ru"/>
          </a:p>
        </p:txBody>
      </p:sp>
      <p:sp>
        <p:nvSpPr>
          <p:cNvPr id="11" name="Google Shape;101;p17">
            <a:extLst>
              <a:ext uri="{FF2B5EF4-FFF2-40B4-BE49-F238E27FC236}">
                <a16:creationId xmlns:a16="http://schemas.microsoft.com/office/drawing/2014/main" id="{3274333C-B02B-43BD-AD9D-2559753D386A}"/>
              </a:ext>
            </a:extLst>
          </p:cNvPr>
          <p:cNvSpPr txBox="1"/>
          <p:nvPr/>
        </p:nvSpPr>
        <p:spPr>
          <a:xfrm>
            <a:off x="459300" y="149289"/>
            <a:ext cx="84033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ru-RU" sz="1600" dirty="0">
                <a:solidFill>
                  <a:srgbClr val="7F9ACF"/>
                </a:solidFill>
                <a:latin typeface="Roboto"/>
                <a:ea typeface="Roboto"/>
                <a:sym typeface="Roboto"/>
              </a:rPr>
              <a:t>Консольный ввод-вывод</a:t>
            </a:r>
            <a:endParaRPr lang="en-US" sz="1600" dirty="0">
              <a:solidFill>
                <a:srgbClr val="7F9ACF"/>
              </a:solidFill>
              <a:latin typeface="Roboto"/>
              <a:ea typeface="Roboto"/>
              <a:sym typeface="Roboto"/>
            </a:endParaRP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87018B46-57D5-12E6-9956-195510656F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397558"/>
              </p:ext>
            </p:extLst>
          </p:nvPr>
        </p:nvGraphicFramePr>
        <p:xfrm>
          <a:off x="459300" y="1810432"/>
          <a:ext cx="8403300" cy="30882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2025">
                  <a:extLst>
                    <a:ext uri="{9D8B030D-6E8A-4147-A177-3AD203B41FA5}">
                      <a16:colId xmlns:a16="http://schemas.microsoft.com/office/drawing/2014/main" val="4153305182"/>
                    </a:ext>
                  </a:extLst>
                </a:gridCol>
                <a:gridCol w="2495550">
                  <a:extLst>
                    <a:ext uri="{9D8B030D-6E8A-4147-A177-3AD203B41FA5}">
                      <a16:colId xmlns:a16="http://schemas.microsoft.com/office/drawing/2014/main" val="1748103202"/>
                    </a:ext>
                  </a:extLst>
                </a:gridCol>
                <a:gridCol w="3385725">
                  <a:extLst>
                    <a:ext uri="{9D8B030D-6E8A-4147-A177-3AD203B41FA5}">
                      <a16:colId xmlns:a16="http://schemas.microsoft.com/office/drawing/2014/main" val="1692585933"/>
                    </a:ext>
                  </a:extLst>
                </a:gridCol>
              </a:tblGrid>
              <a:tr h="376660">
                <a:tc>
                  <a:txBody>
                    <a:bodyPr/>
                    <a:lstStyle/>
                    <a:p>
                      <a:endParaRPr lang="en-US" sz="1800" dirty="0"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Автоматический</a:t>
                      </a:r>
                      <a:r>
                        <a:rPr lang="en-US" sz="18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</a:t>
                      </a:r>
                      <a:r>
                        <a:rPr lang="en-US" sz="1800" dirty="0" err="1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seriaVersionUID</a:t>
                      </a:r>
                      <a:endParaRPr lang="en-US" sz="1800" dirty="0"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Заданный вручную </a:t>
                      </a:r>
                    </a:p>
                    <a:p>
                      <a:r>
                        <a:rPr lang="en-US" sz="1800" dirty="0" err="1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serialVersionUID</a:t>
                      </a:r>
                      <a:endParaRPr lang="en-US" sz="1800" dirty="0"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2196754"/>
                  </a:ext>
                </a:extLst>
              </a:tr>
              <a:tr h="1224103">
                <a:tc>
                  <a:txBody>
                    <a:bodyPr/>
                    <a:lstStyle/>
                    <a:p>
                      <a:r>
                        <a:rPr lang="ru-RU" sz="18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Совместимые изменения </a:t>
                      </a:r>
                      <a:r>
                        <a:rPr lang="en-US" sz="18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(</a:t>
                      </a:r>
                      <a:r>
                        <a:rPr lang="ru-RU" sz="18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пример - </a:t>
                      </a:r>
                      <a:r>
                        <a:rPr lang="en-US" sz="18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public field)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InvalidClassException</a:t>
                      </a:r>
                      <a:endParaRPr lang="en-US" sz="1800" dirty="0"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Не менять </a:t>
                      </a:r>
                      <a:r>
                        <a:rPr lang="en-US" sz="1800" dirty="0" err="1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serialVersionUID</a:t>
                      </a:r>
                      <a:r>
                        <a:rPr lang="ru-RU" sz="18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</a:t>
                      </a:r>
                      <a:r>
                        <a:rPr lang="en-US" sz="18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-&gt;</a:t>
                      </a:r>
                      <a:r>
                        <a:rPr lang="ru-RU" sz="18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в таком случае объект </a:t>
                      </a:r>
                      <a:r>
                        <a:rPr lang="en-US" sz="18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</a:t>
                      </a:r>
                      <a:r>
                        <a:rPr lang="ru-RU" sz="18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восстановится нормально</a:t>
                      </a:r>
                      <a:endParaRPr lang="en-US" sz="1800" dirty="0"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8880437"/>
                  </a:ext>
                </a:extLst>
              </a:tr>
              <a:tr h="1224103">
                <a:tc>
                  <a:txBody>
                    <a:bodyPr/>
                    <a:lstStyle/>
                    <a:p>
                      <a:r>
                        <a:rPr lang="ru-RU" sz="18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Несовместимые изменения </a:t>
                      </a:r>
                      <a:r>
                        <a:rPr lang="en-US" sz="18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(</a:t>
                      </a:r>
                      <a:r>
                        <a:rPr lang="ru-RU" sz="18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пример - </a:t>
                      </a:r>
                      <a:r>
                        <a:rPr lang="en-US" sz="18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protected field)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InvalidClassException</a:t>
                      </a:r>
                      <a:endParaRPr lang="en-US" sz="1800" dirty="0"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Нужно менять </a:t>
                      </a:r>
                      <a:r>
                        <a:rPr lang="en-US" sz="1800" dirty="0" err="1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serialVersionUID</a:t>
                      </a:r>
                      <a:r>
                        <a:rPr lang="en-US" sz="18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</a:t>
                      </a:r>
                      <a:r>
                        <a:rPr lang="ru-RU" sz="18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вручную </a:t>
                      </a:r>
                      <a:r>
                        <a:rPr lang="en-US" sz="18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-&gt;</a:t>
                      </a:r>
                      <a:r>
                        <a:rPr lang="ru-RU" sz="18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иначе объект восстановится неправильно </a:t>
                      </a:r>
                      <a:endParaRPr lang="en-US" sz="1800" dirty="0"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6847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3519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/>
        </p:nvSpPr>
        <p:spPr>
          <a:xfrm>
            <a:off x="459300" y="518211"/>
            <a:ext cx="840330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solidFill>
                  <a:srgbClr val="1B4597"/>
                </a:solidFill>
                <a:latin typeface="Roboto"/>
                <a:ea typeface="Roboto"/>
                <a:sym typeface="Roboto"/>
              </a:rPr>
              <a:t>Байтовые потоки. Класс </a:t>
            </a:r>
            <a:r>
              <a:rPr lang="en-US" sz="2400" dirty="0" err="1">
                <a:solidFill>
                  <a:srgbClr val="1B4597"/>
                </a:solidFill>
                <a:latin typeface="Roboto"/>
                <a:ea typeface="Roboto"/>
                <a:sym typeface="Roboto"/>
              </a:rPr>
              <a:t>InputStream</a:t>
            </a:r>
            <a:endParaRPr lang="ru-RU" sz="2400" dirty="0">
              <a:solidFill>
                <a:srgbClr val="1B4597"/>
              </a:solidFill>
              <a:latin typeface="Roboto"/>
              <a:ea typeface="Roboto"/>
              <a:sym typeface="Roboto"/>
            </a:endParaRPr>
          </a:p>
        </p:txBody>
      </p:sp>
      <p:pic>
        <p:nvPicPr>
          <p:cNvPr id="103" name="Google Shape;1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0250" y="292867"/>
            <a:ext cx="883750" cy="88375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7"/>
          <p:cNvSpPr txBox="1"/>
          <p:nvPr/>
        </p:nvSpPr>
        <p:spPr>
          <a:xfrm>
            <a:off x="459300" y="6344229"/>
            <a:ext cx="82254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7F9ACF"/>
                </a:solidFill>
                <a:latin typeface="Roboto"/>
                <a:ea typeface="Roboto"/>
                <a:cs typeface="Roboto"/>
                <a:sym typeface="Roboto"/>
              </a:rPr>
              <a:t>Программирование на языке Java • Java Programming</a:t>
            </a:r>
            <a:endParaRPr sz="900">
              <a:solidFill>
                <a:srgbClr val="7F9AC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B0B944AD-A064-41F9-A961-293AE0778F04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r>
              <a:rPr lang="ru-RU"/>
              <a:t>из 36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63A2C4E-C8D3-4FFB-A1CA-A776AEE3F9D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" smtClean="0"/>
              <a:pPr/>
              <a:t>4</a:t>
            </a:fld>
            <a:endParaRPr lang="ru"/>
          </a:p>
        </p:txBody>
      </p:sp>
      <p:sp>
        <p:nvSpPr>
          <p:cNvPr id="11" name="Google Shape;101;p17">
            <a:extLst>
              <a:ext uri="{FF2B5EF4-FFF2-40B4-BE49-F238E27FC236}">
                <a16:creationId xmlns:a16="http://schemas.microsoft.com/office/drawing/2014/main" id="{3274333C-B02B-43BD-AD9D-2559753D386A}"/>
              </a:ext>
            </a:extLst>
          </p:cNvPr>
          <p:cNvSpPr txBox="1"/>
          <p:nvPr/>
        </p:nvSpPr>
        <p:spPr>
          <a:xfrm>
            <a:off x="459300" y="149289"/>
            <a:ext cx="84033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ru-RU" sz="1600" dirty="0">
                <a:solidFill>
                  <a:srgbClr val="7F9ACF"/>
                </a:solidFill>
                <a:latin typeface="Roboto"/>
                <a:ea typeface="Roboto"/>
                <a:sym typeface="Roboto"/>
              </a:rPr>
              <a:t>Консольный ввод-вывод</a:t>
            </a:r>
            <a:endParaRPr lang="en-US" sz="1600" dirty="0">
              <a:solidFill>
                <a:srgbClr val="7F9ACF"/>
              </a:solidFill>
              <a:latin typeface="Roboto"/>
              <a:ea typeface="Roboto"/>
              <a:sym typeface="Roboto"/>
            </a:endParaRPr>
          </a:p>
        </p:txBody>
      </p:sp>
      <p:graphicFrame>
        <p:nvGraphicFramePr>
          <p:cNvPr id="12" name="Таблица 2">
            <a:extLst>
              <a:ext uri="{FF2B5EF4-FFF2-40B4-BE49-F238E27FC236}">
                <a16:creationId xmlns:a16="http://schemas.microsoft.com/office/drawing/2014/main" id="{D9C1FA56-49E6-4B1A-8246-F4DF8715C0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979107"/>
              </p:ext>
            </p:extLst>
          </p:nvPr>
        </p:nvGraphicFramePr>
        <p:xfrm>
          <a:off x="459300" y="1479585"/>
          <a:ext cx="8403300" cy="44902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01650">
                  <a:extLst>
                    <a:ext uri="{9D8B030D-6E8A-4147-A177-3AD203B41FA5}">
                      <a16:colId xmlns:a16="http://schemas.microsoft.com/office/drawing/2014/main" val="1543037745"/>
                    </a:ext>
                  </a:extLst>
                </a:gridCol>
                <a:gridCol w="4201650">
                  <a:extLst>
                    <a:ext uri="{9D8B030D-6E8A-4147-A177-3AD203B41FA5}">
                      <a16:colId xmlns:a16="http://schemas.microsoft.com/office/drawing/2014/main" val="1398440033"/>
                    </a:ext>
                  </a:extLst>
                </a:gridCol>
              </a:tblGrid>
              <a:tr h="521938">
                <a:tc>
                  <a:txBody>
                    <a:bodyPr/>
                    <a:lstStyle>
                      <a:lvl1pPr>
                        <a:defRPr sz="1600">
                          <a:solidFill>
                            <a:srgbClr val="000099"/>
                          </a:solidFill>
                          <a:latin typeface="Arial" charset="0"/>
                        </a:defRPr>
                      </a:lvl1pPr>
                      <a:lvl2pPr marL="742950" indent="-285750">
                        <a:defRPr sz="1400">
                          <a:solidFill>
                            <a:srgbClr val="000099"/>
                          </a:solidFill>
                          <a:latin typeface="Arial" charset="0"/>
                        </a:defRPr>
                      </a:lvl2pPr>
                      <a:lvl3pPr marL="11430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3pPr>
                      <a:lvl4pPr marL="16002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4pPr>
                      <a:lvl5pPr marL="2057400" indent="-228600"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Arial" charset="0"/>
                        </a:rPr>
                        <a:t>Метод</a:t>
                      </a:r>
                    </a:p>
                  </a:txBody>
                  <a:tcPr anchor="ctr" horzOverflow="overflow">
                    <a:solidFill>
                      <a:srgbClr val="0F2D69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1600">
                          <a:solidFill>
                            <a:srgbClr val="000099"/>
                          </a:solidFill>
                          <a:latin typeface="Arial" charset="0"/>
                        </a:defRPr>
                      </a:lvl1pPr>
                      <a:lvl2pPr marL="742950" indent="-285750">
                        <a:defRPr sz="1400">
                          <a:solidFill>
                            <a:srgbClr val="000099"/>
                          </a:solidFill>
                          <a:latin typeface="Arial" charset="0"/>
                        </a:defRPr>
                      </a:lvl2pPr>
                      <a:lvl3pPr marL="11430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3pPr>
                      <a:lvl4pPr marL="16002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4pPr>
                      <a:lvl5pPr marL="2057400" indent="-228600"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Arial" charset="0"/>
                        </a:rPr>
                        <a:t>Назначение</a:t>
                      </a:r>
                      <a:endParaRPr kumimoji="0" lang="ru-RU" alt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Arial" charset="0"/>
                      </a:endParaRPr>
                    </a:p>
                  </a:txBody>
                  <a:tcPr anchor="ctr" horzOverflow="overflow">
                    <a:solidFill>
                      <a:srgbClr val="0F2D6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5887619"/>
                  </a:ext>
                </a:extLst>
              </a:tr>
              <a:tr h="493548">
                <a:tc>
                  <a:txBody>
                    <a:bodyPr/>
                    <a:lstStyle/>
                    <a:p>
                      <a:pPr marL="0" marR="0" indent="0" algn="l" rtl="0" eaLnBrk="0" fontAlgn="base" latinLnBrk="0" hangingPunct="0">
                        <a:spcBef>
                          <a:spcPts val="432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 kern="1200" baseline="0" dirty="0">
                          <a:ln>
                            <a:noFill/>
                          </a:ln>
                          <a:solidFill>
                            <a:srgbClr val="1B4597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public abstract int read() throws </a:t>
                      </a:r>
                      <a:r>
                        <a:rPr lang="en-US" sz="1800" b="1" i="0" u="none" strike="noStrike" kern="1200" baseline="0" dirty="0" err="1">
                          <a:ln>
                            <a:noFill/>
                          </a:ln>
                          <a:solidFill>
                            <a:srgbClr val="1B4597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IOException</a:t>
                      </a:r>
                      <a:endParaRPr lang="en-US" sz="1800" b="0" i="0" u="none" strike="noStrike" dirty="0">
                        <a:solidFill>
                          <a:srgbClr val="1B4597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0" fontAlgn="base" latinLnBrk="0" hangingPunct="0">
                        <a:spcBef>
                          <a:spcPts val="432"/>
                        </a:spcBef>
                        <a:spcAft>
                          <a:spcPts val="0"/>
                        </a:spcAft>
                      </a:pPr>
                      <a:r>
                        <a:rPr lang="ru-RU" sz="1800" b="1" i="0" u="none" strike="noStrike" kern="1200" baseline="0">
                          <a:ln>
                            <a:noFill/>
                          </a:ln>
                          <a:solidFill>
                            <a:srgbClr val="1B4597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Читает 1 байт из вх. потока. Результат в младшем байте. </a:t>
                      </a:r>
                      <a:endParaRPr lang="ru-RU" sz="1800" b="0" i="0" u="none" strike="noStrike">
                        <a:solidFill>
                          <a:srgbClr val="1B4597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9384517"/>
                  </a:ext>
                </a:extLst>
              </a:tr>
              <a:tr h="493548">
                <a:tc>
                  <a:txBody>
                    <a:bodyPr/>
                    <a:lstStyle/>
                    <a:p>
                      <a:pPr marL="0" marR="0" indent="0" algn="l" rtl="0" eaLnBrk="0" fontAlgn="base" latinLnBrk="0" hangingPunct="0">
                        <a:spcBef>
                          <a:spcPts val="432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 kern="1200" baseline="0" dirty="0">
                          <a:ln>
                            <a:noFill/>
                          </a:ln>
                          <a:solidFill>
                            <a:srgbClr val="1B4597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public int read (byte[ ] b) throws </a:t>
                      </a:r>
                      <a:r>
                        <a:rPr lang="en-US" sz="1800" b="1" i="0" u="none" strike="noStrike" kern="1200" baseline="0" dirty="0" err="1">
                          <a:ln>
                            <a:noFill/>
                          </a:ln>
                          <a:solidFill>
                            <a:srgbClr val="1B4597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IOException</a:t>
                      </a:r>
                      <a:r>
                        <a:rPr lang="en-US" sz="1800" b="1" i="0" u="none" strike="noStrike" kern="1200" baseline="0" dirty="0">
                          <a:ln>
                            <a:noFill/>
                          </a:ln>
                          <a:solidFill>
                            <a:srgbClr val="1B4597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</a:t>
                      </a:r>
                      <a:endParaRPr lang="en-US" sz="1800" b="0" i="0" u="none" strike="noStrike" dirty="0">
                        <a:solidFill>
                          <a:srgbClr val="1B4597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0" fontAlgn="base" latinLnBrk="0" hangingPunct="0">
                        <a:spcBef>
                          <a:spcPts val="432"/>
                        </a:spcBef>
                        <a:spcAft>
                          <a:spcPts val="0"/>
                        </a:spcAft>
                      </a:pPr>
                      <a:r>
                        <a:rPr lang="ru-RU" sz="1800" b="1" i="0" u="none" strike="noStrike" kern="1200" baseline="0">
                          <a:ln>
                            <a:noFill/>
                          </a:ln>
                          <a:solidFill>
                            <a:srgbClr val="1B4597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Читает послед-ть байт в массив b[ ]. Возвращает кол-во прочитанных байт или -1.  </a:t>
                      </a:r>
                      <a:endParaRPr lang="ru-RU" sz="1800" b="0" i="0" u="none" strike="noStrike">
                        <a:solidFill>
                          <a:srgbClr val="1B4597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8719217"/>
                  </a:ext>
                </a:extLst>
              </a:tr>
              <a:tr h="493548">
                <a:tc>
                  <a:txBody>
                    <a:bodyPr/>
                    <a:lstStyle/>
                    <a:p>
                      <a:pPr marL="0" marR="0" indent="0" algn="l" rtl="0" eaLnBrk="0" fontAlgn="base" latinLnBrk="0" hangingPunct="0">
                        <a:spcBef>
                          <a:spcPts val="432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 kern="1200" baseline="0" dirty="0">
                          <a:ln>
                            <a:noFill/>
                          </a:ln>
                          <a:solidFill>
                            <a:srgbClr val="1B4597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public int read (byte[ ] b, int off, int </a:t>
                      </a:r>
                      <a:r>
                        <a:rPr lang="en-US" sz="1800" b="1" i="0" u="none" strike="noStrike" kern="1200" baseline="0" dirty="0" err="1">
                          <a:ln>
                            <a:noFill/>
                          </a:ln>
                          <a:solidFill>
                            <a:srgbClr val="1B4597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len</a:t>
                      </a:r>
                      <a:r>
                        <a:rPr lang="en-US" sz="1800" b="1" i="0" u="none" strike="noStrike" kern="1200" baseline="0" dirty="0">
                          <a:ln>
                            <a:noFill/>
                          </a:ln>
                          <a:solidFill>
                            <a:srgbClr val="1B4597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) throws </a:t>
                      </a:r>
                      <a:r>
                        <a:rPr lang="en-US" sz="1800" b="1" i="0" u="none" strike="noStrike" kern="1200" baseline="0" dirty="0" err="1">
                          <a:ln>
                            <a:noFill/>
                          </a:ln>
                          <a:solidFill>
                            <a:srgbClr val="1B4597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IOException</a:t>
                      </a:r>
                      <a:endParaRPr lang="en-US" sz="1800" b="0" i="0" u="none" strike="noStrike" dirty="0">
                        <a:solidFill>
                          <a:srgbClr val="1B4597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0" fontAlgn="base" latinLnBrk="0" hangingPunct="0">
                        <a:spcBef>
                          <a:spcPts val="432"/>
                        </a:spcBef>
                        <a:spcAft>
                          <a:spcPts val="0"/>
                        </a:spcAft>
                      </a:pPr>
                      <a:r>
                        <a:rPr lang="ru-RU" sz="1800" b="1" i="0" u="none" strike="noStrike" kern="1200" baseline="0" dirty="0">
                          <a:ln>
                            <a:noFill/>
                          </a:ln>
                          <a:solidFill>
                            <a:srgbClr val="1B4597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Заполняет массив с указанного байта, читает не более </a:t>
                      </a:r>
                      <a:r>
                        <a:rPr lang="ru-RU" sz="1800" b="1" i="0" u="none" strike="noStrike" kern="1200" baseline="0" dirty="0" err="1">
                          <a:ln>
                            <a:noFill/>
                          </a:ln>
                          <a:solidFill>
                            <a:srgbClr val="1B4597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len</a:t>
                      </a:r>
                      <a:r>
                        <a:rPr lang="ru-RU" sz="1800" b="1" i="0" u="none" strike="noStrike" kern="1200" baseline="0" dirty="0">
                          <a:ln>
                            <a:noFill/>
                          </a:ln>
                          <a:solidFill>
                            <a:srgbClr val="1B4597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символов  </a:t>
                      </a:r>
                      <a:endParaRPr lang="ru-RU" sz="1800" b="0" i="0" u="none" strike="noStrike" dirty="0">
                        <a:solidFill>
                          <a:srgbClr val="1B4597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2183502"/>
                  </a:ext>
                </a:extLst>
              </a:tr>
              <a:tr h="493548">
                <a:tc>
                  <a:txBody>
                    <a:bodyPr/>
                    <a:lstStyle/>
                    <a:p>
                      <a:pPr marL="0" marR="0" indent="0" algn="l" rtl="0" eaLnBrk="0" fontAlgn="base" latinLnBrk="0" hangingPunct="0">
                        <a:spcBef>
                          <a:spcPts val="432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 kern="1200" baseline="0" dirty="0">
                          <a:ln>
                            <a:noFill/>
                          </a:ln>
                          <a:solidFill>
                            <a:srgbClr val="1B4597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public long skip (long n) throws </a:t>
                      </a:r>
                      <a:r>
                        <a:rPr lang="en-US" sz="1800" b="1" i="0" u="none" strike="noStrike" kern="1200" baseline="0" dirty="0" err="1">
                          <a:ln>
                            <a:noFill/>
                          </a:ln>
                          <a:solidFill>
                            <a:srgbClr val="1B4597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IOException</a:t>
                      </a:r>
                      <a:r>
                        <a:rPr lang="en-US" sz="1800" b="1" i="0" u="none" strike="noStrike" kern="1200" baseline="0" dirty="0">
                          <a:ln>
                            <a:noFill/>
                          </a:ln>
                          <a:solidFill>
                            <a:srgbClr val="1B4597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</a:t>
                      </a:r>
                      <a:endParaRPr lang="en-US" sz="1800" b="0" i="0" u="none" strike="noStrike" dirty="0">
                        <a:solidFill>
                          <a:srgbClr val="1B4597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0" fontAlgn="base" latinLnBrk="0" hangingPunct="0">
                        <a:spcBef>
                          <a:spcPts val="432"/>
                        </a:spcBef>
                        <a:spcAft>
                          <a:spcPts val="0"/>
                        </a:spcAft>
                      </a:pPr>
                      <a:r>
                        <a:rPr lang="ru-RU" sz="1800" b="1" i="0" u="none" strike="noStrike" kern="1200" baseline="0" dirty="0">
                          <a:ln>
                            <a:noFill/>
                          </a:ln>
                          <a:solidFill>
                            <a:srgbClr val="1B4597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Пропускает n байт в потоке</a:t>
                      </a:r>
                      <a:endParaRPr lang="ru-RU" sz="1800" b="0" i="0" u="none" strike="noStrike" dirty="0">
                        <a:solidFill>
                          <a:srgbClr val="1B4597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5907240"/>
                  </a:ext>
                </a:extLst>
              </a:tr>
              <a:tr h="493548">
                <a:tc>
                  <a:txBody>
                    <a:bodyPr/>
                    <a:lstStyle/>
                    <a:p>
                      <a:pPr marL="0" marR="0" indent="0" algn="l" rtl="0" eaLnBrk="0" fontAlgn="base" latinLnBrk="0" hangingPunct="0">
                        <a:spcBef>
                          <a:spcPts val="432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 kern="1200" baseline="0" dirty="0">
                          <a:ln>
                            <a:noFill/>
                          </a:ln>
                          <a:solidFill>
                            <a:srgbClr val="1B4597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int available () </a:t>
                      </a:r>
                      <a:endParaRPr lang="en-US" sz="1800" b="0" i="0" u="none" strike="noStrike" dirty="0">
                        <a:solidFill>
                          <a:srgbClr val="1B4597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0" fontAlgn="base" latinLnBrk="0" hangingPunct="0">
                        <a:spcBef>
                          <a:spcPts val="432"/>
                        </a:spcBef>
                        <a:spcAft>
                          <a:spcPts val="0"/>
                        </a:spcAft>
                      </a:pPr>
                      <a:r>
                        <a:rPr lang="ru-RU" sz="1800" b="1" i="0" u="none" strike="noStrike" kern="1200" baseline="0" dirty="0">
                          <a:ln>
                            <a:noFill/>
                          </a:ln>
                          <a:solidFill>
                            <a:srgbClr val="1B4597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Возвращает кол-во доступных байт в потоке.</a:t>
                      </a:r>
                      <a:endParaRPr lang="ru-RU" sz="1800" b="0" i="0" u="none" strike="noStrike" dirty="0">
                        <a:solidFill>
                          <a:srgbClr val="1B4597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1466234"/>
                  </a:ext>
                </a:extLst>
              </a:tr>
              <a:tr h="493548">
                <a:tc>
                  <a:txBody>
                    <a:bodyPr/>
                    <a:lstStyle/>
                    <a:p>
                      <a:pPr marL="0" marR="0" indent="0" algn="l" rtl="0" eaLnBrk="0" fontAlgn="base" latinLnBrk="0" hangingPunct="0">
                        <a:spcBef>
                          <a:spcPts val="432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 kern="1200" baseline="0" dirty="0">
                          <a:ln>
                            <a:noFill/>
                          </a:ln>
                          <a:solidFill>
                            <a:srgbClr val="1B4597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void close ()</a:t>
                      </a:r>
                      <a:endParaRPr lang="en-US" sz="1800" b="0" i="0" u="none" strike="noStrike" dirty="0">
                        <a:solidFill>
                          <a:srgbClr val="1B4597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0" fontAlgn="base" latinLnBrk="0" hangingPunct="0">
                        <a:spcBef>
                          <a:spcPts val="432"/>
                        </a:spcBef>
                        <a:spcAft>
                          <a:spcPts val="0"/>
                        </a:spcAft>
                      </a:pPr>
                      <a:r>
                        <a:rPr lang="ru-RU" sz="1800" b="1" i="0" u="none" strike="noStrike" kern="1200" baseline="0" dirty="0">
                          <a:ln>
                            <a:noFill/>
                          </a:ln>
                          <a:solidFill>
                            <a:srgbClr val="1B4597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Закрывает поток ввода. </a:t>
                      </a:r>
                      <a:endParaRPr lang="ru-RU" sz="1800" b="0" i="0" u="none" strike="noStrike" dirty="0">
                        <a:solidFill>
                          <a:srgbClr val="1B4597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09535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0829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/>
        </p:nvSpPr>
        <p:spPr>
          <a:xfrm>
            <a:off x="459300" y="518211"/>
            <a:ext cx="840330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solidFill>
                  <a:srgbClr val="1B4597"/>
                </a:solidFill>
                <a:latin typeface="Roboto"/>
                <a:ea typeface="Roboto"/>
                <a:sym typeface="Roboto"/>
              </a:rPr>
              <a:t>Байтовые потоки. Класс </a:t>
            </a:r>
            <a:r>
              <a:rPr lang="en-US" sz="2400" dirty="0" err="1">
                <a:solidFill>
                  <a:srgbClr val="1B4597"/>
                </a:solidFill>
                <a:latin typeface="Roboto"/>
                <a:ea typeface="Roboto"/>
                <a:sym typeface="Roboto"/>
              </a:rPr>
              <a:t>FileInputStream</a:t>
            </a:r>
            <a:endParaRPr lang="ru-RU" sz="2400" dirty="0">
              <a:solidFill>
                <a:srgbClr val="1B4597"/>
              </a:solidFill>
              <a:latin typeface="Roboto"/>
              <a:ea typeface="Roboto"/>
              <a:sym typeface="Roboto"/>
            </a:endParaRPr>
          </a:p>
        </p:txBody>
      </p:sp>
      <p:pic>
        <p:nvPicPr>
          <p:cNvPr id="103" name="Google Shape;1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0250" y="292867"/>
            <a:ext cx="883750" cy="88375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7"/>
          <p:cNvSpPr txBox="1"/>
          <p:nvPr/>
        </p:nvSpPr>
        <p:spPr>
          <a:xfrm>
            <a:off x="459300" y="6344229"/>
            <a:ext cx="82254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7F9ACF"/>
                </a:solidFill>
                <a:latin typeface="Roboto"/>
                <a:ea typeface="Roboto"/>
                <a:cs typeface="Roboto"/>
                <a:sym typeface="Roboto"/>
              </a:rPr>
              <a:t>Программирование на языке Java • Java Programming</a:t>
            </a:r>
            <a:endParaRPr sz="900">
              <a:solidFill>
                <a:srgbClr val="7F9AC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B0B944AD-A064-41F9-A961-293AE0778F04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r>
              <a:rPr lang="ru-RU"/>
              <a:t>из 36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63A2C4E-C8D3-4FFB-A1CA-A776AEE3F9D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" smtClean="0"/>
              <a:pPr/>
              <a:t>5</a:t>
            </a:fld>
            <a:endParaRPr lang="ru"/>
          </a:p>
        </p:txBody>
      </p:sp>
      <p:sp>
        <p:nvSpPr>
          <p:cNvPr id="11" name="Google Shape;101;p17">
            <a:extLst>
              <a:ext uri="{FF2B5EF4-FFF2-40B4-BE49-F238E27FC236}">
                <a16:creationId xmlns:a16="http://schemas.microsoft.com/office/drawing/2014/main" id="{3274333C-B02B-43BD-AD9D-2559753D386A}"/>
              </a:ext>
            </a:extLst>
          </p:cNvPr>
          <p:cNvSpPr txBox="1"/>
          <p:nvPr/>
        </p:nvSpPr>
        <p:spPr>
          <a:xfrm>
            <a:off x="459300" y="149289"/>
            <a:ext cx="84033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ru-RU" sz="1600" dirty="0">
                <a:solidFill>
                  <a:srgbClr val="7F9ACF"/>
                </a:solidFill>
                <a:latin typeface="Roboto"/>
                <a:ea typeface="Roboto"/>
                <a:sym typeface="Roboto"/>
              </a:rPr>
              <a:t>Консольный ввод-вывод</a:t>
            </a:r>
            <a:endParaRPr lang="en-US" sz="1600" dirty="0">
              <a:solidFill>
                <a:srgbClr val="7F9ACF"/>
              </a:solidFill>
              <a:latin typeface="Roboto"/>
              <a:ea typeface="Roboto"/>
              <a:sym typeface="Roboto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D29BAF-0413-4D70-B403-C910A983E3F8}"/>
              </a:ext>
            </a:extLst>
          </p:cNvPr>
          <p:cNvSpPr txBox="1"/>
          <p:nvPr/>
        </p:nvSpPr>
        <p:spPr>
          <a:xfrm>
            <a:off x="459300" y="1545539"/>
            <a:ext cx="819345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 err="1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FileInputStream</a:t>
            </a:r>
            <a:r>
              <a:rPr lang="en-US" sz="1800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(String name) throws </a:t>
            </a:r>
            <a:r>
              <a:rPr lang="en-US" sz="1800" dirty="0" err="1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FileNotFoundException</a:t>
            </a:r>
            <a:endParaRPr lang="en-US" sz="1800" dirty="0">
              <a:solidFill>
                <a:srgbClr val="1B4597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sz="1800" dirty="0" err="1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FileInputStream</a:t>
            </a:r>
            <a:r>
              <a:rPr lang="en-US" sz="1800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(File file) throws </a:t>
            </a:r>
            <a:r>
              <a:rPr lang="en-US" sz="1800" dirty="0" err="1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FileNotFoundException</a:t>
            </a:r>
            <a:r>
              <a:rPr lang="en-US" sz="1800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</a:p>
          <a:p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</a:p>
          <a:p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В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классе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FileInputStream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переопределяется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большая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часть</a:t>
            </a:r>
            <a:endParaRPr lang="en-US" sz="18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методов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класса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Input-Stream (в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т.ч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.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абстрактный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метод</a:t>
            </a:r>
            <a:endParaRPr lang="en-US" sz="18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read() ).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Когда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создается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объект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класса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FileInputStream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он</a:t>
            </a:r>
            <a:endParaRPr lang="en-US" sz="18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одновременно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с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этим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открывается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для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чтения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0597484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/>
        </p:nvSpPr>
        <p:spPr>
          <a:xfrm>
            <a:off x="459300" y="518211"/>
            <a:ext cx="840330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solidFill>
                  <a:srgbClr val="1B4597"/>
                </a:solidFill>
                <a:latin typeface="Roboto"/>
                <a:ea typeface="Roboto"/>
                <a:sym typeface="Roboto"/>
              </a:rPr>
              <a:t>Байтовые потоки. Класс </a:t>
            </a:r>
            <a:r>
              <a:rPr lang="en-US" sz="2400" dirty="0" err="1">
                <a:solidFill>
                  <a:srgbClr val="1B4597"/>
                </a:solidFill>
                <a:latin typeface="Roboto"/>
                <a:ea typeface="Roboto"/>
                <a:sym typeface="Roboto"/>
              </a:rPr>
              <a:t>FileInputStream</a:t>
            </a:r>
            <a:endParaRPr lang="ru-RU" sz="2400" dirty="0">
              <a:solidFill>
                <a:srgbClr val="1B4597"/>
              </a:solidFill>
              <a:latin typeface="Roboto"/>
              <a:ea typeface="Roboto"/>
              <a:sym typeface="Roboto"/>
            </a:endParaRPr>
          </a:p>
        </p:txBody>
      </p:sp>
      <p:pic>
        <p:nvPicPr>
          <p:cNvPr id="103" name="Google Shape;1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0250" y="292867"/>
            <a:ext cx="883750" cy="88375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7"/>
          <p:cNvSpPr txBox="1"/>
          <p:nvPr/>
        </p:nvSpPr>
        <p:spPr>
          <a:xfrm>
            <a:off x="459300" y="6344229"/>
            <a:ext cx="82254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7F9ACF"/>
                </a:solidFill>
                <a:latin typeface="Roboto"/>
                <a:ea typeface="Roboto"/>
                <a:cs typeface="Roboto"/>
                <a:sym typeface="Roboto"/>
              </a:rPr>
              <a:t>Программирование на языке Java • Java Programming</a:t>
            </a:r>
            <a:endParaRPr sz="900">
              <a:solidFill>
                <a:srgbClr val="7F9AC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B0B944AD-A064-41F9-A961-293AE0778F04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r>
              <a:rPr lang="ru-RU"/>
              <a:t>из 36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63A2C4E-C8D3-4FFB-A1CA-A776AEE3F9D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" smtClean="0"/>
              <a:pPr/>
              <a:t>6</a:t>
            </a:fld>
            <a:endParaRPr lang="ru"/>
          </a:p>
        </p:txBody>
      </p:sp>
      <p:sp>
        <p:nvSpPr>
          <p:cNvPr id="11" name="Google Shape;101;p17">
            <a:extLst>
              <a:ext uri="{FF2B5EF4-FFF2-40B4-BE49-F238E27FC236}">
                <a16:creationId xmlns:a16="http://schemas.microsoft.com/office/drawing/2014/main" id="{3274333C-B02B-43BD-AD9D-2559753D386A}"/>
              </a:ext>
            </a:extLst>
          </p:cNvPr>
          <p:cNvSpPr txBox="1"/>
          <p:nvPr/>
        </p:nvSpPr>
        <p:spPr>
          <a:xfrm>
            <a:off x="459300" y="149289"/>
            <a:ext cx="84033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ru-RU" sz="1600" dirty="0">
                <a:solidFill>
                  <a:srgbClr val="7F9ACF"/>
                </a:solidFill>
                <a:latin typeface="Roboto"/>
                <a:ea typeface="Roboto"/>
                <a:sym typeface="Roboto"/>
              </a:rPr>
              <a:t>Консольный ввод-вывод</a:t>
            </a:r>
            <a:endParaRPr lang="en-US" sz="1600" dirty="0">
              <a:solidFill>
                <a:srgbClr val="7F9ACF"/>
              </a:solidFill>
              <a:latin typeface="Roboto"/>
              <a:ea typeface="Roboto"/>
              <a:sym typeface="Roboto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DE691869-2F46-48D1-AD59-3822733842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426" y="1401961"/>
            <a:ext cx="8443047" cy="497059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FileInputTest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main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throws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Exception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 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size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InputStream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FileInputStream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"FileInputTest.java"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size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fp.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66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available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66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66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"Total Available Bytes: 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size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66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size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66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++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66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66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fp.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66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read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byte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b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byte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66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fp.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66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read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66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66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66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"End of File"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fp.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66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skip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66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66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size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66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++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66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66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b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600" dirty="0" err="1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fp.</a:t>
            </a:r>
            <a:r>
              <a:rPr lang="en-US" altLang="en-US" sz="1600" dirty="0" err="1">
                <a:solidFill>
                  <a:srgbClr val="0066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close</a:t>
            </a:r>
            <a:r>
              <a:rPr lang="en-US" altLang="en-US" sz="1600" dirty="0">
                <a:solidFill>
                  <a:srgbClr val="0066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en-US" sz="160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21216043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/>
        </p:nvSpPr>
        <p:spPr>
          <a:xfrm>
            <a:off x="459300" y="518211"/>
            <a:ext cx="840330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solidFill>
                  <a:srgbClr val="1B4597"/>
                </a:solidFill>
                <a:latin typeface="Roboto"/>
                <a:ea typeface="Roboto"/>
                <a:sym typeface="Roboto"/>
              </a:rPr>
              <a:t>Байтовые потоки. Класс </a:t>
            </a:r>
            <a:r>
              <a:rPr lang="en-US" sz="2400" dirty="0" err="1">
                <a:solidFill>
                  <a:srgbClr val="1B4597"/>
                </a:solidFill>
                <a:latin typeface="Roboto"/>
                <a:ea typeface="Roboto"/>
                <a:sym typeface="Roboto"/>
              </a:rPr>
              <a:t>ByteArrayInputStream</a:t>
            </a:r>
            <a:endParaRPr lang="ru-RU" sz="2400" dirty="0">
              <a:solidFill>
                <a:srgbClr val="1B4597"/>
              </a:solidFill>
              <a:latin typeface="Roboto"/>
              <a:ea typeface="Roboto"/>
              <a:sym typeface="Roboto"/>
            </a:endParaRPr>
          </a:p>
        </p:txBody>
      </p:sp>
      <p:pic>
        <p:nvPicPr>
          <p:cNvPr id="103" name="Google Shape;1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0250" y="292867"/>
            <a:ext cx="883750" cy="88375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7"/>
          <p:cNvSpPr txBox="1"/>
          <p:nvPr/>
        </p:nvSpPr>
        <p:spPr>
          <a:xfrm>
            <a:off x="459300" y="6344229"/>
            <a:ext cx="82254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7F9ACF"/>
                </a:solidFill>
                <a:latin typeface="Roboto"/>
                <a:ea typeface="Roboto"/>
                <a:cs typeface="Roboto"/>
                <a:sym typeface="Roboto"/>
              </a:rPr>
              <a:t>Программирование на языке Java • Java Programming</a:t>
            </a:r>
            <a:endParaRPr sz="900">
              <a:solidFill>
                <a:srgbClr val="7F9AC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B0B944AD-A064-41F9-A961-293AE0778F04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r>
              <a:rPr lang="ru-RU"/>
              <a:t>из 36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63A2C4E-C8D3-4FFB-A1CA-A776AEE3F9D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" smtClean="0"/>
              <a:pPr/>
              <a:t>7</a:t>
            </a:fld>
            <a:endParaRPr lang="ru"/>
          </a:p>
        </p:txBody>
      </p:sp>
      <p:sp>
        <p:nvSpPr>
          <p:cNvPr id="11" name="Google Shape;101;p17">
            <a:extLst>
              <a:ext uri="{FF2B5EF4-FFF2-40B4-BE49-F238E27FC236}">
                <a16:creationId xmlns:a16="http://schemas.microsoft.com/office/drawing/2014/main" id="{3274333C-B02B-43BD-AD9D-2559753D386A}"/>
              </a:ext>
            </a:extLst>
          </p:cNvPr>
          <p:cNvSpPr txBox="1"/>
          <p:nvPr/>
        </p:nvSpPr>
        <p:spPr>
          <a:xfrm>
            <a:off x="459300" y="149289"/>
            <a:ext cx="84033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ru-RU" sz="1600" dirty="0">
                <a:solidFill>
                  <a:srgbClr val="7F9ACF"/>
                </a:solidFill>
                <a:latin typeface="Roboto"/>
                <a:ea typeface="Roboto"/>
                <a:sym typeface="Roboto"/>
              </a:rPr>
              <a:t>Консольный ввод-вывод</a:t>
            </a:r>
            <a:endParaRPr lang="en-US" sz="1600" dirty="0">
              <a:solidFill>
                <a:srgbClr val="7F9ACF"/>
              </a:solidFill>
              <a:latin typeface="Roboto"/>
              <a:ea typeface="Roboto"/>
              <a:sym typeface="Roboto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01581D-D705-4408-AD08-5B543D3A32BB}"/>
              </a:ext>
            </a:extLst>
          </p:cNvPr>
          <p:cNvSpPr txBox="1"/>
          <p:nvPr/>
        </p:nvSpPr>
        <p:spPr>
          <a:xfrm>
            <a:off x="459300" y="1399880"/>
            <a:ext cx="791707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ByteArrayInputStream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–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это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реализация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входного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потока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, в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котором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в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качестве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источника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используется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массив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типа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byte. У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этого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класса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два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конструктора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каждый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из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которых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в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качестве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первого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параметра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требует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байтовый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массив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. </a:t>
            </a:r>
          </a:p>
          <a:p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</a:p>
          <a:p>
            <a:r>
              <a:rPr lang="en-US" sz="1800" dirty="0" err="1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ByteArrayInputStream</a:t>
            </a:r>
            <a:r>
              <a:rPr lang="en-US" sz="1800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(byte array[ ])</a:t>
            </a:r>
          </a:p>
          <a:p>
            <a:r>
              <a:rPr lang="en-US" sz="1800" dirty="0" err="1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ByteArrayInputStream</a:t>
            </a:r>
            <a:r>
              <a:rPr lang="en-US" sz="1800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(byte array[ ], int start, int </a:t>
            </a:r>
            <a:r>
              <a:rPr lang="en-US" sz="1800" dirty="0" err="1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numBytes</a:t>
            </a:r>
            <a:r>
              <a:rPr lang="en-US" sz="1800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BE8B51EC-1CDF-4D5B-8D42-439CBFC4A8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379" y="3880044"/>
            <a:ext cx="8454643" cy="201593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ByteArrayTest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main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throws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IOException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byte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b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66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66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66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66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66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66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66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66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66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66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ByteArrayInputStream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input1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ByteArrayInputStream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ByteArrayInputStream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input2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ByteArrayInputStream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b,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66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66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110255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/>
        </p:nvSpPr>
        <p:spPr>
          <a:xfrm>
            <a:off x="459300" y="518211"/>
            <a:ext cx="840330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solidFill>
                  <a:srgbClr val="1B4597"/>
                </a:solidFill>
                <a:latin typeface="Roboto"/>
                <a:ea typeface="Roboto"/>
                <a:sym typeface="Roboto"/>
              </a:rPr>
              <a:t>Байтовые потоки. Класс </a:t>
            </a:r>
            <a:r>
              <a:rPr lang="en-US" sz="2400" dirty="0" err="1">
                <a:solidFill>
                  <a:srgbClr val="1B4597"/>
                </a:solidFill>
                <a:latin typeface="Roboto"/>
                <a:ea typeface="Roboto"/>
                <a:sym typeface="Roboto"/>
              </a:rPr>
              <a:t>OutputStream</a:t>
            </a:r>
            <a:endParaRPr lang="ru-RU" sz="2400" dirty="0">
              <a:solidFill>
                <a:srgbClr val="1B4597"/>
              </a:solidFill>
              <a:latin typeface="Roboto"/>
              <a:ea typeface="Roboto"/>
              <a:sym typeface="Roboto"/>
            </a:endParaRPr>
          </a:p>
        </p:txBody>
      </p:sp>
      <p:pic>
        <p:nvPicPr>
          <p:cNvPr id="103" name="Google Shape;1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0250" y="292867"/>
            <a:ext cx="883750" cy="88375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7"/>
          <p:cNvSpPr txBox="1"/>
          <p:nvPr/>
        </p:nvSpPr>
        <p:spPr>
          <a:xfrm>
            <a:off x="459300" y="6344229"/>
            <a:ext cx="82254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7F9ACF"/>
                </a:solidFill>
                <a:latin typeface="Roboto"/>
                <a:ea typeface="Roboto"/>
                <a:cs typeface="Roboto"/>
                <a:sym typeface="Roboto"/>
              </a:rPr>
              <a:t>Программирование на языке Java • Java Programming</a:t>
            </a:r>
            <a:endParaRPr sz="900">
              <a:solidFill>
                <a:srgbClr val="7F9AC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B0B944AD-A064-41F9-A961-293AE0778F04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r>
              <a:rPr lang="ru-RU"/>
              <a:t>из 36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63A2C4E-C8D3-4FFB-A1CA-A776AEE3F9D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" smtClean="0"/>
              <a:pPr/>
              <a:t>8</a:t>
            </a:fld>
            <a:endParaRPr lang="ru"/>
          </a:p>
        </p:txBody>
      </p:sp>
      <p:sp>
        <p:nvSpPr>
          <p:cNvPr id="11" name="Google Shape;101;p17">
            <a:extLst>
              <a:ext uri="{FF2B5EF4-FFF2-40B4-BE49-F238E27FC236}">
                <a16:creationId xmlns:a16="http://schemas.microsoft.com/office/drawing/2014/main" id="{3274333C-B02B-43BD-AD9D-2559753D386A}"/>
              </a:ext>
            </a:extLst>
          </p:cNvPr>
          <p:cNvSpPr txBox="1"/>
          <p:nvPr/>
        </p:nvSpPr>
        <p:spPr>
          <a:xfrm>
            <a:off x="459300" y="149289"/>
            <a:ext cx="84033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ru-RU" sz="1600" dirty="0">
                <a:solidFill>
                  <a:srgbClr val="7F9ACF"/>
                </a:solidFill>
                <a:latin typeface="Roboto"/>
                <a:ea typeface="Roboto"/>
                <a:sym typeface="Roboto"/>
              </a:rPr>
              <a:t>Консольный ввод-вывод</a:t>
            </a:r>
            <a:endParaRPr lang="en-US" sz="1600" dirty="0">
              <a:solidFill>
                <a:srgbClr val="7F9ACF"/>
              </a:solidFill>
              <a:latin typeface="Roboto"/>
              <a:ea typeface="Roboto"/>
              <a:sym typeface="Roboto"/>
            </a:endParaRPr>
          </a:p>
        </p:txBody>
      </p:sp>
      <p:graphicFrame>
        <p:nvGraphicFramePr>
          <p:cNvPr id="12" name="Таблица 2">
            <a:extLst>
              <a:ext uri="{FF2B5EF4-FFF2-40B4-BE49-F238E27FC236}">
                <a16:creationId xmlns:a16="http://schemas.microsoft.com/office/drawing/2014/main" id="{4C511DE7-3A95-41D0-A436-C7D000A1B6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8648160"/>
              </p:ext>
            </p:extLst>
          </p:nvPr>
        </p:nvGraphicFramePr>
        <p:xfrm>
          <a:off x="459300" y="1401961"/>
          <a:ext cx="8403300" cy="46196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84225">
                  <a:extLst>
                    <a:ext uri="{9D8B030D-6E8A-4147-A177-3AD203B41FA5}">
                      <a16:colId xmlns:a16="http://schemas.microsoft.com/office/drawing/2014/main" val="1543037745"/>
                    </a:ext>
                  </a:extLst>
                </a:gridCol>
                <a:gridCol w="3519075">
                  <a:extLst>
                    <a:ext uri="{9D8B030D-6E8A-4147-A177-3AD203B41FA5}">
                      <a16:colId xmlns:a16="http://schemas.microsoft.com/office/drawing/2014/main" val="1398440033"/>
                    </a:ext>
                  </a:extLst>
                </a:gridCol>
              </a:tblGrid>
              <a:tr h="521938">
                <a:tc>
                  <a:txBody>
                    <a:bodyPr/>
                    <a:lstStyle>
                      <a:lvl1pPr>
                        <a:defRPr sz="1600">
                          <a:solidFill>
                            <a:srgbClr val="000099"/>
                          </a:solidFill>
                          <a:latin typeface="Arial" charset="0"/>
                        </a:defRPr>
                      </a:lvl1pPr>
                      <a:lvl2pPr marL="742950" indent="-285750">
                        <a:defRPr sz="1400">
                          <a:solidFill>
                            <a:srgbClr val="000099"/>
                          </a:solidFill>
                          <a:latin typeface="Arial" charset="0"/>
                        </a:defRPr>
                      </a:lvl2pPr>
                      <a:lvl3pPr marL="11430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3pPr>
                      <a:lvl4pPr marL="16002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4pPr>
                      <a:lvl5pPr marL="2057400" indent="-228600"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Arial" charset="0"/>
                        </a:rPr>
                        <a:t>Метод</a:t>
                      </a:r>
                    </a:p>
                  </a:txBody>
                  <a:tcPr anchor="ctr" horzOverflow="overflow">
                    <a:solidFill>
                      <a:srgbClr val="0F2D69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1600">
                          <a:solidFill>
                            <a:srgbClr val="000099"/>
                          </a:solidFill>
                          <a:latin typeface="Arial" charset="0"/>
                        </a:defRPr>
                      </a:lvl1pPr>
                      <a:lvl2pPr marL="742950" indent="-285750">
                        <a:defRPr sz="1400">
                          <a:solidFill>
                            <a:srgbClr val="000099"/>
                          </a:solidFill>
                          <a:latin typeface="Arial" charset="0"/>
                        </a:defRPr>
                      </a:lvl2pPr>
                      <a:lvl3pPr marL="11430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3pPr>
                      <a:lvl4pPr marL="16002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4pPr>
                      <a:lvl5pPr marL="2057400" indent="-228600"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Arial" charset="0"/>
                        </a:rPr>
                        <a:t>Назначение</a:t>
                      </a:r>
                      <a:endParaRPr kumimoji="0" lang="ru-RU" alt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Arial" charset="0"/>
                      </a:endParaRPr>
                    </a:p>
                  </a:txBody>
                  <a:tcPr anchor="ctr" horzOverflow="overflow">
                    <a:solidFill>
                      <a:srgbClr val="0F2D6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5887619"/>
                  </a:ext>
                </a:extLst>
              </a:tr>
              <a:tr h="493548">
                <a:tc>
                  <a:txBody>
                    <a:bodyPr/>
                    <a:lstStyle>
                      <a:lvl1pPr>
                        <a:defRPr sz="1600">
                          <a:solidFill>
                            <a:srgbClr val="000099"/>
                          </a:solidFill>
                          <a:latin typeface="Arial" charset="0"/>
                        </a:defRPr>
                      </a:lvl1pPr>
                      <a:lvl2pPr marL="742950" indent="-285750">
                        <a:defRPr sz="1400">
                          <a:solidFill>
                            <a:srgbClr val="000099"/>
                          </a:solidFill>
                          <a:latin typeface="Arial" charset="0"/>
                        </a:defRPr>
                      </a:lvl2pPr>
                      <a:lvl3pPr marL="11430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3pPr>
                      <a:lvl4pPr marL="16002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4pPr>
                      <a:lvl5pPr marL="2057400" indent="-228600"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B4597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public abstract void write</a:t>
                      </a:r>
                      <a:r>
                        <a:rPr kumimoji="0" lang="ru-RU" altLang="ru-RU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B4597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</a:t>
                      </a:r>
                      <a:r>
                        <a:rPr kumimoji="0" lang="en-US" altLang="ru-RU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B4597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(int b)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B4597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throws </a:t>
                      </a:r>
                      <a:r>
                        <a:rPr kumimoji="0" lang="en-US" altLang="ru-RU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1B4597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IOException</a:t>
                      </a:r>
                      <a:endParaRPr kumimoji="0" lang="ru-RU" altLang="ru-RU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1B4597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>
                      <a:lvl1pPr>
                        <a:defRPr sz="1600">
                          <a:solidFill>
                            <a:srgbClr val="000099"/>
                          </a:solidFill>
                          <a:latin typeface="Arial" charset="0"/>
                        </a:defRPr>
                      </a:lvl1pPr>
                      <a:lvl2pPr marL="742950" indent="-285750">
                        <a:defRPr sz="1400">
                          <a:solidFill>
                            <a:srgbClr val="000099"/>
                          </a:solidFill>
                          <a:latin typeface="Arial" charset="0"/>
                        </a:defRPr>
                      </a:lvl2pPr>
                      <a:lvl3pPr marL="11430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3pPr>
                      <a:lvl4pPr marL="16002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4pPr>
                      <a:lvl5pPr marL="2057400" indent="-228600"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1B4597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Записывает 1 байт в выходной поток.  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9384517"/>
                  </a:ext>
                </a:extLst>
              </a:tr>
              <a:tr h="493548">
                <a:tc>
                  <a:txBody>
                    <a:bodyPr/>
                    <a:lstStyle>
                      <a:lvl1pPr>
                        <a:defRPr sz="1600">
                          <a:solidFill>
                            <a:srgbClr val="000099"/>
                          </a:solidFill>
                          <a:latin typeface="Arial" charset="0"/>
                        </a:defRPr>
                      </a:lvl1pPr>
                      <a:lvl2pPr marL="742950" indent="-285750">
                        <a:defRPr sz="1400">
                          <a:solidFill>
                            <a:srgbClr val="000099"/>
                          </a:solidFill>
                          <a:latin typeface="Arial" charset="0"/>
                        </a:defRPr>
                      </a:lvl2pPr>
                      <a:lvl3pPr marL="11430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3pPr>
                      <a:lvl4pPr marL="16002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4pPr>
                      <a:lvl5pPr marL="2057400" indent="-228600"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B4597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public void write</a:t>
                      </a:r>
                      <a:r>
                        <a:rPr kumimoji="0" lang="ru-RU" altLang="ru-RU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B4597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</a:t>
                      </a:r>
                      <a:r>
                        <a:rPr kumimoji="0" lang="en-US" altLang="ru-RU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B4597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(byte[</a:t>
                      </a:r>
                      <a:r>
                        <a:rPr kumimoji="0" lang="ru-RU" altLang="ru-RU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B4597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</a:t>
                      </a:r>
                      <a:r>
                        <a:rPr kumimoji="0" lang="en-US" altLang="ru-RU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B4597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] b)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B4597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throws </a:t>
                      </a:r>
                      <a:r>
                        <a:rPr kumimoji="0" lang="en-US" altLang="ru-RU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1B4597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IOException</a:t>
                      </a:r>
                      <a:endParaRPr kumimoji="0" lang="ru-RU" altLang="ru-RU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1B4597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>
                      <a:lvl1pPr>
                        <a:defRPr sz="1600">
                          <a:solidFill>
                            <a:srgbClr val="000099"/>
                          </a:solidFill>
                          <a:latin typeface="Arial" charset="0"/>
                        </a:defRPr>
                      </a:lvl1pPr>
                      <a:lvl2pPr marL="742950" indent="-285750">
                        <a:defRPr sz="1400">
                          <a:solidFill>
                            <a:srgbClr val="000099"/>
                          </a:solidFill>
                          <a:latin typeface="Arial" charset="0"/>
                        </a:defRPr>
                      </a:lvl2pPr>
                      <a:lvl3pPr marL="11430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3pPr>
                      <a:lvl4pPr marL="16002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4pPr>
                      <a:lvl5pPr marL="2057400" indent="-228600"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1B4597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Записывает в поток массив байт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8719217"/>
                  </a:ext>
                </a:extLst>
              </a:tr>
              <a:tr h="493548">
                <a:tc>
                  <a:txBody>
                    <a:bodyPr/>
                    <a:lstStyle>
                      <a:lvl1pPr>
                        <a:defRPr sz="1600">
                          <a:solidFill>
                            <a:srgbClr val="000099"/>
                          </a:solidFill>
                          <a:latin typeface="Arial" charset="0"/>
                        </a:defRPr>
                      </a:lvl1pPr>
                      <a:lvl2pPr marL="742950" indent="-285750">
                        <a:defRPr sz="1400">
                          <a:solidFill>
                            <a:srgbClr val="000099"/>
                          </a:solidFill>
                          <a:latin typeface="Arial" charset="0"/>
                        </a:defRPr>
                      </a:lvl2pPr>
                      <a:lvl3pPr marL="11430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3pPr>
                      <a:lvl4pPr marL="16002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4pPr>
                      <a:lvl5pPr marL="2057400" indent="-228600"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B4597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public void write</a:t>
                      </a:r>
                      <a:r>
                        <a:rPr kumimoji="0" lang="ru-RU" altLang="ru-RU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B4597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</a:t>
                      </a:r>
                      <a:r>
                        <a:rPr kumimoji="0" lang="en-US" altLang="ru-RU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B4597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(byte[</a:t>
                      </a:r>
                      <a:r>
                        <a:rPr kumimoji="0" lang="ru-RU" altLang="ru-RU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B4597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</a:t>
                      </a:r>
                      <a:r>
                        <a:rPr kumimoji="0" lang="en-US" altLang="ru-RU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B4597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] b, int off, int </a:t>
                      </a:r>
                      <a:r>
                        <a:rPr kumimoji="0" lang="en-US" altLang="ru-RU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1B4597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len</a:t>
                      </a:r>
                      <a:r>
                        <a:rPr kumimoji="0" lang="en-US" altLang="ru-RU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B4597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)  </a:t>
                      </a:r>
                      <a:endParaRPr kumimoji="0" lang="ru-RU" altLang="ru-RU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1B4597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B4597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throws </a:t>
                      </a:r>
                      <a:r>
                        <a:rPr kumimoji="0" lang="en-US" altLang="ru-RU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1B4597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IOException</a:t>
                      </a:r>
                      <a:endParaRPr kumimoji="0" lang="ru-RU" altLang="ru-RU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1B4597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>
                      <a:lvl1pPr>
                        <a:defRPr sz="1600">
                          <a:solidFill>
                            <a:srgbClr val="000099"/>
                          </a:solidFill>
                          <a:latin typeface="Arial" charset="0"/>
                        </a:defRPr>
                      </a:lvl1pPr>
                      <a:lvl2pPr marL="742950" indent="-285750">
                        <a:defRPr sz="1400">
                          <a:solidFill>
                            <a:srgbClr val="000099"/>
                          </a:solidFill>
                          <a:latin typeface="Arial" charset="0"/>
                        </a:defRPr>
                      </a:lvl2pPr>
                      <a:lvl3pPr marL="11430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3pPr>
                      <a:lvl4pPr marL="16002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4pPr>
                      <a:lvl5pPr marL="2057400" indent="-228600"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1B4597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Записывает часть массива в поток (</a:t>
                      </a:r>
                      <a:r>
                        <a:rPr kumimoji="0" lang="en-US" altLang="ru-RU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1B4597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len </a:t>
                      </a:r>
                      <a:r>
                        <a:rPr kumimoji="0" lang="ru-RU" altLang="ru-RU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1B4597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элементов начиная с элемента </a:t>
                      </a:r>
                      <a:r>
                        <a:rPr kumimoji="0" lang="en-US" altLang="ru-RU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1B4597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off</a:t>
                      </a:r>
                      <a:r>
                        <a:rPr kumimoji="0" lang="ru-RU" altLang="ru-RU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1B4597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)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2183502"/>
                  </a:ext>
                </a:extLst>
              </a:tr>
              <a:tr h="493548">
                <a:tc>
                  <a:txBody>
                    <a:bodyPr/>
                    <a:lstStyle>
                      <a:lvl1pPr>
                        <a:defRPr sz="1600">
                          <a:solidFill>
                            <a:srgbClr val="000099"/>
                          </a:solidFill>
                          <a:latin typeface="Arial" charset="0"/>
                        </a:defRPr>
                      </a:lvl1pPr>
                      <a:lvl2pPr marL="742950" indent="-285750">
                        <a:defRPr sz="1400">
                          <a:solidFill>
                            <a:srgbClr val="000099"/>
                          </a:solidFill>
                          <a:latin typeface="Arial" charset="0"/>
                        </a:defRPr>
                      </a:lvl2pPr>
                      <a:lvl3pPr marL="11430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3pPr>
                      <a:lvl4pPr marL="16002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4pPr>
                      <a:lvl5pPr marL="2057400" indent="-228600"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B4597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public void flush() </a:t>
                      </a:r>
                      <a:endParaRPr kumimoji="0" lang="ru-RU" altLang="ru-RU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1B4597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B4597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throws </a:t>
                      </a:r>
                      <a:r>
                        <a:rPr kumimoji="0" lang="en-US" altLang="ru-RU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1B4597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IOException</a:t>
                      </a:r>
                      <a:endParaRPr kumimoji="0" lang="ru-RU" altLang="ru-RU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1B4597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>
                      <a:lvl1pPr>
                        <a:defRPr sz="1600">
                          <a:solidFill>
                            <a:srgbClr val="000099"/>
                          </a:solidFill>
                          <a:latin typeface="Arial" charset="0"/>
                        </a:defRPr>
                      </a:lvl1pPr>
                      <a:lvl2pPr marL="742950" indent="-285750">
                        <a:defRPr sz="1400">
                          <a:solidFill>
                            <a:srgbClr val="000099"/>
                          </a:solidFill>
                          <a:latin typeface="Arial" charset="0"/>
                        </a:defRPr>
                      </a:lvl2pPr>
                      <a:lvl3pPr marL="11430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3pPr>
                      <a:lvl4pPr marL="16002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4pPr>
                      <a:lvl5pPr marL="2057400" indent="-228600"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B4597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Немедленно выталкивает из буфера в поток все что накоплено в буфере. 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5907240"/>
                  </a:ext>
                </a:extLst>
              </a:tr>
              <a:tr h="385426">
                <a:tc>
                  <a:txBody>
                    <a:bodyPr/>
                    <a:lstStyle>
                      <a:lvl1pPr>
                        <a:defRPr sz="1600">
                          <a:solidFill>
                            <a:srgbClr val="000099"/>
                          </a:solidFill>
                          <a:latin typeface="Arial" charset="0"/>
                        </a:defRPr>
                      </a:lvl1pPr>
                      <a:lvl2pPr marL="742950" indent="-285750">
                        <a:defRPr sz="1400">
                          <a:solidFill>
                            <a:srgbClr val="000099"/>
                          </a:solidFill>
                          <a:latin typeface="Arial" charset="0"/>
                        </a:defRPr>
                      </a:lvl2pPr>
                      <a:lvl3pPr marL="11430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3pPr>
                      <a:lvl4pPr marL="16002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4pPr>
                      <a:lvl5pPr marL="2057400" indent="-228600"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B4597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public void close()  throws </a:t>
                      </a:r>
                      <a:r>
                        <a:rPr kumimoji="0" lang="en-US" altLang="ru-RU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1B4597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IOException</a:t>
                      </a:r>
                      <a:endParaRPr kumimoji="0" lang="ru-RU" altLang="ru-RU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1B4597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>
                      <a:lvl1pPr>
                        <a:defRPr sz="1600">
                          <a:solidFill>
                            <a:srgbClr val="000099"/>
                          </a:solidFill>
                          <a:latin typeface="Arial" charset="0"/>
                        </a:defRPr>
                      </a:lvl1pPr>
                      <a:lvl2pPr marL="742950" indent="-285750">
                        <a:defRPr sz="1400">
                          <a:solidFill>
                            <a:srgbClr val="000099"/>
                          </a:solidFill>
                          <a:latin typeface="Arial" charset="0"/>
                        </a:defRPr>
                      </a:lvl2pPr>
                      <a:lvl3pPr marL="11430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3pPr>
                      <a:lvl4pPr marL="16002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4pPr>
                      <a:lvl5pPr marL="2057400" indent="-228600"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B4597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Закрывает поток. 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1466234"/>
                  </a:ext>
                </a:extLst>
              </a:tr>
              <a:tr h="493548">
                <a:tc>
                  <a:txBody>
                    <a:bodyPr/>
                    <a:lstStyle>
                      <a:lvl1pPr>
                        <a:defRPr sz="1600">
                          <a:solidFill>
                            <a:srgbClr val="000099"/>
                          </a:solidFill>
                          <a:latin typeface="Arial" charset="0"/>
                        </a:defRPr>
                      </a:lvl1pPr>
                      <a:lvl2pPr marL="742950" indent="-285750">
                        <a:defRPr sz="1400">
                          <a:solidFill>
                            <a:srgbClr val="000099"/>
                          </a:solidFill>
                          <a:latin typeface="Arial" charset="0"/>
                        </a:defRPr>
                      </a:lvl2pPr>
                      <a:lvl3pPr marL="11430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3pPr>
                      <a:lvl4pPr marL="16002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4pPr>
                      <a:lvl5pPr marL="2057400" indent="-228600"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altLang="ru-RU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1B4597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>
                      <a:lvl1pPr>
                        <a:defRPr sz="1600">
                          <a:solidFill>
                            <a:srgbClr val="000099"/>
                          </a:solidFill>
                          <a:latin typeface="Arial" charset="0"/>
                        </a:defRPr>
                      </a:lvl1pPr>
                      <a:lvl2pPr marL="742950" indent="-285750">
                        <a:defRPr sz="1400">
                          <a:solidFill>
                            <a:srgbClr val="000099"/>
                          </a:solidFill>
                          <a:latin typeface="Arial" charset="0"/>
                        </a:defRPr>
                      </a:lvl2pPr>
                      <a:lvl3pPr marL="11430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3pPr>
                      <a:lvl4pPr marL="16002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4pPr>
                      <a:lvl5pPr marL="2057400" indent="-228600"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altLang="ru-RU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1B4597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09535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17409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/>
        </p:nvSpPr>
        <p:spPr>
          <a:xfrm>
            <a:off x="459300" y="518211"/>
            <a:ext cx="840330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solidFill>
                  <a:srgbClr val="1B4597"/>
                </a:solidFill>
                <a:latin typeface="Roboto"/>
                <a:ea typeface="Roboto"/>
                <a:sym typeface="Roboto"/>
              </a:rPr>
              <a:t>Байтовые потоки. Класс </a:t>
            </a:r>
            <a:r>
              <a:rPr lang="en-US" sz="2400" dirty="0" err="1">
                <a:solidFill>
                  <a:srgbClr val="1B4597"/>
                </a:solidFill>
                <a:latin typeface="Roboto"/>
                <a:ea typeface="Roboto"/>
                <a:sym typeface="Roboto"/>
              </a:rPr>
              <a:t>FileOutputStream</a:t>
            </a:r>
            <a:endParaRPr lang="ru-RU" sz="2400" dirty="0">
              <a:solidFill>
                <a:srgbClr val="1B4597"/>
              </a:solidFill>
              <a:latin typeface="Roboto"/>
              <a:ea typeface="Roboto"/>
              <a:sym typeface="Roboto"/>
            </a:endParaRPr>
          </a:p>
        </p:txBody>
      </p:sp>
      <p:pic>
        <p:nvPicPr>
          <p:cNvPr id="103" name="Google Shape;1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0250" y="292867"/>
            <a:ext cx="883750" cy="88375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7"/>
          <p:cNvSpPr txBox="1"/>
          <p:nvPr/>
        </p:nvSpPr>
        <p:spPr>
          <a:xfrm>
            <a:off x="459300" y="6344229"/>
            <a:ext cx="82254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7F9ACF"/>
                </a:solidFill>
                <a:latin typeface="Roboto"/>
                <a:ea typeface="Roboto"/>
                <a:cs typeface="Roboto"/>
                <a:sym typeface="Roboto"/>
              </a:rPr>
              <a:t>Программирование на языке Java • Java Programming</a:t>
            </a:r>
            <a:endParaRPr sz="900">
              <a:solidFill>
                <a:srgbClr val="7F9AC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B0B944AD-A064-41F9-A961-293AE0778F04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r>
              <a:rPr lang="ru-RU"/>
              <a:t>из 36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63A2C4E-C8D3-4FFB-A1CA-A776AEE3F9D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" smtClean="0"/>
              <a:pPr/>
              <a:t>9</a:t>
            </a:fld>
            <a:endParaRPr lang="ru"/>
          </a:p>
        </p:txBody>
      </p:sp>
      <p:sp>
        <p:nvSpPr>
          <p:cNvPr id="11" name="Google Shape;101;p17">
            <a:extLst>
              <a:ext uri="{FF2B5EF4-FFF2-40B4-BE49-F238E27FC236}">
                <a16:creationId xmlns:a16="http://schemas.microsoft.com/office/drawing/2014/main" id="{3274333C-B02B-43BD-AD9D-2559753D386A}"/>
              </a:ext>
            </a:extLst>
          </p:cNvPr>
          <p:cNvSpPr txBox="1"/>
          <p:nvPr/>
        </p:nvSpPr>
        <p:spPr>
          <a:xfrm>
            <a:off x="459300" y="149289"/>
            <a:ext cx="84033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ru-RU" sz="1600" dirty="0">
                <a:solidFill>
                  <a:srgbClr val="7F9ACF"/>
                </a:solidFill>
                <a:latin typeface="Roboto"/>
                <a:ea typeface="Roboto"/>
                <a:sym typeface="Roboto"/>
              </a:rPr>
              <a:t>Консольный ввод-вывод</a:t>
            </a:r>
            <a:endParaRPr lang="en-US" sz="1600" dirty="0">
              <a:solidFill>
                <a:srgbClr val="7F9ACF"/>
              </a:solidFill>
              <a:latin typeface="Roboto"/>
              <a:ea typeface="Roboto"/>
              <a:sym typeface="Roboto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A7969E-D3D6-48B7-B6E6-5B6D1B907399}"/>
              </a:ext>
            </a:extLst>
          </p:cNvPr>
          <p:cNvSpPr txBox="1"/>
          <p:nvPr/>
        </p:nvSpPr>
        <p:spPr>
          <a:xfrm>
            <a:off x="316424" y="1401961"/>
            <a:ext cx="9094275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Класс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FileOutputStream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можно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применять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для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записи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байтов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в</a:t>
            </a:r>
          </a:p>
          <a:p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файл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. У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класса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FileOutputStream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есть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3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конструктора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:</a:t>
            </a:r>
          </a:p>
          <a:p>
            <a:endParaRPr lang="en-US" sz="18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sz="1800" dirty="0" err="1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FileOutputStream</a:t>
            </a:r>
            <a:r>
              <a:rPr lang="en-US" sz="1800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(String </a:t>
            </a:r>
            <a:r>
              <a:rPr lang="en-US" sz="1800" dirty="0" err="1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filePath</a:t>
            </a:r>
            <a:r>
              <a:rPr lang="en-US" sz="1800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) throws </a:t>
            </a:r>
            <a:r>
              <a:rPr lang="en-US" sz="1800" dirty="0" err="1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FileNotFoundException</a:t>
            </a:r>
            <a:endParaRPr lang="en-US" sz="1800" dirty="0">
              <a:solidFill>
                <a:srgbClr val="1B4597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sz="1800" dirty="0" err="1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FileOutputStream</a:t>
            </a:r>
            <a:r>
              <a:rPr lang="en-US" sz="1800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(File </a:t>
            </a:r>
            <a:r>
              <a:rPr lang="en-US" sz="1800" dirty="0" err="1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fileObj</a:t>
            </a:r>
            <a:r>
              <a:rPr lang="en-US" sz="1800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) throws </a:t>
            </a:r>
            <a:r>
              <a:rPr lang="en-US" sz="1800" dirty="0" err="1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FileNotFoundException</a:t>
            </a:r>
            <a:endParaRPr lang="en-US" sz="1800" dirty="0">
              <a:solidFill>
                <a:srgbClr val="1B4597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sz="1800" dirty="0" err="1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FileOutputStream</a:t>
            </a:r>
            <a:r>
              <a:rPr lang="en-US" sz="1800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(String </a:t>
            </a:r>
            <a:r>
              <a:rPr lang="en-US" sz="1800" dirty="0" err="1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filePath</a:t>
            </a:r>
            <a:r>
              <a:rPr lang="en-US" sz="1800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en-US" sz="1800" dirty="0" err="1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boolean</a:t>
            </a:r>
            <a:r>
              <a:rPr lang="en-US" sz="1800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append) throws </a:t>
            </a:r>
            <a:r>
              <a:rPr lang="en-US" sz="1800" dirty="0" err="1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FileNotFoundException</a:t>
            </a:r>
            <a:endParaRPr lang="en-US" sz="1800" dirty="0">
              <a:solidFill>
                <a:srgbClr val="1B4597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n-US" sz="1800" dirty="0">
              <a:solidFill>
                <a:srgbClr val="1B4597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i="1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filePath</a:t>
            </a:r>
            <a:r>
              <a:rPr lang="ru-RU" sz="18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– полное имя файла,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i="1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fileObj</a:t>
            </a:r>
            <a:r>
              <a:rPr lang="ru-RU" sz="1800" i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sz="18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– объект типа File, который описывает файл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i="1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append</a:t>
            </a:r>
            <a:r>
              <a:rPr lang="ru-RU" sz="18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 – добавление информации в существующий файл</a:t>
            </a:r>
          </a:p>
          <a:p>
            <a:endParaRPr lang="en-US" sz="1800" dirty="0">
              <a:solidFill>
                <a:srgbClr val="1B4597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9" name="Рисунок 7" descr="Восклицательный знак со сплошной заливкой">
            <a:extLst>
              <a:ext uri="{FF2B5EF4-FFF2-40B4-BE49-F238E27FC236}">
                <a16:creationId xmlns:a16="http://schemas.microsoft.com/office/drawing/2014/main" id="{DA39E651-8BC1-40C8-9CEB-CC93A9D79E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9300" y="4504403"/>
            <a:ext cx="733321" cy="73332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D6918C3-8BAA-4D88-A3B9-50CEC3686A1C}"/>
              </a:ext>
            </a:extLst>
          </p:cNvPr>
          <p:cNvSpPr txBox="1"/>
          <p:nvPr/>
        </p:nvSpPr>
        <p:spPr>
          <a:xfrm>
            <a:off x="1015671" y="4547897"/>
            <a:ext cx="688457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latin typeface="Roboto" panose="02000000000000000000" pitchFamily="2" charset="0"/>
                <a:ea typeface="Roboto" panose="02000000000000000000" pitchFamily="2" charset="0"/>
              </a:rPr>
              <a:t>Если файл открывается на запись, его содержимое уничтожается</a:t>
            </a:r>
            <a:endParaRPr lang="en-US" sz="1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735263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8818</TotalTime>
  <Words>3622</Words>
  <Application>Microsoft Office PowerPoint</Application>
  <PresentationFormat>On-screen Show (4:3)</PresentationFormat>
  <Paragraphs>533</Paragraphs>
  <Slides>37</Slides>
  <Notes>37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2" baseType="lpstr">
      <vt:lpstr>Arial</vt:lpstr>
      <vt:lpstr>Courier New</vt:lpstr>
      <vt:lpstr>Roboto</vt:lpstr>
      <vt:lpstr>Roboto Thin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Александр Субботин</dc:creator>
  <cp:lastModifiedBy>Maxim Leykin</cp:lastModifiedBy>
  <cp:revision>162</cp:revision>
  <dcterms:modified xsi:type="dcterms:W3CDTF">2023-03-05T01:29:50Z</dcterms:modified>
</cp:coreProperties>
</file>