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364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50" r:id="rId34"/>
    <p:sldId id="451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597"/>
    <a:srgbClr val="0F2D69"/>
    <a:srgbClr val="7D95C4"/>
    <a:srgbClr val="01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94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2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51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301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854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69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91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299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06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696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837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801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5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380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79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934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248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26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6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1735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798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79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6034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13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2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01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721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650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83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569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5828e504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5828e504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8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918276" y="6264633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BEE0F-CB97-4389-97DE-4C36EB8B25D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4420DBB-2072-4F41-ADC9-F378E7F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955221" y="6297409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7D95C4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21BA655-CEED-4C6A-BBB8-FFBD990C78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376372" y="6377197"/>
            <a:ext cx="628650" cy="365125"/>
          </a:xfrm>
        </p:spPr>
        <p:txBody>
          <a:bodyPr/>
          <a:lstStyle>
            <a:lvl1pPr>
              <a:defRPr>
                <a:solidFill>
                  <a:srgbClr val="7D95C4"/>
                </a:solidFill>
              </a:defRPr>
            </a:lvl1pPr>
          </a:lstStyle>
          <a:p>
            <a:pPr algn="l"/>
            <a:r>
              <a:rPr lang="ru-RU"/>
              <a:t>из 34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930282" y="626463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50">
                <a:solidFill>
                  <a:schemeClr val="dk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C39451B-8733-47B9-A4F4-8A45D486D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8909" y="6356350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l"/>
            <a:r>
              <a:rPr lang="ru-RU"/>
              <a:t>из 34</a:t>
            </a:r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8225" y="331767"/>
            <a:ext cx="8403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solidFill>
                  <a:srgbClr val="1B4597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</a:t>
            </a:r>
            <a:endParaRPr sz="3200" dirty="0">
              <a:solidFill>
                <a:srgbClr val="1B459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08450" y="2158629"/>
            <a:ext cx="2927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Roboto"/>
                <a:ea typeface="Roboto"/>
                <a:cs typeface="Roboto"/>
                <a:sym typeface="Roboto"/>
              </a:rPr>
              <a:t>Лекция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6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7200" y="2589562"/>
            <a:ext cx="54937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Roboto"/>
                <a:ea typeface="Roboto"/>
                <a:cs typeface="Roboto"/>
                <a:sym typeface="Roboto"/>
              </a:rPr>
              <a:t>Стандартная библиотека </a:t>
            </a:r>
            <a:r>
              <a:rPr lang="en-US" sz="2800" b="1" dirty="0">
                <a:latin typeface="Roboto"/>
                <a:ea typeface="Roboto"/>
                <a:cs typeface="Roboto"/>
                <a:sym typeface="Roboto"/>
              </a:rPr>
              <a:t>Java</a:t>
            </a:r>
            <a:endParaRPr sz="2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53775" y="5840067"/>
            <a:ext cx="226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Программная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Roboto Thin" panose="020B0604020202020204" pitchFamily="2" charset="0"/>
                <a:ea typeface="Roboto Thin" panose="020B0604020202020204" pitchFamily="2" charset="0"/>
                <a:cs typeface="Roboto"/>
                <a:sym typeface="Roboto"/>
              </a:rPr>
              <a:t>Инженерия</a:t>
            </a:r>
            <a:endParaRPr sz="1600" dirty="0">
              <a:latin typeface="Roboto Thin" panose="020B0604020202020204" pitchFamily="2" charset="0"/>
              <a:ea typeface="Roboto Thin" panose="020B0604020202020204" pitchFamily="2" charset="0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300" y="4952935"/>
            <a:ext cx="1072900" cy="15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550" y="3835146"/>
            <a:ext cx="2268900" cy="257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Классы-оболочки</a:t>
            </a:r>
            <a:endParaRPr lang="en-US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9" name="Picture 5" descr="The class hierarchy of Number.">
            <a:extLst>
              <a:ext uri="{FF2B5EF4-FFF2-40B4-BE49-F238E27FC236}">
                <a16:creationId xmlns:a16="http://schemas.microsoft.com/office/drawing/2014/main" id="{EE58E171-ED21-4CD2-A086-BEEA23F8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37" y="1441510"/>
            <a:ext cx="4855803" cy="20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BFBEB4-FF6B-4636-A4E5-B59623F685E2}"/>
              </a:ext>
            </a:extLst>
          </p:cNvPr>
          <p:cNvSpPr txBox="1"/>
          <p:nvPr/>
        </p:nvSpPr>
        <p:spPr>
          <a:xfrm>
            <a:off x="446108" y="4025171"/>
            <a:ext cx="82385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чего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необходимы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оболочки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Использование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сигнатура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которых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требует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Использование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специальных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констант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имеющихся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классах-оболочках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(MIN_VALUE, MAX_VALUE)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Использование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специальных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преобразования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типов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преобразование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строк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13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Классы-оболочки</a:t>
            </a:r>
            <a:endParaRPr lang="en-US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BEB4-FF6B-4636-A4E5-B59623F685E2}"/>
              </a:ext>
            </a:extLst>
          </p:cNvPr>
          <p:cNvSpPr txBox="1"/>
          <p:nvPr/>
        </p:nvSpPr>
        <p:spPr>
          <a:xfrm>
            <a:off x="452704" y="1186914"/>
            <a:ext cx="8238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Переход от простого типа к классу-оболочке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boxing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 и обратный переход (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unboxing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) часто выполняется компилятором автоматически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6C672BF-9658-4C87-97DA-BD0165C6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2048278"/>
            <a:ext cx="6265350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371B50-D80F-46B5-A8AB-889FC9852359}"/>
              </a:ext>
            </a:extLst>
          </p:cNvPr>
          <p:cNvCxnSpPr>
            <a:cxnSpLocks/>
          </p:cNvCxnSpPr>
          <p:nvPr/>
        </p:nvCxnSpPr>
        <p:spPr>
          <a:xfrm flipH="1">
            <a:off x="3733801" y="2854292"/>
            <a:ext cx="1162050" cy="0"/>
          </a:xfrm>
          <a:prstGeom prst="straightConnector1">
            <a:avLst/>
          </a:prstGeom>
          <a:ln w="66675">
            <a:solidFill>
              <a:srgbClr val="1B4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C96F70-AE05-4653-883C-435B4C5B17FA}"/>
              </a:ext>
            </a:extLst>
          </p:cNvPr>
          <p:cNvCxnSpPr>
            <a:cxnSpLocks/>
          </p:cNvCxnSpPr>
          <p:nvPr/>
        </p:nvCxnSpPr>
        <p:spPr>
          <a:xfrm flipH="1">
            <a:off x="3733801" y="3377851"/>
            <a:ext cx="1162050" cy="0"/>
          </a:xfrm>
          <a:prstGeom prst="straightConnector1">
            <a:avLst/>
          </a:prstGeom>
          <a:ln w="66675">
            <a:solidFill>
              <a:srgbClr val="1B4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DF4132-4E89-40B7-9A6A-BF13C030F529}"/>
              </a:ext>
            </a:extLst>
          </p:cNvPr>
          <p:cNvSpPr txBox="1"/>
          <p:nvPr/>
        </p:nvSpPr>
        <p:spPr>
          <a:xfrm>
            <a:off x="5022826" y="2617311"/>
            <a:ext cx="243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auto-boxing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3B6E20-1C5E-425F-AE97-3E1E6868FA3C}"/>
              </a:ext>
            </a:extLst>
          </p:cNvPr>
          <p:cNvSpPr txBox="1"/>
          <p:nvPr/>
        </p:nvSpPr>
        <p:spPr>
          <a:xfrm>
            <a:off x="5066401" y="3170328"/>
            <a:ext cx="2436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auto-unboxing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8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3B2DFC48-EE37-4481-938B-7E4FEE7A4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704" y="3904493"/>
            <a:ext cx="733321" cy="7333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CBBA87-9298-429B-9283-753C9C97EA0F}"/>
              </a:ext>
            </a:extLst>
          </p:cNvPr>
          <p:cNvSpPr txBox="1"/>
          <p:nvPr/>
        </p:nvSpPr>
        <p:spPr>
          <a:xfrm>
            <a:off x="987154" y="3883589"/>
            <a:ext cx="5416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auto-boxing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auto-unboxing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очень неэффективны в смысле производительности</a:t>
            </a:r>
          </a:p>
        </p:txBody>
      </p:sp>
      <p:pic>
        <p:nvPicPr>
          <p:cNvPr id="19" name="Рисунок 21" descr="Значок &quot;Крестик&quot; со сплошной заливкой">
            <a:extLst>
              <a:ext uri="{FF2B5EF4-FFF2-40B4-BE49-F238E27FC236}">
                <a16:creationId xmlns:a16="http://schemas.microsoft.com/office/drawing/2014/main" id="{129A41CB-B95D-4117-B58B-FC853741E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1466" y="5239286"/>
            <a:ext cx="431800" cy="4318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4351ACC-817A-40E4-BC02-6E5A136C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4800247"/>
            <a:ext cx="4607101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94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классов-оболочек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(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на примере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Integer)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20" name="Таблица 2">
            <a:extLst>
              <a:ext uri="{FF2B5EF4-FFF2-40B4-BE49-F238E27FC236}">
                <a16:creationId xmlns:a16="http://schemas.microsoft.com/office/drawing/2014/main" id="{1A924ADA-2EFE-49EB-93F4-B469BD25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90552"/>
              </p:ext>
            </p:extLst>
          </p:nvPr>
        </p:nvGraphicFramePr>
        <p:xfrm>
          <a:off x="370350" y="1659818"/>
          <a:ext cx="8403300" cy="401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37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3992925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 Integer decode(String s)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–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 Integer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(принимает строковое представление в 10-й, 8-й, 16-й системах счисления)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 int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parseInt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(String s)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 int (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только десятичный)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 int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parseInt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(String s, int radix)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&gt; int (radix = 2, 8, 10, 16)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15342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valueOf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i)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 -&gt; Integer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  <a:tr h="359131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valueOf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s)</a:t>
                      </a: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 -&gt; Integer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1909"/>
                  </a:ext>
                </a:extLst>
              </a:tr>
              <a:tr h="349606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 Integer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valueOf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(String s, int radix)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 -&gt; Integer (radix = 2, 8, 10, 16)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65691"/>
                  </a:ext>
                </a:extLst>
              </a:tr>
              <a:tr h="3838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intValue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 -&gt; int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895889"/>
                  </a:ext>
                </a:extLst>
              </a:tr>
              <a:tr h="14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int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compareTo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(Integer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anotherInteger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  <a:sym typeface="Arial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Сравнение двух 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Integer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3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4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Math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FBEB9-3C68-4D0F-933A-1B77B8D3E2D1}"/>
              </a:ext>
            </a:extLst>
          </p:cNvPr>
          <p:cNvSpPr txBox="1"/>
          <p:nvPr/>
        </p:nvSpPr>
        <p:spPr>
          <a:xfrm>
            <a:off x="404329" y="1318728"/>
            <a:ext cx="749592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Math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содержит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2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константы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Math.E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Math.PI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для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выполнения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математических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функций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(sin, cos, max, min, ceil, floor, exp, log, pow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др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AED03A-E02D-4A53-8A42-F7D88673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9" y="2626803"/>
            <a:ext cx="6608251" cy="1031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11.635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e is”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“is”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"log” + x + “is” + Math.log(x));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8A6AF-BE00-4C56-8526-2BD71DA41C8C}"/>
              </a:ext>
            </a:extLst>
          </p:cNvPr>
          <p:cNvSpPr txBox="1"/>
          <p:nvPr/>
        </p:nvSpPr>
        <p:spPr>
          <a:xfrm>
            <a:off x="404329" y="3719409"/>
            <a:ext cx="8225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необходимости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импортировать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статические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константы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помощью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директивы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import static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3012B42-F26A-4D7D-9732-DE3A756C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99" y="4569827"/>
            <a:ext cx="6608251" cy="1523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6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static </a:t>
            </a:r>
            <a:r>
              <a:rPr lang="en-US" altLang="ru-RU" sz="1600" b="1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US" altLang="ru-RU" sz="16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11.635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e is” + E);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“is”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"log” + x + “is” + log(x));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519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Random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66E55D-2C3E-4599-A1CD-B4438B03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438752"/>
            <a:ext cx="3322125" cy="1031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18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101B0-331A-426E-B8BA-11DC29805390}"/>
              </a:ext>
            </a:extLst>
          </p:cNvPr>
          <p:cNvSpPr txBox="1"/>
          <p:nvPr/>
        </p:nvSpPr>
        <p:spPr>
          <a:xfrm>
            <a:off x="459300" y="1326803"/>
            <a:ext cx="7332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Два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способа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создания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объекта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String: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greeting = "Hello world!";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char[ ]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helloArray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{ ‘H’, ‘e’, ‘l’, ‘l’, ‘o’, ‘ ’, ‘w’, ‘o’, ‘r’, ‘l’, ‘d’,’!’ };</a:t>
            </a:r>
          </a:p>
          <a:p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String greeting = new String(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helloArray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Внимание! Класс </a:t>
            </a:r>
            <a:r>
              <a:rPr lang="ru-RU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работает с неизменяемыми строками</a:t>
            </a:r>
          </a:p>
          <a:p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2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Конструкторы класса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42B5DA4F-AD69-4DEB-91AA-F8683D8EF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942703"/>
              </p:ext>
            </p:extLst>
          </p:nvPr>
        </p:nvGraphicFramePr>
        <p:xfrm>
          <a:off x="370350" y="1659818"/>
          <a:ext cx="6611475" cy="3839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1475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28521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 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String(String source)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72785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StringBuffer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buffer)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15342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String(char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charArray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  <a:tr h="359131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String(char charArray[</a:t>
                      </a:r>
                      <a:r>
                        <a:rPr kumimoji="0" lang="en-US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], int offset, int count) 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1909"/>
                  </a:ext>
                </a:extLst>
              </a:tr>
              <a:tr h="349606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String(byte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byteArray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65691"/>
                  </a:ext>
                </a:extLst>
              </a:tr>
              <a:tr h="383870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String(byte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byteArray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], int offset, int count)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895889"/>
                  </a:ext>
                </a:extLst>
              </a:tr>
              <a:tr h="147425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String(byte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byteArray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], String enc)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36752"/>
                  </a:ext>
                </a:extLst>
              </a:tr>
              <a:tr h="147425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String(byte </a:t>
                      </a:r>
                      <a:r>
                        <a:rPr kumimoji="0" lang="en-US" altLang="ru-RU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byteArray</a:t>
                      </a:r>
                      <a:r>
                        <a:rPr kumimoji="0" lang="en-US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 ], int offset, int count, String enc) </a:t>
                      </a:r>
                      <a:endParaRPr kumimoji="0" lang="ru-RU" alt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85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10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Длина строки и конкатенация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2CBDC2-DEF0-47C8-9AD2-37C115570338}"/>
              </a:ext>
            </a:extLst>
          </p:cNvPr>
          <p:cNvSpPr txBox="1"/>
          <p:nvPr/>
        </p:nvSpPr>
        <p:spPr>
          <a:xfrm>
            <a:off x="459300" y="1457548"/>
            <a:ext cx="4572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latin typeface="Roboto" panose="02000000000000000000" pitchFamily="2" charset="0"/>
                <a:ea typeface="Roboto" panose="02000000000000000000" pitchFamily="2" charset="0"/>
              </a:rPr>
              <a:t>Длина строки: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"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Dot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saw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was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Tod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";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latin typeface="Roboto" panose="02000000000000000000" pitchFamily="2" charset="0"/>
                <a:ea typeface="Roboto" panose="02000000000000000000" pitchFamily="2" charset="0"/>
              </a:rPr>
              <a:t>Конкатенация: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s3 = s1 + s2;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 s3 = 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s1.concat(s2); 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B9363312-462A-4090-A205-09C47662B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750" y="4356575"/>
            <a:ext cx="5688013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“2” + 2 + 2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</a:t>
            </a:r>
            <a:r>
              <a:rPr lang="en-US" altLang="ru-RU" sz="1800" b="1" i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222</a:t>
            </a:r>
          </a:p>
          <a:p>
            <a:pPr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 + 2 + “2”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</a:t>
            </a:r>
            <a:r>
              <a:rPr lang="en-US" altLang="ru-RU" sz="1800" b="1" i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</a:p>
          <a:p>
            <a:pPr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System.out.println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(“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2” + (2 + 2)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	</a:t>
            </a:r>
            <a:r>
              <a:rPr lang="en-US" altLang="ru-RU" sz="1800" b="1" i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24</a:t>
            </a:r>
            <a:endParaRPr lang="ru-RU" altLang="ru-RU" sz="1800" b="1" i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Рисунок 7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C9638B9D-28AC-4D39-9658-F22A70BA3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239" y="4491236"/>
            <a:ext cx="733321" cy="7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9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Форматированный вывод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72E27-686B-4BD6-8AA6-87EF5D5D179E}"/>
              </a:ext>
            </a:extLst>
          </p:cNvPr>
          <p:cNvSpPr txBox="1"/>
          <p:nvPr/>
        </p:nvSpPr>
        <p:spPr>
          <a:xfrm>
            <a:off x="459300" y="1359352"/>
            <a:ext cx="69702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format(String format, Object...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format(Locale l, String format, Object...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(String format, Object...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PrintStream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printf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(Locale l, String format, Object...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args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alt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516C32-44E3-4DE8-BBFE-170EE22A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3465651"/>
            <a:ext cx="8044622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value of the float variable is %f, while the value of the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“integer variable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d, and the string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532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класса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19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2B0F6586-ACB2-4402-B485-0E4D784C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31831"/>
              </p:ext>
            </p:extLst>
          </p:nvPr>
        </p:nvGraphicFramePr>
        <p:xfrm>
          <a:off x="370350" y="1431218"/>
          <a:ext cx="8492250" cy="463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983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448267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charAt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(int index) 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символ строки с индексом index.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void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getChars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srcBegin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srcEnd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char[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destBegin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Включает  в массив символов d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[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], начиная с индекса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dstBegin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часть строки от индекса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srcBegin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вкл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до индекса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srcEnd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искл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byte[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 getBytes()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Содержимое строки записывается в массив байтов.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15342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char[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] toCharArray()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Преобразует строку в массив символов типа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3533"/>
                  </a:ext>
                </a:extLst>
              </a:tr>
              <a:tr h="359131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 equals </a:t>
                      </a: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(Object obj) </a:t>
                      </a:r>
                      <a:endParaRPr kumimoji="0" lang="en-US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 equalsIgnoreCase (String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Возвращают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если аргумент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не равен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null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является объектом класса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и строка, содержащаяся в нем, полностью идентична данной строке с учетом (без учета) регистра символов.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75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81E46-B841-4FF5-87A4-2017F5DF5CB7}"/>
              </a:ext>
            </a:extLst>
          </p:cNvPr>
          <p:cNvSpPr txBox="1"/>
          <p:nvPr/>
        </p:nvSpPr>
        <p:spPr>
          <a:xfrm>
            <a:off x="391839" y="1565215"/>
            <a:ext cx="8225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 Object – вершина иерархии классов библиотеки Java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protected Object clone() throws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CloneNotSupportedException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– создает новый объект, являющийся копией вызывающего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equals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(Object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– определяет, является ли один объект равным другому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hashCode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– вычисляет хэш-код объекта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finalize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– завершающие действия перед вызовом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gc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toString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– возвращает строку, содержащую описание вызывающего объекта. Этот метод вызывается автоматически, когда объект выводится методом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 или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println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(). </a:t>
            </a:r>
          </a:p>
          <a:p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72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класса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2B0F6586-ACB2-4402-B485-0E4D784C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32904"/>
              </p:ext>
            </p:extLst>
          </p:nvPr>
        </p:nvGraphicFramePr>
        <p:xfrm>
          <a:off x="370350" y="1431218"/>
          <a:ext cx="8492250" cy="47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983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448267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compareTo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  <a:endParaRPr kumimoji="0" lang="en-US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compareToIgnoreCase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Возвращают целое число типа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 вычисленное по следующим правилам: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1.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Сравниваются символы данной строки и строки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с одинаковыми индексами, пока не встретятся различные символы (с учетом регистра) или одна из строк не закончится.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2. Пусть разные символы встретились в позиции k. Тогда метод возвращает значение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this.charAt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(k)-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str.charAt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(k)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3. Пусть символы в строках были одинаковыми, пока не за-кончилась одна из строк. Тогда метод вернет значение: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this.length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()-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str.length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4. Если строки совпадают, метод вернет 0.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56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класса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2B0F6586-ACB2-4402-B485-0E4D784C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3056"/>
              </p:ext>
            </p:extLst>
          </p:nvPr>
        </p:nvGraphicFramePr>
        <p:xfrm>
          <a:off x="370350" y="1431218"/>
          <a:ext cx="8492250" cy="445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983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448267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regionMatches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toffset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String other, 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ooffset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Сравнивает подстроку данной строки с подстрокой той же длины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строки, заданной аргументом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Сравнение начинается с позиции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toffset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данной строки и c позиции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ooffset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строки, заданной аргументом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Метод возвращает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если в сравниваемых участках строк встретилась хотя бы одна пара несовпадающих (с учетом регистра) символов.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startsWith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startsWith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(String str, 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toffset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если данная строка начинается с подстроки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начиная с позиции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toffset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boolean endsWith (String suffix)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если данная строка заканчивается подстрокой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64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Методы класса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2B0F6586-ACB2-4402-B485-0E4D784C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75630"/>
              </p:ext>
            </p:extLst>
          </p:nvPr>
        </p:nvGraphicFramePr>
        <p:xfrm>
          <a:off x="370350" y="1431218"/>
          <a:ext cx="8492250" cy="448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15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10010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substring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beginIndex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endIndex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Возвращает подстроку данной строки, начиная с индекса beginIndex до индекса endIndex.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replace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oldChar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newChar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)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Заменяет в данной строке все вхождения символа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oldChar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символом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newChar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toUpperCase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Преобразует все символы строки к верхнему регистру.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toLowerCase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()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Преобразует все символы строки к нижнему регистру.</a:t>
                      </a:r>
                      <a:r>
                        <a:rPr kumimoji="0" lang="ru-RU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339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String trim()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Удаляет пробельные символы в начале и конце строки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070130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static String valueOf (&lt;type&gt; b) 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</a:rPr>
                        <a:t>Преобразует аргумент в его строковое представление.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4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042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StringBuffer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00F54-8EC9-41CB-8900-F0623E41EDEE}"/>
              </a:ext>
            </a:extLst>
          </p:cNvPr>
          <p:cNvSpPr txBox="1"/>
          <p:nvPr/>
        </p:nvSpPr>
        <p:spPr>
          <a:xfrm>
            <a:off x="459299" y="1411977"/>
            <a:ext cx="8403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StringBuffer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– это строковый буфер переменной длины.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Создать объект класса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StringBuffer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можно только с помощью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конструкторов: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StringBuffer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- 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пустой строковый буфер с емкостью 16 символов.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StringBuffer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пустой строковой буфер с емкостью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StringBuffer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строковый буфер емкостью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str.length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()+16, содержащий строку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Если строковый буфер начинает переполняться, его емкость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автоматически увеличивается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StringBuffer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00F54-8EC9-41CB-8900-F0623E41EDEE}"/>
              </a:ext>
            </a:extLst>
          </p:cNvPr>
          <p:cNvSpPr txBox="1"/>
          <p:nvPr/>
        </p:nvSpPr>
        <p:spPr>
          <a:xfrm>
            <a:off x="459300" y="1411977"/>
            <a:ext cx="84033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Увеличение емкости буфера: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ensureCapacity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(int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minCapacity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Установка емкости буфера: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setLength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(int </a:t>
            </a: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newLength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Длина строки в буфере: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length()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Емкость буфера: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capacity()</a:t>
            </a:r>
          </a:p>
        </p:txBody>
      </p:sp>
    </p:spTree>
    <p:extLst>
      <p:ext uri="{BB962C8B-B14F-4D97-AF65-F5344CB8AC3E}">
        <p14:creationId xmlns:p14="http://schemas.microsoft.com/office/powerpoint/2010/main" val="1781837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StringBuffer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7EE69DC2-7B6F-4F48-80B3-C140194C2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74741"/>
              </p:ext>
            </p:extLst>
          </p:nvPr>
        </p:nvGraphicFramePr>
        <p:xfrm>
          <a:off x="370350" y="1431218"/>
          <a:ext cx="8492250" cy="4466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25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82400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append (&lt;type&gt;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elem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Добавление аргумента к буферу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append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String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Добавление строки к буферу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append (Object obj)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Добавление объекта к буферу (выполняется метод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toString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 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 (int ind,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&lt;type&gt;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Вставка элемента в буфер в позицию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339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 (int ind, String str)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Вставка строки в буфер в позицию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070130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Object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obj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Вставка объекта в буфер в позицию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47253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delete(int begin, int end)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Удаление подстроки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071898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deleteCharAt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(int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r>
                        <a:rPr kumimoji="0" lang="en-US" altLang="ru-R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endParaRPr kumimoji="0" lang="ru-RU" altLang="ru-R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Удаление символа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729984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replace(int begin, int end, String str)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Замена подстроки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95854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reverse()</a:t>
                      </a:r>
                      <a:endParaRPr kumimoji="0" lang="ru-RU" altLang="ru-RU" sz="16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Обращение строки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5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42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StringBuilder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pic>
        <p:nvPicPr>
          <p:cNvPr id="10" name="Picture 2" descr="Image result for string stringbuffer stringbuilder">
            <a:extLst>
              <a:ext uri="{FF2B5EF4-FFF2-40B4-BE49-F238E27FC236}">
                <a16:creationId xmlns:a16="http://schemas.microsoft.com/office/drawing/2014/main" id="{B12BB385-7AF7-457A-B064-B6278044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428750"/>
            <a:ext cx="7802563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418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StringTokenizer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6486F-2520-4E81-8A86-F04312B080EC}"/>
              </a:ext>
            </a:extLst>
          </p:cNvPr>
          <p:cNvSpPr txBox="1"/>
          <p:nvPr/>
        </p:nvSpPr>
        <p:spPr>
          <a:xfrm>
            <a:off x="459300" y="1288479"/>
            <a:ext cx="7722675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Выполняет синтаксический разбор (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) строки.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latin typeface="Roboto" panose="02000000000000000000" pitchFamily="2" charset="0"/>
                <a:ea typeface="Roboto" panose="02000000000000000000" pitchFamily="2" charset="0"/>
              </a:rPr>
              <a:t>Конструкторы: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StringTokenizer</a:t>
            </a:r>
            <a:r>
              <a:rPr lang="en-US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(String str)</a:t>
            </a:r>
            <a:endParaRPr lang="ru-RU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StringTokenizer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delim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u="sng" dirty="0">
                <a:latin typeface="Roboto" panose="02000000000000000000" pitchFamily="2" charset="0"/>
                <a:ea typeface="Roboto" panose="02000000000000000000" pitchFamily="2" charset="0"/>
              </a:rPr>
              <a:t>Методы: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nextToken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hasMoreTokens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countTokens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FE3C13-20A4-4B94-8B31-1189643A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003" y="4816627"/>
            <a:ext cx="7280997" cy="12772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Строка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предназначенная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разбора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StringTokenizer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s,” \t\n\r,.”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hasMoreTokens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460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Runtime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инкапсулирует поток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JVM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BCD2C400-7284-4393-B885-39042A59C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004218"/>
              </p:ext>
            </p:extLst>
          </p:nvPr>
        </p:nvGraphicFramePr>
        <p:xfrm>
          <a:off x="370350" y="1431218"/>
          <a:ext cx="8492250" cy="4154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250">
                  <a:extLst>
                    <a:ext uri="{9D8B030D-6E8A-4147-A177-3AD203B41FA5}">
                      <a16:colId xmlns:a16="http://schemas.microsoft.com/office/drawing/2014/main" val="1543037745"/>
                    </a:ext>
                  </a:extLst>
                </a:gridCol>
                <a:gridCol w="4824000">
                  <a:extLst>
                    <a:ext uri="{9D8B030D-6E8A-4147-A177-3AD203B41FA5}">
                      <a16:colId xmlns:a16="http://schemas.microsoft.com/office/drawing/2014/main" val="1398440033"/>
                    </a:ext>
                  </a:extLst>
                </a:gridCol>
              </a:tblGrid>
              <a:tr h="52193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Метод</a:t>
                      </a: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charset="0"/>
                        </a:rPr>
                        <a:t>Назначение</a:t>
                      </a:r>
                      <a:endParaRPr kumimoji="0" lang="ru-RU" alt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rgbClr val="0F2D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887619"/>
                  </a:ext>
                </a:extLst>
              </a:tr>
              <a:tr h="493548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static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Runtime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getRuntime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Получить ссылку на текущий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Runtime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-объект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384517"/>
                  </a:ext>
                </a:extLst>
              </a:tr>
              <a:tr h="345629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Process exec(String </a:t>
                      </a:r>
                      <a:r>
                        <a:rPr kumimoji="0" lang="en-US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progname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 </a:t>
                      </a:r>
                      <a:endParaRPr kumimoji="0" lang="ru-RU" altLang="ru-R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Передает строку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progname 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командному процессору. Возвращает объект типа </a:t>
                      </a:r>
                      <a:r>
                        <a:rPr kumimoji="0" lang="en-US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Process</a:t>
                      </a: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  <a:r>
                        <a:rPr kumimoji="0" lang="ru-RU" altLang="ru-RU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719217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void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exitCode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Останавливает выполнение </a:t>
                      </a:r>
                      <a:r>
                        <a:rPr kumimoji="0" lang="en-US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 Возвращает код завершения родительскому процессу (0 – нормальное завершение).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183502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long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freeMemory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приблизительное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количество свободной памяти (в байтах), </a:t>
                      </a:r>
                      <a:r>
                        <a:rPr kumimoji="0" lang="ru-RU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доступное </a:t>
                      </a:r>
                      <a:r>
                        <a:rPr kumimoji="0" lang="en-US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JVM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</a:p>
                  </a:txBody>
                  <a:tcPr marL="91451" marR="91451"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87339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void gc()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Инициирует процесс сборки мусора, но не гарантирует его немедленный запуск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070130"/>
                  </a:ext>
                </a:extLst>
              </a:tr>
              <a:tr h="360843"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long totalMemory()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>
                        <a:defRPr sz="1600">
                          <a:solidFill>
                            <a:srgbClr val="000099"/>
                          </a:solidFill>
                          <a:latin typeface="Arial" charset="0"/>
                        </a:defRPr>
                      </a:lvl1pPr>
                      <a:lvl2pPr marL="742950" indent="-285750">
                        <a:defRPr sz="1400">
                          <a:solidFill>
                            <a:srgbClr val="000099"/>
                          </a:solidFill>
                          <a:latin typeface="Arial" charset="0"/>
                        </a:defRPr>
                      </a:lvl2pPr>
                      <a:lvl3pPr marL="11430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3pPr>
                      <a:lvl4pPr marL="1600200" indent="-228600">
                        <a:defRPr sz="1200">
                          <a:solidFill>
                            <a:srgbClr val="000099"/>
                          </a:solidFill>
                          <a:latin typeface="Arial" charset="0"/>
                        </a:defRPr>
                      </a:lvl4pPr>
                      <a:lvl5pPr marL="2057400" indent="-228600"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900">
                          <a:solidFill>
                            <a:srgbClr val="000099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Возвращает </a:t>
                      </a:r>
                      <a:r>
                        <a:rPr kumimoji="0" lang="ru-RU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приблизительное</a:t>
                      </a:r>
                      <a:r>
                        <a:rPr kumimoji="0" lang="en-US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общее количество памяти (в байтах), </a:t>
                      </a:r>
                      <a:r>
                        <a:rPr kumimoji="0" lang="ru-RU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доступное JVM</a:t>
                      </a:r>
                      <a:r>
                        <a:rPr kumimoji="0" lang="ru-RU" altLang="ru-R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</a:t>
                      </a:r>
                    </a:p>
                  </a:txBody>
                  <a:tcPr marL="91451" marR="91451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4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16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Runtime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инкапсулирует поток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JVM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29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2DF4F9-A2E8-441E-A1B4-16D8204F1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9" y="1504823"/>
            <a:ext cx="8757621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00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mem1, mem2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Полный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объем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памяти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Свободная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память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massiv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Свободная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память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Свободная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память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после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freeMemory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ru-RU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67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clone()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81E46-B841-4FF5-87A4-2017F5DF5CB7}"/>
              </a:ext>
            </a:extLst>
          </p:cNvPr>
          <p:cNvSpPr txBox="1"/>
          <p:nvPr/>
        </p:nvSpPr>
        <p:spPr>
          <a:xfrm>
            <a:off x="391839" y="1565215"/>
            <a:ext cx="82254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Класс, переопределяющий с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lone() </a:t>
            </a: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должен вызывать </a:t>
            </a:r>
            <a:r>
              <a:rPr lang="en-US" sz="18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super.clone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Также класс должен реализовать маркерный интерфейс </a:t>
            </a:r>
            <a:r>
              <a:rPr lang="en-US" sz="18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Cloneable</a:t>
            </a:r>
            <a:endParaRPr lang="ru-RU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 9">
            <a:extLst>
              <a:ext uri="{FF2B5EF4-FFF2-40B4-BE49-F238E27FC236}">
                <a16:creationId xmlns:a16="http://schemas.microsoft.com/office/drawing/2014/main" id="{1BD5F4FA-92F8-4273-ACC6-F7BC3F5E47A4}"/>
              </a:ext>
            </a:extLst>
          </p:cNvPr>
          <p:cNvSpPr/>
          <p:nvPr/>
        </p:nvSpPr>
        <p:spPr>
          <a:xfrm>
            <a:off x="804031" y="3027355"/>
            <a:ext cx="3884366" cy="1049923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9FB9CE64-5A8F-41C4-A43E-643907C7AEFE}"/>
              </a:ext>
            </a:extLst>
          </p:cNvPr>
          <p:cNvSpPr/>
          <p:nvPr/>
        </p:nvSpPr>
        <p:spPr>
          <a:xfrm>
            <a:off x="665777" y="2881378"/>
            <a:ext cx="3906223" cy="1044265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F6D67-B4CE-45C3-856D-261AECDDD803}"/>
              </a:ext>
            </a:extLst>
          </p:cNvPr>
          <p:cNvSpPr txBox="1"/>
          <p:nvPr/>
        </p:nvSpPr>
        <p:spPr>
          <a:xfrm>
            <a:off x="873361" y="2963298"/>
            <a:ext cx="3496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Shallow copy</a:t>
            </a: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копируются примитивы, для объектов копируются ссылки</a:t>
            </a:r>
          </a:p>
        </p:txBody>
      </p:sp>
      <p:sp>
        <p:nvSpPr>
          <p:cNvPr id="13" name="Прямоугольник 14">
            <a:extLst>
              <a:ext uri="{FF2B5EF4-FFF2-40B4-BE49-F238E27FC236}">
                <a16:creationId xmlns:a16="http://schemas.microsoft.com/office/drawing/2014/main" id="{FA2ADCD1-F235-4BA6-996B-687E10FEDEC2}"/>
              </a:ext>
            </a:extLst>
          </p:cNvPr>
          <p:cNvSpPr/>
          <p:nvPr/>
        </p:nvSpPr>
        <p:spPr>
          <a:xfrm>
            <a:off x="804030" y="4641227"/>
            <a:ext cx="3997971" cy="851468"/>
          </a:xfrm>
          <a:prstGeom prst="rect">
            <a:avLst/>
          </a:prstGeom>
          <a:solidFill>
            <a:srgbClr val="0F2D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5">
            <a:extLst>
              <a:ext uri="{FF2B5EF4-FFF2-40B4-BE49-F238E27FC236}">
                <a16:creationId xmlns:a16="http://schemas.microsoft.com/office/drawing/2014/main" id="{1ED599EB-100B-4746-939E-74BEC30CB8E1}"/>
              </a:ext>
            </a:extLst>
          </p:cNvPr>
          <p:cNvSpPr/>
          <p:nvPr/>
        </p:nvSpPr>
        <p:spPr>
          <a:xfrm>
            <a:off x="665777" y="4495250"/>
            <a:ext cx="4022619" cy="851468"/>
          </a:xfrm>
          <a:prstGeom prst="rect">
            <a:avLst/>
          </a:prstGeom>
          <a:solidFill>
            <a:srgbClr val="015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B4F8A5-4954-4932-BE7D-F1C591E39901}"/>
              </a:ext>
            </a:extLst>
          </p:cNvPr>
          <p:cNvSpPr txBox="1"/>
          <p:nvPr/>
        </p:nvSpPr>
        <p:spPr>
          <a:xfrm>
            <a:off x="779382" y="4646885"/>
            <a:ext cx="3792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Deep copy – </a:t>
            </a:r>
            <a:r>
              <a:rPr lang="ru-RU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создаются копии всех полей, в т.ч. объектных</a:t>
            </a:r>
          </a:p>
        </p:txBody>
      </p:sp>
    </p:spTree>
    <p:extLst>
      <p:ext uri="{BB962C8B-B14F-4D97-AF65-F5344CB8AC3E}">
        <p14:creationId xmlns:p14="http://schemas.microsoft.com/office/powerpoint/2010/main" val="3147671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Process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30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F918C-6D16-49E4-B8CE-FC7E1BFF45DA}"/>
              </a:ext>
            </a:extLst>
          </p:cNvPr>
          <p:cNvSpPr txBox="1"/>
          <p:nvPr/>
        </p:nvSpPr>
        <p:spPr>
          <a:xfrm>
            <a:off x="459300" y="1370112"/>
            <a:ext cx="699135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Класс 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Process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инкапсулирует процесс.</a:t>
            </a:r>
            <a:endParaRPr lang="en-US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void destroy()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Завершает процесс.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 waitFor()</a:t>
            </a:r>
            <a:endParaRPr lang="en-US" altLang="ru-RU" sz="1800" b="1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Приостанавливает выполнение текущего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потока до завершения вызывающего процесса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alt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80666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Process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31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CD48F9-C109-40D6-86E1-CFBC4D63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374807"/>
            <a:ext cx="8420517" cy="34932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ExecDemo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r.ехес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waitFor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выполнения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notepad."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"Notepad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завершился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exitValue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736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System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инкапсулирует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JVM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целиком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32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E9F2E-A2C8-4AA4-91E3-7D7B83075D1C}"/>
              </a:ext>
            </a:extLst>
          </p:cNvPr>
          <p:cNvSpPr txBox="1"/>
          <p:nvPr/>
        </p:nvSpPr>
        <p:spPr>
          <a:xfrm>
            <a:off x="459300" y="1565682"/>
            <a:ext cx="8225400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Класс System выполняет функции, аналогичные классу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т.е. взаимодействие с системой в ходе выполнения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программы. В этом классе продублировано большинство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методов класса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loadLibrary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exit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(),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gc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()) но, в</a:t>
            </a:r>
            <a:r>
              <a:rPr lang="en-US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отличие от </a:t>
            </a:r>
            <a:r>
              <a:rPr lang="ru-RU" altLang="ru-RU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, в классе System эти методы являются статическими.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Для любой среды Java 2 доступны переменные среды, приведенные в табл. Часть из этих переменных в целях безопасности доступны только для приложений (не для апплетов).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Чтобы получать значения переменных среды либо изменять их, в классе System существуют методы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getProperty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setProperty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altLang="ru-RU" sz="1800" b="1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value</a:t>
            </a:r>
            <a:r>
              <a:rPr lang="ru-RU" alt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74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System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- свойства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33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graphicFrame>
        <p:nvGraphicFramePr>
          <p:cNvPr id="9" name="Object 428">
            <a:extLst>
              <a:ext uri="{FF2B5EF4-FFF2-40B4-BE49-F238E27FC236}">
                <a16:creationId xmlns:a16="http://schemas.microsoft.com/office/drawing/2014/main" id="{C9202E35-ADCD-4DBF-9B69-982520EAD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708984"/>
              </p:ext>
            </p:extLst>
          </p:nvPr>
        </p:nvGraphicFramePr>
        <p:xfrm>
          <a:off x="459300" y="1320195"/>
          <a:ext cx="8167687" cy="542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8354130" imgH="5843577" progId="Word.Document.8">
                  <p:embed/>
                </p:oleObj>
              </mc:Choice>
              <mc:Fallback>
                <p:oleObj name="Document" r:id="rId4" imgW="8354130" imgH="5843577" progId="Word.Document.8">
                  <p:embed/>
                  <p:pic>
                    <p:nvPicPr>
                      <p:cNvPr id="9" name="Object 428">
                        <a:extLst>
                          <a:ext uri="{FF2B5EF4-FFF2-40B4-BE49-F238E27FC236}">
                            <a16:creationId xmlns:a16="http://schemas.microsoft.com/office/drawing/2014/main" id="{C9202E35-ADCD-4DBF-9B69-982520EAD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00" y="1320195"/>
                        <a:ext cx="8167687" cy="542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890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613114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System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- свойства</a:t>
            </a: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 dirty="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 dirty="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34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A0A48F-4BEA-4840-B7DE-966AFBFE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593965"/>
            <a:ext cx="7675050" cy="1031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отображаем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путь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текущему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каталогу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пользователя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устанавливаем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текущим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каталогом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пользователя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c:\java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setProperty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“user.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”,”c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\java”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38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clone()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–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shallow copy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4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D888F7-EC42-4828-BE86-50819CB9C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07" y="1369511"/>
            <a:ext cx="728244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Contains a reference of Test and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implements clone with shallow copy.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Cloneable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c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clone()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0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метод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clone()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 –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deep copy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5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88D768-3B45-4416-99EE-8B310483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39" y="1139365"/>
            <a:ext cx="7282443" cy="5170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Cloneable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c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 clone()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CloneNotSupportedException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Assign the shallow copy to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new reference variable 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Test2 t = (Test2)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Creating a deep copy for 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t.c.x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t.c.y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переопределение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equals()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hashCode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6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2BB5C-5E37-421F-B2FB-4ACA7F538344}"/>
              </a:ext>
            </a:extLst>
          </p:cNvPr>
          <p:cNvSpPr txBox="1"/>
          <p:nvPr/>
        </p:nvSpPr>
        <p:spPr>
          <a:xfrm>
            <a:off x="390524" y="1524495"/>
            <a:ext cx="84720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переопределении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equals()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надо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соблюдать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следующие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правила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(general contract):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obj.equals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(null) == false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Рефлексивность</a:t>
            </a:r>
            <a:r>
              <a:rPr lang="en-US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obj.equals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(obj) == true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Симметричность: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если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obj1.equals(obj2) == true,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obj2.equals(obj1) == true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Транзитивность: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ob1.equals(obj2) == true &amp; ob2.equals(obj3) == true, </a:t>
            </a:r>
            <a:r>
              <a:rPr lang="en-US" sz="1800" dirty="0" err="1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obj1.equals(obj3) == true</a:t>
            </a:r>
            <a:endParaRPr lang="ru-RU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Целостность: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для ненулевых значений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obj1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obj2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множественные вызовы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obj1.equals(obj2)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дают одинаковый результат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false)</a:t>
            </a:r>
            <a:r>
              <a:rPr lang="ru-RU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если объекты остаются неизменными. </a:t>
            </a: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B459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класс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переопределяет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equals(),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должен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также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переопределять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hashCode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57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переопределение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equals() </a:t>
            </a: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hashCode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7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D80EAC-CFEF-4EFE-ABB4-5BF4E4FF5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00" y="1545539"/>
            <a:ext cx="7732200" cy="3000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extension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exchange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exchange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6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AC1F31-69C5-42BB-A7A8-AD83BC0E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007" y="4261643"/>
            <a:ext cx="6271593" cy="17697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prefix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66C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83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переопределение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finalize()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8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5CF60-FC45-48D6-B100-58111F5B09EA}"/>
              </a:ext>
            </a:extLst>
          </p:cNvPr>
          <p:cNvSpPr txBox="1"/>
          <p:nvPr/>
        </p:nvSpPr>
        <p:spPr>
          <a:xfrm>
            <a:off x="459300" y="1336136"/>
            <a:ext cx="7917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Метод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>
                <a:solidFill>
                  <a:srgbClr val="1B459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finalize()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переопределять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!!! </a:t>
            </a:r>
          </a:p>
          <a:p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Причины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Невозможно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предсказать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когда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будет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вызван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Внутри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finalize()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не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обрабатываются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исключения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Если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в finalize()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есть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«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медленный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»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код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то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он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будет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препятствовать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своевременному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освобождению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памяти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сборщиком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мусора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-&gt;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OutOfMemory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459300" y="518211"/>
            <a:ext cx="84033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Класс 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Object – </a:t>
            </a:r>
            <a:r>
              <a:rPr lang="ru-RU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переопределение </a:t>
            </a:r>
            <a:r>
              <a:rPr lang="en-US" sz="2400" dirty="0" err="1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toString</a:t>
            </a:r>
            <a:r>
              <a:rPr lang="en-US" sz="2400" dirty="0">
                <a:solidFill>
                  <a:srgbClr val="1B4597"/>
                </a:solidFill>
                <a:latin typeface="Roboto"/>
                <a:ea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>
              <a:solidFill>
                <a:srgbClr val="1B4597"/>
              </a:solidFill>
              <a:latin typeface="Roboto"/>
              <a:ea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0" y="292867"/>
            <a:ext cx="883750" cy="8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59300" y="6344229"/>
            <a:ext cx="822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7F9ACF"/>
                </a:solidFill>
                <a:latin typeface="Roboto"/>
                <a:ea typeface="Roboto"/>
                <a:cs typeface="Roboto"/>
                <a:sym typeface="Roboto"/>
              </a:rPr>
              <a:t>Программирование на языке Java • Java Programming</a:t>
            </a:r>
            <a:endParaRPr sz="900">
              <a:solidFill>
                <a:srgbClr val="7F9AC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0B944AD-A064-41F9-A961-293AE0778F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ru-RU"/>
              <a:t>из 34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3A2C4E-C8D3-4FFB-A1CA-A776AEE3F9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/>
              <a:pPr/>
              <a:t>9</a:t>
            </a:fld>
            <a:endParaRPr lang="ru"/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3274333C-B02B-43BD-AD9D-2559753D386A}"/>
              </a:ext>
            </a:extLst>
          </p:cNvPr>
          <p:cNvSpPr txBox="1"/>
          <p:nvPr/>
        </p:nvSpPr>
        <p:spPr>
          <a:xfrm>
            <a:off x="459300" y="149289"/>
            <a:ext cx="84033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Стандартная библиотека </a:t>
            </a:r>
            <a:r>
              <a:rPr lang="en-US" sz="1600" dirty="0">
                <a:solidFill>
                  <a:srgbClr val="7F9ACF"/>
                </a:solidFill>
                <a:latin typeface="Roboto"/>
                <a:ea typeface="Roboto"/>
                <a:sym typeface="Roboto"/>
              </a:rPr>
              <a:t>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F1E36-AC22-4645-9915-8CB64F403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78" y="1621828"/>
            <a:ext cx="7227572" cy="27725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sb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matrix.length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"[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= 0; j &lt; matrix[0].length;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(matrix[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 +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"]\n"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78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18557</TotalTime>
  <Words>3239</Words>
  <Application>Microsoft Office PowerPoint</Application>
  <PresentationFormat>On-screen Show (4:3)</PresentationFormat>
  <Paragraphs>497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Roboto</vt:lpstr>
      <vt:lpstr>Roboto Thin</vt:lpstr>
      <vt:lpstr>Simple Light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Субботин</dc:creator>
  <cp:lastModifiedBy>Maxim Leykin</cp:lastModifiedBy>
  <cp:revision>198</cp:revision>
  <dcterms:modified xsi:type="dcterms:W3CDTF">2023-03-13T13:38:54Z</dcterms:modified>
</cp:coreProperties>
</file>