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4" r:id="rId2"/>
    <p:sldId id="384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1" r:id="rId17"/>
    <p:sldId id="385" r:id="rId18"/>
    <p:sldId id="386" r:id="rId19"/>
    <p:sldId id="388" r:id="rId20"/>
    <p:sldId id="390" r:id="rId21"/>
    <p:sldId id="393" r:id="rId22"/>
    <p:sldId id="395" r:id="rId23"/>
    <p:sldId id="389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391" r:id="rId32"/>
    <p:sldId id="382" r:id="rId33"/>
    <p:sldId id="383" r:id="rId34"/>
  </p:sldIdLst>
  <p:sldSz cx="9144000" cy="6858000" type="letter"/>
  <p:notesSz cx="6856413" cy="9750425"/>
  <p:defaultTextStyle>
    <a:defPPr>
      <a:defRPr lang="ru-RU"/>
    </a:defPPr>
    <a:lvl1pPr algn="l" rtl="0" eaLnBrk="0" fontAlgn="base" hangingPunct="0">
      <a:spcBef>
        <a:spcPct val="2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9" autoAdjust="0"/>
    <p:restoredTop sz="94634" autoAdjust="0"/>
  </p:normalViewPr>
  <p:slideViewPr>
    <p:cSldViewPr>
      <p:cViewPr varScale="1">
        <p:scale>
          <a:sx n="63" d="100"/>
          <a:sy n="63" d="100"/>
        </p:scale>
        <p:origin x="6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90A7B95-7EC8-4FEE-96AA-73EDDF830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4813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AF57393-4B8B-433B-BB0B-6D78E2804D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96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79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260725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772400" cy="9572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P2P VoIP over broadband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DF3-0D1C-4C61-AF80-CC485D56C8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144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P2P VoIP over broadband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06FB9-C082-4333-BE76-7E8DF4259A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533400"/>
            <a:ext cx="541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Щелчок правит образец заголовка</a:t>
            </a:r>
          </a:p>
        </p:txBody>
      </p:sp>
      <p:pic>
        <p:nvPicPr>
          <p:cNvPr id="1027" name="Picture 2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9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Щелчок правит 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P2P VoIP over broadband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E1F5FD4-64CC-482A-81BF-1B88D395E8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89" r:id="rId2"/>
    <p:sldLayoutId id="2147483800" r:id="rId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4868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Немного истории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7E15-B82B-4CE3-9E48-AFEF3A1D6928}"/>
              </a:ext>
            </a:extLst>
          </p:cNvPr>
          <p:cNvSpPr/>
          <p:nvPr/>
        </p:nvSpPr>
        <p:spPr>
          <a:xfrm>
            <a:off x="1071648" y="1948269"/>
            <a:ext cx="7848872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99"/>
                </a:solidFill>
                <a:latin typeface="+mn-lt"/>
              </a:rPr>
              <a:t>В 30-х годах прошлого века перед математиками встала так называемая проблема разрешения, сформулированная Давидом Гильбертом. Пусть у нас есть некий формальный язык, на котором можно написать какое-либо утверждение. Существует ли алгоритм, за конечное число шагов определяющий его истинность или ложность? Ответ был найден двумя великими учёными того времени </a:t>
            </a:r>
            <a:r>
              <a:rPr lang="ru-RU" sz="1800" dirty="0" err="1">
                <a:solidFill>
                  <a:srgbClr val="000099"/>
                </a:solidFill>
                <a:latin typeface="+mn-lt"/>
              </a:rPr>
              <a:t>Алонзо</a:t>
            </a:r>
            <a:r>
              <a:rPr lang="ru-RU" sz="180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800" dirty="0" err="1">
                <a:solidFill>
                  <a:srgbClr val="000099"/>
                </a:solidFill>
                <a:latin typeface="+mn-lt"/>
              </a:rPr>
              <a:t>Чёрчем</a:t>
            </a:r>
            <a:r>
              <a:rPr lang="ru-RU" sz="1800" dirty="0">
                <a:solidFill>
                  <a:srgbClr val="000099"/>
                </a:solidFill>
                <a:latin typeface="+mn-lt"/>
              </a:rPr>
              <a:t> и Аланом Тьюрингом. Они показали (первый — с помощью изобретённого им λ-исчисления, а второй — теории машины Тьюринга), что для арифметики такого алгоритма не существует в принципе, т.е. проблема разрешения</a:t>
            </a:r>
            <a:r>
              <a:rPr lang="en-US" sz="180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800">
                <a:solidFill>
                  <a:srgbClr val="000099"/>
                </a:solidFill>
                <a:latin typeface="+mn-lt"/>
              </a:rPr>
              <a:t>в </a:t>
            </a:r>
            <a:r>
              <a:rPr lang="ru-RU" sz="1800" dirty="0">
                <a:solidFill>
                  <a:srgbClr val="000099"/>
                </a:solidFill>
                <a:latin typeface="+mn-lt"/>
              </a:rPr>
              <a:t>общем случае неразрешима.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771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10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ru-RU" sz="2400" b="1" dirty="0">
                <a:solidFill>
                  <a:srgbClr val="FF0000"/>
                </a:solidFill>
              </a:rPr>
              <a:t>синтаксис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2443808" y="1340768"/>
            <a:ext cx="66784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Если параметров нет — тогда просто круглые скобки. Если параметр только один —просто имя переменной без круглых скобок.</a:t>
            </a:r>
          </a:p>
          <a:p>
            <a:endParaRPr lang="ru-RU" sz="2000" dirty="0">
              <a:solidFill>
                <a:srgbClr val="000099"/>
              </a:solidFill>
            </a:endParaRPr>
          </a:p>
          <a:p>
            <a:r>
              <a:rPr lang="ru-RU" sz="2000" dirty="0">
                <a:solidFill>
                  <a:srgbClr val="000099"/>
                </a:solidFill>
              </a:rPr>
              <a:t>Внутри фигурных скобок пишется код, как для обычного метода. Если весь код состоит только из одной строки, можно вообще фигурных скобок не писать (как и с </a:t>
            </a:r>
            <a:r>
              <a:rPr lang="ru-RU" sz="2000" dirty="0" err="1">
                <a:solidFill>
                  <a:srgbClr val="000099"/>
                </a:solidFill>
              </a:rPr>
              <a:t>if-ами</a:t>
            </a:r>
            <a:r>
              <a:rPr lang="ru-RU" sz="2000" dirty="0">
                <a:solidFill>
                  <a:srgbClr val="000099"/>
                </a:solidFill>
              </a:rPr>
              <a:t>, и с циклами).</a:t>
            </a:r>
          </a:p>
          <a:p>
            <a:endParaRPr lang="ru-RU" sz="2000" dirty="0">
              <a:solidFill>
                <a:srgbClr val="000099"/>
              </a:solidFill>
            </a:endParaRPr>
          </a:p>
          <a:p>
            <a:r>
              <a:rPr lang="ru-RU" sz="2000" dirty="0">
                <a:solidFill>
                  <a:srgbClr val="000099"/>
                </a:solidFill>
              </a:rPr>
              <a:t>Если лямбда что-то возвращает, но ее тело состоит из одной строки, писать </a:t>
            </a:r>
            <a:r>
              <a:rPr lang="ru-RU" sz="2000" dirty="0" err="1">
                <a:solidFill>
                  <a:srgbClr val="000099"/>
                </a:solidFill>
              </a:rPr>
              <a:t>return</a:t>
            </a:r>
            <a:r>
              <a:rPr lang="ru-RU" sz="2000" dirty="0">
                <a:solidFill>
                  <a:srgbClr val="000099"/>
                </a:solidFill>
              </a:rPr>
              <a:t> не обязательно. А вот если есть фигурные скобки, тогда, как и в обычном методе, нужно явно писать </a:t>
            </a:r>
            <a:r>
              <a:rPr lang="ru-RU" sz="2000" dirty="0" err="1">
                <a:solidFill>
                  <a:srgbClr val="000099"/>
                </a:solidFill>
              </a:rPr>
              <a:t>return</a:t>
            </a:r>
            <a:r>
              <a:rPr lang="ru-RU" sz="2000" dirty="0">
                <a:solidFill>
                  <a:srgbClr val="000099"/>
                </a:solidFill>
              </a:rPr>
              <a:t>.</a:t>
            </a:r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0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11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Лямбда-выражения: примеры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845296" y="2087392"/>
            <a:ext cx="705678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() -&gt; {}</a:t>
            </a:r>
            <a:endParaRPr lang="ru-RU" sz="2000" dirty="0"/>
          </a:p>
          <a:p>
            <a:r>
              <a:rPr lang="ru-RU" sz="2000" dirty="0">
                <a:solidFill>
                  <a:srgbClr val="000099"/>
                </a:solidFill>
              </a:rPr>
              <a:t>Самый простой вариант. И самый бессмысленный:).Так как ничего не делает. </a:t>
            </a:r>
          </a:p>
          <a:p>
            <a:endParaRPr lang="ru-RU" sz="2000" dirty="0">
              <a:solidFill>
                <a:srgbClr val="000099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000" dirty="0"/>
              <a:t>() -&gt; “”  </a:t>
            </a:r>
            <a:r>
              <a:rPr lang="ru-RU" sz="2000" dirty="0"/>
              <a:t>или</a:t>
            </a:r>
            <a:endParaRPr lang="en-US" sz="2000" dirty="0"/>
          </a:p>
          <a:p>
            <a:r>
              <a:rPr lang="ru-RU" sz="2000" dirty="0"/>
              <a:t>      </a:t>
            </a:r>
            <a:r>
              <a:rPr lang="en-US" sz="2000" dirty="0"/>
              <a:t>() -&gt; { return ""; }</a:t>
            </a:r>
            <a:endParaRPr lang="ru-RU" sz="2000" dirty="0"/>
          </a:p>
          <a:p>
            <a:r>
              <a:rPr lang="ru-RU" sz="2000" dirty="0">
                <a:solidFill>
                  <a:srgbClr val="000099"/>
                </a:solidFill>
              </a:rPr>
              <a:t>Ничего не принимает и возвращает пустую строку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12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Лямбда-выражения: примеры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979712" y="1577646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  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3794E-3E02-4F49-B87B-26C4B83F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45800" r="26375" b="31695"/>
          <a:stretch/>
        </p:blipFill>
        <p:spPr>
          <a:xfrm>
            <a:off x="2483768" y="1553640"/>
            <a:ext cx="5328592" cy="1157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A50A23-D6E0-4EC6-B031-4594AAFE3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36000" r="12988" b="38800"/>
          <a:stretch/>
        </p:blipFill>
        <p:spPr>
          <a:xfrm>
            <a:off x="349932" y="2365493"/>
            <a:ext cx="6552728" cy="129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3C8B8-C169-481B-A239-4B6D89370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3" t="29000" r="7476" b="38588"/>
          <a:stretch/>
        </p:blipFill>
        <p:spPr>
          <a:xfrm>
            <a:off x="1979712" y="3140968"/>
            <a:ext cx="6994376" cy="1667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CA307-18EC-480D-9CC4-5D90B07AA505}"/>
              </a:ext>
            </a:extLst>
          </p:cNvPr>
          <p:cNvSpPr/>
          <p:nvPr/>
        </p:nvSpPr>
        <p:spPr>
          <a:xfrm>
            <a:off x="227348" y="4807945"/>
            <a:ext cx="89113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При </a:t>
            </a:r>
            <a:r>
              <a:rPr lang="en-US" sz="2000" dirty="0" err="1">
                <a:solidFill>
                  <a:srgbClr val="000099"/>
                </a:solidFill>
              </a:rPr>
              <a:t>такой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записи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будет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создан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объект</a:t>
            </a:r>
            <a:r>
              <a:rPr lang="en-US" sz="2000" dirty="0">
                <a:solidFill>
                  <a:srgbClr val="000099"/>
                </a:solidFill>
              </a:rPr>
              <a:t> с </a:t>
            </a:r>
            <a:r>
              <a:rPr lang="en-US" sz="2000" dirty="0" err="1">
                <a:solidFill>
                  <a:srgbClr val="000099"/>
                </a:solidFill>
              </a:rPr>
              <a:t>каким-то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методом</a:t>
            </a:r>
            <a:r>
              <a:rPr lang="en-US" sz="2000" dirty="0">
                <a:solidFill>
                  <a:srgbClr val="000099"/>
                </a:solidFill>
              </a:rPr>
              <a:t>, </a:t>
            </a:r>
            <a:r>
              <a:rPr lang="en-US" sz="2000" dirty="0" err="1">
                <a:solidFill>
                  <a:srgbClr val="000099"/>
                </a:solidFill>
              </a:rPr>
              <a:t>который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ничего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не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принимает</a:t>
            </a:r>
            <a:r>
              <a:rPr lang="en-US" sz="2000" dirty="0">
                <a:solidFill>
                  <a:srgbClr val="000099"/>
                </a:solidFill>
              </a:rPr>
              <a:t> и </a:t>
            </a:r>
            <a:r>
              <a:rPr lang="en-US" sz="2000" dirty="0" err="1">
                <a:solidFill>
                  <a:srgbClr val="000099"/>
                </a:solidFill>
              </a:rPr>
              <a:t>не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возвращает</a:t>
            </a:r>
            <a:r>
              <a:rPr lang="en-US" sz="2000" dirty="0">
                <a:solidFill>
                  <a:srgbClr val="000099"/>
                </a:solidFill>
              </a:rPr>
              <a:t>. </a:t>
            </a:r>
            <a:r>
              <a:rPr lang="en-US" sz="2000" dirty="0" err="1">
                <a:solidFill>
                  <a:srgbClr val="000099"/>
                </a:solidFill>
              </a:rPr>
              <a:t>Что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вполне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соответствует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методу</a:t>
            </a:r>
            <a:r>
              <a:rPr lang="en-US" sz="2000" dirty="0">
                <a:solidFill>
                  <a:srgbClr val="000099"/>
                </a:solidFill>
              </a:rPr>
              <a:t> public void run() в </a:t>
            </a:r>
            <a:r>
              <a:rPr lang="en-US" sz="2000" dirty="0" err="1">
                <a:solidFill>
                  <a:srgbClr val="000099"/>
                </a:solidFill>
              </a:rPr>
              <a:t>интерфейсе</a:t>
            </a:r>
            <a:r>
              <a:rPr lang="en-US" sz="2000" dirty="0">
                <a:solidFill>
                  <a:srgbClr val="000099"/>
                </a:solidFill>
              </a:rPr>
              <a:t> Runnable. </a:t>
            </a:r>
            <a:r>
              <a:rPr lang="en-US" sz="2000" dirty="0" err="1">
                <a:solidFill>
                  <a:srgbClr val="000099"/>
                </a:solidFill>
              </a:rPr>
              <a:t>Вот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почему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мы</a:t>
            </a:r>
            <a:r>
              <a:rPr lang="en-US" sz="2000" dirty="0">
                <a:solidFill>
                  <a:srgbClr val="000099"/>
                </a:solidFill>
              </a:rPr>
              <a:t> и </a:t>
            </a:r>
            <a:r>
              <a:rPr lang="en-US" sz="2000" dirty="0" err="1">
                <a:solidFill>
                  <a:srgbClr val="000099"/>
                </a:solidFill>
              </a:rPr>
              <a:t>смогли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поместить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это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лямбда-выражение</a:t>
            </a:r>
            <a:r>
              <a:rPr lang="en-US" sz="2000" dirty="0">
                <a:solidFill>
                  <a:srgbClr val="000099"/>
                </a:solidFill>
              </a:rPr>
              <a:t> в </a:t>
            </a:r>
            <a:r>
              <a:rPr lang="en-US" sz="2000" dirty="0" err="1">
                <a:solidFill>
                  <a:srgbClr val="000099"/>
                </a:solidFill>
              </a:rPr>
              <a:t>переменную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типа</a:t>
            </a:r>
            <a:r>
              <a:rPr lang="en-US" sz="2000" dirty="0">
                <a:solidFill>
                  <a:srgbClr val="000099"/>
                </a:solidFill>
              </a:rPr>
              <a:t> Runnable.</a:t>
            </a:r>
          </a:p>
        </p:txBody>
      </p:sp>
    </p:spTree>
    <p:extLst>
      <p:ext uri="{BB962C8B-B14F-4D97-AF65-F5344CB8AC3E}">
        <p14:creationId xmlns:p14="http://schemas.microsoft.com/office/powerpoint/2010/main" val="846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13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Лямбда-выражения: примеры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979712" y="1577646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</a:t>
            </a:r>
            <a:r>
              <a:rPr lang="ru-RU" sz="2000" dirty="0"/>
              <a:t>. 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CA307-18EC-480D-9CC4-5D90B07AA505}"/>
              </a:ext>
            </a:extLst>
          </p:cNvPr>
          <p:cNvSpPr/>
          <p:nvPr/>
        </p:nvSpPr>
        <p:spPr>
          <a:xfrm>
            <a:off x="323528" y="3277381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Лямбда-выражение в несколько строк, без параметров и с пустым возвращаемым значением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43BF6-62CD-47EA-8474-8EA0F095E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8" t="27600" r="34250" b="50000"/>
          <a:stretch/>
        </p:blipFill>
        <p:spPr>
          <a:xfrm>
            <a:off x="2555776" y="1577646"/>
            <a:ext cx="6439112" cy="16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14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Лямбда-выражения: примеры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979712" y="1577646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5.  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94928-C5BF-4660-8F2D-5D85D18E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1" t="17801" r="20075" b="11918"/>
          <a:stretch/>
        </p:blipFill>
        <p:spPr>
          <a:xfrm>
            <a:off x="2428120" y="1621530"/>
            <a:ext cx="6485453" cy="43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15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Лямбда-выражения: примеры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979712" y="1577646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6.  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0ADBD-591B-4EBE-80DC-DDE658DC7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6" t="19201" r="18500" b="58399"/>
          <a:stretch/>
        </p:blipFill>
        <p:spPr>
          <a:xfrm>
            <a:off x="2000032" y="2060848"/>
            <a:ext cx="6706380" cy="1440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29F7DB-FC74-454E-BF35-646B7356C10D}"/>
              </a:ext>
            </a:extLst>
          </p:cNvPr>
          <p:cNvSpPr/>
          <p:nvPr/>
        </p:nvSpPr>
        <p:spPr>
          <a:xfrm>
            <a:off x="2000032" y="3584100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7.  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5D444-820F-438E-A317-A4A3806C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27" t="19201" r="19287" b="52800"/>
          <a:stretch/>
        </p:blipFill>
        <p:spPr>
          <a:xfrm>
            <a:off x="1978916" y="4067302"/>
            <a:ext cx="6652278" cy="18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16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Лямбда-выражения: примеры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979712" y="1577646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8. 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7019E-0C12-4EF0-A5F9-5F7CD36B2FDA}"/>
              </a:ext>
            </a:extLst>
          </p:cNvPr>
          <p:cNvSpPr/>
          <p:nvPr/>
        </p:nvSpPr>
        <p:spPr>
          <a:xfrm>
            <a:off x="2303240" y="1577646"/>
            <a:ext cx="68407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</a:rPr>
              <a:t>// </a:t>
            </a:r>
            <a:r>
              <a:rPr lang="en-US" sz="2000" dirty="0" err="1">
                <a:solidFill>
                  <a:srgbClr val="000099"/>
                </a:solidFill>
              </a:rPr>
              <a:t>Старый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способ</a:t>
            </a:r>
            <a:r>
              <a:rPr lang="en-US" sz="2000" dirty="0">
                <a:solidFill>
                  <a:srgbClr val="000099"/>
                </a:solidFill>
              </a:rPr>
              <a:t>:</a:t>
            </a:r>
          </a:p>
          <a:p>
            <a:r>
              <a:rPr lang="en-US" sz="2000" dirty="0"/>
              <a:t>List&lt;Integer&gt; list = </a:t>
            </a:r>
            <a:r>
              <a:rPr lang="en-US" sz="2000" dirty="0" err="1"/>
              <a:t>Arrays.asList</a:t>
            </a:r>
            <a:r>
              <a:rPr lang="en-US" sz="2000" dirty="0"/>
              <a:t>(1, 2, 3, 4, 5, 6, 7);</a:t>
            </a:r>
          </a:p>
          <a:p>
            <a:r>
              <a:rPr lang="en-US" sz="2000" dirty="0"/>
              <a:t>for(Integer n: list) {</a:t>
            </a:r>
          </a:p>
          <a:p>
            <a:r>
              <a:rPr lang="ru-RU" sz="2000" dirty="0"/>
              <a:t>     </a:t>
            </a:r>
            <a:r>
              <a:rPr lang="en-US" sz="2000" dirty="0" err="1"/>
              <a:t>System.out.println</a:t>
            </a:r>
            <a:r>
              <a:rPr lang="en-US" sz="2000" dirty="0"/>
              <a:t>(n);</a:t>
            </a:r>
          </a:p>
          <a:p>
            <a:r>
              <a:rPr lang="en-US" sz="2000" dirty="0"/>
              <a:t>}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0099"/>
                </a:solidFill>
              </a:rPr>
              <a:t>// </a:t>
            </a:r>
            <a:r>
              <a:rPr lang="en-US" sz="2000" dirty="0" err="1">
                <a:solidFill>
                  <a:srgbClr val="000099"/>
                </a:solidFill>
              </a:rPr>
              <a:t>Новый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способ</a:t>
            </a:r>
            <a:r>
              <a:rPr lang="en-US" sz="2000" dirty="0">
                <a:solidFill>
                  <a:srgbClr val="000099"/>
                </a:solidFill>
              </a:rPr>
              <a:t>:</a:t>
            </a:r>
          </a:p>
          <a:p>
            <a:r>
              <a:rPr lang="en-US" sz="2000" dirty="0"/>
              <a:t>List&lt;Integer&gt; list = </a:t>
            </a:r>
            <a:r>
              <a:rPr lang="en-US" sz="2000" dirty="0" err="1"/>
              <a:t>Arrays.asList</a:t>
            </a:r>
            <a:r>
              <a:rPr lang="en-US" sz="2000" dirty="0"/>
              <a:t>(1, 2, 3, 4, 5, 6, 7);</a:t>
            </a:r>
          </a:p>
          <a:p>
            <a:r>
              <a:rPr lang="en-US" sz="2000" b="1" dirty="0" err="1"/>
              <a:t>list.forEach</a:t>
            </a:r>
            <a:r>
              <a:rPr lang="en-US" sz="2000" b="1" dirty="0"/>
              <a:t>(n -&gt; </a:t>
            </a:r>
            <a:r>
              <a:rPr lang="en-US" sz="2000" b="1" dirty="0" err="1"/>
              <a:t>System.out.println</a:t>
            </a:r>
            <a:r>
              <a:rPr lang="en-US" sz="2000" b="1" dirty="0"/>
              <a:t>(n));</a:t>
            </a:r>
          </a:p>
        </p:txBody>
      </p:sp>
    </p:spTree>
    <p:extLst>
      <p:ext uri="{BB962C8B-B14F-4D97-AF65-F5344CB8AC3E}">
        <p14:creationId xmlns:p14="http://schemas.microsoft.com/office/powerpoint/2010/main" val="370343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17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Момент выполнения кода лямбда-выражения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7019E-0C12-4EF0-A5F9-5F7CD36B2FDA}"/>
              </a:ext>
            </a:extLst>
          </p:cNvPr>
          <p:cNvSpPr/>
          <p:nvPr/>
        </p:nvSpPr>
        <p:spPr>
          <a:xfrm>
            <a:off x="938612" y="1665148"/>
            <a:ext cx="726677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ru-RU" sz="2000" dirty="0"/>
              <a:t>Запуск программы");</a:t>
            </a:r>
          </a:p>
          <a:p>
            <a:r>
              <a:rPr lang="ru-RU" sz="2000" dirty="0"/>
              <a:t>// ...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ru-RU" sz="2000" dirty="0"/>
              <a:t>Перед объявлением лямбды");</a:t>
            </a:r>
          </a:p>
          <a:p>
            <a:r>
              <a:rPr lang="en-US" sz="2000" dirty="0"/>
              <a:t>Runnable </a:t>
            </a:r>
            <a:r>
              <a:rPr lang="en-US" sz="2000" dirty="0" err="1"/>
              <a:t>runnable</a:t>
            </a:r>
            <a:r>
              <a:rPr lang="en-US" sz="2000" dirty="0"/>
              <a:t> = () -&gt;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ru-RU" sz="2000" dirty="0"/>
              <a:t>Я - лямбда!");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ru-RU" sz="2000" dirty="0"/>
              <a:t>После объявления лямбды");</a:t>
            </a:r>
          </a:p>
          <a:p>
            <a:r>
              <a:rPr lang="ru-RU" sz="2000" dirty="0"/>
              <a:t>// ...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ru-RU" sz="2000" dirty="0"/>
              <a:t>Перед передачей лямбды в </a:t>
            </a:r>
            <a:r>
              <a:rPr lang="ru-RU" sz="2000" dirty="0" err="1"/>
              <a:t>тред</a:t>
            </a:r>
            <a:r>
              <a:rPr lang="ru-RU" sz="2000" dirty="0"/>
              <a:t>");</a:t>
            </a:r>
          </a:p>
          <a:p>
            <a:r>
              <a:rPr lang="en-US" sz="2000" dirty="0"/>
              <a:t>new Thread(runnable).start();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E1494-4A51-4F23-BD2C-45ECEFF0C7EC}"/>
              </a:ext>
            </a:extLst>
          </p:cNvPr>
          <p:cNvSpPr/>
          <p:nvPr/>
        </p:nvSpPr>
        <p:spPr>
          <a:xfrm>
            <a:off x="4788024" y="41875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rgbClr val="000099"/>
                </a:solidFill>
              </a:rPr>
              <a:t>Вывод</a:t>
            </a:r>
            <a:r>
              <a:rPr lang="en-US" sz="1800" b="1" dirty="0">
                <a:solidFill>
                  <a:srgbClr val="000099"/>
                </a:solidFill>
              </a:rPr>
              <a:t> </a:t>
            </a:r>
            <a:r>
              <a:rPr lang="en-US" sz="1800" b="1" dirty="0" err="1">
                <a:solidFill>
                  <a:srgbClr val="000099"/>
                </a:solidFill>
              </a:rPr>
              <a:t>на</a:t>
            </a:r>
            <a:r>
              <a:rPr lang="en-US" sz="1800" b="1" dirty="0">
                <a:solidFill>
                  <a:srgbClr val="000099"/>
                </a:solidFill>
              </a:rPr>
              <a:t> </a:t>
            </a:r>
            <a:r>
              <a:rPr lang="en-US" sz="1800" b="1" dirty="0" err="1">
                <a:solidFill>
                  <a:srgbClr val="000099"/>
                </a:solidFill>
              </a:rPr>
              <a:t>экран</a:t>
            </a:r>
            <a:r>
              <a:rPr lang="en-US" sz="1800" b="1" dirty="0">
                <a:solidFill>
                  <a:srgbClr val="000099"/>
                </a:solidFill>
              </a:rPr>
              <a:t>:</a:t>
            </a:r>
          </a:p>
          <a:p>
            <a:r>
              <a:rPr lang="en-US" sz="1800" dirty="0" err="1">
                <a:solidFill>
                  <a:srgbClr val="000099"/>
                </a:solidFill>
              </a:rPr>
              <a:t>Запуск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программы</a:t>
            </a:r>
            <a:endParaRPr lang="en-US" sz="1800" dirty="0">
              <a:solidFill>
                <a:srgbClr val="000099"/>
              </a:solidFill>
            </a:endParaRPr>
          </a:p>
          <a:p>
            <a:r>
              <a:rPr lang="en-US" sz="1800" dirty="0" err="1">
                <a:solidFill>
                  <a:srgbClr val="000099"/>
                </a:solidFill>
              </a:rPr>
              <a:t>Перед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объявлением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лямбды</a:t>
            </a:r>
            <a:endParaRPr lang="en-US" sz="1800" dirty="0">
              <a:solidFill>
                <a:srgbClr val="000099"/>
              </a:solidFill>
            </a:endParaRPr>
          </a:p>
          <a:p>
            <a:r>
              <a:rPr lang="en-US" sz="1800" dirty="0" err="1">
                <a:solidFill>
                  <a:srgbClr val="000099"/>
                </a:solidFill>
              </a:rPr>
              <a:t>После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объявления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лямбды</a:t>
            </a:r>
            <a:endParaRPr lang="en-US" sz="1800" dirty="0">
              <a:solidFill>
                <a:srgbClr val="000099"/>
              </a:solidFill>
            </a:endParaRPr>
          </a:p>
          <a:p>
            <a:r>
              <a:rPr lang="en-US" sz="1800" dirty="0" err="1">
                <a:solidFill>
                  <a:srgbClr val="000099"/>
                </a:solidFill>
              </a:rPr>
              <a:t>Перед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передачей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лямбды</a:t>
            </a:r>
            <a:r>
              <a:rPr lang="en-US" sz="1800" dirty="0">
                <a:solidFill>
                  <a:srgbClr val="000099"/>
                </a:solidFill>
              </a:rPr>
              <a:t> в </a:t>
            </a:r>
            <a:r>
              <a:rPr lang="en-US" sz="1800" dirty="0" err="1">
                <a:solidFill>
                  <a:srgbClr val="000099"/>
                </a:solidFill>
              </a:rPr>
              <a:t>тред</a:t>
            </a:r>
            <a:endParaRPr lang="en-US" sz="1800" dirty="0">
              <a:solidFill>
                <a:srgbClr val="000099"/>
              </a:solidFill>
            </a:endParaRPr>
          </a:p>
          <a:p>
            <a:r>
              <a:rPr lang="en-US" sz="1800" dirty="0">
                <a:solidFill>
                  <a:srgbClr val="000099"/>
                </a:solidFill>
              </a:rPr>
              <a:t>Я - </a:t>
            </a:r>
            <a:r>
              <a:rPr lang="en-US" sz="1800" dirty="0" err="1">
                <a:solidFill>
                  <a:srgbClr val="000099"/>
                </a:solidFill>
              </a:rPr>
              <a:t>лямбда</a:t>
            </a:r>
            <a:r>
              <a:rPr lang="en-US" sz="1800" dirty="0">
                <a:solidFill>
                  <a:srgbClr val="00009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9211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18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Ссылки на методы (</a:t>
            </a:r>
            <a:r>
              <a:rPr lang="en-US" sz="2400" b="1" dirty="0">
                <a:solidFill>
                  <a:srgbClr val="FF0000"/>
                </a:solidFill>
              </a:rPr>
              <a:t>method references)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83805-00A3-4CB5-94C0-1625209A1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0" t="25304" r="43493" b="56600"/>
          <a:stretch/>
        </p:blipFill>
        <p:spPr>
          <a:xfrm>
            <a:off x="467544" y="2060848"/>
            <a:ext cx="6048672" cy="2071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7174E-F147-419E-93A4-DACD6055F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5" t="50000" r="34250" b="30503"/>
          <a:stretch/>
        </p:blipFill>
        <p:spPr>
          <a:xfrm>
            <a:off x="1115616" y="3933056"/>
            <a:ext cx="7786464" cy="21687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F699BF-AC42-4667-AD08-D981925D23C4}"/>
              </a:ext>
            </a:extLst>
          </p:cNvPr>
          <p:cNvSpPr/>
          <p:nvPr/>
        </p:nvSpPr>
        <p:spPr bwMode="auto">
          <a:xfrm>
            <a:off x="468432" y="3501008"/>
            <a:ext cx="4896544" cy="429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0DF39-81F2-4F3D-A2A2-427896CFE5A3}"/>
              </a:ext>
            </a:extLst>
          </p:cNvPr>
          <p:cNvSpPr/>
          <p:nvPr/>
        </p:nvSpPr>
        <p:spPr bwMode="auto">
          <a:xfrm>
            <a:off x="899592" y="5412394"/>
            <a:ext cx="4896544" cy="429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19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Stream API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5BFDF-F97D-4470-9A24-4F2931638A21}"/>
              </a:ext>
            </a:extLst>
          </p:cNvPr>
          <p:cNvSpPr/>
          <p:nvPr/>
        </p:nvSpPr>
        <p:spPr>
          <a:xfrm>
            <a:off x="1259632" y="1628248"/>
            <a:ext cx="7842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99"/>
                </a:solidFill>
              </a:rPr>
              <a:t>Stream</a:t>
            </a:r>
            <a:r>
              <a:rPr lang="ru-RU" sz="2000" dirty="0">
                <a:solidFill>
                  <a:srgbClr val="000099"/>
                </a:solidFill>
              </a:rPr>
              <a:t> API это новый способ работать со структурами данных в функциональном стиле. Чаще всего с помощью </a:t>
            </a:r>
            <a:r>
              <a:rPr lang="ru-RU" sz="2000" dirty="0" err="1">
                <a:solidFill>
                  <a:srgbClr val="000099"/>
                </a:solidFill>
              </a:rPr>
              <a:t>stream</a:t>
            </a:r>
            <a:r>
              <a:rPr lang="ru-RU" sz="2000" dirty="0">
                <a:solidFill>
                  <a:srgbClr val="000099"/>
                </a:solidFill>
              </a:rPr>
              <a:t> в </a:t>
            </a:r>
            <a:r>
              <a:rPr lang="ru-RU" sz="2000" dirty="0" err="1">
                <a:solidFill>
                  <a:srgbClr val="000099"/>
                </a:solidFill>
              </a:rPr>
              <a:t>Java</a:t>
            </a:r>
            <a:r>
              <a:rPr lang="ru-RU" sz="2000" dirty="0">
                <a:solidFill>
                  <a:srgbClr val="000099"/>
                </a:solidFill>
              </a:rPr>
              <a:t> 8 работают с коллекциями, но на самом деле этот механизм может использоваться для самых различных данных. Потоки могут быть последовательными и параллельными. Они  полезны для фильтрации и выборки значений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75E18-8A36-4863-9AA4-8319FBA9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40200" r="52363" b="37400"/>
          <a:stretch/>
        </p:blipFill>
        <p:spPr>
          <a:xfrm>
            <a:off x="148405" y="3519996"/>
            <a:ext cx="6686949" cy="2276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20861-211A-4B09-8B41-5A52B0CAB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6" t="57000" r="33463" b="31800"/>
          <a:stretch/>
        </p:blipFill>
        <p:spPr>
          <a:xfrm>
            <a:off x="1006811" y="5364632"/>
            <a:ext cx="8095725" cy="863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4868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Немного истории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7E15-B82B-4CE3-9E48-AFEF3A1D6928}"/>
              </a:ext>
            </a:extLst>
          </p:cNvPr>
          <p:cNvSpPr/>
          <p:nvPr/>
        </p:nvSpPr>
        <p:spPr>
          <a:xfrm>
            <a:off x="1295128" y="1844824"/>
            <a:ext cx="7848872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99"/>
                </a:solidFill>
                <a:latin typeface="+mn-lt"/>
              </a:rPr>
              <a:t>Так лямбда-исчисление впервые громко заявило о себе, но ещё пару десятков лет продолжало быть достоянием математической логики. Пока в середине 60-х Питер </a:t>
            </a:r>
            <a:r>
              <a:rPr lang="ru-RU" sz="1800" dirty="0" err="1">
                <a:solidFill>
                  <a:srgbClr val="000099"/>
                </a:solidFill>
                <a:latin typeface="+mn-lt"/>
              </a:rPr>
              <a:t>Ландин</a:t>
            </a:r>
            <a:r>
              <a:rPr lang="ru-RU" sz="1800" dirty="0">
                <a:solidFill>
                  <a:srgbClr val="000099"/>
                </a:solidFill>
                <a:latin typeface="+mn-lt"/>
              </a:rPr>
              <a:t> не отметил, что сложный язык программирования проще изучать, сформулировав его ядро в виде небольшого базового исчисления, выражающего самые существенные механизмы языка и дополненного набором удобных производных форм, поведение которых можно выразить путем перевода на язык базового исчисления. В качестве такой основы </a:t>
            </a:r>
            <a:r>
              <a:rPr lang="ru-RU" sz="1800" dirty="0" err="1">
                <a:solidFill>
                  <a:srgbClr val="000099"/>
                </a:solidFill>
                <a:latin typeface="+mn-lt"/>
              </a:rPr>
              <a:t>Ландин</a:t>
            </a:r>
            <a:r>
              <a:rPr lang="ru-RU" sz="1800" dirty="0">
                <a:solidFill>
                  <a:srgbClr val="000099"/>
                </a:solidFill>
                <a:latin typeface="+mn-lt"/>
              </a:rPr>
              <a:t> использовал лямбда-исчисление </a:t>
            </a:r>
            <a:r>
              <a:rPr lang="ru-RU" sz="1800" dirty="0" err="1">
                <a:solidFill>
                  <a:srgbClr val="000099"/>
                </a:solidFill>
                <a:latin typeface="+mn-lt"/>
              </a:rPr>
              <a:t>Чёрча</a:t>
            </a:r>
            <a:r>
              <a:rPr lang="ru-RU" sz="1800" dirty="0">
                <a:solidFill>
                  <a:srgbClr val="000099"/>
                </a:solidFill>
                <a:latin typeface="+mn-lt"/>
              </a:rPr>
              <a:t>. </a:t>
            </a:r>
            <a:endParaRPr lang="en-US" sz="1800" dirty="0">
              <a:solidFill>
                <a:srgbClr val="000099"/>
              </a:solidFill>
              <a:latin typeface="+mn-lt"/>
            </a:endParaRPr>
          </a:p>
          <a:p>
            <a:endParaRPr lang="en-US" sz="1800" dirty="0">
              <a:solidFill>
                <a:srgbClr val="000099"/>
              </a:solidFill>
              <a:latin typeface="+mn-lt"/>
            </a:endParaRPr>
          </a:p>
          <a:p>
            <a:r>
              <a:rPr lang="ru-RU" sz="1800" dirty="0">
                <a:solidFill>
                  <a:srgbClr val="000099"/>
                </a:solidFill>
              </a:rPr>
              <a:t>Большинство современных языков программирования поддерживают лямбда-выражения. Например, С++, </a:t>
            </a:r>
            <a:r>
              <a:rPr lang="en-US" sz="1800" dirty="0">
                <a:solidFill>
                  <a:srgbClr val="000099"/>
                </a:solidFill>
              </a:rPr>
              <a:t>C#, JavaScript, Python, Ruby</a:t>
            </a:r>
          </a:p>
          <a:p>
            <a:r>
              <a:rPr lang="ru-RU" sz="1800" dirty="0">
                <a:solidFill>
                  <a:srgbClr val="000099"/>
                </a:solidFill>
              </a:rPr>
              <a:t>В </a:t>
            </a:r>
            <a:r>
              <a:rPr lang="en-US" sz="1800" dirty="0">
                <a:solidFill>
                  <a:srgbClr val="000099"/>
                </a:solidFill>
              </a:rPr>
              <a:t>Java </a:t>
            </a:r>
            <a:r>
              <a:rPr lang="ru-RU" sz="1800" dirty="0">
                <a:solidFill>
                  <a:srgbClr val="000099"/>
                </a:solidFill>
              </a:rPr>
              <a:t>поддержка лямбда-выражений появилась начиная с версии </a:t>
            </a:r>
            <a:r>
              <a:rPr lang="en-US" sz="1800" dirty="0">
                <a:solidFill>
                  <a:srgbClr val="000099"/>
                </a:solidFill>
              </a:rPr>
              <a:t>JSDK </a:t>
            </a:r>
            <a:r>
              <a:rPr lang="ru-RU" sz="1800" dirty="0">
                <a:solidFill>
                  <a:srgbClr val="000099"/>
                </a:solidFill>
              </a:rPr>
              <a:t>8</a:t>
            </a:r>
            <a:endParaRPr lang="en-US" sz="18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805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20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Stream Pipeline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0C333-407F-4B12-9EA6-64234016C825}"/>
              </a:ext>
            </a:extLst>
          </p:cNvPr>
          <p:cNvSpPr/>
          <p:nvPr/>
        </p:nvSpPr>
        <p:spPr>
          <a:xfrm>
            <a:off x="1567528" y="1831252"/>
            <a:ext cx="73448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  <a:latin typeface="+mn-lt"/>
              </a:rPr>
              <a:t>Последовательность действий при работе с потоком состоит из 3х частей:</a:t>
            </a:r>
            <a:endParaRPr lang="en-US" sz="2000" dirty="0">
              <a:solidFill>
                <a:srgbClr val="000099"/>
              </a:solidFill>
              <a:latin typeface="+mn-lt"/>
            </a:endParaRP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99"/>
                </a:solidFill>
                <a:latin typeface="+mn-lt"/>
              </a:rPr>
              <a:t>Источник потока, обычно коллекция, массив, генерирующая функция или 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IO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 канал.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0099"/>
                </a:solidFill>
                <a:latin typeface="+mn-lt"/>
              </a:rPr>
              <a:t>Одна или несколько промежуточных операций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0099"/>
                </a:solidFill>
                <a:latin typeface="+mn-lt"/>
              </a:rPr>
              <a:t>Финальная операция, извлекающая значения из потока</a:t>
            </a:r>
          </a:p>
          <a:p>
            <a:endParaRPr lang="en-US" sz="20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F881C-4B58-406F-802D-FD3752748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68200" r="35825" b="14972"/>
          <a:stretch/>
        </p:blipFill>
        <p:spPr>
          <a:xfrm>
            <a:off x="1691680" y="4206042"/>
            <a:ext cx="6261183" cy="12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21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Создание потоков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9961B-4217-4117-B69D-B24C99BE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99129"/>
              </p:ext>
            </p:extLst>
          </p:nvPr>
        </p:nvGraphicFramePr>
        <p:xfrm>
          <a:off x="762018" y="1988840"/>
          <a:ext cx="8140062" cy="384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4">
                  <a:extLst>
                    <a:ext uri="{9D8B030D-6E8A-4147-A177-3AD203B41FA5}">
                      <a16:colId xmlns:a16="http://schemas.microsoft.com/office/drawing/2014/main" val="2103739942"/>
                    </a:ext>
                  </a:extLst>
                </a:gridCol>
                <a:gridCol w="2392773">
                  <a:extLst>
                    <a:ext uri="{9D8B030D-6E8A-4147-A177-3AD203B41FA5}">
                      <a16:colId xmlns:a16="http://schemas.microsoft.com/office/drawing/2014/main" val="2026443548"/>
                    </a:ext>
                  </a:extLst>
                </a:gridCol>
                <a:gridCol w="3033935">
                  <a:extLst>
                    <a:ext uri="{9D8B030D-6E8A-4147-A177-3AD203B41FA5}">
                      <a16:colId xmlns:a16="http://schemas.microsoft.com/office/drawing/2014/main" val="4149927504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Способ создания </a:t>
                      </a:r>
                      <a:r>
                        <a:rPr lang="ru-RU" dirty="0" err="1">
                          <a:effectLst/>
                        </a:rPr>
                        <a:t>стрима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Шаблон создания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Пример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472068144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1. Классический: Создание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r>
                        <a:rPr lang="ru-RU" sz="1600" dirty="0">
                          <a:effectLst/>
                        </a:rPr>
                        <a:t> из коллекции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</a:t>
                      </a:r>
                      <a:r>
                        <a:rPr lang="en-US" sz="1600" b="1" dirty="0" err="1">
                          <a:effectLst/>
                        </a:rPr>
                        <a:t>stream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Collection&lt;String&gt; collection = </a:t>
                      </a:r>
                      <a:r>
                        <a:rPr lang="en-US" sz="1600" dirty="0" err="1"/>
                        <a:t>Arrays.asList</a:t>
                      </a:r>
                      <a:r>
                        <a:rPr lang="en-US" sz="1600" dirty="0"/>
                        <a:t>("a1", "a2",</a:t>
                      </a:r>
                      <a:r>
                        <a:rPr lang="ru-RU" sz="1600" dirty="0"/>
                        <a:t> </a:t>
                      </a:r>
                      <a:r>
                        <a:rPr lang="en-US" sz="1600" dirty="0"/>
                        <a:t>"a3");</a:t>
                      </a:r>
                    </a:p>
                    <a:p>
                      <a:r>
                        <a:rPr lang="en-US" sz="1600" dirty="0"/>
                        <a:t>Stream&lt;String&gt; </a:t>
                      </a:r>
                      <a:r>
                        <a:rPr lang="en-US" sz="1600" dirty="0" err="1"/>
                        <a:t>streamFromCollection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dirty="0" err="1"/>
                        <a:t>collection.stream</a:t>
                      </a:r>
                      <a:r>
                        <a:rPr lang="en-US" sz="16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63048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2. Создание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r>
                        <a:rPr lang="ru-RU" sz="1600" dirty="0">
                          <a:effectLst/>
                        </a:rPr>
                        <a:t> из значений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Stream.of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i="1" dirty="0">
                          <a:effectLst/>
                        </a:rPr>
                        <a:t>значение1</a:t>
                      </a:r>
                      <a:r>
                        <a:rPr lang="ru-RU" sz="1600" dirty="0">
                          <a:effectLst/>
                        </a:rPr>
                        <a:t>,… </a:t>
                      </a:r>
                      <a:r>
                        <a:rPr lang="ru-RU" sz="1600" i="1" dirty="0">
                          <a:effectLst/>
                        </a:rPr>
                        <a:t>значение</a:t>
                      </a:r>
                      <a:r>
                        <a:rPr lang="en-US" sz="1600" i="1" dirty="0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Stream&lt;String&gt; </a:t>
                      </a:r>
                      <a:r>
                        <a:rPr lang="en-US" sz="1600" dirty="0" err="1"/>
                        <a:t>streamFromValues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dirty="0" err="1"/>
                        <a:t>Stream.of</a:t>
                      </a:r>
                      <a:r>
                        <a:rPr lang="en-US" sz="1600" dirty="0"/>
                        <a:t>("a1", "a2", "a3");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02432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3. Создание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r>
                        <a:rPr lang="ru-RU" sz="1600" dirty="0">
                          <a:effectLst/>
                        </a:rPr>
                        <a:t> из массива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Arrays.stream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i="1" dirty="0">
                          <a:effectLst/>
                        </a:rPr>
                        <a:t>массив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String[] array = {"a1","a2","a3"};                     </a:t>
                      </a:r>
                    </a:p>
                    <a:p>
                      <a:r>
                        <a:rPr lang="en-US" sz="1600" dirty="0"/>
                        <a:t> Stream&lt;String&gt; </a:t>
                      </a:r>
                      <a:r>
                        <a:rPr lang="en-US" sz="1600" dirty="0" err="1"/>
                        <a:t>streamFromArrays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dirty="0" err="1"/>
                        <a:t>Arrays.stream</a:t>
                      </a:r>
                      <a:r>
                        <a:rPr lang="en-US" sz="1600" dirty="0"/>
                        <a:t>(array);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6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1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22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Создание потоков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9961B-4217-4117-B69D-B24C99BE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8716"/>
              </p:ext>
            </p:extLst>
          </p:nvPr>
        </p:nvGraphicFramePr>
        <p:xfrm>
          <a:off x="787170" y="1648184"/>
          <a:ext cx="8140062" cy="429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47">
                  <a:extLst>
                    <a:ext uri="{9D8B030D-6E8A-4147-A177-3AD203B41FA5}">
                      <a16:colId xmlns:a16="http://schemas.microsoft.com/office/drawing/2014/main" val="210373994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26443548"/>
                    </a:ext>
                  </a:extLst>
                </a:gridCol>
                <a:gridCol w="2889919">
                  <a:extLst>
                    <a:ext uri="{9D8B030D-6E8A-4147-A177-3AD203B41FA5}">
                      <a16:colId xmlns:a16="http://schemas.microsoft.com/office/drawing/2014/main" val="4149927504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Способ создания </a:t>
                      </a:r>
                      <a:r>
                        <a:rPr lang="ru-RU" dirty="0" err="1">
                          <a:effectLst/>
                        </a:rPr>
                        <a:t>стрима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Шаблон создания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Пример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472068144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4. Создание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r>
                        <a:rPr lang="ru-RU" sz="1600" dirty="0">
                          <a:effectLst/>
                        </a:rPr>
                        <a:t> из файла (каждая строка в файле будет отдельным элементом в </a:t>
                      </a:r>
                      <a:r>
                        <a:rPr lang="ru-RU" sz="1600" dirty="0" err="1">
                          <a:effectLst/>
                        </a:rPr>
                        <a:t>стриме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1" dirty="0" err="1">
                          <a:effectLst/>
                        </a:rPr>
                        <a:t>Files.lines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ru-RU" sz="1600" i="1" dirty="0" err="1">
                          <a:effectLst/>
                        </a:rPr>
                        <a:t>путь_к_файлу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Stream&lt;String&gt; </a:t>
                      </a:r>
                      <a:r>
                        <a:rPr lang="en-US" sz="1600" dirty="0" err="1"/>
                        <a:t>streamFromFiles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dirty="0" err="1"/>
                        <a:t>Files.lines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Paths.get</a:t>
                      </a:r>
                      <a:r>
                        <a:rPr lang="en-US" sz="1600" dirty="0"/>
                        <a:t>("file.txt"))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76495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5. Создание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r>
                        <a:rPr lang="ru-RU" sz="1600" dirty="0">
                          <a:effectLst/>
                        </a:rPr>
                        <a:t> из строки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«строка».</a:t>
                      </a:r>
                      <a:r>
                        <a:rPr lang="en-US" sz="1600" b="1">
                          <a:effectLst/>
                        </a:rPr>
                        <a:t>chars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IntStream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streamFromString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>
                          <a:solidFill>
                            <a:srgbClr val="50A14F"/>
                          </a:solidFill>
                          <a:effectLst/>
                        </a:rPr>
                        <a:t>"123"</a:t>
                      </a:r>
                      <a:r>
                        <a:rPr lang="en-US" sz="1600" dirty="0">
                          <a:effectLst/>
                        </a:rPr>
                        <a:t>.chars()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4260863048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6. С помощью </a:t>
                      </a:r>
                      <a:r>
                        <a:rPr lang="ru-RU" sz="1600" dirty="0" err="1">
                          <a:effectLst/>
                        </a:rPr>
                        <a:t>Stream.builder</a:t>
                      </a:r>
                      <a:endParaRPr lang="ru-RU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Stream.</a:t>
                      </a:r>
                      <a:r>
                        <a:rPr lang="en-US" sz="1600" b="1">
                          <a:effectLst/>
                        </a:rPr>
                        <a:t>builder</a:t>
                      </a:r>
                      <a:r>
                        <a:rPr lang="en-US" sz="1600">
                          <a:effectLst/>
                        </a:rPr>
                        <a:t>().</a:t>
                      </a:r>
                      <a:r>
                        <a:rPr lang="en-US" sz="1600" b="1">
                          <a:effectLst/>
                        </a:rPr>
                        <a:t>add</a:t>
                      </a:r>
                      <a:r>
                        <a:rPr lang="en-US" sz="1600">
                          <a:effectLst/>
                        </a:rPr>
                        <a:t>(...)....</a:t>
                      </a:r>
                      <a:r>
                        <a:rPr lang="en-US" sz="1600" b="1">
                          <a:effectLst/>
                        </a:rPr>
                        <a:t>build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Stream.builder</a:t>
                      </a:r>
                      <a:r>
                        <a:rPr lang="en-US" sz="1600" dirty="0">
                          <a:effectLst/>
                        </a:rPr>
                        <a:t>().add(</a:t>
                      </a:r>
                      <a:r>
                        <a:rPr lang="en-US" sz="1600" dirty="0">
                          <a:solidFill>
                            <a:srgbClr val="50A14F"/>
                          </a:solidFill>
                          <a:effectLst/>
                        </a:rPr>
                        <a:t>"a1"</a:t>
                      </a:r>
                      <a:r>
                        <a:rPr lang="en-US" sz="1600" dirty="0">
                          <a:effectLst/>
                        </a:rPr>
                        <a:t>).add(</a:t>
                      </a:r>
                      <a:r>
                        <a:rPr lang="en-US" sz="1600" dirty="0">
                          <a:solidFill>
                            <a:srgbClr val="50A14F"/>
                          </a:solidFill>
                          <a:effectLst/>
                        </a:rPr>
                        <a:t>"a2"</a:t>
                      </a:r>
                      <a:r>
                        <a:rPr lang="en-US" sz="1600" dirty="0">
                          <a:effectLst/>
                        </a:rPr>
                        <a:t>).add(</a:t>
                      </a:r>
                      <a:r>
                        <a:rPr lang="en-US" sz="1600" dirty="0">
                          <a:solidFill>
                            <a:srgbClr val="50A14F"/>
                          </a:solidFill>
                          <a:effectLst/>
                        </a:rPr>
                        <a:t>"a3"</a:t>
                      </a:r>
                      <a:r>
                        <a:rPr lang="en-US" sz="1600" dirty="0">
                          <a:effectLst/>
                        </a:rPr>
                        <a:t>).build()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752902432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7. Создание параллельного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endParaRPr lang="ru-RU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</a:t>
                      </a:r>
                      <a:r>
                        <a:rPr lang="en-US" sz="1600" b="1" dirty="0" err="1">
                          <a:effectLst/>
                        </a:rPr>
                        <a:t>parallelStream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Stream&lt;String&gt; stream = </a:t>
                      </a:r>
                      <a:r>
                        <a:rPr lang="en-US" sz="1600" dirty="0" err="1">
                          <a:effectLst/>
                        </a:rPr>
                        <a:t>collection.parallelStream</a:t>
                      </a:r>
                      <a:r>
                        <a:rPr lang="en-US" sz="1600" dirty="0">
                          <a:effectLst/>
                        </a:rPr>
                        <a:t>();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3108060008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8. Создание бесконечных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r>
                        <a:rPr lang="ru-RU" sz="1600" dirty="0">
                          <a:effectLst/>
                        </a:rPr>
                        <a:t> с помощью </a:t>
                      </a:r>
                      <a:r>
                        <a:rPr lang="ru-RU" sz="1600" dirty="0" err="1">
                          <a:effectLst/>
                        </a:rPr>
                        <a:t>Stream.iterate</a:t>
                      </a: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1" dirty="0" err="1">
                          <a:effectLst/>
                        </a:rPr>
                        <a:t>Stream.iterate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ru-RU" sz="1600" i="1" dirty="0" err="1">
                          <a:effectLst/>
                        </a:rPr>
                        <a:t>начальное_условие</a:t>
                      </a:r>
                      <a:r>
                        <a:rPr lang="ru-RU" sz="1600" dirty="0">
                          <a:effectLst/>
                        </a:rPr>
                        <a:t>, </a:t>
                      </a:r>
                      <a:r>
                        <a:rPr lang="ru-RU" sz="1600" i="1" dirty="0" err="1">
                          <a:effectLst/>
                        </a:rPr>
                        <a:t>выражение_генерации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Stream&lt;Integer&gt; </a:t>
                      </a:r>
                      <a:r>
                        <a:rPr lang="en-US" sz="1600" dirty="0" err="1">
                          <a:effectLst/>
                        </a:rPr>
                        <a:t>streamFromIterate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Stream.iterate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86801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, n -&gt; n + </a:t>
                      </a:r>
                      <a:r>
                        <a:rPr lang="en-US" sz="1600" dirty="0">
                          <a:solidFill>
                            <a:srgbClr val="986801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21703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23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Операции над потоками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5BFDF-F97D-4470-9A24-4F2931638A21}"/>
              </a:ext>
            </a:extLst>
          </p:cNvPr>
          <p:cNvSpPr/>
          <p:nvPr/>
        </p:nvSpPr>
        <p:spPr>
          <a:xfrm>
            <a:off x="2524344" y="1496318"/>
            <a:ext cx="64087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99"/>
                </a:solidFill>
              </a:rPr>
              <a:t>Java</a:t>
            </a:r>
            <a:r>
              <a:rPr lang="ru-RU" sz="2000" dirty="0">
                <a:solidFill>
                  <a:srgbClr val="000099"/>
                </a:solidFill>
              </a:rPr>
              <a:t> </a:t>
            </a:r>
            <a:r>
              <a:rPr lang="ru-RU" sz="2000" dirty="0" err="1">
                <a:solidFill>
                  <a:srgbClr val="000099"/>
                </a:solidFill>
              </a:rPr>
              <a:t>Stream</a:t>
            </a:r>
            <a:r>
              <a:rPr lang="ru-RU" sz="2000" dirty="0">
                <a:solidFill>
                  <a:srgbClr val="000099"/>
                </a:solidFill>
              </a:rPr>
              <a:t> API предлагает два вида методов: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99"/>
                </a:solidFill>
              </a:rPr>
              <a:t>Конвейерные — возвращают другой </a:t>
            </a:r>
            <a:r>
              <a:rPr lang="ru-RU" sz="2000" dirty="0" err="1">
                <a:solidFill>
                  <a:srgbClr val="000099"/>
                </a:solidFill>
              </a:rPr>
              <a:t>stream</a:t>
            </a:r>
            <a:r>
              <a:rPr lang="ru-RU" sz="2000" dirty="0">
                <a:solidFill>
                  <a:srgbClr val="000099"/>
                </a:solidFill>
              </a:rPr>
              <a:t>, то есть работают как </a:t>
            </a:r>
            <a:r>
              <a:rPr lang="ru-RU" sz="2000" dirty="0" err="1">
                <a:solidFill>
                  <a:srgbClr val="000099"/>
                </a:solidFill>
              </a:rPr>
              <a:t>builder</a:t>
            </a:r>
            <a:r>
              <a:rPr lang="ru-RU" sz="2000" dirty="0">
                <a:solidFill>
                  <a:srgbClr val="000099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99"/>
                </a:solidFill>
              </a:rPr>
              <a:t>Терминальные — возвращают другой объект, такой как коллекция, примитивы, объекты, </a:t>
            </a:r>
            <a:r>
              <a:rPr lang="ru-RU" sz="2000" dirty="0" err="1">
                <a:solidFill>
                  <a:srgbClr val="000099"/>
                </a:solidFill>
              </a:rPr>
              <a:t>Optional</a:t>
            </a:r>
            <a:r>
              <a:rPr lang="ru-RU" sz="2000" dirty="0">
                <a:solidFill>
                  <a:srgbClr val="000099"/>
                </a:solidFill>
              </a:rPr>
              <a:t> и т.д.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99"/>
              </a:solidFill>
            </a:endParaRPr>
          </a:p>
          <a:p>
            <a:r>
              <a:rPr lang="ru-RU" sz="2000" dirty="0">
                <a:solidFill>
                  <a:srgbClr val="000099"/>
                </a:solidFill>
              </a:rPr>
              <a:t>У </a:t>
            </a:r>
            <a:r>
              <a:rPr lang="ru-RU" sz="2000" dirty="0" err="1">
                <a:solidFill>
                  <a:srgbClr val="000099"/>
                </a:solidFill>
              </a:rPr>
              <a:t>stream'a</a:t>
            </a:r>
            <a:r>
              <a:rPr lang="ru-RU" sz="2000" dirty="0">
                <a:solidFill>
                  <a:srgbClr val="000099"/>
                </a:solidFill>
              </a:rPr>
              <a:t> может быть сколько угодно вызовов конвейерных вызовов и в конце один терминальный, при этом все конвейерные методы выполняются «лениво» и пока не будет вызван терминальный метод никаких действий на самом деле не происходит, так же как создать объект </a:t>
            </a:r>
            <a:r>
              <a:rPr lang="ru-RU" sz="2000" dirty="0" err="1">
                <a:solidFill>
                  <a:srgbClr val="000099"/>
                </a:solidFill>
              </a:rPr>
              <a:t>Thread</a:t>
            </a:r>
            <a:r>
              <a:rPr lang="ru-RU" sz="2000" dirty="0">
                <a:solidFill>
                  <a:srgbClr val="000099"/>
                </a:solidFill>
              </a:rPr>
              <a:t> или </a:t>
            </a:r>
            <a:r>
              <a:rPr lang="ru-RU" sz="2000" dirty="0" err="1">
                <a:solidFill>
                  <a:srgbClr val="000099"/>
                </a:solidFill>
              </a:rPr>
              <a:t>Runnable</a:t>
            </a:r>
            <a:r>
              <a:rPr lang="ru-RU" sz="2000" dirty="0">
                <a:solidFill>
                  <a:srgbClr val="000099"/>
                </a:solidFill>
              </a:rPr>
              <a:t>, но не вызвать у него </a:t>
            </a:r>
            <a:r>
              <a:rPr lang="ru-RU" sz="2000" dirty="0" err="1">
                <a:solidFill>
                  <a:srgbClr val="000099"/>
                </a:solidFill>
              </a:rPr>
              <a:t>start</a:t>
            </a:r>
            <a:r>
              <a:rPr lang="ru-RU" sz="2000" dirty="0">
                <a:solidFill>
                  <a:srgbClr val="000099"/>
                </a:solidFill>
              </a:rPr>
              <a:t>.</a:t>
            </a:r>
          </a:p>
          <a:p>
            <a:endParaRPr lang="ru-RU" sz="2000" dirty="0">
              <a:solidFill>
                <a:srgbClr val="0000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6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24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Конвейерные операции над потоками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2407"/>
              </p:ext>
            </p:extLst>
          </p:nvPr>
        </p:nvGraphicFramePr>
        <p:xfrm>
          <a:off x="1475657" y="1640735"/>
          <a:ext cx="7426424" cy="45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92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090066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002266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52024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filter</a:t>
                      </a:r>
                      <a:r>
                        <a:rPr lang="ru-RU" sz="1600" b="1" dirty="0">
                          <a:effectLst/>
                        </a:rPr>
                        <a:t>()</a:t>
                      </a:r>
                      <a:endParaRPr lang="en-US" sz="1600" b="1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Отфильтровывает записи, возвращает только записи, соответствующие условию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collection.stream().filter(«a1»::equals).count()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77903300"/>
                  </a:ext>
                </a:extLst>
              </a:tr>
              <a:tr h="24195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skip()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Позволяет пропустить N первых элементов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().skip(</a:t>
                      </a:r>
                      <a:r>
                        <a:rPr lang="en-US" sz="1600" dirty="0" err="1">
                          <a:effectLst/>
                        </a:rPr>
                        <a:t>collection.size</a:t>
                      </a:r>
                      <a:r>
                        <a:rPr lang="en-US" sz="1600" dirty="0">
                          <a:effectLst/>
                        </a:rPr>
                        <a:t>() — 1).</a:t>
                      </a:r>
                      <a:r>
                        <a:rPr lang="en-US" sz="1600" dirty="0" err="1">
                          <a:effectLst/>
                        </a:rPr>
                        <a:t>findFirst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orElse</a:t>
                      </a:r>
                      <a:r>
                        <a:rPr lang="en-US" sz="1600" dirty="0">
                          <a:effectLst/>
                        </a:rPr>
                        <a:t>(«1»)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2747490548"/>
                  </a:ext>
                </a:extLst>
              </a:tr>
              <a:tr h="35327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distinct()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</a:t>
                      </a:r>
                      <a:r>
                        <a:rPr lang="ru-RU" sz="1600" dirty="0" err="1">
                          <a:effectLst/>
                        </a:rPr>
                        <a:t>стрим</a:t>
                      </a:r>
                      <a:r>
                        <a:rPr lang="ru-RU" sz="1600" dirty="0">
                          <a:effectLst/>
                        </a:rPr>
                        <a:t> без дубликатов (для метода </a:t>
                      </a:r>
                      <a:r>
                        <a:rPr lang="ru-RU" sz="1600" dirty="0" err="1">
                          <a:effectLst/>
                        </a:rPr>
                        <a:t>equals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().distinct().collect(</a:t>
                      </a:r>
                      <a:r>
                        <a:rPr lang="en-US" sz="1600" dirty="0" err="1">
                          <a:effectLst/>
                        </a:rPr>
                        <a:t>Collectors.toList</a:t>
                      </a:r>
                      <a:r>
                        <a:rPr lang="en-US" sz="1600" dirty="0">
                          <a:effectLst/>
                        </a:rPr>
                        <a:t>())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4017788872"/>
                  </a:ext>
                </a:extLst>
              </a:tr>
              <a:tr h="24195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map()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Преобразует каждый элемент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endParaRPr lang="ru-RU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().map((s) -&gt; s + "_1").collect(</a:t>
                      </a:r>
                      <a:r>
                        <a:rPr lang="en-US" sz="1600" dirty="0" err="1">
                          <a:effectLst/>
                        </a:rPr>
                        <a:t>Collectors.toList</a:t>
                      </a:r>
                      <a:r>
                        <a:rPr lang="en-US" sz="1600" dirty="0">
                          <a:effectLst/>
                        </a:rPr>
                        <a:t>())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2433522777"/>
                  </a:ext>
                </a:extLst>
              </a:tr>
              <a:tr h="46458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peek()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тот же </a:t>
                      </a:r>
                      <a:r>
                        <a:rPr lang="ru-RU" sz="1600" dirty="0" err="1">
                          <a:effectLst/>
                        </a:rPr>
                        <a:t>стрим</a:t>
                      </a:r>
                      <a:r>
                        <a:rPr lang="ru-RU" sz="1600" dirty="0">
                          <a:effectLst/>
                        </a:rPr>
                        <a:t>, но применяет функцию к каждому элементу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endParaRPr lang="ru-RU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().map(String::</a:t>
                      </a:r>
                      <a:r>
                        <a:rPr lang="en-US" sz="1600" dirty="0" err="1">
                          <a:effectLst/>
                        </a:rPr>
                        <a:t>toUpperCase</a:t>
                      </a:r>
                      <a:r>
                        <a:rPr lang="en-US" sz="1600" dirty="0">
                          <a:effectLst/>
                        </a:rPr>
                        <a:t>).peek((e) -&gt; </a:t>
                      </a:r>
                      <a:r>
                        <a:rPr lang="en-US" sz="1600" dirty="0" err="1">
                          <a:effectLst/>
                        </a:rPr>
                        <a:t>System.out.print</a:t>
                      </a:r>
                      <a:r>
                        <a:rPr lang="en-US" sz="1600" dirty="0">
                          <a:effectLst/>
                        </a:rPr>
                        <a:t>("," + e)).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collect(</a:t>
                      </a:r>
                      <a:r>
                        <a:rPr lang="en-US" sz="1600" dirty="0" err="1">
                          <a:effectLst/>
                        </a:rPr>
                        <a:t>Collectors.toList</a:t>
                      </a:r>
                      <a:r>
                        <a:rPr lang="en-US" sz="1600" dirty="0">
                          <a:effectLst/>
                        </a:rPr>
                        <a:t>())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394777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25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Конвейерные операции над потоками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3356"/>
              </p:ext>
            </p:extLst>
          </p:nvPr>
        </p:nvGraphicFramePr>
        <p:xfrm>
          <a:off x="1211078" y="1791908"/>
          <a:ext cx="7699033" cy="397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3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166789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149181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46458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limit()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Позволяет ограничить выборку определенным количеством первых элементов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().limit(2).collect(</a:t>
                      </a:r>
                      <a:r>
                        <a:rPr lang="en-US" sz="1600" dirty="0" err="1">
                          <a:effectLst/>
                        </a:rPr>
                        <a:t>Collectors.toList</a:t>
                      </a:r>
                      <a:r>
                        <a:rPr lang="en-US" sz="1600" dirty="0">
                          <a:effectLst/>
                        </a:rPr>
                        <a:t>())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2248487983"/>
                  </a:ext>
                </a:extLst>
              </a:tr>
              <a:tr h="52024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sorted()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Позволяет сортировать значения либо в натуральном порядке, либо задавая </a:t>
                      </a:r>
                      <a:r>
                        <a:rPr lang="ru-RU" sz="1600" dirty="0" err="1">
                          <a:effectLst/>
                        </a:rPr>
                        <a:t>Comparator</a:t>
                      </a:r>
                      <a:endParaRPr lang="ru-RU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().sorted().collect(</a:t>
                      </a:r>
                      <a:r>
                        <a:rPr lang="en-US" sz="1600" dirty="0" err="1">
                          <a:effectLst/>
                        </a:rPr>
                        <a:t>Collectors.toList</a:t>
                      </a:r>
                      <a:r>
                        <a:rPr lang="en-US" sz="1600" dirty="0">
                          <a:effectLst/>
                        </a:rPr>
                        <a:t>())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80681558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mapToInt</a:t>
                      </a:r>
                      <a:r>
                        <a:rPr lang="en-US" sz="1600" b="1" dirty="0">
                          <a:effectLst/>
                        </a:rPr>
                        <a:t>(), 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 err="1">
                          <a:effectLst/>
                        </a:rPr>
                        <a:t>mapToDouble</a:t>
                      </a:r>
                      <a:r>
                        <a:rPr lang="en-US" sz="1600" b="1" dirty="0">
                          <a:effectLst/>
                        </a:rPr>
                        <a:t>(), 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 err="1">
                          <a:effectLst/>
                        </a:rPr>
                        <a:t>mapToLong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Аналог map, но возвращает числовой стрим (то есть стрим из числовых примитивов)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mapToInt</a:t>
                      </a:r>
                      <a:r>
                        <a:rPr lang="en-US" sz="1600" dirty="0">
                          <a:effectLst/>
                        </a:rPr>
                        <a:t>((s) -&gt; </a:t>
                      </a:r>
                      <a:r>
                        <a:rPr lang="en-US" sz="1600" dirty="0" err="1">
                          <a:effectLst/>
                        </a:rPr>
                        <a:t>Integer.parseInt</a:t>
                      </a:r>
                      <a:r>
                        <a:rPr lang="en-US" sz="1600" dirty="0">
                          <a:effectLst/>
                        </a:rPr>
                        <a:t>(s)).</a:t>
                      </a:r>
                      <a:r>
                        <a:rPr lang="en-US" sz="1600" dirty="0" err="1"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0321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95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26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Терминальные операции над потоками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89998"/>
              </p:ext>
            </p:extLst>
          </p:nvPr>
        </p:nvGraphicFramePr>
        <p:xfrm>
          <a:off x="1211078" y="1791908"/>
          <a:ext cx="7699033" cy="371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3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166789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149181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46458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findFirst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первый элемент из стрима (возвращает Optional)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collection.stream().findFirst().orElse(«1»)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248487983"/>
                  </a:ext>
                </a:extLst>
              </a:tr>
              <a:tr h="52024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findAny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любой подходящий элемент из стрима (возвращает Optional)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collection.stream().findAny().orElse(«1»)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80681558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collect()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Представление результатов в виде коллекций и других структур данных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().filter((s) -&gt; </a:t>
                      </a:r>
                      <a:r>
                        <a:rPr lang="en-US" sz="1600" dirty="0" err="1">
                          <a:effectLst/>
                        </a:rPr>
                        <a:t>s.contains</a:t>
                      </a:r>
                      <a:r>
                        <a:rPr lang="en-US" sz="1600" dirty="0">
                          <a:effectLst/>
                        </a:rPr>
                        <a:t>(«1»)).collect(</a:t>
                      </a:r>
                      <a:r>
                        <a:rPr lang="en-US" sz="1600" dirty="0" err="1">
                          <a:effectLst/>
                        </a:rPr>
                        <a:t>Collectors.toList</a:t>
                      </a:r>
                      <a:r>
                        <a:rPr lang="en-US" sz="1600" dirty="0">
                          <a:effectLst/>
                        </a:rPr>
                        <a:t>())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100321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74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27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Терминальные операции над потоками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92386"/>
              </p:ext>
            </p:extLst>
          </p:nvPr>
        </p:nvGraphicFramePr>
        <p:xfrm>
          <a:off x="1211078" y="1791908"/>
          <a:ext cx="7699033" cy="430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3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166789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149181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46458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count()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количество элементов в </a:t>
                      </a:r>
                      <a:r>
                        <a:rPr lang="ru-RU" sz="1600" dirty="0" err="1">
                          <a:effectLst/>
                        </a:rPr>
                        <a:t>стриме</a:t>
                      </a:r>
                      <a:endParaRPr lang="ru-RU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collection.stream().filter(«a1»::equals).count()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248487983"/>
                  </a:ext>
                </a:extLst>
              </a:tr>
              <a:tr h="52024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anyMatch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</a:t>
                      </a:r>
                      <a:r>
                        <a:rPr lang="ru-RU" sz="1600" dirty="0" err="1">
                          <a:effectLst/>
                        </a:rPr>
                        <a:t>true</a:t>
                      </a:r>
                      <a:r>
                        <a:rPr lang="ru-RU" sz="1600" dirty="0">
                          <a:effectLst/>
                        </a:rPr>
                        <a:t>, если условие выполняется хотя бы для одного элемента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anyMatch</a:t>
                      </a:r>
                      <a:r>
                        <a:rPr lang="en-US" sz="1600" dirty="0">
                          <a:effectLst/>
                        </a:rPr>
                        <a:t>(«a1»::equals)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80681558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noneMatch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true, если условие не выполняется ни для одного элемента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noneMatch</a:t>
                      </a:r>
                      <a:r>
                        <a:rPr lang="en-US" sz="1600" dirty="0">
                          <a:effectLst/>
                        </a:rPr>
                        <a:t>(«a8»::equals)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1003212707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allMatch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true, если условие выполняется для всех элементов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allMatch</a:t>
                      </a:r>
                      <a:r>
                        <a:rPr lang="en-US" sz="1600" dirty="0">
                          <a:effectLst/>
                        </a:rPr>
                        <a:t>((s) -&gt; </a:t>
                      </a:r>
                      <a:r>
                        <a:rPr lang="en-US" sz="1600" dirty="0" err="1">
                          <a:effectLst/>
                        </a:rPr>
                        <a:t>s.contains</a:t>
                      </a:r>
                      <a:r>
                        <a:rPr lang="en-US" sz="1600" dirty="0">
                          <a:effectLst/>
                        </a:rPr>
                        <a:t>(«1»))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407964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6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28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Терминальные операции над потоками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98004"/>
              </p:ext>
            </p:extLst>
          </p:nvPr>
        </p:nvGraphicFramePr>
        <p:xfrm>
          <a:off x="1211078" y="1791908"/>
          <a:ext cx="7699033" cy="445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3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166789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149181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46458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min()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минимальный элемент, в качестве условия использует компаратор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collection.stream().min(String::compareTo).get()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248487983"/>
                  </a:ext>
                </a:extLst>
              </a:tr>
              <a:tr h="52024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max()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максимальный элемент, в качестве условия использует компаратор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collection.stream().max(String::compareTo).get()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80681558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forEach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Применяет функцию к каждому объекту стрима, порядок при параллельном выполнении не гарантируется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set.stream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forEach</a:t>
                      </a:r>
                      <a:r>
                        <a:rPr lang="en-US" sz="1600" dirty="0">
                          <a:effectLst/>
                        </a:rPr>
                        <a:t>((p) -&gt; </a:t>
                      </a:r>
                      <a:r>
                        <a:rPr lang="en-US" sz="1600" dirty="0" err="1">
                          <a:effectLst/>
                        </a:rPr>
                        <a:t>p.append</a:t>
                      </a:r>
                      <a:r>
                        <a:rPr lang="en-US" sz="1600" dirty="0">
                          <a:effectLst/>
                        </a:rPr>
                        <a:t>("_1"));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100321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3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29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Терминальные операции над потоками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4067"/>
              </p:ext>
            </p:extLst>
          </p:nvPr>
        </p:nvGraphicFramePr>
        <p:xfrm>
          <a:off x="1211078" y="1791908"/>
          <a:ext cx="7699033" cy="371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3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166789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149181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forEachOrdered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Применяет функцию к каждому объекту стрима, сохранение порядка элементов гарантирует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list.stream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forEachOrdered</a:t>
                      </a:r>
                      <a:r>
                        <a:rPr lang="en-US" sz="1600" dirty="0">
                          <a:effectLst/>
                        </a:rPr>
                        <a:t>((p) -&gt; </a:t>
                      </a:r>
                      <a:r>
                        <a:rPr lang="en-US" sz="1600" dirty="0" err="1">
                          <a:effectLst/>
                        </a:rPr>
                        <a:t>p.append</a:t>
                      </a:r>
                      <a:r>
                        <a:rPr lang="en-US" sz="1600" dirty="0">
                          <a:effectLst/>
                        </a:rPr>
                        <a:t>("_new"));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4079646565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toArray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массив значений </a:t>
                      </a:r>
                      <a:r>
                        <a:rPr lang="ru-RU" sz="1600" dirty="0" err="1">
                          <a:effectLst/>
                        </a:rPr>
                        <a:t>стрима</a:t>
                      </a:r>
                      <a:endParaRPr lang="ru-RU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collection.stream().map(String::toUpperCase).toArray(String[]::new);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239773802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reduce()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Позволяет выполнять агрегатные функции на всей коллекцией и возвращать один результат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().reduce((s1, s2) -&gt; s1 + s2).</a:t>
                      </a:r>
                      <a:r>
                        <a:rPr lang="en-US" sz="1600" dirty="0" err="1">
                          <a:effectLst/>
                        </a:rPr>
                        <a:t>orElse</a:t>
                      </a:r>
                      <a:r>
                        <a:rPr lang="en-US" sz="1600" dirty="0">
                          <a:effectLst/>
                        </a:rPr>
                        <a:t>(0)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165891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7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3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4868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Зачем это нужно?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E7E15-B82B-4CE3-9E48-AFEF3A1D6928}"/>
              </a:ext>
            </a:extLst>
          </p:cNvPr>
          <p:cNvSpPr/>
          <p:nvPr/>
        </p:nvSpPr>
        <p:spPr>
          <a:xfrm>
            <a:off x="1071648" y="1948269"/>
            <a:ext cx="784887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0099"/>
                </a:solidFill>
                <a:latin typeface="+mn-lt"/>
              </a:rPr>
              <a:t>Лямбда-выражение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 — это такая функция. Можно считать, что это обычный метод в </a:t>
            </a:r>
            <a:r>
              <a:rPr lang="ru-RU" sz="2000" dirty="0" err="1">
                <a:solidFill>
                  <a:srgbClr val="000099"/>
                </a:solidFill>
                <a:latin typeface="+mn-lt"/>
              </a:rPr>
              <a:t>Java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, только его особенность в том, что его можно передавать в другие методы в качестве аргумента.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99"/>
                </a:solidFill>
                <a:latin typeface="+mn-lt"/>
              </a:rPr>
              <a:t>Когда это может понадобиться? Например, если  мы хотим передать какой-нибудь </a:t>
            </a:r>
            <a:r>
              <a:rPr lang="ru-RU" sz="2000" dirty="0" err="1">
                <a:solidFill>
                  <a:srgbClr val="000099"/>
                </a:solidFill>
                <a:latin typeface="+mn-lt"/>
              </a:rPr>
              <a:t>callback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. Нам нужно, чтобы тот метод, который мы вызываем, имел возможность вызвать какой-то другой метод, который мы ему передадим. То есть, чтобы у нас была возможность в каких-то случаях передавать один </a:t>
            </a:r>
            <a:r>
              <a:rPr lang="ru-RU" sz="2000" dirty="0" err="1">
                <a:solidFill>
                  <a:srgbClr val="000099"/>
                </a:solidFill>
                <a:latin typeface="+mn-lt"/>
              </a:rPr>
              <a:t>callback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, а в других — иной. И наш метод, который бы принимал наши </a:t>
            </a:r>
            <a:r>
              <a:rPr lang="ru-RU" sz="2000" dirty="0" err="1">
                <a:solidFill>
                  <a:srgbClr val="000099"/>
                </a:solidFill>
                <a:latin typeface="+mn-lt"/>
              </a:rPr>
              <a:t>callback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-и, — вызывал бы их.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99"/>
                </a:solidFill>
                <a:latin typeface="+mn-lt"/>
              </a:rPr>
              <a:t>Простой пример — сортировка. </a:t>
            </a:r>
            <a:endParaRPr lang="en-US" sz="20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47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30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Дополнительно для числовых потоков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ADB6B-2AD2-4545-ABC6-55BDF949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97738"/>
              </p:ext>
            </p:extLst>
          </p:nvPr>
        </p:nvGraphicFramePr>
        <p:xfrm>
          <a:off x="1211078" y="1791908"/>
          <a:ext cx="7699033" cy="249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63">
                  <a:extLst>
                    <a:ext uri="{9D8B030D-6E8A-4147-A177-3AD203B41FA5}">
                      <a16:colId xmlns:a16="http://schemas.microsoft.com/office/drawing/2014/main" val="3512299387"/>
                    </a:ext>
                  </a:extLst>
                </a:gridCol>
                <a:gridCol w="2166789">
                  <a:extLst>
                    <a:ext uri="{9D8B030D-6E8A-4147-A177-3AD203B41FA5}">
                      <a16:colId xmlns:a16="http://schemas.microsoft.com/office/drawing/2014/main" val="1725626221"/>
                    </a:ext>
                  </a:extLst>
                </a:gridCol>
                <a:gridCol w="4149181">
                  <a:extLst>
                    <a:ext uri="{9D8B030D-6E8A-4147-A177-3AD203B41FA5}">
                      <a16:colId xmlns:a16="http://schemas.microsoft.com/office/drawing/2014/main" val="3642634153"/>
                    </a:ext>
                  </a:extLst>
                </a:gridCol>
              </a:tblGrid>
              <a:tr h="130641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en-US" sz="1600" dirty="0">
                        <a:effectLst/>
                      </a:endParaRP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5461" marR="15461" marT="7730" marB="115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Пример</a:t>
                      </a:r>
                    </a:p>
                  </a:txBody>
                  <a:tcPr marL="15461" marR="15461" marT="7730" marB="11595"/>
                </a:tc>
                <a:extLst>
                  <a:ext uri="{0D108BD9-81ED-4DB2-BD59-A6C34878D82A}">
                    <a16:rowId xmlns:a16="http://schemas.microsoft.com/office/drawing/2014/main" val="1015364303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sum</a:t>
                      </a:r>
                      <a:r>
                        <a:rPr lang="ru-RU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сумму всех чисел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collection.stream().mapToInt((s) -&gt; Integer.parseInt(s)).sum()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4079646565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average()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Возвращает среднее арифметическое всех чисел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mapToInt</a:t>
                      </a:r>
                      <a:r>
                        <a:rPr lang="en-US" sz="1600" dirty="0">
                          <a:effectLst/>
                        </a:rPr>
                        <a:t>((s) -&gt; </a:t>
                      </a:r>
                      <a:r>
                        <a:rPr lang="en-US" sz="1600" dirty="0" err="1">
                          <a:effectLst/>
                        </a:rPr>
                        <a:t>Integer.parseInt</a:t>
                      </a:r>
                      <a:r>
                        <a:rPr lang="en-US" sz="1600" dirty="0">
                          <a:effectLst/>
                        </a:rPr>
                        <a:t>(s)).average()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2239773802"/>
                  </a:ext>
                </a:extLst>
              </a:tr>
              <a:tr h="57590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mapToObj</a:t>
                      </a:r>
                      <a:r>
                        <a:rPr lang="en-US" sz="1600" b="1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Преобразует числовой стрим обратно в объектный</a:t>
                      </a:r>
                    </a:p>
                  </a:txBody>
                  <a:tcPr marL="76200" marR="76200" marT="3810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intStream.mapToObj</a:t>
                      </a:r>
                      <a:r>
                        <a:rPr lang="en-US" sz="1600" dirty="0">
                          <a:effectLst/>
                        </a:rPr>
                        <a:t>((id) -&gt; new Key(id)).</a:t>
                      </a:r>
                      <a:r>
                        <a:rPr lang="en-US" sz="1600" dirty="0" err="1"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76200" marR="76200" marT="38100" marB="57150"/>
                </a:tc>
                <a:extLst>
                  <a:ext uri="{0D108BD9-81ED-4DB2-BD59-A6C34878D82A}">
                    <a16:rowId xmlns:a16="http://schemas.microsoft.com/office/drawing/2014/main" val="165891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31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538652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Пример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0C333-407F-4B12-9EA6-64234016C825}"/>
              </a:ext>
            </a:extLst>
          </p:cNvPr>
          <p:cNvSpPr/>
          <p:nvPr/>
        </p:nvSpPr>
        <p:spPr>
          <a:xfrm>
            <a:off x="1357120" y="1988840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int sum = </a:t>
            </a:r>
            <a:r>
              <a:rPr lang="en-US" sz="2000" dirty="0" err="1">
                <a:latin typeface="+mn-lt"/>
              </a:rPr>
              <a:t>widgets.stream</a:t>
            </a:r>
            <a:r>
              <a:rPr lang="en-US" sz="2000" dirty="0">
                <a:latin typeface="+mn-lt"/>
              </a:rPr>
              <a:t>()</a:t>
            </a:r>
          </a:p>
          <a:p>
            <a:r>
              <a:rPr lang="en-US" sz="2000" dirty="0">
                <a:latin typeface="+mn-lt"/>
              </a:rPr>
              <a:t>                </a:t>
            </a:r>
            <a:r>
              <a:rPr lang="ru-RU" sz="2000" dirty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.filter(w -&gt; </a:t>
            </a:r>
            <a:r>
              <a:rPr lang="en-US" sz="2000" dirty="0" err="1">
                <a:latin typeface="+mn-lt"/>
              </a:rPr>
              <a:t>w.getColor</a:t>
            </a:r>
            <a:r>
              <a:rPr lang="en-US" sz="2000" dirty="0">
                <a:latin typeface="+mn-lt"/>
              </a:rPr>
              <a:t>() == RED)</a:t>
            </a:r>
          </a:p>
          <a:p>
            <a:r>
              <a:rPr lang="en-US" sz="2000" dirty="0">
                <a:latin typeface="+mn-lt"/>
              </a:rPr>
              <a:t>          </a:t>
            </a:r>
            <a:r>
              <a:rPr lang="ru-RU" sz="2000" dirty="0">
                <a:latin typeface="+mn-lt"/>
              </a:rPr>
              <a:t>		</a:t>
            </a:r>
            <a:r>
              <a:rPr lang="en-US" sz="2000" dirty="0">
                <a:latin typeface="+mn-lt"/>
              </a:rPr>
              <a:t>.</a:t>
            </a:r>
            <a:r>
              <a:rPr lang="en-US" sz="2000" dirty="0" err="1">
                <a:latin typeface="+mn-lt"/>
              </a:rPr>
              <a:t>mapToInt</a:t>
            </a:r>
            <a:r>
              <a:rPr lang="en-US" sz="2000" dirty="0">
                <a:latin typeface="+mn-lt"/>
              </a:rPr>
              <a:t>(w -&gt; </a:t>
            </a:r>
            <a:r>
              <a:rPr lang="en-US" sz="2000" dirty="0" err="1">
                <a:latin typeface="+mn-lt"/>
              </a:rPr>
              <a:t>w.getWeight</a:t>
            </a:r>
            <a:r>
              <a:rPr lang="en-US" sz="2000" dirty="0">
                <a:latin typeface="+mn-lt"/>
              </a:rPr>
              <a:t>())</a:t>
            </a:r>
          </a:p>
          <a:p>
            <a:r>
              <a:rPr lang="en-US" sz="2000" dirty="0">
                <a:latin typeface="+mn-lt"/>
              </a:rPr>
              <a:t>             </a:t>
            </a:r>
            <a:r>
              <a:rPr lang="ru-RU" sz="2000" dirty="0">
                <a:latin typeface="+mn-lt"/>
              </a:rPr>
              <a:t>		</a:t>
            </a:r>
            <a:r>
              <a:rPr lang="en-US" sz="2000" dirty="0">
                <a:latin typeface="+mn-lt"/>
              </a:rPr>
              <a:t>.sum();</a:t>
            </a:r>
            <a:endParaRPr lang="ru-RU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ru-RU" sz="2000" dirty="0">
                <a:solidFill>
                  <a:srgbClr val="000099"/>
                </a:solidFill>
                <a:latin typeface="+mn-lt"/>
              </a:rPr>
              <a:t>Поток в данном случае работает с коллекцией 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widgets. </a:t>
            </a:r>
            <a:r>
              <a:rPr lang="ru-RU" sz="2000" dirty="0">
                <a:solidFill>
                  <a:srgbClr val="000099"/>
                </a:solidFill>
                <a:latin typeface="+mn-lt"/>
              </a:rPr>
              <a:t>Мы создаем из нее поток, фильтруем его и преобразовываем в поток целых чисел, представляющих вес каждого красного виджета. Финальная операция – суммирование значений в полученном отфильтрованном потоке. </a:t>
            </a:r>
            <a:endParaRPr lang="en-US" sz="20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94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32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 + Потоки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290291" y="1484784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7019E-0C12-4EF0-A5F9-5F7CD36B2FDA}"/>
              </a:ext>
            </a:extLst>
          </p:cNvPr>
          <p:cNvSpPr/>
          <p:nvPr/>
        </p:nvSpPr>
        <p:spPr>
          <a:xfrm>
            <a:off x="1763688" y="1776096"/>
            <a:ext cx="71292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Вывести квадрат каждого элемента списка</a:t>
            </a:r>
          </a:p>
          <a:p>
            <a:r>
              <a:rPr lang="ru-RU" sz="2000" dirty="0">
                <a:solidFill>
                  <a:srgbClr val="000099"/>
                </a:solidFill>
              </a:rPr>
              <a:t>// Старый способ:</a:t>
            </a:r>
          </a:p>
          <a:p>
            <a:r>
              <a:rPr lang="en-US" sz="2000" dirty="0"/>
              <a:t>List&lt;Integer&gt; list = </a:t>
            </a:r>
            <a:r>
              <a:rPr lang="en-US" sz="2000" dirty="0" err="1"/>
              <a:t>Arrays.asList</a:t>
            </a:r>
            <a:r>
              <a:rPr lang="en-US" sz="2000" dirty="0"/>
              <a:t>(1,2,3,4,5,6,7);</a:t>
            </a:r>
          </a:p>
          <a:p>
            <a:r>
              <a:rPr lang="en-US" sz="2000" dirty="0"/>
              <a:t>for(Integer n : list) {</a:t>
            </a:r>
          </a:p>
          <a:p>
            <a:r>
              <a:rPr lang="ru-RU" sz="2000" dirty="0"/>
              <a:t>    </a:t>
            </a:r>
            <a:r>
              <a:rPr lang="en-US" sz="2000" dirty="0"/>
              <a:t>int x = n * n;</a:t>
            </a:r>
          </a:p>
          <a:p>
            <a:r>
              <a:rPr lang="ru-RU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(x);</a:t>
            </a:r>
          </a:p>
          <a:p>
            <a:r>
              <a:rPr lang="en-US" sz="2000" dirty="0"/>
              <a:t>}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0099"/>
                </a:solidFill>
              </a:rPr>
              <a:t>// </a:t>
            </a:r>
            <a:r>
              <a:rPr lang="ru-RU" sz="2000" dirty="0">
                <a:solidFill>
                  <a:srgbClr val="000099"/>
                </a:solidFill>
              </a:rPr>
              <a:t>Новый способ:</a:t>
            </a:r>
          </a:p>
          <a:p>
            <a:r>
              <a:rPr lang="en-US" sz="2000" dirty="0"/>
              <a:t>List&lt;Integer&gt; list = </a:t>
            </a:r>
            <a:r>
              <a:rPr lang="en-US" sz="2000" dirty="0" err="1"/>
              <a:t>Arrays.asList</a:t>
            </a:r>
            <a:r>
              <a:rPr lang="en-US" sz="2000" dirty="0"/>
              <a:t>(1,2,3,4,5,6,7);</a:t>
            </a:r>
          </a:p>
          <a:p>
            <a:r>
              <a:rPr lang="en-US" sz="2000" b="1" dirty="0" err="1"/>
              <a:t>list.stream</a:t>
            </a:r>
            <a:r>
              <a:rPr lang="en-US" sz="2000" b="1" dirty="0"/>
              <a:t>().map((x) -&gt; x*x).</a:t>
            </a:r>
            <a:r>
              <a:rPr lang="en-US" sz="2000" b="1" dirty="0" err="1"/>
              <a:t>forEach</a:t>
            </a:r>
            <a:r>
              <a:rPr lang="en-US" sz="2000" b="1" dirty="0"/>
              <a:t>(</a:t>
            </a:r>
            <a:r>
              <a:rPr lang="en-US" sz="2000" b="1" dirty="0" err="1"/>
              <a:t>System.out</a:t>
            </a:r>
            <a:r>
              <a:rPr lang="en-US" sz="2000" b="1" dirty="0"/>
              <a:t>::</a:t>
            </a:r>
            <a:r>
              <a:rPr lang="en-US" sz="2000" b="1" dirty="0" err="1"/>
              <a:t>println</a:t>
            </a:r>
            <a:r>
              <a:rPr lang="en-US" sz="2000" b="1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2711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33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 + Потоки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7019E-0C12-4EF0-A5F9-5F7CD36B2FDA}"/>
              </a:ext>
            </a:extLst>
          </p:cNvPr>
          <p:cNvSpPr/>
          <p:nvPr/>
        </p:nvSpPr>
        <p:spPr>
          <a:xfrm>
            <a:off x="1153816" y="1484784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Вывести сумму квадратов всех элементов списка</a:t>
            </a:r>
          </a:p>
          <a:p>
            <a:r>
              <a:rPr lang="ru-RU" sz="2000" dirty="0">
                <a:solidFill>
                  <a:srgbClr val="000099"/>
                </a:solidFill>
              </a:rPr>
              <a:t>// Старый способ:</a:t>
            </a:r>
          </a:p>
          <a:p>
            <a:r>
              <a:rPr lang="en-US" sz="2000" dirty="0"/>
              <a:t>List&lt;Integer&gt; list = </a:t>
            </a:r>
            <a:r>
              <a:rPr lang="en-US" sz="2000" dirty="0" err="1"/>
              <a:t>Arrays.asList</a:t>
            </a:r>
            <a:r>
              <a:rPr lang="en-US" sz="2000" dirty="0"/>
              <a:t>(1,2,3,4,5,6,7);</a:t>
            </a:r>
          </a:p>
          <a:p>
            <a:r>
              <a:rPr lang="en-US" sz="2000" dirty="0"/>
              <a:t>int sum = 0;</a:t>
            </a:r>
          </a:p>
          <a:p>
            <a:r>
              <a:rPr lang="en-US" sz="2000" dirty="0"/>
              <a:t>for(Integer n : list) {</a:t>
            </a:r>
          </a:p>
          <a:p>
            <a:r>
              <a:rPr lang="ru-RU" sz="2000" dirty="0"/>
              <a:t>    </a:t>
            </a:r>
            <a:r>
              <a:rPr lang="en-US" sz="2000" dirty="0"/>
              <a:t>int x = n * n;</a:t>
            </a:r>
          </a:p>
          <a:p>
            <a:r>
              <a:rPr lang="ru-RU" sz="2000" dirty="0"/>
              <a:t>    </a:t>
            </a:r>
            <a:r>
              <a:rPr lang="en-US" sz="2000" dirty="0"/>
              <a:t>sum = sum + x;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(sum);</a:t>
            </a:r>
          </a:p>
          <a:p>
            <a:r>
              <a:rPr lang="en-US" sz="2000" dirty="0">
                <a:solidFill>
                  <a:srgbClr val="000099"/>
                </a:solidFill>
              </a:rPr>
              <a:t>// </a:t>
            </a:r>
            <a:r>
              <a:rPr lang="ru-RU" sz="2000" dirty="0">
                <a:solidFill>
                  <a:srgbClr val="000099"/>
                </a:solidFill>
              </a:rPr>
              <a:t>Новый способ:</a:t>
            </a:r>
          </a:p>
          <a:p>
            <a:r>
              <a:rPr lang="en-US" sz="2000" dirty="0"/>
              <a:t>List&lt;Integer&gt; list = </a:t>
            </a:r>
            <a:r>
              <a:rPr lang="en-US" sz="2000" dirty="0" err="1"/>
              <a:t>Arrays.asList</a:t>
            </a:r>
            <a:r>
              <a:rPr lang="en-US" sz="2000" dirty="0"/>
              <a:t>(1,2,3,4,5,6,7);</a:t>
            </a:r>
          </a:p>
          <a:p>
            <a:r>
              <a:rPr lang="en-US" sz="2000" b="1" dirty="0"/>
              <a:t>int sum = </a:t>
            </a:r>
            <a:r>
              <a:rPr lang="en-US" sz="2000" b="1" dirty="0" err="1"/>
              <a:t>list.stream</a:t>
            </a:r>
            <a:r>
              <a:rPr lang="en-US" sz="2000" b="1" dirty="0"/>
              <a:t>().map(x -&gt; x*x).reduce((</a:t>
            </a:r>
            <a:r>
              <a:rPr lang="en-US" sz="2000" b="1" dirty="0" err="1"/>
              <a:t>x,y</a:t>
            </a:r>
            <a:r>
              <a:rPr lang="en-US" sz="2000" b="1" dirty="0"/>
              <a:t>) -&gt; x + y).get();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(sum);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36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4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Сортировка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016CE-A5BF-484C-8E03-C6C6B8D2B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10801" r="38975" b="31234"/>
          <a:stretch/>
        </p:blipFill>
        <p:spPr>
          <a:xfrm>
            <a:off x="2483768" y="1084606"/>
            <a:ext cx="5184576" cy="55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5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Сортировка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2237800" y="1615369"/>
            <a:ext cx="6678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arrays.sort</a:t>
            </a:r>
            <a:r>
              <a:rPr lang="en-US" sz="2000" dirty="0"/>
              <a:t>(</a:t>
            </a:r>
            <a:r>
              <a:rPr lang="en-US" sz="2000" dirty="0" err="1"/>
              <a:t>sortByLength</a:t>
            </a:r>
            <a:r>
              <a:rPr lang="en-US" sz="2000" dirty="0"/>
              <a:t>); </a:t>
            </a:r>
            <a:endParaRPr lang="ru-RU" sz="2000" dirty="0"/>
          </a:p>
          <a:p>
            <a:r>
              <a:rPr lang="en-US" sz="2000" b="1" dirty="0" err="1">
                <a:solidFill>
                  <a:srgbClr val="000099"/>
                </a:solidFill>
              </a:rPr>
              <a:t>Результат</a:t>
            </a:r>
            <a:r>
              <a:rPr lang="en-US" sz="2000" b="1" dirty="0">
                <a:solidFill>
                  <a:srgbClr val="000099"/>
                </a:solidFill>
              </a:rPr>
              <a:t>:</a:t>
            </a:r>
          </a:p>
          <a:p>
            <a:r>
              <a:rPr lang="en-US" sz="2000" dirty="0" err="1">
                <a:solidFill>
                  <a:srgbClr val="000099"/>
                </a:solidFill>
              </a:rPr>
              <a:t>мама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мыла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раму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 err="1">
                <a:solidFill>
                  <a:srgbClr val="000099"/>
                </a:solidFill>
              </a:rPr>
              <a:t>мир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труд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май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я </a:t>
            </a:r>
            <a:r>
              <a:rPr lang="en-US" sz="2000" dirty="0" err="1">
                <a:solidFill>
                  <a:srgbClr val="000099"/>
                </a:solidFill>
              </a:rPr>
              <a:t>очень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люблю</a:t>
            </a:r>
            <a:r>
              <a:rPr lang="en-US" sz="2000" dirty="0">
                <a:solidFill>
                  <a:srgbClr val="000099"/>
                </a:solidFill>
              </a:rPr>
              <a:t> java</a:t>
            </a:r>
          </a:p>
          <a:p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 err="1"/>
              <a:t>arrays.sort</a:t>
            </a:r>
            <a:r>
              <a:rPr lang="en-US" sz="2000" dirty="0"/>
              <a:t>(</a:t>
            </a:r>
            <a:r>
              <a:rPr lang="en-US" sz="2000" dirty="0" err="1"/>
              <a:t>sortByWordsLength</a:t>
            </a:r>
            <a:r>
              <a:rPr lang="en-US" sz="2000" dirty="0"/>
              <a:t>); </a:t>
            </a:r>
            <a:endParaRPr lang="ru-RU" sz="2000" dirty="0"/>
          </a:p>
          <a:p>
            <a:r>
              <a:rPr lang="ru-RU" sz="2000" b="1" dirty="0">
                <a:solidFill>
                  <a:srgbClr val="000099"/>
                </a:solidFill>
              </a:rPr>
              <a:t>Результат:</a:t>
            </a:r>
            <a:endParaRPr lang="en-US" sz="2000" b="1" dirty="0">
              <a:solidFill>
                <a:srgbClr val="000099"/>
              </a:solidFill>
            </a:endParaRPr>
          </a:p>
          <a:p>
            <a:r>
              <a:rPr lang="en-US" sz="2000" dirty="0" err="1">
                <a:solidFill>
                  <a:srgbClr val="000099"/>
                </a:solidFill>
              </a:rPr>
              <a:t>мир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труд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май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 err="1">
                <a:solidFill>
                  <a:srgbClr val="000099"/>
                </a:solidFill>
              </a:rPr>
              <a:t>мама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мыла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раму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я </a:t>
            </a:r>
            <a:r>
              <a:rPr lang="en-US" sz="2000" dirty="0" err="1">
                <a:solidFill>
                  <a:srgbClr val="000099"/>
                </a:solidFill>
              </a:rPr>
              <a:t>очень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люблю</a:t>
            </a:r>
            <a:r>
              <a:rPr lang="en-US" sz="2000" dirty="0">
                <a:solidFill>
                  <a:srgbClr val="000099"/>
                </a:solidFill>
              </a:rPr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47904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6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Сортировка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2987824" y="1484784"/>
            <a:ext cx="6678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Если у нас только один компаратор, мы можем написать так: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54214-9889-425B-8605-E161A02D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8" t="17801" r="27950" b="23400"/>
          <a:stretch/>
        </p:blipFill>
        <p:spPr>
          <a:xfrm>
            <a:off x="2915816" y="2423790"/>
            <a:ext cx="584293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7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2051720" y="1556792"/>
            <a:ext cx="6678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Фактически, лямбда — это и есть такой объект, который содержит ровно один метод. Метод, запакованный в объект. Вместо: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15D33-16FF-4423-852D-96EF73E84F05}"/>
              </a:ext>
            </a:extLst>
          </p:cNvPr>
          <p:cNvSpPr/>
          <p:nvPr/>
        </p:nvSpPr>
        <p:spPr>
          <a:xfrm>
            <a:off x="2051720" y="2708920"/>
            <a:ext cx="7092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arrays.sort</a:t>
            </a:r>
            <a:r>
              <a:rPr lang="en-US" sz="2000" dirty="0"/>
              <a:t>(</a:t>
            </a:r>
            <a:r>
              <a:rPr lang="en-US" sz="2000" b="1" dirty="0"/>
              <a:t>new</a:t>
            </a:r>
            <a:r>
              <a:rPr lang="en-US" sz="2000" dirty="0"/>
              <a:t> Comparator&lt;String[]&gt;() { </a:t>
            </a:r>
            <a:endParaRPr lang="ru-RU" sz="2000" dirty="0"/>
          </a:p>
          <a:p>
            <a:r>
              <a:rPr lang="ru-RU" sz="2000" dirty="0"/>
              <a:t>    </a:t>
            </a:r>
            <a:r>
              <a:rPr lang="en-US" sz="2000" dirty="0"/>
              <a:t>@Override </a:t>
            </a:r>
            <a:endParaRPr lang="ru-RU" sz="2000" dirty="0"/>
          </a:p>
          <a:p>
            <a:r>
              <a:rPr lang="ru-RU" sz="2000" b="1" dirty="0"/>
              <a:t>    </a:t>
            </a:r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int</a:t>
            </a:r>
            <a:r>
              <a:rPr lang="en-US" sz="2000" dirty="0"/>
              <a:t> compare(String[] o1, String[] o2) { </a:t>
            </a:r>
            <a:r>
              <a:rPr lang="ru-RU" sz="2000" dirty="0"/>
              <a:t>  </a:t>
            </a:r>
          </a:p>
          <a:p>
            <a:r>
              <a:rPr lang="ru-RU" sz="2000" b="1" dirty="0"/>
              <a:t>         </a:t>
            </a:r>
            <a:r>
              <a:rPr lang="en-US" sz="2000" b="1" dirty="0"/>
              <a:t>return</a:t>
            </a:r>
            <a:r>
              <a:rPr lang="en-US" sz="2000" dirty="0"/>
              <a:t> o1.length - o2.length; </a:t>
            </a:r>
            <a:endParaRPr lang="ru-RU" sz="2000" dirty="0"/>
          </a:p>
          <a:p>
            <a:r>
              <a:rPr lang="ru-RU" sz="2000" dirty="0"/>
              <a:t>    </a:t>
            </a:r>
            <a:r>
              <a:rPr lang="en-US" sz="2000" dirty="0"/>
              <a:t>} </a:t>
            </a:r>
            <a:endParaRPr lang="ru-RU" sz="2000" dirty="0"/>
          </a:p>
          <a:p>
            <a:r>
              <a:rPr lang="en-US" sz="2000" dirty="0"/>
              <a:t>});</a:t>
            </a:r>
            <a:endParaRPr lang="en-US" sz="200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D2E24-598B-46C3-9211-93DBB2E7F7A5}"/>
              </a:ext>
            </a:extLst>
          </p:cNvPr>
          <p:cNvSpPr/>
          <p:nvPr/>
        </p:nvSpPr>
        <p:spPr>
          <a:xfrm>
            <a:off x="1979712" y="4955689"/>
            <a:ext cx="6678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Можем написать: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1200E-6C12-4308-AB53-B0B3D2F0A6AA}"/>
              </a:ext>
            </a:extLst>
          </p:cNvPr>
          <p:cNvSpPr/>
          <p:nvPr/>
        </p:nvSpPr>
        <p:spPr>
          <a:xfrm>
            <a:off x="1979712" y="5325046"/>
            <a:ext cx="6678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+mn-lt"/>
              </a:rPr>
              <a:t>arrays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+mn-lt"/>
              </a:rPr>
              <a:t>sort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((</a:t>
            </a:r>
            <a:r>
              <a:rPr lang="pt-BR" sz="2000" dirty="0">
                <a:solidFill>
                  <a:srgbClr val="000000"/>
                </a:solidFill>
                <a:latin typeface="+mn-lt"/>
              </a:rPr>
              <a:t>o1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+mn-lt"/>
              </a:rPr>
              <a:t> o2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)</a:t>
            </a:r>
            <a:r>
              <a:rPr lang="pt-BR" sz="2000" dirty="0">
                <a:solidFill>
                  <a:srgbClr val="000000"/>
                </a:solidFill>
                <a:latin typeface="+mn-lt"/>
              </a:rPr>
              <a:t> -&gt; o1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+mn-lt"/>
              </a:rPr>
              <a:t>length - o2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+mn-lt"/>
              </a:rPr>
              <a:t>length</a:t>
            </a:r>
            <a:r>
              <a:rPr lang="pt-BR" sz="2000" dirty="0">
                <a:solidFill>
                  <a:srgbClr val="999999"/>
                </a:solidFill>
                <a:latin typeface="+mn-lt"/>
              </a:rPr>
              <a:t>);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9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8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Функциональные интерфейсы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1907704" y="1340768"/>
            <a:ext cx="72145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В </a:t>
            </a:r>
            <a:r>
              <a:rPr lang="ru-RU" sz="2000" dirty="0" err="1">
                <a:solidFill>
                  <a:srgbClr val="000099"/>
                </a:solidFill>
              </a:rPr>
              <a:t>Java</a:t>
            </a:r>
            <a:r>
              <a:rPr lang="ru-RU" sz="2000" dirty="0">
                <a:solidFill>
                  <a:srgbClr val="000099"/>
                </a:solidFill>
              </a:rPr>
              <a:t>, маркерные интерфейсы (</a:t>
            </a:r>
            <a:r>
              <a:rPr lang="ru-RU" sz="2000" dirty="0" err="1">
                <a:solidFill>
                  <a:srgbClr val="000099"/>
                </a:solidFill>
              </a:rPr>
              <a:t>Marker</a:t>
            </a:r>
            <a:r>
              <a:rPr lang="ru-RU" sz="2000" dirty="0">
                <a:solidFill>
                  <a:srgbClr val="000099"/>
                </a:solidFill>
              </a:rPr>
              <a:t> </a:t>
            </a:r>
            <a:r>
              <a:rPr lang="ru-RU" sz="2000" dirty="0" err="1">
                <a:solidFill>
                  <a:srgbClr val="000099"/>
                </a:solidFill>
              </a:rPr>
              <a:t>interface</a:t>
            </a:r>
            <a:r>
              <a:rPr lang="ru-RU" sz="2000" dirty="0">
                <a:solidFill>
                  <a:srgbClr val="000099"/>
                </a:solidFill>
              </a:rPr>
              <a:t>) – это интерфейсы без объявления методов и полей, т.е. пустые интерфейсы (пример: </a:t>
            </a:r>
            <a:r>
              <a:rPr lang="en-US" sz="2000" dirty="0">
                <a:solidFill>
                  <a:srgbClr val="000099"/>
                </a:solidFill>
              </a:rPr>
              <a:t>Serializable)</a:t>
            </a:r>
            <a:r>
              <a:rPr lang="ru-RU" sz="2000" dirty="0">
                <a:solidFill>
                  <a:srgbClr val="000099"/>
                </a:solidFill>
              </a:rPr>
              <a:t>. Точно также, функциональные интерфейсы (</a:t>
            </a:r>
            <a:r>
              <a:rPr lang="ru-RU" sz="2000" dirty="0" err="1">
                <a:solidFill>
                  <a:srgbClr val="000099"/>
                </a:solidFill>
              </a:rPr>
              <a:t>Functional</a:t>
            </a:r>
            <a:r>
              <a:rPr lang="ru-RU" sz="2000" dirty="0">
                <a:solidFill>
                  <a:srgbClr val="000099"/>
                </a:solidFill>
              </a:rPr>
              <a:t> </a:t>
            </a:r>
            <a:r>
              <a:rPr lang="ru-RU" sz="2000" dirty="0" err="1">
                <a:solidFill>
                  <a:srgbClr val="000099"/>
                </a:solidFill>
              </a:rPr>
              <a:t>Interface</a:t>
            </a:r>
            <a:r>
              <a:rPr lang="ru-RU" sz="2000" dirty="0">
                <a:solidFill>
                  <a:srgbClr val="000099"/>
                </a:solidFill>
              </a:rPr>
              <a:t>) – это интерфейсы только с одним абстрактным методом, объявленным в нем. В </a:t>
            </a:r>
            <a:r>
              <a:rPr lang="ru-RU" sz="2000" dirty="0" err="1">
                <a:solidFill>
                  <a:srgbClr val="000099"/>
                </a:solidFill>
              </a:rPr>
              <a:t>Java</a:t>
            </a:r>
            <a:r>
              <a:rPr lang="ru-RU" sz="2000" dirty="0">
                <a:solidFill>
                  <a:srgbClr val="000099"/>
                </a:solidFill>
              </a:rPr>
              <a:t> 8 они даже помечены специальной аннотацией @</a:t>
            </a:r>
            <a:r>
              <a:rPr lang="ru-RU" sz="2000" dirty="0" err="1">
                <a:solidFill>
                  <a:srgbClr val="000099"/>
                </a:solidFill>
              </a:rPr>
              <a:t>FunctionalInterface</a:t>
            </a:r>
            <a:r>
              <a:rPr lang="ru-RU" sz="2000" dirty="0">
                <a:solidFill>
                  <a:srgbClr val="000099"/>
                </a:solidFill>
              </a:rPr>
              <a:t>.</a:t>
            </a:r>
          </a:p>
          <a:p>
            <a:endParaRPr lang="ru-RU" sz="2000" dirty="0">
              <a:solidFill>
                <a:srgbClr val="000099"/>
              </a:solidFill>
            </a:endParaRPr>
          </a:p>
          <a:p>
            <a:r>
              <a:rPr lang="ru-RU" sz="2000" b="1" dirty="0">
                <a:solidFill>
                  <a:srgbClr val="000099"/>
                </a:solidFill>
              </a:rPr>
              <a:t>Лямбда-выражение — это, по сути реализация функционального интерфейса. </a:t>
            </a:r>
            <a:r>
              <a:rPr lang="ru-RU" sz="2000" dirty="0">
                <a:solidFill>
                  <a:srgbClr val="000099"/>
                </a:solidFill>
              </a:rPr>
              <a:t>Где видим интерфейс с одним методом — значит, такой анонимный класс можем переписать через лямбду. Если в интерфейсе больше/меньше одного метода — тогда нам лямбда-выражение не подойдет, и будем использовать анонимный класс, или даже обычный.</a:t>
            </a:r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4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C60ED-1A6E-4321-B451-B9386177EFEB}" type="slidenum">
              <a:rPr lang="ru-RU" sz="1400" smtClean="0">
                <a:solidFill>
                  <a:schemeClr val="bg1"/>
                </a:solidFill>
              </a:rPr>
              <a:pPr/>
              <a:t>9</a:t>
            </a:fld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355110"/>
            <a:ext cx="54102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Lambdas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Лямбда-выражения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ru-RU" sz="2400" b="1" dirty="0">
                <a:solidFill>
                  <a:srgbClr val="FF0000"/>
                </a:solidFill>
              </a:rPr>
              <a:t>синтаксис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B991A-3798-43F8-82BA-596D8955FC41}"/>
              </a:ext>
            </a:extLst>
          </p:cNvPr>
          <p:cNvSpPr/>
          <p:nvPr/>
        </p:nvSpPr>
        <p:spPr>
          <a:xfrm>
            <a:off x="2443808" y="1340768"/>
            <a:ext cx="66784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99"/>
                </a:solidFill>
              </a:rPr>
              <a:t>Общий синтаксис примерно такой:</a:t>
            </a:r>
          </a:p>
          <a:p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ru-RU" sz="2000" b="1" dirty="0">
                <a:solidFill>
                  <a:srgbClr val="000099"/>
                </a:solidFill>
              </a:rPr>
              <a:t>(параметры) -&gt; {тело метода}</a:t>
            </a:r>
          </a:p>
          <a:p>
            <a:r>
              <a:rPr lang="ru-RU" sz="2000" dirty="0">
                <a:solidFill>
                  <a:srgbClr val="000099"/>
                </a:solidFill>
              </a:rPr>
              <a:t>То есть, круглые скобки, внутри них параметры метода, «стрелочка» (это два символа подряд: минус и больше), после которой тело метода в фигурных скобках, как и всегда.</a:t>
            </a:r>
          </a:p>
          <a:p>
            <a:r>
              <a:rPr lang="ru-RU" sz="2000" dirty="0">
                <a:solidFill>
                  <a:srgbClr val="000099"/>
                </a:solidFill>
              </a:rPr>
              <a:t>Параметры соответствуют тем, что указаны в интерфейсе при описании метода. Если тип переменных может быть четко определен компилятором, то и его можно не писать.</a:t>
            </a:r>
          </a:p>
          <a:p>
            <a:endParaRPr lang="ru-RU" sz="2000" dirty="0">
              <a:solidFill>
                <a:srgbClr val="000099"/>
              </a:solidFill>
            </a:endParaRPr>
          </a:p>
          <a:p>
            <a:r>
              <a:rPr lang="ru-RU" sz="2000" dirty="0">
                <a:solidFill>
                  <a:srgbClr val="000099"/>
                </a:solidFill>
              </a:rPr>
              <a:t>Имена переменным можно дать какие угодно, не обязательно именно те, которые указаны в интерфейсе.</a:t>
            </a:r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07816"/>
      </p:ext>
    </p:extLst>
  </p:cSld>
  <p:clrMapOvr>
    <a:masterClrMapping/>
  </p:clrMapOvr>
</p:sld>
</file>

<file path=ppt/theme/theme1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Data\Microsoft\Шаблоны\MeraNetworks.pot</Template>
  <TotalTime>24258</TotalTime>
  <Words>2320</Words>
  <Application>Microsoft Office PowerPoint</Application>
  <PresentationFormat>Letter Paper (8.5x11 in)</PresentationFormat>
  <Paragraphs>312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Times New Roman</vt:lpstr>
      <vt:lpstr>MeraNetworks</vt:lpstr>
      <vt:lpstr>Java Lambdas Немного истории</vt:lpstr>
      <vt:lpstr>Java Lambdas Немного истории</vt:lpstr>
      <vt:lpstr>Java Lambdas Зачем это нужно?</vt:lpstr>
      <vt:lpstr>Java Lambdas Сортировка</vt:lpstr>
      <vt:lpstr>Java Lambdas Сортировка</vt:lpstr>
      <vt:lpstr>Java Lambdas Сортировка</vt:lpstr>
      <vt:lpstr>Java Lambdas Лямбда-выражения</vt:lpstr>
      <vt:lpstr>Java Lambdas Функциональные интерфейсы</vt:lpstr>
      <vt:lpstr>Java Lambdas Лямбда-выражения: синтаксис</vt:lpstr>
      <vt:lpstr>Java Lambdas Лямбда-выражения: синтаксис</vt:lpstr>
      <vt:lpstr>Java Lambdas Лямбда-выражения: примеры</vt:lpstr>
      <vt:lpstr>Java Lambdas Лямбда-выражения: примеры</vt:lpstr>
      <vt:lpstr>Java Lambdas Лямбда-выражения: примеры</vt:lpstr>
      <vt:lpstr>Java Lambdas Лямбда-выражения: примеры</vt:lpstr>
      <vt:lpstr>Java Lambdas Лямбда-выражения: примеры</vt:lpstr>
      <vt:lpstr>Java Lambdas Лямбда-выражения: примеры</vt:lpstr>
      <vt:lpstr>Java Lambdas Момент выполнения кода лямбда-выражения</vt:lpstr>
      <vt:lpstr>Java Lambdas Ссылки на методы (method references)</vt:lpstr>
      <vt:lpstr>Java Lambdas Stream API</vt:lpstr>
      <vt:lpstr>Java Lambdas Stream Pipeline</vt:lpstr>
      <vt:lpstr>Java Lambdas Создание потоков</vt:lpstr>
      <vt:lpstr>Java Lambdas Создание потоков</vt:lpstr>
      <vt:lpstr>Java Lambdas Операции над потоками</vt:lpstr>
      <vt:lpstr>Java Lambdas Конвейерные операции над потоками</vt:lpstr>
      <vt:lpstr>Java Lambdas Конвейерные операции над потоками</vt:lpstr>
      <vt:lpstr>Java Lambdas Терминальные операции над потоками</vt:lpstr>
      <vt:lpstr>Java Lambdas Терминальные операции над потоками</vt:lpstr>
      <vt:lpstr>Java Lambdas Терминальные операции над потоками</vt:lpstr>
      <vt:lpstr>Java Lambdas Терминальные операции над потоками</vt:lpstr>
      <vt:lpstr>Java Lambdas Дополнительно для числовых потоков</vt:lpstr>
      <vt:lpstr>Java Lambdas Пример</vt:lpstr>
      <vt:lpstr>Java Lambdas Лямбда-выражения + Потоки</vt:lpstr>
      <vt:lpstr>Java Lambdas Лямбда-выражения + Потоки</vt:lpstr>
    </vt:vector>
  </TitlesOfParts>
  <Company>Mera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Corporate Peer-to-Peer Telephony Networks over DSL / Cable Internet connection</dc:title>
  <dc:creator>Konstantin Nikashov</dc:creator>
  <cp:lastModifiedBy>Maxim Leykin</cp:lastModifiedBy>
  <cp:revision>663</cp:revision>
  <dcterms:created xsi:type="dcterms:W3CDTF">2002-01-10T16:38:53Z</dcterms:created>
  <dcterms:modified xsi:type="dcterms:W3CDTF">2019-01-10T14:17:55Z</dcterms:modified>
</cp:coreProperties>
</file>