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573" r:id="rId2"/>
    <p:sldId id="591" r:id="rId3"/>
    <p:sldId id="592" r:id="rId4"/>
    <p:sldId id="593" r:id="rId5"/>
    <p:sldId id="594" r:id="rId6"/>
    <p:sldId id="595" r:id="rId7"/>
    <p:sldId id="596" r:id="rId8"/>
    <p:sldId id="597" r:id="rId9"/>
    <p:sldId id="598" r:id="rId10"/>
    <p:sldId id="599" r:id="rId11"/>
    <p:sldId id="600" r:id="rId12"/>
    <p:sldId id="601" r:id="rId13"/>
    <p:sldId id="602" r:id="rId14"/>
    <p:sldId id="603" r:id="rId15"/>
    <p:sldId id="604" r:id="rId16"/>
    <p:sldId id="605" r:id="rId17"/>
    <p:sldId id="606" r:id="rId18"/>
    <p:sldId id="607" r:id="rId19"/>
    <p:sldId id="608" r:id="rId20"/>
    <p:sldId id="609" r:id="rId21"/>
    <p:sldId id="611" r:id="rId22"/>
    <p:sldId id="610" r:id="rId23"/>
    <p:sldId id="612" r:id="rId24"/>
    <p:sldId id="613" r:id="rId25"/>
    <p:sldId id="614" r:id="rId26"/>
    <p:sldId id="615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612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14" autoAdjust="0"/>
  </p:normalViewPr>
  <p:slideViewPr>
    <p:cSldViewPr snapToGrid="0">
      <p:cViewPr varScale="1">
        <p:scale>
          <a:sx n="91" d="100"/>
          <a:sy n="91" d="100"/>
        </p:scale>
        <p:origin x="379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587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559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173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912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510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318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991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285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424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311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42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19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758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68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296325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1794173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7029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3782040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2597267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1563089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464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4198882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25235336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85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6800" y="5889600"/>
            <a:ext cx="1530000" cy="798261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A7147E8-C76F-49A2-94C1-53F03AA3F2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87482" y="6285053"/>
            <a:ext cx="1530894" cy="39932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2000" b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4549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7103063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388363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159030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5658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2191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286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163389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5394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1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8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6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7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4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1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290976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844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7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e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ctrTitle"/>
          </p:nvPr>
        </p:nvSpPr>
        <p:spPr>
          <a:xfrm>
            <a:off x="0" y="619573"/>
            <a:ext cx="12191999" cy="8784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Ctr="1">
            <a:normAutofit/>
          </a:bodyPr>
          <a:lstStyle/>
          <a:p>
            <a:pPr algn="ctr" eaLnBrk="1" hangingPunct="1"/>
            <a:r>
              <a:rPr lang="ru-RU" altLang="ru-RU" sz="44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Программирование на языке </a:t>
            </a:r>
            <a:r>
              <a:rPr lang="en-US" altLang="ru-RU" sz="44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Python</a:t>
            </a:r>
            <a:endParaRPr lang="ru-RU" altLang="ru-RU" sz="4400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Shape 20">
            <a:extLst>
              <a:ext uri="{FF2B5EF4-FFF2-40B4-BE49-F238E27FC236}">
                <a16:creationId xmlns:a16="http://schemas.microsoft.com/office/drawing/2014/main" id="{938AAB71-D72E-4999-BA3F-4131693E5D43}"/>
              </a:ext>
            </a:extLst>
          </p:cNvPr>
          <p:cNvSpPr txBox="1">
            <a:spLocks/>
          </p:cNvSpPr>
          <p:nvPr/>
        </p:nvSpPr>
        <p:spPr>
          <a:xfrm>
            <a:off x="11571" y="5543395"/>
            <a:ext cx="12192000" cy="131387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216000" rIns="216000" bIns="216000" anchor="ctr" anchorCtr="0"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None/>
              <a:defRPr sz="24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ru-RU" dirty="0">
                <a:solidFill>
                  <a:schemeClr val="bg1"/>
                </a:solidFill>
                <a:latin typeface="+mn-lt"/>
                <a:ea typeface="Calibri"/>
                <a:cs typeface="Times New Roman" panose="02020603050405020304" pitchFamily="18" charset="0"/>
                <a:sym typeface="Calibri"/>
              </a:rPr>
              <a:t>Илья Орлов</a:t>
            </a:r>
            <a:br>
              <a:rPr lang="ru-RU" dirty="0">
                <a:solidFill>
                  <a:schemeClr val="bg1"/>
                </a:solidFill>
                <a:latin typeface="+mn-lt"/>
                <a:ea typeface="Calibri"/>
                <a:cs typeface="Times New Roman" panose="02020603050405020304" pitchFamily="18" charset="0"/>
                <a:sym typeface="Calibri"/>
              </a:rPr>
            </a:br>
            <a:r>
              <a:rPr lang="ru-RU" dirty="0">
                <a:solidFill>
                  <a:schemeClr val="bg1"/>
                </a:solidFill>
                <a:latin typeface="+mn-lt"/>
                <a:ea typeface="Calibri"/>
                <a:cs typeface="Times New Roman" panose="02020603050405020304" pitchFamily="18" charset="0"/>
                <a:sym typeface="Calibri"/>
              </a:rPr>
              <a:t>Современные Технологии Мониторинга</a:t>
            </a:r>
            <a:endParaRPr lang="en-US" dirty="0">
              <a:solidFill>
                <a:schemeClr val="bg1"/>
              </a:solidFill>
              <a:latin typeface="+mn-lt"/>
              <a:ea typeface="Calibri"/>
              <a:cs typeface="Times New Roman" panose="02020603050405020304" pitchFamily="18" charset="0"/>
              <a:sym typeface="Calibri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ru-RU" dirty="0">
                <a:solidFill>
                  <a:schemeClr val="bg1"/>
                </a:solidFill>
                <a:latin typeface="+mn-lt"/>
                <a:ea typeface="Calibri"/>
                <a:cs typeface="Times New Roman" panose="02020603050405020304" pitchFamily="18" charset="0"/>
                <a:sym typeface="Calibri"/>
              </a:rPr>
              <a:t>2021</a:t>
            </a:r>
            <a:endParaRPr lang="en-US" dirty="0">
              <a:solidFill>
                <a:schemeClr val="bg1"/>
              </a:solidFill>
              <a:latin typeface="+mn-lt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1C50371-9EBC-4F9C-AFC9-819389236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346" y="2101176"/>
            <a:ext cx="2982449" cy="298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9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934"/>
    </mc:Choice>
    <mc:Fallback xmlns="">
      <p:transition spd="slow" advTm="9393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Как выполняется код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первом случае скрипт был преобразован в байт-код и выполнен виртуальной машиной Python:</a:t>
            </a:r>
          </a:p>
        </p:txBody>
      </p:sp>
      <p:pic>
        <p:nvPicPr>
          <p:cNvPr id="5" name="Picture 2" descr="run">
            <a:extLst>
              <a:ext uri="{FF2B5EF4-FFF2-40B4-BE49-F238E27FC236}">
                <a16:creationId xmlns:a16="http://schemas.microsoft.com/office/drawing/2014/main" id="{B36DBF1C-16DD-4B73-BCBD-58EBB602A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6" r="7951"/>
          <a:stretch>
            <a:fillRect/>
          </a:stretch>
        </p:blipFill>
        <p:spPr bwMode="auto">
          <a:xfrm>
            <a:off x="2217899" y="2109932"/>
            <a:ext cx="7705535" cy="2440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0">
            <a:extLst>
              <a:ext uri="{FF2B5EF4-FFF2-40B4-BE49-F238E27FC236}">
                <a16:creationId xmlns:a16="http://schemas.microsoft.com/office/drawing/2014/main" id="{2F17B4F1-7322-4B1D-87F7-223526FD9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5131174"/>
            <a:ext cx="1149687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Во втором случае было выполнено аналогичное преобразование, но без создания отдельного .pyc файла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.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578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Запуск интерпретатора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678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Если в системе установлена только одна версия Python, интерпретатор можно вызвать командой: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ilia@ilia-vb:~$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python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При наличии нескольких версий Python (как правило, двух: 2.x и 3.x) ссылки на исполняемый файл интерпретатора, а значит, и сами команды запуска можно настраивать. По умолчанию, предлагаются следующие варианты. В Linux: 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@ilia-vb:~$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python3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Python 3.6.9 (default, Jan 26 2021, 15:33:00) 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[GCC 8.4.0] on linux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ilia@ilia-vb:~$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python2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Python 2.7.17 (default, Feb 27 2021, 15:10:58) 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[GCC 7.5.0] on linux2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2741563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Запуск интерпретатора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57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Windows (в командной строке):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C:\Users\ilya.orlov&gt;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 -3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3.7.5 (tags/v3.7.5:5c02a39a0b, Oct 15 2019, 00:11:34) [MSC v.1916 64 bit (AMD64)] on win32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C:\Users\ilya.orlov&gt;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 -2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Python 2.7.15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(tags/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v2.7.15:ca079a3ea3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Oct 15 2019, 00:15:34) [MSC v.1916 64 bit (AMD64)] on win32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Вызов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python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(в Linux) и/или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py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(в Windows) запускает интерпретатор, заданный по умолчанию. 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выхода из интерпретатора надо набрать команду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exit()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, либо нажать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Ctrl-D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(в Linux), либо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Ctrl-Z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(в Windows).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804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Основы синтаксиса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3447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Блоки инструкций выделяются отступами</a:t>
            </a:r>
          </a:p>
          <a:p>
            <a:pPr marL="342900" indent="-3429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Конец строки завершает инструкцию</a:t>
            </a:r>
          </a:p>
          <a:p>
            <a:pPr marL="342900" indent="-3429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Инструкции на одной строке разделяются точкой с запятой «;» (однако, оставлять несколько инструкций на одной строке НЕ рекомендуется)</a:t>
            </a:r>
          </a:p>
          <a:p>
            <a:pPr marL="342900" indent="-3429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После объявления функции, класса, условного оператора или цикла ставится двоеточие «:»</a:t>
            </a:r>
          </a:p>
          <a:p>
            <a:pPr>
              <a:spcBef>
                <a:spcPct val="0"/>
              </a:spcBef>
              <a:buFontTx/>
              <a:buNone/>
            </a:pPr>
            <a:endParaRPr lang="ru-RU" altLang="ru-RU" sz="1800" b="1" dirty="0">
              <a:solidFill>
                <a:srgbClr val="000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 </a:t>
            </a:r>
            <a:r>
              <a:rPr lang="en-US" altLang="ru-RU" sz="1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 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items:</a:t>
            </a:r>
            <a:b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item += </a:t>
            </a:r>
            <a:r>
              <a:rPr lang="en-US" altLang="ru-RU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en-US" altLang="ru-RU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item</a:t>
            </a:r>
            <a:r>
              <a:rPr lang="ru-RU" altLang="ru-RU" sz="18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3998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Виртуальное окружение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virtualenv)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83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dirty="0" err="1">
                <a:solidFill>
                  <a:srgbClr val="002060"/>
                </a:solidFill>
                <a:latin typeface="+mn-lt"/>
              </a:rPr>
              <a:t>virtualenv</a:t>
            </a: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 – это пакет расширения, который можно установить, используя pip.</a:t>
            </a:r>
            <a:endParaRPr lang="en-US" altLang="ru-RU" sz="24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ilia@ilia-vb:~$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pip3 install virtualenv</a:t>
            </a:r>
          </a:p>
          <a:p>
            <a:pPr algn="just">
              <a:spcBef>
                <a:spcPct val="0"/>
              </a:spcBef>
              <a:buNone/>
            </a:pPr>
            <a:endParaRPr lang="en-US" altLang="ru-RU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Для работы в виртуальном окружении его нужно сначала создать: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ilia@ilia-vb:~$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python3 -m virtualenv testenv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Using base prefix '/usr'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 python executable in /home/ilia/testenv/bin/python3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Also creating executable in /home/ilia/testenv/bin/python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Installing setuptools, pip, wheel...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done.</a:t>
            </a:r>
          </a:p>
          <a:p>
            <a:pPr algn="just">
              <a:spcBef>
                <a:spcPct val="0"/>
              </a:spcBef>
              <a:buNone/>
            </a:pPr>
            <a:endParaRPr lang="en-US" altLang="ru-RU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а когда понадобится его использовать - активировать: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ilia@ilia-vb:~$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source testenv/bin/activate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(testenv) ilia@ilia-vb:~$</a:t>
            </a:r>
          </a:p>
          <a:p>
            <a:pPr algn="just">
              <a:spcBef>
                <a:spcPct val="0"/>
              </a:spcBef>
              <a:buNone/>
            </a:pPr>
            <a:endParaRPr lang="en-US" altLang="ru-RU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а при необходимости вернуться в основное окружение - деактивировать: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nl-NL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(testenv) </a:t>
            </a: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ilia@ilia-vb:~$</a:t>
            </a:r>
            <a:r>
              <a:rPr lang="nl-NL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deactivate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ilia@ilia-vb:~$</a:t>
            </a:r>
          </a:p>
        </p:txBody>
      </p:sp>
    </p:spTree>
    <p:extLst>
      <p:ext uri="{BB962C8B-B14F-4D97-AF65-F5344CB8AC3E}">
        <p14:creationId xmlns:p14="http://schemas.microsoft.com/office/powerpoint/2010/main" val="900104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Виртуальное окружение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virtualenv)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84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В Windows работа с виртуальным окружением выполняется через командную строку практически аналогично Linux. </a:t>
            </a:r>
            <a:endParaRPr lang="en-US" altLang="ru-RU" sz="24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endParaRPr lang="ru-RU" altLang="ru-RU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Создание виртуального окружения:</a:t>
            </a:r>
            <a:endParaRPr lang="en-US" altLang="ru-RU" sz="2400" dirty="0">
              <a:solidFill>
                <a:srgbClr val="002060"/>
              </a:solidFill>
              <a:latin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C:\Users\ilya.orlov&gt;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virtualenv testenv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created virtual environment CPython3.7.5.final.0-64 in 3146ms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creator CPython3Windows(dest=C:\Users\ilya.orlov\testenv, clear=False, global=False)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seeder FromAppData(download=False, pip=bundle, setuptools=bundle, wheel=bundle, via=copy, app_data_dir=C:\Users\ilya.orlov\AppData\Local\pypa\virtualenv)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added seed packages: pip==20.2.3, setuptools==50.3.0, wheel==0.35.1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activators BashActivator,BatchActivator,FishActivator,PowerShellActivator,PythonActivator,XonshActivator</a:t>
            </a:r>
          </a:p>
          <a:p>
            <a:pPr algn="just">
              <a:spcBef>
                <a:spcPct val="0"/>
              </a:spcBef>
              <a:buNone/>
            </a:pPr>
            <a:endParaRPr lang="en-US" altLang="ru-RU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Активация: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C:\Users\ilya.orlov&gt;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testenv\Scripts\activate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(testenv) </a:t>
            </a: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C:\Users\ilya.orlov&gt;</a:t>
            </a:r>
            <a:endParaRPr lang="ru-RU" altLang="ru-RU" sz="1800" b="1" dirty="0">
              <a:solidFill>
                <a:schemeClr val="tx1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035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Виртуальное окружение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virtualenv)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В PyCharm виртуальное окружение можно создать при добавлении нового проекта (File-&gt;New Project…). В Linux это выглядит так: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CA0DE469-ECF7-46FE-9271-6E319BA99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063" y="1995852"/>
            <a:ext cx="7081873" cy="4463671"/>
          </a:xfrm>
          <a:prstGeom prst="rect">
            <a:avLst/>
          </a:prstGeom>
          <a:ln>
            <a:solidFill>
              <a:srgbClr val="2572BB"/>
            </a:solidFill>
          </a:ln>
        </p:spPr>
      </p:pic>
    </p:spTree>
    <p:extLst>
      <p:ext uri="{BB962C8B-B14F-4D97-AF65-F5344CB8AC3E}">
        <p14:creationId xmlns:p14="http://schemas.microsoft.com/office/powerpoint/2010/main" val="4236107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Виртуальное окружение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virtualenv)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В версии PyCharm для Windows виртуальное окружение создается практически аналогично: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73D09027-61D0-4B58-B99E-E0D3342D6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241" y="1995852"/>
            <a:ext cx="8055518" cy="4482359"/>
          </a:xfrm>
          <a:prstGeom prst="rect">
            <a:avLst/>
          </a:prstGeom>
        </p:spPr>
      </p:pic>
      <p:pic>
        <p:nvPicPr>
          <p:cNvPr id="8" name="Рисунок 1">
            <a:extLst>
              <a:ext uri="{FF2B5EF4-FFF2-40B4-BE49-F238E27FC236}">
                <a16:creationId xmlns:a16="http://schemas.microsoft.com/office/drawing/2014/main" id="{FB3DFB07-F3EC-4AE5-8E6B-23DE06EDD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859" y="3264908"/>
            <a:ext cx="3969832" cy="1823776"/>
          </a:xfrm>
          <a:prstGeom prst="rect">
            <a:avLst/>
          </a:prstGeom>
          <a:noFill/>
          <a:ln w="9525">
            <a:solidFill>
              <a:srgbClr val="2572B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463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PEP20 -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Дзен Питона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The Zen of Python)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Красивое лучше, чем уродливое.</a:t>
            </a:r>
          </a:p>
          <a:p>
            <a:pPr marL="342900" indent="-3429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Явное лучше, чем неявное.</a:t>
            </a:r>
          </a:p>
          <a:p>
            <a:pPr marL="342900" indent="-3429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highlight>
                  <a:srgbClr val="FFFF00"/>
                </a:highlight>
                <a:latin typeface="+mn-lt"/>
              </a:rPr>
              <a:t>Простое лучше, чем сложное.</a:t>
            </a:r>
          </a:p>
          <a:p>
            <a:pPr marL="342900" indent="-3429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Сложное лучше, чем запутанное.</a:t>
            </a:r>
          </a:p>
          <a:p>
            <a:pPr marL="342900" indent="-3429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Плоское лучше, чем вложенное.</a:t>
            </a:r>
          </a:p>
          <a:p>
            <a:pPr marL="342900" indent="-3429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Разреженное лучше, чем плотное.</a:t>
            </a:r>
          </a:p>
          <a:p>
            <a:pPr marL="342900" indent="-3429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Читаемость имеет значение.</a:t>
            </a:r>
          </a:p>
          <a:p>
            <a:pPr marL="342900" indent="-3429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highlight>
                  <a:srgbClr val="FFFF00"/>
                </a:highlight>
                <a:latin typeface="+mn-lt"/>
              </a:rPr>
              <a:t>Особые случаи не настолько особые, чтобы нарушать правила.</a:t>
            </a:r>
          </a:p>
          <a:p>
            <a:pPr marL="342900" indent="-3429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При этом практичность важнее безупречности.</a:t>
            </a:r>
          </a:p>
          <a:p>
            <a:pPr marL="342900" indent="-3429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highlight>
                  <a:srgbClr val="FFFF00"/>
                </a:highlight>
                <a:latin typeface="+mn-lt"/>
              </a:rPr>
              <a:t>Ошибки никогда не должны замалчиваться.</a:t>
            </a:r>
          </a:p>
          <a:p>
            <a:pPr marL="342900" indent="-3429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Если не замалчиваются явно.</a:t>
            </a:r>
          </a:p>
          <a:p>
            <a:pPr marL="342900" indent="-3429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Встретив двусмысленность, отбрось искушение угадать.</a:t>
            </a:r>
          </a:p>
          <a:p>
            <a:pPr marL="342900" indent="-3429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Должен существовать один — и, желательно, только один — очевидный способ сделать это.</a:t>
            </a:r>
          </a:p>
          <a:p>
            <a:pPr marL="342900" indent="-3429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Хотя он поначалу может быть и не очевиден, если вы не голландец.</a:t>
            </a:r>
          </a:p>
          <a:p>
            <a:pPr marL="342900" indent="-3429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Сейчас лучше, чем никогда.</a:t>
            </a:r>
          </a:p>
          <a:p>
            <a:pPr marL="342900" indent="-3429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Хотя никогда зачастую лучше, чем прямо сейчас.</a:t>
            </a:r>
          </a:p>
          <a:p>
            <a:pPr marL="342900" indent="-3429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Если реализацию сложно объяснить — идея плоха.</a:t>
            </a:r>
          </a:p>
          <a:p>
            <a:pPr marL="342900" indent="-3429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Если реализацию легко объяснить — идея, возможно, хороша.</a:t>
            </a:r>
          </a:p>
          <a:p>
            <a:pPr marL="342900" indent="-3429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Пространства имён — отличная вещь! Давайте будем делать их больше!</a:t>
            </a:r>
          </a:p>
        </p:txBody>
      </p:sp>
    </p:spTree>
    <p:extLst>
      <p:ext uri="{BB962C8B-B14F-4D97-AF65-F5344CB8AC3E}">
        <p14:creationId xmlns:p14="http://schemas.microsoft.com/office/powerpoint/2010/main" val="3957905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PEP8 –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кодинг стайл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497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 Используйте 4 пробела для обозначения очередного уровня вложенности. </a:t>
            </a:r>
          </a:p>
          <a:p>
            <a:pPr algn="just">
              <a:spcBef>
                <a:spcPct val="0"/>
              </a:spcBef>
              <a:buFont typeface="+mj-lt"/>
              <a:buAutoNum type="arabicPeriod"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 В многострочных выражениях элементы в скобках должны выравниваться либо вертикально по воображаемой линии внутри скобок (круглых, квадратных или фигурных), либо с использованием висячего отступа. При использовании висячего отступа на первой линии не должно быть аргументов, а остальные строки должны четко восприниматься как продолжение одного выражения.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Правильно: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Выровнено по открывающему разделителю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foo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long_function_name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var_one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var_two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 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var_three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var_four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Добавлено больше отступов, чтоб отличать части одного выражения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от остального кода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long_function_name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var_one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var_two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var_three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var_four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var_one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570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Лекция №1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Введение в </a:t>
            </a:r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Python</a:t>
            </a:r>
            <a:endParaRPr lang="ru-RU" altLang="ru-RU" sz="3200" b="1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 Положение среди других языков программирования</a:t>
            </a:r>
            <a:endParaRPr lang="en-US" altLang="ru-RU" sz="28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 Преимущества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 Недостатки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 Сферы применения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 Инструментарий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 Как выполняется код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 Основы синтаксиса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 Виртуальное окружение</a:t>
            </a:r>
          </a:p>
          <a:p>
            <a:pPr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PEP20 – 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дзен Питона</a:t>
            </a:r>
            <a:endParaRPr lang="en-US" altLang="ru-RU" sz="28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PEP8 – 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кодинг стайл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 Практика</a:t>
            </a: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PEP8 –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кодинг стайл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Неправильно: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Аргументы на первой линии запрещены, если не используется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вертикальное выравнивание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foo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long_function_name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var_one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var_two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var_three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var_four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Требуется больше отступов, чтоб отличать части одного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выражения от остального кода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long_function_name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var_one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var_two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var_three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var_four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var_one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>
              <a:spcBef>
                <a:spcPct val="0"/>
              </a:spcBef>
              <a:buNone/>
            </a:pPr>
            <a:endParaRPr lang="ru-RU" altLang="ru-RU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3434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PEP8 –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кодинг стайл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Закрывающие круглые/квадратные/фигурные скобки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в многострочных конструкциях могут находиться под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первым 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непробельным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символом последней строки списка,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my_list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result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some_function_that_takes_arguments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либо быть под первым символом строки, начинающей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многострочную конструкцию: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my_list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result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some_function_that_takes_arguments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3059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PEP8 –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кодинг стайл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Длинные строки могут быть разбиты на несколько строк,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обернутых в скобки.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Это предпочтительнее использования обратной косой черты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для продолжения строки.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Обратная косая черта все еще может быть использована время от времени.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Например, длинная конструкция 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не может использовать неявные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продолжения так что обратная косая черта является приемлемой: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open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'/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path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to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some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you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want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to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read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file_1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\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open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'/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path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to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some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being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written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'w'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file_2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file_2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write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file_1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read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634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PEP8 –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кодинг стайл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87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Лучше пробелы, чем табуляция.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Длина строки кода не должна превышать 79 символов, документации и комментариев – 72 символа.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Отделяйте функции верхнего уровня и определения классов двумя пустыми строками.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Определения методов внутри класса разделяются одной пустой строкой.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Дополнительные пустые строки возможно использовать для разделения различных групп похожих функций. Пустые строки могут быть опущены между несколькими связанными однострочными определениями (например, набор фиктивных реализаций).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Используйте пустые строки в функциях, чтобы указать логические разделы.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В Python 3 не нужно указывать кодировку в файлах с кодом.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Каждый импорт, как правило, должен быть на отдельной строке.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Рекомендуется абсолютное импортирование.</a:t>
            </a:r>
          </a:p>
        </p:txBody>
      </p:sp>
    </p:spTree>
    <p:extLst>
      <p:ext uri="{BB962C8B-B14F-4D97-AF65-F5344CB8AC3E}">
        <p14:creationId xmlns:p14="http://schemas.microsoft.com/office/powerpoint/2010/main" val="1038793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PEP8 –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кодинг стайл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432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12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Импорты должны быть сгруппированы в следующем порядке:</a:t>
            </a:r>
          </a:p>
          <a:p>
            <a:pPr marL="360000" lvl="1" indent="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импорты из стандартной библиотеки</a:t>
            </a:r>
          </a:p>
          <a:p>
            <a:pPr marL="360000" lvl="1" indent="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импорты сторонних библиотек</a:t>
            </a:r>
          </a:p>
          <a:p>
            <a:pPr marL="360000" lvl="1" indent="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импорты модулей текущего проекта</a:t>
            </a:r>
            <a:endParaRPr lang="ru-RU" altLang="ru-RU" sz="1800" dirty="0">
              <a:solidFill>
                <a:srgbClr val="002060"/>
              </a:solidFill>
              <a:latin typeface="Calibri" panose="020F0502020204030204"/>
            </a:endParaRPr>
          </a:p>
          <a:p>
            <a:pPr marL="360000" lvl="1" indent="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endParaRPr kumimoji="0" lang="ru-RU" altLang="ru-RU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Правильно: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sys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mypkg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sibling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абсолютный импорт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Неправильно: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sys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sibling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относительный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В то же время, можно писать так: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subprocess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Popen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PIPE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3902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PEP8 –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кодинг стайл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15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1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Соглашения по именованию:</a:t>
            </a:r>
          </a:p>
          <a:p>
            <a:pPr marL="3600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</a:t>
            </a: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inner_var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Нижнее подчеркивание перед первым символом говорит о слабой скрытности переменной.</a:t>
            </a:r>
          </a:p>
          <a:p>
            <a:pPr marL="3600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class_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так пишется, когда слово уже является baseword'ом питона.</a:t>
            </a:r>
          </a:p>
          <a:p>
            <a:pPr marL="3600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__double_leading_underscore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изменяет имя атрибута класса, то есть в классе 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FooBar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поле 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__boo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становится 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</a:t>
            </a: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FooBar__boo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(атрибуты класса можно посмотреть, используя </a:t>
            </a: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MyClass.__dict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).</a:t>
            </a:r>
          </a:p>
          <a:p>
            <a:pPr marL="3600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</a:t>
            </a: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double_leading_and_trailing_underscore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(двойное подчеркивание в начале и в конце имени): магические методы или атрибуты.</a:t>
            </a:r>
          </a:p>
          <a:p>
            <a:pPr marL="3600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Модули должны иметь короткие имена, состоящие из маленьких букв.</a:t>
            </a:r>
          </a:p>
          <a:p>
            <a:pPr marL="3600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Имена классов должны обычно следовать соглашению CapWords.</a:t>
            </a:r>
          </a:p>
          <a:p>
            <a:pPr marL="3600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Имена функций должны состоять из маленьких букв, а слова разделяться символами подчеркивания.</a:t>
            </a:r>
          </a:p>
          <a:p>
            <a:pPr marL="3600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Всегда используйте self в качестве первого аргумента метода экземпляра объекта.</a:t>
            </a:r>
          </a:p>
          <a:p>
            <a:pPr marL="3600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Всегда используйте cls в качестве первого аргумента метода класса.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9496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Скачать и поставить Python версии 3.7 или выше, </a:t>
            </a: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pip, </a:t>
            </a:r>
            <a:r>
              <a:rPr lang="en-US" altLang="ru-RU" sz="2400" dirty="0">
                <a:solidFill>
                  <a:srgbClr val="002060"/>
                </a:solidFill>
                <a:latin typeface="Calibri" panose="020F0502020204030204"/>
              </a:rPr>
              <a:t>virtualenv.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Скачать</a:t>
            </a:r>
            <a:r>
              <a:rPr lang="en-US" altLang="ru-RU" sz="2400" dirty="0">
                <a:solidFill>
                  <a:srgbClr val="002060"/>
                </a:solidFill>
                <a:latin typeface="Calibri" panose="020F0502020204030204"/>
              </a:rPr>
              <a:t>, </a:t>
            </a: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поставить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и запустить PyCharm Community. Попробовать добавить новый проект с виртуальным окружением.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Создать виртуальное окружение (в терминале Windows или Linux) и установить </a:t>
            </a:r>
            <a:r>
              <a:rPr kumimoji="0" lang="ru-RU" altLang="ru-RU" sz="24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 него</a:t>
            </a:r>
            <a:r>
              <a:rPr kumimoji="0" lang="ru-RU" altLang="ru-RU" sz="2400" b="0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библиотеку </a:t>
            </a:r>
            <a:r>
              <a:rPr kumimoji="0" lang="en-US" altLang="ru-RU" sz="2400" b="0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pytest </a:t>
            </a:r>
            <a:r>
              <a:rPr kumimoji="0" lang="ru-RU" altLang="ru-RU" sz="2400" b="0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 помощью </a:t>
            </a:r>
            <a:r>
              <a:rPr kumimoji="0" lang="en-US" altLang="ru-RU" sz="2400" b="0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Убедиться, что вне виртуального окружения эта библиотека недоступна.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Написать эхо-скрипт на </a:t>
            </a: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Python, 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запрашивающий любые данные у пользователя и выводящий их с добавлением строки </a:t>
            </a: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“Echo: ” 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 начале.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Прочитать про систему управления версиями GIT, подключиться к проектному репозиторию и склонировать его в локальную папку.</a:t>
            </a: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ru-RU" altLang="ru-RU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В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папке </a:t>
            </a: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Practice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создать свою подпапку</a:t>
            </a: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Назвать по аналогии: </a:t>
            </a: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iorlov.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ru-RU" sz="2400" dirty="0">
                <a:solidFill>
                  <a:srgbClr val="002060"/>
                </a:solidFill>
                <a:latin typeface="Calibri" panose="020F0502020204030204"/>
              </a:rPr>
              <a:t> </a:t>
            </a: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Скопировать </a:t>
            </a:r>
            <a:r>
              <a:rPr lang="en-US" altLang="ru-RU" sz="2400" dirty="0">
                <a:solidFill>
                  <a:srgbClr val="002060"/>
                </a:solidFill>
                <a:latin typeface="Calibri" panose="020F0502020204030204"/>
              </a:rPr>
              <a:t>Tasks/pep8task.py</a:t>
            </a: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 в свою папку, провести статический анализ кода</a:t>
            </a:r>
            <a:r>
              <a:rPr lang="en-US" altLang="ru-RU" sz="2400">
                <a:solidFill>
                  <a:srgbClr val="002060"/>
                </a:solidFill>
                <a:latin typeface="Calibri" panose="020F0502020204030204"/>
              </a:rPr>
              <a:t>,</a:t>
            </a:r>
            <a:r>
              <a:rPr lang="ru-RU" altLang="ru-RU" sz="2400">
                <a:solidFill>
                  <a:srgbClr val="002060"/>
                </a:solidFill>
                <a:latin typeface="Calibri" panose="020F0502020204030204"/>
              </a:rPr>
              <a:t> </a:t>
            </a: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найти ошибки (в первую очередь, нарушения </a:t>
            </a:r>
            <a:r>
              <a:rPr lang="en-US" altLang="ru-RU" sz="2400" dirty="0">
                <a:solidFill>
                  <a:srgbClr val="002060"/>
                </a:solidFill>
                <a:latin typeface="Calibri" panose="020F0502020204030204"/>
              </a:rPr>
              <a:t>pep8).</a:t>
            </a: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 </a:t>
            </a:r>
            <a:endParaRPr kumimoji="0" lang="ru-RU" altLang="ru-RU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Определение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800" b="1" dirty="0">
                <a:solidFill>
                  <a:srgbClr val="002060"/>
                </a:solidFill>
                <a:latin typeface="+mn-lt"/>
              </a:rPr>
              <a:t>Python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 — высокоуровневый язык программирования общего назначения, ориентированный на </a:t>
            </a:r>
            <a:r>
              <a:rPr lang="ru-RU" altLang="ru-RU" sz="2800" b="1" dirty="0">
                <a:solidFill>
                  <a:srgbClr val="002060"/>
                </a:solidFill>
                <a:latin typeface="+mn-lt"/>
              </a:rPr>
              <a:t>повышение производительности разработчика и читаемости кода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. Синтаксис ядра Python минималистичен. В то же время стандартная библиотека включает большой объём полезных функций (из Википедии).</a:t>
            </a:r>
          </a:p>
        </p:txBody>
      </p:sp>
      <p:pic>
        <p:nvPicPr>
          <p:cNvPr id="5" name="Picture 8" descr="ÐÐ°ÑÑÐ¸Ð½ÐºÐ¸ Ð¿Ð¾ Ð·Ð°Ð¿ÑÐ¾ÑÑ ÐºÑÐ°ÑÐ¸Ð²ÑÐ¹ ÐºÐ¾Ð´ Ð½Ð° Python">
            <a:extLst>
              <a:ext uri="{FF2B5EF4-FFF2-40B4-BE49-F238E27FC236}">
                <a16:creationId xmlns:a16="http://schemas.microsoft.com/office/drawing/2014/main" id="{ED418658-8931-4AD0-B42F-0D2FB4AC5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300" y="3330615"/>
            <a:ext cx="3309400" cy="311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681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От машинного кода к языкам высокого уровня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FB3835CE-3E9B-4C16-916F-76F161E3F16C}"/>
              </a:ext>
            </a:extLst>
          </p:cNvPr>
          <p:cNvGrpSpPr/>
          <p:nvPr/>
        </p:nvGrpSpPr>
        <p:grpSpPr>
          <a:xfrm>
            <a:off x="1816268" y="1338665"/>
            <a:ext cx="8559463" cy="5227505"/>
            <a:chOff x="185325" y="2178050"/>
            <a:chExt cx="7780750" cy="4600465"/>
          </a:xfrm>
        </p:grpSpPr>
        <p:pic>
          <p:nvPicPr>
            <p:cNvPr id="17" name="Picture 6" descr="ÐÐ°ÑÑÐ¸Ð½ÐºÐ¸ Ð¿Ð¾ Ð·Ð°Ð¿ÑÐ¾ÑÑ Python">
              <a:extLst>
                <a:ext uri="{FF2B5EF4-FFF2-40B4-BE49-F238E27FC236}">
                  <a16:creationId xmlns:a16="http://schemas.microsoft.com/office/drawing/2014/main" id="{B467F6E5-E36D-4B5F-95B4-0EC09B6264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1850" y="2178050"/>
              <a:ext cx="2054225" cy="890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C78DA1F4-47E4-4F85-8F9C-F16195A1BAF2}"/>
                </a:ext>
              </a:extLst>
            </p:cNvPr>
            <p:cNvGrpSpPr/>
            <p:nvPr/>
          </p:nvGrpSpPr>
          <p:grpSpPr>
            <a:xfrm>
              <a:off x="185325" y="2208213"/>
              <a:ext cx="7626763" cy="4570302"/>
              <a:chOff x="185325" y="2208213"/>
              <a:chExt cx="7626763" cy="4570302"/>
            </a:xfrm>
          </p:grpSpPr>
          <p:pic>
            <p:nvPicPr>
              <p:cNvPr id="19" name="Picture 10" descr="ÐÐ°ÑÑÐ¸Ð½ÐºÐ¸ Ð¿Ð¾ Ð·Ð°Ð¿ÑÐ¾ÑÑ Ð¼Ð°ÑÐ¸Ð½Ð½ÑÐ¹ ÐºÐ¾Ð´">
                <a:extLst>
                  <a:ext uri="{FF2B5EF4-FFF2-40B4-BE49-F238E27FC236}">
                    <a16:creationId xmlns:a16="http://schemas.microsoft.com/office/drawing/2014/main" id="{2E35556D-7628-41C6-8537-82ACF6F701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5325" y="5795464"/>
                <a:ext cx="2514467" cy="983051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0" name="Группа 19">
                <a:extLst>
                  <a:ext uri="{FF2B5EF4-FFF2-40B4-BE49-F238E27FC236}">
                    <a16:creationId xmlns:a16="http://schemas.microsoft.com/office/drawing/2014/main" id="{D0D23E4C-C06A-45C3-8E1E-20140B4B73A0}"/>
                  </a:ext>
                </a:extLst>
              </p:cNvPr>
              <p:cNvGrpSpPr/>
              <p:nvPr/>
            </p:nvGrpSpPr>
            <p:grpSpPr>
              <a:xfrm>
                <a:off x="2534571" y="2208213"/>
                <a:ext cx="5277517" cy="4541837"/>
                <a:chOff x="2534571" y="2208213"/>
                <a:chExt cx="5277517" cy="4541837"/>
              </a:xfrm>
            </p:grpSpPr>
            <p:pic>
              <p:nvPicPr>
                <p:cNvPr id="21" name="Picture 2" descr="ÐÐ°ÑÑÐ¸Ð½ÐºÐ¸ Ð¿Ð¾ Ð·Ð°Ð¿ÑÐ¾ÑÑ ÑÐ·ÑÐº ÑÐ¸">
                  <a:extLst>
                    <a:ext uri="{FF2B5EF4-FFF2-40B4-BE49-F238E27FC236}">
                      <a16:creationId xmlns:a16="http://schemas.microsoft.com/office/drawing/2014/main" id="{1B7BDA1C-8CE7-4A47-B03D-355EAE9CE2F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22700" y="2852738"/>
                  <a:ext cx="1171575" cy="1244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2" name="Picture 4" descr="ÐÐ°ÑÑÐ¸Ð½ÐºÐ¸ Ð¿Ð¾ Ð·Ð°Ð¿ÑÐ¾ÑÑ C++">
                  <a:extLst>
                    <a:ext uri="{FF2B5EF4-FFF2-40B4-BE49-F238E27FC236}">
                      <a16:creationId xmlns:a16="http://schemas.microsoft.com/office/drawing/2014/main" id="{682CEDD9-6B32-4617-B22B-04B34D73E4E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48263" y="2208213"/>
                  <a:ext cx="688975" cy="774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3" name="Picture 8" descr="ÐÐ°ÑÑÐ¸Ð½ÐºÐ¸ Ð¿Ð¾ Ð·Ð°Ð¿ÑÐ¾ÑÑ Ð°ÑÑÐµÐ¼Ð±Ð»ÐµÑ">
                  <a:extLst>
                    <a:ext uri="{FF2B5EF4-FFF2-40B4-BE49-F238E27FC236}">
                      <a16:creationId xmlns:a16="http://schemas.microsoft.com/office/drawing/2014/main" id="{A84495B7-EBF1-4E42-BDF2-7A974E81E3B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34571" y="4221088"/>
                  <a:ext cx="1317349" cy="1060466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" name="Rectangle 19">
                  <a:extLst>
                    <a:ext uri="{FF2B5EF4-FFF2-40B4-BE49-F238E27FC236}">
                      <a16:creationId xmlns:a16="http://schemas.microsoft.com/office/drawing/2014/main" id="{BF6386B1-C2A5-4FF6-90AE-3313FAB21396}"/>
                    </a:ext>
                  </a:extLst>
                </p:cNvPr>
                <p:cNvSpPr/>
                <p:nvPr/>
              </p:nvSpPr>
              <p:spPr>
                <a:xfrm>
                  <a:off x="2916238" y="5422900"/>
                  <a:ext cx="4895850" cy="122713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ru-RU"/>
                </a:p>
              </p:txBody>
            </p:sp>
            <p:sp>
              <p:nvSpPr>
                <p:cNvPr id="25" name="Rectangle 30">
                  <a:extLst>
                    <a:ext uri="{FF2B5EF4-FFF2-40B4-BE49-F238E27FC236}">
                      <a16:creationId xmlns:a16="http://schemas.microsoft.com/office/drawing/2014/main" id="{9986203E-E528-4CC4-834E-F4FEDD245E3D}"/>
                    </a:ext>
                  </a:extLst>
                </p:cNvPr>
                <p:cNvSpPr/>
                <p:nvPr/>
              </p:nvSpPr>
              <p:spPr>
                <a:xfrm>
                  <a:off x="4140200" y="4208463"/>
                  <a:ext cx="3671888" cy="244157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ru-RU"/>
                </a:p>
              </p:txBody>
            </p:sp>
            <p:sp>
              <p:nvSpPr>
                <p:cNvPr id="26" name="Rectangle 31">
                  <a:extLst>
                    <a:ext uri="{FF2B5EF4-FFF2-40B4-BE49-F238E27FC236}">
                      <a16:creationId xmlns:a16="http://schemas.microsoft.com/office/drawing/2014/main" id="{4DD64198-C764-49A5-A4BE-DDEA80D0D8F2}"/>
                    </a:ext>
                  </a:extLst>
                </p:cNvPr>
                <p:cNvSpPr/>
                <p:nvPr/>
              </p:nvSpPr>
              <p:spPr>
                <a:xfrm>
                  <a:off x="5222875" y="3071813"/>
                  <a:ext cx="2589213" cy="179705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ru-RU"/>
                </a:p>
              </p:txBody>
            </p:sp>
            <p:sp>
              <p:nvSpPr>
                <p:cNvPr id="27" name="Right Arrow 21">
                  <a:extLst>
                    <a:ext uri="{FF2B5EF4-FFF2-40B4-BE49-F238E27FC236}">
                      <a16:creationId xmlns:a16="http://schemas.microsoft.com/office/drawing/2014/main" id="{9C1B642A-090F-42EB-BDF0-0D93CF0B73E9}"/>
                    </a:ext>
                  </a:extLst>
                </p:cNvPr>
                <p:cNvSpPr/>
                <p:nvPr/>
              </p:nvSpPr>
              <p:spPr>
                <a:xfrm rot="18509124">
                  <a:off x="4067175" y="4460876"/>
                  <a:ext cx="3659187" cy="919162"/>
                </a:xfrm>
                <a:prstGeom prst="rightArrow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ru-RU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1203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Преимущества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E3368DC0-FC07-44DF-8C98-BB70361F7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1284051"/>
            <a:ext cx="11417686" cy="54003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Простота и понятность кода</a:t>
            </a:r>
          </a:p>
          <a:p>
            <a:pPr marL="457200" indent="-4572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Простота разработки и поддержки</a:t>
            </a:r>
          </a:p>
          <a:p>
            <a:pPr marL="457200" indent="-4572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Поддержка динамической типизации</a:t>
            </a:r>
          </a:p>
          <a:p>
            <a:pPr marL="457200" indent="-4572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Автоматическое управление памятью (в частности, сборка мусора)</a:t>
            </a:r>
          </a:p>
          <a:p>
            <a:pPr marL="457200" indent="-4572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Мощная стандартная библиотека («батарейки») и набор пакетов расширений</a:t>
            </a:r>
          </a:p>
          <a:p>
            <a:pPr marL="457200" indent="-4572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Мультиплатформенность</a:t>
            </a:r>
          </a:p>
          <a:p>
            <a:pPr marL="457200" indent="-4572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Мультипарадигменность</a:t>
            </a:r>
          </a:p>
        </p:txBody>
      </p:sp>
      <p:pic>
        <p:nvPicPr>
          <p:cNvPr id="29" name="Picture 1">
            <a:extLst>
              <a:ext uri="{FF2B5EF4-FFF2-40B4-BE49-F238E27FC236}">
                <a16:creationId xmlns:a16="http://schemas.microsoft.com/office/drawing/2014/main" id="{4682599A-56CE-47F3-9EF2-92350B37F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773" y="160505"/>
            <a:ext cx="766933" cy="746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953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Недостатки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E3368DC0-FC07-44DF-8C98-BB70361F7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1284051"/>
            <a:ext cx="11417686" cy="54003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Низкая производительность</a:t>
            </a:r>
          </a:p>
          <a:p>
            <a:pPr marL="457200" indent="-4572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Ограничение распараллеливания из-за GIL (Global Interpreter Lock)</a:t>
            </a:r>
          </a:p>
          <a:p>
            <a:pPr marL="457200" indent="-4572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Проблема безопасности из-за открытости кода</a:t>
            </a:r>
          </a:p>
          <a:p>
            <a:pPr marL="457200" indent="-4572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Проблемы совместимости версий 2.x и 3.x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A6977432-9964-43CF-914D-F17A22D5A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30" y="188893"/>
            <a:ext cx="726639" cy="69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785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Сферы применения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E3368DC0-FC07-44DF-8C98-BB70361F7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1284051"/>
            <a:ext cx="11417686" cy="54003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Прототипирование, создание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POC (Proof of Concept)</a:t>
            </a:r>
          </a:p>
          <a:p>
            <a:pPr marL="457200" indent="-4572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Научные расчеты (пакеты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NumPy 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и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SciPy)</a:t>
            </a:r>
          </a:p>
          <a:p>
            <a:pPr marL="457200" indent="-4572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Автоматизация тестирования (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Robot Framework)</a:t>
            </a:r>
          </a:p>
          <a:p>
            <a:pPr marL="457200" indent="-4572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Скрипты и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cli (command line interface)</a:t>
            </a:r>
          </a:p>
          <a:p>
            <a:pPr marL="457200" indent="-4572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Машинное обучение и нейросети (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PyTorch, TensorFlow, Keras)</a:t>
            </a:r>
          </a:p>
          <a:p>
            <a:pPr marL="457200" indent="-4572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Веб-программирование (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Django)</a:t>
            </a:r>
          </a:p>
        </p:txBody>
      </p:sp>
      <p:pic>
        <p:nvPicPr>
          <p:cNvPr id="7" name="Picture 2" descr="Django logo.svg">
            <a:extLst>
              <a:ext uri="{FF2B5EF4-FFF2-40B4-BE49-F238E27FC236}">
                <a16:creationId xmlns:a16="http://schemas.microsoft.com/office/drawing/2014/main" id="{F168EADF-F372-43B5-8680-E289536DE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027" y="4347579"/>
            <a:ext cx="2656621" cy="91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Numpylogo.png">
            <a:extLst>
              <a:ext uri="{FF2B5EF4-FFF2-40B4-BE49-F238E27FC236}">
                <a16:creationId xmlns:a16="http://schemas.microsoft.com/office/drawing/2014/main" id="{B536788D-8E7E-4A0E-8E10-961B23FA6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0" y="4204359"/>
            <a:ext cx="2529738" cy="86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ÐÐ°ÑÑÐ¸Ð½ÐºÐ¸ Ð¿Ð¾ Ð·Ð°Ð¿ÑÐ¾ÑÑ Scipy">
            <a:extLst>
              <a:ext uri="{FF2B5EF4-FFF2-40B4-BE49-F238E27FC236}">
                <a16:creationId xmlns:a16="http://schemas.microsoft.com/office/drawing/2014/main" id="{9FD3CED2-3A62-46CA-854F-CB6541920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7" b="20224"/>
          <a:stretch>
            <a:fillRect/>
          </a:stretch>
        </p:blipFill>
        <p:spPr bwMode="auto">
          <a:xfrm>
            <a:off x="6383179" y="5303708"/>
            <a:ext cx="3178032" cy="1258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4">
            <a:extLst>
              <a:ext uri="{FF2B5EF4-FFF2-40B4-BE49-F238E27FC236}">
                <a16:creationId xmlns:a16="http://schemas.microsoft.com/office/drawing/2014/main" id="{58ADE646-E391-46B4-B578-254FE6FFE148}"/>
              </a:ext>
            </a:extLst>
          </p:cNvPr>
          <p:cNvGrpSpPr>
            <a:grpSpLocks/>
          </p:cNvGrpSpPr>
          <p:nvPr/>
        </p:nvGrpSpPr>
        <p:grpSpPr bwMode="auto">
          <a:xfrm>
            <a:off x="8272469" y="3984213"/>
            <a:ext cx="2807295" cy="1550194"/>
            <a:chOff x="5324861" y="5466224"/>
            <a:chExt cx="2248327" cy="1374968"/>
          </a:xfrm>
        </p:grpSpPr>
        <p:pic>
          <p:nvPicPr>
            <p:cNvPr id="11" name="Picture 4" descr="ÐÐ°ÑÑÐ¸Ð½ÐºÐ¸ Ð¿Ð¾ Ð·Ð°Ð¿ÑÐ¾ÑÑ robot framework">
              <a:extLst>
                <a:ext uri="{FF2B5EF4-FFF2-40B4-BE49-F238E27FC236}">
                  <a16:creationId xmlns:a16="http://schemas.microsoft.com/office/drawing/2014/main" id="{7D3A058C-7FD8-45A3-BDA0-D2171A4BF8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4861" y="5466224"/>
              <a:ext cx="1374968" cy="1374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6CFE80-948E-416D-8F78-8BA2B6B2E2FC}"/>
                </a:ext>
              </a:extLst>
            </p:cNvPr>
            <p:cNvSpPr txBox="1"/>
            <p:nvPr/>
          </p:nvSpPr>
          <p:spPr>
            <a:xfrm>
              <a:off x="6445849" y="5684740"/>
              <a:ext cx="1127339" cy="9228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latin typeface="Lucida Bright" panose="02040602050505020304" pitchFamily="18" charset="0"/>
                </a:rPr>
                <a:t>ROBOT</a:t>
              </a:r>
            </a:p>
            <a:p>
              <a:pPr eaLnBrk="1" hangingPunct="1">
                <a:defRPr/>
              </a:pPr>
              <a:r>
                <a:rPr lang="en-US" dirty="0">
                  <a:latin typeface="Lucida Bright" panose="02040602050505020304" pitchFamily="18" charset="0"/>
                </a:rPr>
                <a:t>FRAME</a:t>
              </a:r>
            </a:p>
            <a:p>
              <a:pPr eaLnBrk="1" hangingPunct="1">
                <a:defRPr/>
              </a:pPr>
              <a:r>
                <a:rPr lang="en-US" dirty="0">
                  <a:latin typeface="Lucida Bright" panose="02040602050505020304" pitchFamily="18" charset="0"/>
                </a:rPr>
                <a:t>WORK /</a:t>
              </a:r>
              <a:endParaRPr lang="ru-RU" dirty="0">
                <a:latin typeface="+mj-lt"/>
              </a:endParaRPr>
            </a:p>
          </p:txBody>
        </p:sp>
      </p:grpSp>
      <p:pic>
        <p:nvPicPr>
          <p:cNvPr id="13" name="Picture 2" descr="Картинки по запросу &quot;tensorflow&quot;&quot;">
            <a:extLst>
              <a:ext uri="{FF2B5EF4-FFF2-40B4-BE49-F238E27FC236}">
                <a16:creationId xmlns:a16="http://schemas.microsoft.com/office/drawing/2014/main" id="{A608CD67-1C85-4B56-966E-6821C863F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436" y="5148399"/>
            <a:ext cx="1264869" cy="135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894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Инструментарий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E3368DC0-FC07-44DF-8C98-BB70361F7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1284051"/>
            <a:ext cx="11417686" cy="54003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Интерпретатор со стандартной библиотекой (CPython)</a:t>
            </a:r>
          </a:p>
          <a:p>
            <a:pPr marL="457200" indent="-4572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pip – система управления пакетами (начиная с версии Python 3.4, стандартная библиотека включает пакет pip по умолчанию)</a:t>
            </a:r>
          </a:p>
          <a:p>
            <a:pPr marL="457200" indent="-4572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Среда разработки (IDE - Integrated Development Environment) – PyCharm Community</a:t>
            </a:r>
          </a:p>
          <a:p>
            <a:pPr marL="457200" indent="-4572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Интернет, откуда собственно скачиваются все необходимые программы и пакеты, а также документация и примеры решения тех или иных задач</a:t>
            </a:r>
          </a:p>
        </p:txBody>
      </p:sp>
      <p:pic>
        <p:nvPicPr>
          <p:cNvPr id="14" name="Picture 1">
            <a:extLst>
              <a:ext uri="{FF2B5EF4-FFF2-40B4-BE49-F238E27FC236}">
                <a16:creationId xmlns:a16="http://schemas.microsoft.com/office/drawing/2014/main" id="{B119F4F7-1342-4AB9-835B-5AD22551D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626" y="4836390"/>
            <a:ext cx="3426366" cy="164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62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Как выполняется код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00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Создаем файл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test.py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algn="just">
              <a:spcBef>
                <a:spcPct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'Hello, {}! '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'user'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ru-RU" sz="2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</a:pPr>
            <a:endParaRPr lang="ru-RU" sz="20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</a:pPr>
            <a:endParaRPr lang="ru-RU" sz="20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Запускаем: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</a:t>
            </a: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:~$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python3.7 test.py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Hello, user! Hello, user! Hello, user!</a:t>
            </a:r>
            <a:endParaRPr lang="ru-RU" altLang="ru-RU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chemeClr val="tx1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chemeClr val="tx1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 можно выполнить код через консоль: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</a:t>
            </a: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:~$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python3.7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Python 3.7.5 (default, Feb 23 2021, 13:22:40)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[GCC 8.4.0] on linux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print('Hello, {}! '.format('user') * 3)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Hello, user! Hello, user! Hello, user!  </a:t>
            </a:r>
          </a:p>
        </p:txBody>
      </p:sp>
    </p:spTree>
    <p:extLst>
      <p:ext uri="{BB962C8B-B14F-4D97-AF65-F5344CB8AC3E}">
        <p14:creationId xmlns:p14="http://schemas.microsoft.com/office/powerpoint/2010/main" val="2860160359"/>
      </p:ext>
    </p:extLst>
  </p:cSld>
  <p:clrMapOvr>
    <a:masterClrMapping/>
  </p:clrMapOvr>
</p:sld>
</file>

<file path=ppt/theme/theme1.xml><?xml version="1.0" encoding="utf-8"?>
<a:theme xmlns:a="http://schemas.openxmlformats.org/drawingml/2006/main" name="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10454</TotalTime>
  <Words>2335</Words>
  <Application>Microsoft Office PowerPoint</Application>
  <PresentationFormat>Широкоэкранный</PresentationFormat>
  <Paragraphs>306</Paragraphs>
  <Slides>26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Lucida Bright</vt:lpstr>
      <vt:lpstr>Times New Roman</vt:lpstr>
      <vt:lpstr>Verdana</vt:lpstr>
      <vt:lpstr>STM_template</vt:lpstr>
      <vt:lpstr>Программирование на языке Python</vt:lpstr>
      <vt:lpstr>Лекция №1</vt:lpstr>
      <vt:lpstr>Определение</vt:lpstr>
      <vt:lpstr>От машинного кода к языкам высокого уровня</vt:lpstr>
      <vt:lpstr>Преимущества Python</vt:lpstr>
      <vt:lpstr>Недостатки Python</vt:lpstr>
      <vt:lpstr>Сферы применения</vt:lpstr>
      <vt:lpstr>Инструментарий</vt:lpstr>
      <vt:lpstr>Как выполняется код</vt:lpstr>
      <vt:lpstr>Как выполняется код</vt:lpstr>
      <vt:lpstr>Запуск интерпретатора</vt:lpstr>
      <vt:lpstr>Запуск интерпретатора</vt:lpstr>
      <vt:lpstr>Основы синтаксиса Python</vt:lpstr>
      <vt:lpstr>Виртуальное окружение (virtualenv)</vt:lpstr>
      <vt:lpstr>Виртуальное окружение (virtualenv)</vt:lpstr>
      <vt:lpstr>Виртуальное окружение (virtualenv)</vt:lpstr>
      <vt:lpstr>Виртуальное окружение (virtualenv)</vt:lpstr>
      <vt:lpstr>PEP20 - Дзен Питона (The Zen of Python)</vt:lpstr>
      <vt:lpstr>PEP8 – кодинг стайл</vt:lpstr>
      <vt:lpstr>PEP8 – кодинг стайл</vt:lpstr>
      <vt:lpstr>PEP8 – кодинг стайл</vt:lpstr>
      <vt:lpstr>PEP8 – кодинг стайл</vt:lpstr>
      <vt:lpstr>PEP8 – кодинг стайл</vt:lpstr>
      <vt:lpstr>PEP8 – кодинг стайл</vt:lpstr>
      <vt:lpstr>PEP8 – кодинг стайл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396</cp:revision>
  <dcterms:created xsi:type="dcterms:W3CDTF">2021-04-07T09:08:54Z</dcterms:created>
  <dcterms:modified xsi:type="dcterms:W3CDTF">2021-06-17T08:39:43Z</dcterms:modified>
</cp:coreProperties>
</file>