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573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1" r:id="rId22"/>
    <p:sldId id="610" r:id="rId23"/>
    <p:sldId id="612" r:id="rId24"/>
    <p:sldId id="613" r:id="rId25"/>
    <p:sldId id="614" r:id="rId26"/>
    <p:sldId id="61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1" d="100"/>
          <a:sy n="91" d="100"/>
        </p:scale>
        <p:origin x="37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87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5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7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1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1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1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99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8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42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1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5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0" y="619573"/>
            <a:ext cx="12191999" cy="8784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Ctr="1">
            <a:normAutofit/>
          </a:bodyPr>
          <a:lstStyle/>
          <a:p>
            <a:pPr algn="ctr" eaLnBrk="1" hangingPunct="1"/>
            <a:r>
              <a:rPr lang="ru-RU" altLang="ru-RU" sz="4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Программирование на языке </a:t>
            </a:r>
            <a:r>
              <a:rPr lang="en-US" altLang="ru-RU" sz="4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sz="44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Shape 20">
            <a:extLst>
              <a:ext uri="{FF2B5EF4-FFF2-40B4-BE49-F238E27FC236}">
                <a16:creationId xmlns:a16="http://schemas.microsoft.com/office/drawing/2014/main" id="{938AAB71-D72E-4999-BA3F-4131693E5D43}"/>
              </a:ext>
            </a:extLst>
          </p:cNvPr>
          <p:cNvSpPr txBox="1">
            <a:spLocks/>
          </p:cNvSpPr>
          <p:nvPr/>
        </p:nvSpPr>
        <p:spPr>
          <a:xfrm>
            <a:off x="11571" y="5543395"/>
            <a:ext cx="12192000" cy="13138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Илья Орлов</a:t>
            </a:r>
            <a:b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Современные Технологии Мониторинга</a:t>
            </a:r>
            <a:endParaRPr lang="en-US" dirty="0">
              <a:solidFill>
                <a:schemeClr val="bg1"/>
              </a:solidFill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2021</a:t>
            </a:r>
            <a:endParaRPr lang="en-US" dirty="0">
              <a:solidFill>
                <a:schemeClr val="bg1"/>
              </a:solidFill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C50371-9EBC-4F9C-AFC9-819389236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46" y="2101176"/>
            <a:ext cx="2982449" cy="29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34"/>
    </mc:Choice>
    <mc:Fallback xmlns="">
      <p:transition spd="slow" advTm="939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первом случае скрипт был преобразован в байт-код и выполнен виртуальной машиной Python:</a:t>
            </a:r>
          </a:p>
        </p:txBody>
      </p:sp>
      <p:pic>
        <p:nvPicPr>
          <p:cNvPr id="5" name="Picture 2" descr="run">
            <a:extLst>
              <a:ext uri="{FF2B5EF4-FFF2-40B4-BE49-F238E27FC236}">
                <a16:creationId xmlns:a16="http://schemas.microsoft.com/office/drawing/2014/main" id="{B36DBF1C-16DD-4B73-BCBD-58EBB602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r="7951"/>
          <a:stretch>
            <a:fillRect/>
          </a:stretch>
        </p:blipFill>
        <p:spPr bwMode="auto">
          <a:xfrm>
            <a:off x="2217899" y="2109932"/>
            <a:ext cx="7705535" cy="244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2F17B4F1-7322-4B1D-87F7-223526FD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5131174"/>
            <a:ext cx="11496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 втором случае было выполнено аналогичное преобразование, но без создания отдельного .pyc файла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7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6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Если в системе установлена только одна версия Python, интерпретатор можно вызвать командой: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наличии нескольких версий Python (как правило, двух: 2.x и 3.x) ссылки на исполняемый файл интерпретатора, а значит, и сами команды запуска можно настраивать. По умолчанию, предлагаются следующие варианты. В Linux: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3.6.9 (default, Jan 26 2021, 15:33:00)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2.7.17 (default, Feb 27 2021, 15:10:58)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7.5.0] on linux2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7415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Windows (в командной строке):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3.7.5 (tags/v3.7.5:5c02a39a0b, Oct 15 2019, 00:11:34)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2.7.15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(tags/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v2.7.15:ca079a3ea3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Oct 15 2019, 00:15:34)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Вызов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 и/или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 запускает интерпретатор, заданный по умолчанию.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выхода из интерпретатора надо набрать команду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exit()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либо нажать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Linux), либо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Ctrl-Z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0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Основы синтаксиса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Блоки инструкций выделяются отступами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Конец строки завершает инструкцию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Инструкции на одной строке разделяются точкой с запятой «;» (однако, оставлять несколько инструкций на одной строке НЕ рекомендуется)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После объявления функции, класса, условного оператора или цикла ставится двоеточие «:»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items:</a:t>
            </a:r>
            <a:b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item += </a:t>
            </a:r>
            <a:r>
              <a:rPr lang="en-US" altLang="ru-RU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ru-RU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item</a:t>
            </a:r>
            <a:r>
              <a:rPr lang="ru-RU" altLang="ru-RU" sz="1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9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3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 err="1">
                <a:solidFill>
                  <a:srgbClr val="002060"/>
                </a:solidFill>
                <a:latin typeface="+mn-lt"/>
              </a:rPr>
              <a:t>virtualenv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– это пакет расширения, который можно установить, используя pip.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pip3 install virtualenv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Для работы в виртуальном окружении его нужно сначала создать: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python3 -m 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base prefix '/usr'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python executable in /home/ilia/testenv/bin/python3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Also creating executable in /home/ilia/testenv/bin/python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Installing setuptools, pip, wheel...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done.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когда понадобится его использовать - 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source testenv/bin/activate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ilia@ilia-vb:~$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при необходимости вернуться в основное окружение - деактивировать: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NL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nl-NL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</a:p>
        </p:txBody>
      </p:sp>
    </p:spTree>
    <p:extLst>
      <p:ext uri="{BB962C8B-B14F-4D97-AF65-F5344CB8AC3E}">
        <p14:creationId xmlns:p14="http://schemas.microsoft.com/office/powerpoint/2010/main" val="90010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Windows работа с виртуальным окружением выполняется через командную строку практически аналогично Linux. 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Создание виртуального окружения: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virtual environment CPython3.7.5.final.0-64 in 3146ms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creator CPython3Windows(dest=C:\Users\ilya.orlov\testenv, clear=False, global=False)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seeder FromAppData(download=False, pip=bundle, setuptools=bundle, wheel=bundle, via=copy, app_data_dir=C:\Users\ilya.orlov\AppData\Local\pypa\virtualenv)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added seed packages: pip==20.2.3, setuptools==50.3.0, wheel==0.35.1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activators BashActivator,BatchActivator,FishActivator,PowerShellActivator,PythonActivator,XonshActivator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Активация: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testenv\Scripts\activate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endParaRPr lang="ru-RU" altLang="ru-RU" sz="18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3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PyCharm виртуальное окружение можно создать при добавлении нового проекта (File-&gt;New Project…). В Linux это выглядит так: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A0DE469-ECF7-46FE-9271-6E319BA9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63" y="1995852"/>
            <a:ext cx="7081873" cy="4463671"/>
          </a:xfrm>
          <a:prstGeom prst="rect">
            <a:avLst/>
          </a:prstGeom>
          <a:ln>
            <a:solidFill>
              <a:srgbClr val="2572BB"/>
            </a:solidFill>
          </a:ln>
        </p:spPr>
      </p:pic>
    </p:spTree>
    <p:extLst>
      <p:ext uri="{BB962C8B-B14F-4D97-AF65-F5344CB8AC3E}">
        <p14:creationId xmlns:p14="http://schemas.microsoft.com/office/powerpoint/2010/main" val="42361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версии PyCharm для Windows виртуальное окружение создается практически аналогично: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3D09027-61D0-4B58-B99E-E0D3342D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41" y="1995852"/>
            <a:ext cx="8055518" cy="4482359"/>
          </a:xfrm>
          <a:prstGeom prst="rect">
            <a:avLst/>
          </a:prstGeom>
        </p:spPr>
      </p:pic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FB3DFB07-F3EC-4AE5-8E6B-23DE06ED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59" y="3264908"/>
            <a:ext cx="3969832" cy="1823776"/>
          </a:xfrm>
          <a:prstGeom prst="rect">
            <a:avLst/>
          </a:prstGeom>
          <a:noFill/>
          <a:ln w="9525">
            <a:solidFill>
              <a:srgbClr val="2572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6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PEP20 -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Дзен Питона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The Zen of Python)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Красивое лучше, чем уродливое.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Явное лучше, чем неявное.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Простое лучше, чем сложное.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Сложное лучше, чем запутанное.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Плоское лучше, чем вложенное.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Разреженное лучше, чем плотное.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Читаемость имеет значение.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Особые случаи не настолько особые, чтобы нарушать правила.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При этом практичность важнее безупречности.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Ошибки никогда не должны замалчиваться.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не замалчиваются явно.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Встретив двусмысленность, отбрось искушение угадать.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он поначалу может быть и не очевиден, если вы не голландец.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Сейчас лучше, чем никогда.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никогда зачастую лучше, чем прямо сейчас.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сложно объяснить — идея плоха.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легко объяснить — идея, возможно, хороша.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Пространства имён — отличная вещь! Давайте будем делать их больше!</a:t>
            </a:r>
          </a:p>
        </p:txBody>
      </p:sp>
    </p:spTree>
    <p:extLst>
      <p:ext uri="{BB962C8B-B14F-4D97-AF65-F5344CB8AC3E}">
        <p14:creationId xmlns:p14="http://schemas.microsoft.com/office/powerpoint/2010/main" val="395790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Используйте 4 пробела для обозначения очередного уровня вложенности. 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В многострочных выражениях элементы в скобках должны выравниваться либо вертикально по воображаемой линии внутри скобок (круглых, квадратных или фигурных), либо с использованием висячего отступа. При использовании висячего отступа на первой линии не должно быть аргументов, а остальные строки должны четко восприниматься как продолжение одного выражения.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Выровнено по открывающему разделителю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Добавлено больше отступов, чтоб отличать части одного выражения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от остального кода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57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Лекция №1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Введение в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Положение среди других языков программирования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Преимущества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Недостатки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Сферы применения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Инструментарий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Как выполняется код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Основы синтаксиса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Виртуальное окружение</a:t>
            </a:r>
          </a:p>
          <a:p>
            <a:pPr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PEP20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дзен Питона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PEP8 – </a:t>
            </a:r>
            <a:r>
              <a:rPr lang="ru-RU" altLang="ru-RU" sz="2800">
                <a:solidFill>
                  <a:srgbClr val="002060"/>
                </a:solidFill>
                <a:latin typeface="+mn-lt"/>
              </a:rPr>
              <a:t>кодинг стайл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Аргументы на первой линии запрещены, если не используется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вертикальное выравнивание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Требуется больше отступов, чтоб отличать части одного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выражения от остального кода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43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Закрывающие круглые/квадратные/фигурные скобки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многострочных конструкциях могут находиться под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первым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непробельным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символом последней строки списка,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либо быть под первым символом строки, начинающей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многострочную конструкцию: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Длинные строки могут быть разбиты на несколько строк,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обернутых в скобки.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 предпочтительнее использования обратной косой черты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продолжения строки.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Обратная косая черта все еще может быть использована время от времени.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Например, длинная конструкция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не может использовать неявные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продолжения так что обратная косая черта является приемлемой: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you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want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\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being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written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63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Лучше пробелы, чем табуляция.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Длина строки кода не должна превышать 79 символов, документации и комментариев – 72 символа.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Отделяйте функции верхнего уровня и определения классов двумя пустыми строками.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Определения методов внутри класса разделяются одной пустой строкой.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Дополнительные пустые строки возможно использовать для разделения различных групп похожих функций. Пустые строки могут быть опущены между несколькими связанными однострочными определениями (например, набор фиктивных реализаций).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Используйте пустые строки в функциях, чтобы указать логические разделы.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Python 3 не нужно указывать кодировку в файлах с кодом.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импорт, как правило, должен быть на отдельной строке.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Рекомендуется абсолютное импортирование.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03879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должны быть сгруппированы в следующем порядке: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из стандартной библиотеки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сторонних библиотек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модулей текущего проекта</a:t>
            </a:r>
            <a:endParaRPr lang="ru-RU" altLang="ru-RU" sz="2400" dirty="0">
              <a:solidFill>
                <a:srgbClr val="002060"/>
              </a:solidFill>
              <a:latin typeface="Calibri" panose="020F0502020204030204"/>
            </a:endParaRPr>
          </a:p>
          <a:p>
            <a:pPr marL="36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mypkg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sibling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абсолютный импорт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sibling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относительный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то же время, можно писать так: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subprocess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PIPE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90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Соглашения по именованию:</a:t>
            </a:r>
          </a:p>
          <a:p>
            <a:pPr marL="7200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_inner_var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Нижнее подчеркивание перед первым символом говорит о слабой скрытности переменной.</a:t>
            </a:r>
          </a:p>
          <a:p>
            <a:pPr marL="7200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так пишется, когда слово уже является baseword'ом питона.</a:t>
            </a:r>
          </a:p>
          <a:p>
            <a:pPr marL="7200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__double_leading_underscore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изменяет имя атрибута класса, то есть в классе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FooBar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поле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становится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FooBar__boo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(атрибуты класса можно посмотреть, используя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MyClass.__dict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7200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double_leading_and_trailing_underscore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(двойное подчеркивание в начале и в конце имени): магические методы или атрибуты.</a:t>
            </a:r>
          </a:p>
          <a:p>
            <a:pPr marL="7200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Модули должны иметь короткие имена, состоящие из маленьких букв.</a:t>
            </a:r>
          </a:p>
          <a:p>
            <a:pPr marL="7200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классов должны обычно следовать соглашению CapWords.</a:t>
            </a:r>
          </a:p>
          <a:p>
            <a:pPr marL="7200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функций должны состоять из маленьких букв, а слова разделяться символами подчеркивания.</a:t>
            </a:r>
          </a:p>
          <a:p>
            <a:pPr marL="7200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self в качестве первого аргумента метода экземпляра объекта.</a:t>
            </a:r>
          </a:p>
          <a:p>
            <a:pPr marL="7200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cls в качестве первого аргумента метода класса.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49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Скачать и поставить Python версии 3.7 или выше,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pip,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virtualenv.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Скачать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поставить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 запустить PyCharm Community. Попробовать добавить новый проект с виртуальным окружением.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Создать виртуальное окружение (в терминале Windows или Linux) и установить </a:t>
            </a:r>
            <a:r>
              <a:rPr kumimoji="0" lang="ru-RU" alt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него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библиотеку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pytest 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помощью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Убедиться, что вне виртуального окружения эта библиотека недоступна.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эхо-скрипт на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Python,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запрашивающий любые данные у пользователя и выводящий их с добавлением строки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“Echo: ”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начале.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Прочитать про систему управления версиями GIT, подключиться к проектному репозиторию и склонировать его в локальную папку.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папке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создать свою подпапку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Назвать по аналогии: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iorlov.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Скопировать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в свою папку, провести статический анализ кода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найти ошибки (в первую очередь, нарушения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pep8).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— высокоуровневый язык программирования общего назначения, ориентированный на </a:t>
            </a: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повышение производительности разработчика и читаемости кода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. Синтаксис ядра Python минималистичен. В то же время стандартная библиотека включает большой объём полезных функций (из Википедии).</a:t>
            </a:r>
          </a:p>
        </p:txBody>
      </p:sp>
      <p:pic>
        <p:nvPicPr>
          <p:cNvPr id="5" name="Picture 8" descr="ÐÐ°ÑÑÐ¸Ð½ÐºÐ¸ Ð¿Ð¾ Ð·Ð°Ð¿ÑÐ¾ÑÑ ÐºÑÐ°ÑÐ¸Ð²ÑÐ¹ ÐºÐ¾Ð´ Ð½Ð° Python">
            <a:extLst>
              <a:ext uri="{FF2B5EF4-FFF2-40B4-BE49-F238E27FC236}">
                <a16:creationId xmlns:a16="http://schemas.microsoft.com/office/drawing/2014/main" id="{ED418658-8931-4AD0-B42F-0D2FB4AC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0" y="3330615"/>
            <a:ext cx="3309400" cy="31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 машинного кода к языкам высокого уровня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B3835CE-3E9B-4C16-916F-76F161E3F16C}"/>
              </a:ext>
            </a:extLst>
          </p:cNvPr>
          <p:cNvGrpSpPr/>
          <p:nvPr/>
        </p:nvGrpSpPr>
        <p:grpSpPr>
          <a:xfrm>
            <a:off x="1816268" y="1338665"/>
            <a:ext cx="8559463" cy="5227505"/>
            <a:chOff x="185325" y="2178050"/>
            <a:chExt cx="7780750" cy="4600465"/>
          </a:xfrm>
        </p:grpSpPr>
        <p:pic>
          <p:nvPicPr>
            <p:cNvPr id="17" name="Picture 6" descr="ÐÐ°ÑÑÐ¸Ð½ÐºÐ¸ Ð¿Ð¾ Ð·Ð°Ð¿ÑÐ¾ÑÑ Python">
              <a:extLst>
                <a:ext uri="{FF2B5EF4-FFF2-40B4-BE49-F238E27FC236}">
                  <a16:creationId xmlns:a16="http://schemas.microsoft.com/office/drawing/2014/main" id="{B467F6E5-E36D-4B5F-95B4-0EC09B626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850" y="2178050"/>
              <a:ext cx="2054225" cy="89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C78DA1F4-47E4-4F85-8F9C-F16195A1BAF2}"/>
                </a:ext>
              </a:extLst>
            </p:cNvPr>
            <p:cNvGrpSpPr/>
            <p:nvPr/>
          </p:nvGrpSpPr>
          <p:grpSpPr>
            <a:xfrm>
              <a:off x="185325" y="2208213"/>
              <a:ext cx="7626763" cy="4570302"/>
              <a:chOff x="185325" y="2208213"/>
              <a:chExt cx="7626763" cy="4570302"/>
            </a:xfrm>
          </p:grpSpPr>
          <p:pic>
            <p:nvPicPr>
              <p:cNvPr id="19" name="Picture 10" descr="ÐÐ°ÑÑÐ¸Ð½ÐºÐ¸ Ð¿Ð¾ Ð·Ð°Ð¿ÑÐ¾ÑÑ Ð¼Ð°ÑÐ¸Ð½Ð½ÑÐ¹ ÐºÐ¾Ð´">
                <a:extLst>
                  <a:ext uri="{FF2B5EF4-FFF2-40B4-BE49-F238E27FC236}">
                    <a16:creationId xmlns:a16="http://schemas.microsoft.com/office/drawing/2014/main" id="{2E35556D-7628-41C6-8537-82ACF6F701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325" y="5795464"/>
                <a:ext cx="2514467" cy="98305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D0D23E4C-C06A-45C3-8E1E-20140B4B73A0}"/>
                  </a:ext>
                </a:extLst>
              </p:cNvPr>
              <p:cNvGrpSpPr/>
              <p:nvPr/>
            </p:nvGrpSpPr>
            <p:grpSpPr>
              <a:xfrm>
                <a:off x="2534571" y="2208213"/>
                <a:ext cx="5277517" cy="4541837"/>
                <a:chOff x="2534571" y="2208213"/>
                <a:chExt cx="5277517" cy="4541837"/>
              </a:xfrm>
            </p:grpSpPr>
            <p:pic>
              <p:nvPicPr>
                <p:cNvPr id="21" name="Picture 2" descr="ÐÐ°ÑÑÐ¸Ð½ÐºÐ¸ Ð¿Ð¾ Ð·Ð°Ð¿ÑÐ¾ÑÑ ÑÐ·ÑÐº ÑÐ¸">
                  <a:extLst>
                    <a:ext uri="{FF2B5EF4-FFF2-40B4-BE49-F238E27FC236}">
                      <a16:creationId xmlns:a16="http://schemas.microsoft.com/office/drawing/2014/main" id="{1B7BDA1C-8CE7-4A47-B03D-355EAE9CE2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2700" y="2852738"/>
                  <a:ext cx="1171575" cy="124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" name="Picture 4" descr="ÐÐ°ÑÑÐ¸Ð½ÐºÐ¸ Ð¿Ð¾ Ð·Ð°Ð¿ÑÐ¾ÑÑ C++">
                  <a:extLst>
                    <a:ext uri="{FF2B5EF4-FFF2-40B4-BE49-F238E27FC236}">
                      <a16:creationId xmlns:a16="http://schemas.microsoft.com/office/drawing/2014/main" id="{682CEDD9-6B32-4617-B22B-04B34D73E4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263" y="2208213"/>
                  <a:ext cx="688975" cy="774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8" descr="ÐÐ°ÑÑÐ¸Ð½ÐºÐ¸ Ð¿Ð¾ Ð·Ð°Ð¿ÑÐ¾ÑÑ Ð°ÑÑÐµÐ¼Ð±Ð»ÐµÑ">
                  <a:extLst>
                    <a:ext uri="{FF2B5EF4-FFF2-40B4-BE49-F238E27FC236}">
                      <a16:creationId xmlns:a16="http://schemas.microsoft.com/office/drawing/2014/main" id="{A84495B7-EBF1-4E42-BDF2-7A974E81E3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34571" y="4221088"/>
                  <a:ext cx="1317349" cy="106046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19">
                  <a:extLst>
                    <a:ext uri="{FF2B5EF4-FFF2-40B4-BE49-F238E27FC236}">
                      <a16:creationId xmlns:a16="http://schemas.microsoft.com/office/drawing/2014/main" id="{BF6386B1-C2A5-4FF6-90AE-3313FAB21396}"/>
                    </a:ext>
                  </a:extLst>
                </p:cNvPr>
                <p:cNvSpPr/>
                <p:nvPr/>
              </p:nvSpPr>
              <p:spPr>
                <a:xfrm>
                  <a:off x="2916238" y="5422900"/>
                  <a:ext cx="4895850" cy="1227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9986203E-E528-4CC4-834E-F4FEDD245E3D}"/>
                    </a:ext>
                  </a:extLst>
                </p:cNvPr>
                <p:cNvSpPr/>
                <p:nvPr/>
              </p:nvSpPr>
              <p:spPr>
                <a:xfrm>
                  <a:off x="4140200" y="4208463"/>
                  <a:ext cx="3671888" cy="244157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6" name="Rectangle 31">
                  <a:extLst>
                    <a:ext uri="{FF2B5EF4-FFF2-40B4-BE49-F238E27FC236}">
                      <a16:creationId xmlns:a16="http://schemas.microsoft.com/office/drawing/2014/main" id="{4DD64198-C764-49A5-A4BE-DDEA80D0D8F2}"/>
                    </a:ext>
                  </a:extLst>
                </p:cNvPr>
                <p:cNvSpPr/>
                <p:nvPr/>
              </p:nvSpPr>
              <p:spPr>
                <a:xfrm>
                  <a:off x="5222875" y="3071813"/>
                  <a:ext cx="2589213" cy="179705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7" name="Right Arrow 21">
                  <a:extLst>
                    <a:ext uri="{FF2B5EF4-FFF2-40B4-BE49-F238E27FC236}">
                      <a16:creationId xmlns:a16="http://schemas.microsoft.com/office/drawing/2014/main" id="{9C1B642A-090F-42EB-BDF0-0D93CF0B73E9}"/>
                    </a:ext>
                  </a:extLst>
                </p:cNvPr>
                <p:cNvSpPr/>
                <p:nvPr/>
              </p:nvSpPr>
              <p:spPr>
                <a:xfrm rot="18509124">
                  <a:off x="4067175" y="4460876"/>
                  <a:ext cx="3659187" cy="919162"/>
                </a:xfrm>
                <a:prstGeom prst="righ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и понятность кода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разработки и поддержки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Поддержка динамической типизации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 (в частности, сборка мусора)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Мощная стандартная библиотека («батарейки») и набор пакетов расширений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Мультиплатформенность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Мультипарадигменность</a:t>
            </a: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4682599A-56CE-47F3-9EF2-92350B37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3" y="160505"/>
            <a:ext cx="766933" cy="74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95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Низкая производительность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Ограничение распараллеливания из-за GIL (Global Interpreter Lock)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Проблема безопасности из-за открытости кода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Проблемы совместимости версий 2.x и 3.x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977432-9964-43CF-914D-F17A22D5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30" y="188893"/>
            <a:ext cx="726639" cy="69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85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Сферы применения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Прототипирование, 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POC (Proof of Concept)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Научные расчеты (пакеты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NumPy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SciPy)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Автоматизация тестирования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 Framework)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Скрипты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cli (command line interface)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Машинное обучение и нейросети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PyTorch, TensorFlow, Keras)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Веб-программирование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Django)</a:t>
            </a:r>
          </a:p>
        </p:txBody>
      </p:sp>
      <p:pic>
        <p:nvPicPr>
          <p:cNvPr id="7" name="Picture 2" descr="Django logo.svg">
            <a:extLst>
              <a:ext uri="{FF2B5EF4-FFF2-40B4-BE49-F238E27FC236}">
                <a16:creationId xmlns:a16="http://schemas.microsoft.com/office/drawing/2014/main" id="{F168EADF-F372-43B5-8680-E289536D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27" y="4347579"/>
            <a:ext cx="2656621" cy="91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Numpylogo.png">
            <a:extLst>
              <a:ext uri="{FF2B5EF4-FFF2-40B4-BE49-F238E27FC236}">
                <a16:creationId xmlns:a16="http://schemas.microsoft.com/office/drawing/2014/main" id="{B536788D-8E7E-4A0E-8E10-961B23FA6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0" y="4204359"/>
            <a:ext cx="2529738" cy="86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ÐÐ°ÑÑÐ¸Ð½ÐºÐ¸ Ð¿Ð¾ Ð·Ð°Ð¿ÑÐ¾ÑÑ Scipy">
            <a:extLst>
              <a:ext uri="{FF2B5EF4-FFF2-40B4-BE49-F238E27FC236}">
                <a16:creationId xmlns:a16="http://schemas.microsoft.com/office/drawing/2014/main" id="{9FD3CED2-3A62-46CA-854F-CB654192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20224"/>
          <a:stretch>
            <a:fillRect/>
          </a:stretch>
        </p:blipFill>
        <p:spPr bwMode="auto">
          <a:xfrm>
            <a:off x="6383179" y="5303708"/>
            <a:ext cx="3178032" cy="125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58ADE646-E391-46B4-B578-254FE6FFE148}"/>
              </a:ext>
            </a:extLst>
          </p:cNvPr>
          <p:cNvGrpSpPr>
            <a:grpSpLocks/>
          </p:cNvGrpSpPr>
          <p:nvPr/>
        </p:nvGrpSpPr>
        <p:grpSpPr bwMode="auto">
          <a:xfrm>
            <a:off x="8272469" y="3984213"/>
            <a:ext cx="2807295" cy="1550194"/>
            <a:chOff x="5324861" y="5466224"/>
            <a:chExt cx="2248327" cy="1374968"/>
          </a:xfrm>
        </p:grpSpPr>
        <p:pic>
          <p:nvPicPr>
            <p:cNvPr id="11" name="Picture 4" descr="ÐÐ°ÑÑÐ¸Ð½ÐºÐ¸ Ð¿Ð¾ Ð·Ð°Ð¿ÑÐ¾ÑÑ robot framework">
              <a:extLst>
                <a:ext uri="{FF2B5EF4-FFF2-40B4-BE49-F238E27FC236}">
                  <a16:creationId xmlns:a16="http://schemas.microsoft.com/office/drawing/2014/main" id="{7D3A058C-7FD8-45A3-BDA0-D2171A4BF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6CFE80-948E-416D-8F78-8BA2B6B2E2FC}"/>
                </a:ext>
              </a:extLst>
            </p:cNvPr>
            <p:cNvSpPr txBox="1"/>
            <p:nvPr/>
          </p:nvSpPr>
          <p:spPr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ROBOT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FRAME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WORK /</a:t>
              </a:r>
              <a:endParaRPr lang="ru-RU" dirty="0">
                <a:latin typeface="+mj-lt"/>
              </a:endParaRPr>
            </a:p>
          </p:txBody>
        </p:sp>
      </p:grpSp>
      <p:pic>
        <p:nvPicPr>
          <p:cNvPr id="13" name="Picture 2" descr="Картинки по запросу &quot;tensorflow&quot;&quot;">
            <a:extLst>
              <a:ext uri="{FF2B5EF4-FFF2-40B4-BE49-F238E27FC236}">
                <a16:creationId xmlns:a16="http://schemas.microsoft.com/office/drawing/2014/main" id="{A608CD67-1C85-4B56-966E-6821C863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36" y="5148399"/>
            <a:ext cx="1264869" cy="13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9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Инструментарий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Интерпретатор со стандартной библиотекой (CPython)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pip – система управления пакетами (начиная с версии Python 3.4, стандартная библиотека включает пакет pip по умолчанию)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Среда разработки (IDE - Integrated Development Environment) – PyCharm Community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B119F4F7-1342-4AB9-835B-5AD22551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26" y="4836390"/>
            <a:ext cx="3426366" cy="16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файл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test.py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'Hello, {}! 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 test.py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</a:t>
            </a:r>
            <a:endParaRPr lang="ru-RU" alt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выполнить код через консоль: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3.7.5 (default, Feb 23 2021, 13:22:40)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print('Hello, {}! '.format('user') * 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  </a:t>
            </a:r>
          </a:p>
        </p:txBody>
      </p:sp>
    </p:spTree>
    <p:extLst>
      <p:ext uri="{BB962C8B-B14F-4D97-AF65-F5344CB8AC3E}">
        <p14:creationId xmlns:p14="http://schemas.microsoft.com/office/powerpoint/2010/main" val="2860160359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10459</TotalTime>
  <Words>2314</Words>
  <Application>Microsoft Office PowerPoint</Application>
  <PresentationFormat>Широкоэкранный</PresentationFormat>
  <Paragraphs>305</Paragraphs>
  <Slides>26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Lucida Bright</vt:lpstr>
      <vt:lpstr>Times New Roman</vt:lpstr>
      <vt:lpstr>Verdana</vt:lpstr>
      <vt:lpstr>STM_template</vt:lpstr>
      <vt:lpstr>Программирование на языке Python</vt:lpstr>
      <vt:lpstr>Лекция №1</vt:lpstr>
      <vt:lpstr>Определение</vt:lpstr>
      <vt:lpstr>От машинного кода к языкам высокого уровня</vt:lpstr>
      <vt:lpstr>Преимущества Python</vt:lpstr>
      <vt:lpstr>Недостатки Python</vt:lpstr>
      <vt:lpstr>Сферы применения</vt:lpstr>
      <vt:lpstr>Инструментарий</vt:lpstr>
      <vt:lpstr>Как выполняется код</vt:lpstr>
      <vt:lpstr>Как выполняется код</vt:lpstr>
      <vt:lpstr>Запуск интерпретатора</vt:lpstr>
      <vt:lpstr>Запуск интерпретатора</vt:lpstr>
      <vt:lpstr>Основы синтаксиса Python</vt:lpstr>
      <vt:lpstr>Виртуальное окружение (virtualenv)</vt:lpstr>
      <vt:lpstr>Виртуальное окружение (virtualenv)</vt:lpstr>
      <vt:lpstr>Виртуальное окружение (virtualenv)</vt:lpstr>
      <vt:lpstr>Виртуальное окружение (virtualenv)</vt:lpstr>
      <vt:lpstr>PEP20 - Дзен Питона (The Zen of Python)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399</cp:revision>
  <dcterms:created xsi:type="dcterms:W3CDTF">2021-04-07T09:08:54Z</dcterms:created>
  <dcterms:modified xsi:type="dcterms:W3CDTF">2021-06-17T16:04:04Z</dcterms:modified>
</cp:coreProperties>
</file>