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5"/>
    <p:restoredTop sz="94654"/>
  </p:normalViewPr>
  <p:slideViewPr>
    <p:cSldViewPr snapToGrid="0">
      <p:cViewPr>
        <p:scale>
          <a:sx n="70" d="100"/>
          <a:sy n="70" d="100"/>
        </p:scale>
        <p:origin x="247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74714-2A50-48AE-BD25-6DEF9E7CC29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068E4B-D120-4F6D-AD14-4FE283B9C7D7}">
      <dgm:prSet/>
      <dgm:spPr/>
      <dgm:t>
        <a:bodyPr/>
        <a:lstStyle/>
        <a:p>
          <a:r>
            <a:rPr lang="ru-RU"/>
            <a:t>Обход графа</a:t>
          </a:r>
          <a:endParaRPr lang="en-US"/>
        </a:p>
      </dgm:t>
    </dgm:pt>
    <dgm:pt modelId="{61DF1693-DA1C-475C-9533-8671B1A6394C}" type="parTrans" cxnId="{CE87B395-1B7F-432B-BC8F-2E63A440036C}">
      <dgm:prSet/>
      <dgm:spPr/>
      <dgm:t>
        <a:bodyPr/>
        <a:lstStyle/>
        <a:p>
          <a:endParaRPr lang="en-US"/>
        </a:p>
      </dgm:t>
    </dgm:pt>
    <dgm:pt modelId="{B7F3D1A1-027E-4038-836F-C7AA65FEE22E}" type="sibTrans" cxnId="{CE87B395-1B7F-432B-BC8F-2E63A440036C}">
      <dgm:prSet/>
      <dgm:spPr/>
      <dgm:t>
        <a:bodyPr/>
        <a:lstStyle/>
        <a:p>
          <a:endParaRPr lang="en-US"/>
        </a:p>
      </dgm:t>
    </dgm:pt>
    <dgm:pt modelId="{1FC10042-C92F-413E-A8DA-5AAAD1FE6CD8}">
      <dgm:prSet/>
      <dgm:spPr/>
      <dgm:t>
        <a:bodyPr/>
        <a:lstStyle/>
        <a:p>
          <a:r>
            <a:rPr lang="ru-RU"/>
            <a:t>Поиск компонент связанности</a:t>
          </a:r>
          <a:endParaRPr lang="en-US"/>
        </a:p>
      </dgm:t>
    </dgm:pt>
    <dgm:pt modelId="{3BC9C0BD-FAD7-4B14-80E0-595885E3118B}" type="parTrans" cxnId="{D5D3D034-BAF9-46F6-9163-FC6AEC8F4B4F}">
      <dgm:prSet/>
      <dgm:spPr/>
      <dgm:t>
        <a:bodyPr/>
        <a:lstStyle/>
        <a:p>
          <a:endParaRPr lang="en-US"/>
        </a:p>
      </dgm:t>
    </dgm:pt>
    <dgm:pt modelId="{A6D20B27-B507-46D0-BC01-29E461E7CED1}" type="sibTrans" cxnId="{D5D3D034-BAF9-46F6-9163-FC6AEC8F4B4F}">
      <dgm:prSet/>
      <dgm:spPr/>
      <dgm:t>
        <a:bodyPr/>
        <a:lstStyle/>
        <a:p>
          <a:endParaRPr lang="en-US"/>
        </a:p>
      </dgm:t>
    </dgm:pt>
    <dgm:pt modelId="{5B1716EA-3526-1448-A83F-4EBD2B984090}" type="pres">
      <dgm:prSet presAssocID="{61374714-2A50-48AE-BD25-6DEF9E7CC2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1F1407-5A00-BF46-BA83-4857FB26911C}" type="pres">
      <dgm:prSet presAssocID="{69068E4B-D120-4F6D-AD14-4FE283B9C7D7}" presName="hierRoot1" presStyleCnt="0"/>
      <dgm:spPr/>
    </dgm:pt>
    <dgm:pt modelId="{553EFBBB-AD41-2945-910A-F30D5D10C825}" type="pres">
      <dgm:prSet presAssocID="{69068E4B-D120-4F6D-AD14-4FE283B9C7D7}" presName="composite" presStyleCnt="0"/>
      <dgm:spPr/>
    </dgm:pt>
    <dgm:pt modelId="{3531B975-2CD0-7141-A5AC-5D05E871F715}" type="pres">
      <dgm:prSet presAssocID="{69068E4B-D120-4F6D-AD14-4FE283B9C7D7}" presName="background" presStyleLbl="node0" presStyleIdx="0" presStyleCnt="2"/>
      <dgm:spPr/>
    </dgm:pt>
    <dgm:pt modelId="{6DF86127-0EBD-8D4F-B482-F3FF66869536}" type="pres">
      <dgm:prSet presAssocID="{69068E4B-D120-4F6D-AD14-4FE283B9C7D7}" presName="text" presStyleLbl="fgAcc0" presStyleIdx="0" presStyleCnt="2">
        <dgm:presLayoutVars>
          <dgm:chPref val="3"/>
        </dgm:presLayoutVars>
      </dgm:prSet>
      <dgm:spPr/>
    </dgm:pt>
    <dgm:pt modelId="{F7793223-95B2-A24B-8766-0C2376A2AB2E}" type="pres">
      <dgm:prSet presAssocID="{69068E4B-D120-4F6D-AD14-4FE283B9C7D7}" presName="hierChild2" presStyleCnt="0"/>
      <dgm:spPr/>
    </dgm:pt>
    <dgm:pt modelId="{1A23EA05-1C4C-734D-B1B1-F86F79360569}" type="pres">
      <dgm:prSet presAssocID="{1FC10042-C92F-413E-A8DA-5AAAD1FE6CD8}" presName="hierRoot1" presStyleCnt="0"/>
      <dgm:spPr/>
    </dgm:pt>
    <dgm:pt modelId="{B871F698-9B50-4748-AA6C-D62605342EEA}" type="pres">
      <dgm:prSet presAssocID="{1FC10042-C92F-413E-A8DA-5AAAD1FE6CD8}" presName="composite" presStyleCnt="0"/>
      <dgm:spPr/>
    </dgm:pt>
    <dgm:pt modelId="{7DEEDC0C-6FAB-BC4E-A8BE-A8755C1E3590}" type="pres">
      <dgm:prSet presAssocID="{1FC10042-C92F-413E-A8DA-5AAAD1FE6CD8}" presName="background" presStyleLbl="node0" presStyleIdx="1" presStyleCnt="2"/>
      <dgm:spPr/>
    </dgm:pt>
    <dgm:pt modelId="{D82691D2-F3DF-E944-9580-0838AFEC9A88}" type="pres">
      <dgm:prSet presAssocID="{1FC10042-C92F-413E-A8DA-5AAAD1FE6CD8}" presName="text" presStyleLbl="fgAcc0" presStyleIdx="1" presStyleCnt="2">
        <dgm:presLayoutVars>
          <dgm:chPref val="3"/>
        </dgm:presLayoutVars>
      </dgm:prSet>
      <dgm:spPr/>
    </dgm:pt>
    <dgm:pt modelId="{E46E45B1-F15F-C340-A2F0-18E1D13372D5}" type="pres">
      <dgm:prSet presAssocID="{1FC10042-C92F-413E-A8DA-5AAAD1FE6CD8}" presName="hierChild2" presStyleCnt="0"/>
      <dgm:spPr/>
    </dgm:pt>
  </dgm:ptLst>
  <dgm:cxnLst>
    <dgm:cxn modelId="{D5D3D034-BAF9-46F6-9163-FC6AEC8F4B4F}" srcId="{61374714-2A50-48AE-BD25-6DEF9E7CC296}" destId="{1FC10042-C92F-413E-A8DA-5AAAD1FE6CD8}" srcOrd="1" destOrd="0" parTransId="{3BC9C0BD-FAD7-4B14-80E0-595885E3118B}" sibTransId="{A6D20B27-B507-46D0-BC01-29E461E7CED1}"/>
    <dgm:cxn modelId="{91FF8137-3302-6D4B-8672-D30F25DB4E48}" type="presOf" srcId="{69068E4B-D120-4F6D-AD14-4FE283B9C7D7}" destId="{6DF86127-0EBD-8D4F-B482-F3FF66869536}" srcOrd="0" destOrd="0" presId="urn:microsoft.com/office/officeart/2005/8/layout/hierarchy1"/>
    <dgm:cxn modelId="{CE87B395-1B7F-432B-BC8F-2E63A440036C}" srcId="{61374714-2A50-48AE-BD25-6DEF9E7CC296}" destId="{69068E4B-D120-4F6D-AD14-4FE283B9C7D7}" srcOrd="0" destOrd="0" parTransId="{61DF1693-DA1C-475C-9533-8671B1A6394C}" sibTransId="{B7F3D1A1-027E-4038-836F-C7AA65FEE22E}"/>
    <dgm:cxn modelId="{23BBC1BA-AC36-094C-8B4B-50DFBE8FDE91}" type="presOf" srcId="{1FC10042-C92F-413E-A8DA-5AAAD1FE6CD8}" destId="{D82691D2-F3DF-E944-9580-0838AFEC9A88}" srcOrd="0" destOrd="0" presId="urn:microsoft.com/office/officeart/2005/8/layout/hierarchy1"/>
    <dgm:cxn modelId="{50F576CB-8F71-5A4C-83A4-B9CA1DBF5C31}" type="presOf" srcId="{61374714-2A50-48AE-BD25-6DEF9E7CC296}" destId="{5B1716EA-3526-1448-A83F-4EBD2B984090}" srcOrd="0" destOrd="0" presId="urn:microsoft.com/office/officeart/2005/8/layout/hierarchy1"/>
    <dgm:cxn modelId="{6B74B0BD-35F6-3E4F-A331-58F3D8FF71B0}" type="presParOf" srcId="{5B1716EA-3526-1448-A83F-4EBD2B984090}" destId="{781F1407-5A00-BF46-BA83-4857FB26911C}" srcOrd="0" destOrd="0" presId="urn:microsoft.com/office/officeart/2005/8/layout/hierarchy1"/>
    <dgm:cxn modelId="{944B991D-E570-FC46-9BB0-1434D4F6D63D}" type="presParOf" srcId="{781F1407-5A00-BF46-BA83-4857FB26911C}" destId="{553EFBBB-AD41-2945-910A-F30D5D10C825}" srcOrd="0" destOrd="0" presId="urn:microsoft.com/office/officeart/2005/8/layout/hierarchy1"/>
    <dgm:cxn modelId="{BD4FAD68-4410-C344-BC2C-D342CC888F45}" type="presParOf" srcId="{553EFBBB-AD41-2945-910A-F30D5D10C825}" destId="{3531B975-2CD0-7141-A5AC-5D05E871F715}" srcOrd="0" destOrd="0" presId="urn:microsoft.com/office/officeart/2005/8/layout/hierarchy1"/>
    <dgm:cxn modelId="{2972C310-22F3-C147-A351-8D4AA385A8AF}" type="presParOf" srcId="{553EFBBB-AD41-2945-910A-F30D5D10C825}" destId="{6DF86127-0EBD-8D4F-B482-F3FF66869536}" srcOrd="1" destOrd="0" presId="urn:microsoft.com/office/officeart/2005/8/layout/hierarchy1"/>
    <dgm:cxn modelId="{B9661B47-2B2B-F249-B8E4-A3557D6638EF}" type="presParOf" srcId="{781F1407-5A00-BF46-BA83-4857FB26911C}" destId="{F7793223-95B2-A24B-8766-0C2376A2AB2E}" srcOrd="1" destOrd="0" presId="urn:microsoft.com/office/officeart/2005/8/layout/hierarchy1"/>
    <dgm:cxn modelId="{B5064AFF-AC1C-644D-AC9D-FA77E2D99EC0}" type="presParOf" srcId="{5B1716EA-3526-1448-A83F-4EBD2B984090}" destId="{1A23EA05-1C4C-734D-B1B1-F86F79360569}" srcOrd="1" destOrd="0" presId="urn:microsoft.com/office/officeart/2005/8/layout/hierarchy1"/>
    <dgm:cxn modelId="{77A30B96-EC20-6C4B-A90F-7DE0C1E48255}" type="presParOf" srcId="{1A23EA05-1C4C-734D-B1B1-F86F79360569}" destId="{B871F698-9B50-4748-AA6C-D62605342EEA}" srcOrd="0" destOrd="0" presId="urn:microsoft.com/office/officeart/2005/8/layout/hierarchy1"/>
    <dgm:cxn modelId="{2837B242-5451-B545-BACB-D2D3F4B4948E}" type="presParOf" srcId="{B871F698-9B50-4748-AA6C-D62605342EEA}" destId="{7DEEDC0C-6FAB-BC4E-A8BE-A8755C1E3590}" srcOrd="0" destOrd="0" presId="urn:microsoft.com/office/officeart/2005/8/layout/hierarchy1"/>
    <dgm:cxn modelId="{08E17CFA-535C-5B4F-B216-BFE59FBB6BAB}" type="presParOf" srcId="{B871F698-9B50-4748-AA6C-D62605342EEA}" destId="{D82691D2-F3DF-E944-9580-0838AFEC9A88}" srcOrd="1" destOrd="0" presId="urn:microsoft.com/office/officeart/2005/8/layout/hierarchy1"/>
    <dgm:cxn modelId="{A00914F5-AA68-344F-B6BE-002D39A44B19}" type="presParOf" srcId="{1A23EA05-1C4C-734D-B1B1-F86F79360569}" destId="{E46E45B1-F15F-C340-A2F0-18E1D13372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B975-2CD0-7141-A5AC-5D05E871F715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86127-0EBD-8D4F-B482-F3FF66869536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/>
            <a:t>Обход графа</a:t>
          </a:r>
          <a:endParaRPr lang="en-US" sz="5600" kern="1200"/>
        </a:p>
      </dsp:txBody>
      <dsp:txXfrm>
        <a:off x="607995" y="588328"/>
        <a:ext cx="4503113" cy="2795976"/>
      </dsp:txXfrm>
    </dsp:sp>
    <dsp:sp modelId="{7DEEDC0C-6FAB-BC4E-A8BE-A8755C1E3590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691D2-F3DF-E944-9580-0838AFEC9A88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/>
            <a:t>Поиск компонент связанности</a:t>
          </a:r>
          <a:endParaRPr lang="en-US" sz="5600" kern="1200"/>
        </a:p>
      </dsp:txBody>
      <dsp:txXfrm>
        <a:off x="6324436" y="588328"/>
        <a:ext cx="4503113" cy="2795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9:19:23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9:22:52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9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4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2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C34BB-FA00-60D9-B39D-84D318A19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>
                <a:effectLst/>
                <a:latin typeface="Helvetica" pitchFamily="2" charset="0"/>
              </a:rPr>
              <a:t>Метод поиска в глубину на графе. Алгоритм построения компонент</a:t>
            </a:r>
            <a:br>
              <a:rPr lang="ru-RU" sz="3200">
                <a:effectLst/>
                <a:latin typeface="Helvetica" pitchFamily="2" charset="0"/>
              </a:rPr>
            </a:br>
            <a:r>
              <a:rPr lang="ru-RU" sz="3200">
                <a:effectLst/>
                <a:latin typeface="Helvetica" pitchFamily="2" charset="0"/>
              </a:rPr>
              <a:t>связности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B1A9D-1EBD-0A72-57E4-7481815F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ru-RU" dirty="0" err="1"/>
              <a:t>Авнрин</a:t>
            </a:r>
            <a:r>
              <a:rPr lang="ru-RU" dirty="0"/>
              <a:t> Артемий Сергеевич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0D0ED-8A96-4E18-F2B2-D200C79F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46" r="200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58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71843-CF41-FBF7-F477-6FF40907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/>
              <a:t>Как работает алгоритм</a:t>
            </a:r>
            <a:endParaRPr lang="en-US" sz="4100"/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0B229A3-8386-D498-C0C4-1330A6DBD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Поиск в глубину — Википедия">
            <a:extLst>
              <a:ext uri="{FF2B5EF4-FFF2-40B4-BE49-F238E27FC236}">
                <a16:creationId xmlns:a16="http://schemas.microsoft.com/office/drawing/2014/main" id="{FB7135A5-A2C9-EA82-4CBA-24B7937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17844"/>
            <a:ext cx="6903720" cy="442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8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FB7EA-BF1E-C5E5-E7E1-7CAF07B5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ru-RU" sz="6700"/>
              <a:t>Практическое применение</a:t>
            </a:r>
            <a:endParaRPr lang="en-US" sz="6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46A2CE-E7BC-ECFC-DCB5-3220BF451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43714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8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C6F67-95DB-1301-2320-B5508517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Чем же DFS отличается от BFS</a:t>
            </a:r>
          </a:p>
        </p:txBody>
      </p:sp>
      <p:sp>
        <p:nvSpPr>
          <p:cNvPr id="205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Алгоритмы поиска в ширину и в глубину | My deep learning">
            <a:extLst>
              <a:ext uri="{FF2B5EF4-FFF2-40B4-BE49-F238E27FC236}">
                <a16:creationId xmlns:a16="http://schemas.microsoft.com/office/drawing/2014/main" id="{C3538B31-14DA-B1B2-9088-1730ECE253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26031"/>
            <a:ext cx="7214616" cy="457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9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8396-3129-125F-C715-A1218461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B588E-D2A5-A199-45FD-5F959F4E2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0" y="2035969"/>
            <a:ext cx="590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DE75C-A255-A883-248E-1D880CC3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/>
              <a:t>Дфс</a:t>
            </a:r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7E64A1"/>
          </a:solidFill>
          <a:ln w="38100" cap="rnd">
            <a:solidFill>
              <a:srgbClr val="7E64A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D9BC7-A17C-3D3D-A346-CB3E563F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990A1E-ECBE-C550-4A8E-B2C49340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36" y="640080"/>
            <a:ext cx="467143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4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58D5F-D298-EB6C-38C0-A0B6CBD3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ru-RU" sz="7200"/>
              <a:t>Конкуренты</a:t>
            </a:r>
            <a:endParaRPr lang="en-US" sz="7200"/>
          </a:p>
        </p:txBody>
      </p:sp>
      <p:sp>
        <p:nvSpPr>
          <p:cNvPr id="3090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0DE3C"/>
          </a:solidFill>
          <a:ln w="38100" cap="rnd">
            <a:solidFill>
              <a:srgbClr val="50DE3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9863-067E-74C4-4A31-389D2425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ru-RU" dirty="0"/>
              <a:t>Поиск в ширину</a:t>
            </a:r>
          </a:p>
          <a:p>
            <a:r>
              <a:rPr lang="ru-RU" dirty="0"/>
              <a:t>Поиск в глубину</a:t>
            </a:r>
          </a:p>
          <a:p>
            <a:r>
              <a:rPr lang="en-US" dirty="0"/>
              <a:t>Union find</a:t>
            </a:r>
          </a:p>
        </p:txBody>
      </p:sp>
      <p:pic>
        <p:nvPicPr>
          <p:cNvPr id="3074" name="Picture 2" descr="Mastering Union Find (Disjoint Sets) Graph Algorithm: Explained and  Implemented in C++, Java, and Swift | by Adityagaba | Medium">
            <a:extLst>
              <a:ext uri="{FF2B5EF4-FFF2-40B4-BE49-F238E27FC236}">
                <a16:creationId xmlns:a16="http://schemas.microsoft.com/office/drawing/2014/main" id="{8F133C8B-46E0-BB27-79BB-4860605D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76292"/>
            <a:ext cx="4014216" cy="308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ion Find — Data Structure in Python | In Plain English">
            <a:extLst>
              <a:ext uri="{FF2B5EF4-FFF2-40B4-BE49-F238E27FC236}">
                <a16:creationId xmlns:a16="http://schemas.microsoft.com/office/drawing/2014/main" id="{30E047A2-E203-3217-5CC7-4F2F850C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580122"/>
            <a:ext cx="3995928" cy="17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3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649D-92BD-C963-4324-CFA9F00C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конкурентами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56DD-7AC7-7E0C-12C1-DC004948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реализуется, чем в ширину</a:t>
            </a:r>
          </a:p>
          <a:p>
            <a:r>
              <a:rPr lang="ru-RU" dirty="0"/>
              <a:t>Имеет одинаковые показатели сложности с поиском в ширину о(</a:t>
            </a:r>
            <a:r>
              <a:rPr lang="en-US" dirty="0"/>
              <a:t>v + 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Хуже</a:t>
            </a:r>
            <a:r>
              <a:rPr lang="en-US" dirty="0"/>
              <a:t>, </a:t>
            </a:r>
            <a:r>
              <a:rPr lang="ru-RU" dirty="0"/>
              <a:t>чем </a:t>
            </a:r>
            <a:r>
              <a:rPr lang="en-US" dirty="0"/>
              <a:t>union find</a:t>
            </a:r>
            <a:r>
              <a:rPr lang="ru-RU" dirty="0"/>
              <a:t> </a:t>
            </a:r>
            <a:r>
              <a:rPr lang="ru-RU" dirty="0" err="1"/>
              <a:t>тк</a:t>
            </a:r>
            <a:r>
              <a:rPr lang="ru-RU" dirty="0"/>
              <a:t> его сложность </a:t>
            </a:r>
            <a:r>
              <a:rPr lang="en-US"/>
              <a:t>o(a(n))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07067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</vt:lpstr>
      <vt:lpstr>Modern Love</vt:lpstr>
      <vt:lpstr>The Hand</vt:lpstr>
      <vt:lpstr>SketchyVTI</vt:lpstr>
      <vt:lpstr>Метод поиска в глубину на графе. Алгоритм построения компонент связности</vt:lpstr>
      <vt:lpstr>Как работает алгоритм</vt:lpstr>
      <vt:lpstr>Практическое применение</vt:lpstr>
      <vt:lpstr>Чем же DFS отличается от BFS</vt:lpstr>
      <vt:lpstr>Реализация</vt:lpstr>
      <vt:lpstr>Дфс</vt:lpstr>
      <vt:lpstr>Конкуренты</vt:lpstr>
      <vt:lpstr>Сравнение с конкурентами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Аверин Артемий Сергеевич</dc:creator>
  <cp:lastModifiedBy>Аверин Артемий Сергеевич</cp:lastModifiedBy>
  <cp:revision>2</cp:revision>
  <dcterms:created xsi:type="dcterms:W3CDTF">2024-12-09T09:09:48Z</dcterms:created>
  <dcterms:modified xsi:type="dcterms:W3CDTF">2024-12-09T10:07:28Z</dcterms:modified>
</cp:coreProperties>
</file>