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31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7" r:id="rId17"/>
    <p:sldId id="271" r:id="rId18"/>
    <p:sldId id="272" r:id="rId19"/>
    <p:sldId id="308" r:id="rId20"/>
    <p:sldId id="275" r:id="rId21"/>
    <p:sldId id="295" r:id="rId22"/>
    <p:sldId id="276" r:id="rId23"/>
    <p:sldId id="309" r:id="rId24"/>
    <p:sldId id="280" r:id="rId25"/>
    <p:sldId id="278" r:id="rId26"/>
    <p:sldId id="279" r:id="rId27"/>
    <p:sldId id="281" r:id="rId28"/>
    <p:sldId id="282" r:id="rId29"/>
    <p:sldId id="283" r:id="rId30"/>
    <p:sldId id="296" r:id="rId31"/>
    <p:sldId id="297" r:id="rId32"/>
    <p:sldId id="284" r:id="rId33"/>
    <p:sldId id="285" r:id="rId34"/>
    <p:sldId id="306" r:id="rId35"/>
    <p:sldId id="286" r:id="rId36"/>
    <p:sldId id="287" r:id="rId37"/>
    <p:sldId id="288" r:id="rId38"/>
    <p:sldId id="289" r:id="rId39"/>
    <p:sldId id="290" r:id="rId40"/>
    <p:sldId id="291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3BCBE-FF0A-42EE-9B81-434F1D4EF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43F74F-58D2-43CC-997D-C062B611D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E2E46-98C5-4B56-974A-11A8127C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x-none" smtClean="0"/>
              <a:pPr/>
              <a:t>23.03.2024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411E64-3990-48F5-A428-1FE1850F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9835BB-EC89-4C55-8D8F-EDEF74BA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0010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B080D-E08E-4BF9-98F9-E948D32F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48B0A0-8F0C-440C-8688-16E45C25E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E3ABD2-2B79-47D1-8E63-E2DA2505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x-none" smtClean="0"/>
              <a:pPr/>
              <a:t>23.03.2024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F20F96-AFDC-456A-A07F-BC48B70D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96AD3E-1F79-40C6-B5E8-D0D6D2B9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50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01B0078-1106-4ED2-85EC-6A1BD501F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5C6E70-8D21-4229-9930-606ABD5C0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0AC185-BF1B-44C5-BFAE-7D9952D9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x-none" smtClean="0"/>
              <a:pPr/>
              <a:t>23.03.2024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2B53F4-EAEF-4C93-8C20-13656558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A569D3-AA58-4790-A6F3-98A4587A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0117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02C3C-50A9-4C89-A2A3-CE42CACA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9A1D4-C26D-46E0-B528-FF519470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633C3-1789-493C-8F24-A7EEB6D4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x-none" smtClean="0"/>
              <a:pPr/>
              <a:t>23.03.2024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68CE38-8616-4A7F-A0E7-E23376D9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A2B05-67E8-4D70-BA7E-E7D07E6E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208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1EF20-D4C4-4616-B72D-EE362747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66C19A-5895-4D84-9368-C50875296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776D2F-949F-4924-9615-2769E855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x-none" smtClean="0"/>
              <a:pPr/>
              <a:t>23.03.2024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864B52-EBCA-42BE-B718-9C6454B5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837C0D-7DF0-4E57-9D86-137428AA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74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173B3-DEFB-4D32-8B69-B198EC13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5A3C07-ECD9-4B84-B97D-2D7497F9A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5A7E25-AEBF-40F5-92EE-4ED24AE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C70805-277E-4294-9F28-C5095C60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x-none" smtClean="0"/>
              <a:pPr/>
              <a:t>23.03.2024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E6001F-C1E6-48DD-A516-0068EFE2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F36A14-0BA6-46FA-BD06-EDCADBB3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942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22469-D231-4C61-96E3-2EBD94A3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0ABEE-12F7-40C6-9B54-B7EE9106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260C8E-7BE4-441A-A435-12C6C05B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1CC27E-D2AB-4242-B832-5F8263A1C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866463-C3A8-4317-9D3D-0E3CD05D7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B02586-8D51-4FA9-999D-BFE1189E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x-none" smtClean="0"/>
              <a:pPr/>
              <a:t>23.03.2024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86E3D6-7FDE-484F-B788-2E1F901B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B183B1-A78E-497E-8B31-1533CE58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168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971C9-3CEB-40BE-8A5E-0C756009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2D583D-009B-4A3C-8821-610817DB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x-none" smtClean="0"/>
              <a:pPr/>
              <a:t>23.03.2024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DDFBC4-E5FE-4A4A-A83B-35F68760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EB0E44-80DE-4260-803A-CF13D59F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6453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A74F63-857C-4350-8DB7-AF4D2CEA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x-none" smtClean="0"/>
              <a:pPr/>
              <a:t>23.03.2024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0726EC-7372-43B7-8311-9F752907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653E3D-432F-4ABE-AA52-01789512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198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7D5EB-4231-4AD0-B64C-A21BBF50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1DC4C5-550F-4B62-BF7F-333118FC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6EF957-85A3-461E-8D6F-E0DA90FF6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8E4294-4271-4273-9313-B946E112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x-none" smtClean="0"/>
              <a:pPr/>
              <a:t>23.03.2024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FB7DD1-03BD-4357-BF92-C725AA32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7AFC45-ADFA-45C3-8443-98026501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9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50AF1-D5FF-4B48-BFF0-AC47E316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D93461-E0BF-4AEF-8E88-D1C1513E2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3D419C-7CDA-4BA5-AC19-E6A1907A5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8CA6AA-7F7E-41D5-8D50-EFAF48F3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C581-B854-4124-A2B5-35AC05FA8311}" type="datetimeFigureOut">
              <a:rPr lang="x-none" smtClean="0"/>
              <a:pPr/>
              <a:t>23.03.2024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745A53-8178-4D06-A5DD-DDC71DBD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D2A4D6-FFE7-4464-9374-0088A505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F4559-0A9B-4036-B02F-D608C3D1AA3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29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9E54C-7DF0-43C4-B67E-5BDA51200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DAE01C-3B5D-4CA7-9F70-3E78D848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72ACC8-6577-400E-B3EC-2A7357977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FC581-B854-4124-A2B5-35AC05FA8311}" type="datetimeFigureOut">
              <a:rPr lang="x-none" smtClean="0"/>
              <a:pPr/>
              <a:t>23.03.2024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3B047-0DF5-432B-96C9-E70FD0129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91F9AC-A813-4DE4-956C-B0B85D731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F4559-0A9B-4036-B02F-D608C3D1AA3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316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6467F3F-181E-4043-B017-E3EF36D57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211" y="2634156"/>
            <a:ext cx="5232401" cy="980122"/>
          </a:xfrm>
        </p:spPr>
        <p:txBody>
          <a:bodyPr>
            <a:noAutofit/>
          </a:bodyPr>
          <a:lstStyle/>
          <a:p>
            <a:r>
              <a:rPr lang="en-US" sz="65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</a:t>
            </a:r>
            <a:r>
              <a:rPr lang="en-US" sz="6500" dirty="0">
                <a:solidFill>
                  <a:schemeClr val="bg1"/>
                </a:solidFill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Script</a:t>
            </a:r>
            <a:endParaRPr lang="x-none" sz="6500" dirty="0">
              <a:solidFill>
                <a:schemeClr val="bg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2648CD-F75A-486A-97B6-0752E74CF13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1749" y="2583204"/>
            <a:ext cx="1015452" cy="1031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195591-2A56-45BB-AC25-0D0AB85A2FBD}"/>
              </a:ext>
            </a:extLst>
          </p:cNvPr>
          <p:cNvSpPr txBox="1"/>
          <p:nvPr/>
        </p:nvSpPr>
        <p:spPr>
          <a:xfrm>
            <a:off x="6959600" y="5963920"/>
            <a:ext cx="748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Пшенко Артем</a:t>
            </a:r>
            <a:r>
              <a:rPr lang="en-US" sz="2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и Горощеня Владислав,</a:t>
            </a:r>
            <a:r>
              <a:rPr lang="en-US" sz="2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ru-RU" sz="2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ФИТ 3-4</a:t>
            </a:r>
            <a:endParaRPr lang="x-none" sz="20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2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Array</a:t>
            </a:r>
            <a:endParaRPr lang="x-none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605873" y="120003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array.ts</a:t>
            </a:r>
            <a:endParaRPr lang="x-none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05873" y="3776011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array.js</a:t>
            </a:r>
            <a:endParaRPr lang="x-none" sz="28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3127348-FE0E-44DC-A271-861C86E56C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986" y="1753488"/>
            <a:ext cx="10999433" cy="154421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4F52F4E-8588-4461-BC19-6D86FFC7A8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4007"/>
          <a:stretch/>
        </p:blipFill>
        <p:spPr>
          <a:xfrm>
            <a:off x="673986" y="4421079"/>
            <a:ext cx="8986324" cy="123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0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Tuple</a:t>
            </a:r>
            <a:endParaRPr lang="x-none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605872" y="141904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tuple.ts</a:t>
            </a:r>
            <a:endParaRPr lang="x-none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05873" y="3776011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tuple.js</a:t>
            </a:r>
            <a:endParaRPr lang="x-none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C430D-08C7-4A5B-B54D-5EA3EA5E37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7032"/>
          <a:stretch/>
        </p:blipFill>
        <p:spPr>
          <a:xfrm>
            <a:off x="605873" y="1989220"/>
            <a:ext cx="10540530" cy="7604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D41083-C675-446E-9F59-326FAAFB028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872" y="4299231"/>
            <a:ext cx="10779937" cy="7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Enum</a:t>
            </a:r>
            <a:endParaRPr lang="x-none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357010" y="14290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enum.ts</a:t>
            </a:r>
            <a:endParaRPr lang="x-none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277826" y="141904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enum.js</a:t>
            </a:r>
            <a:endParaRPr lang="x-none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2F9D17F-42E5-476B-9369-9AA7C89EEE9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449" y="1942269"/>
            <a:ext cx="5436250" cy="34966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75A0F5C-DD10-4595-B0F7-48022A44052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4259" y="1962328"/>
            <a:ext cx="5231979" cy="3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2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Union</a:t>
            </a:r>
            <a:endParaRPr lang="x-none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357010" y="14290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union.ts</a:t>
            </a:r>
            <a:endParaRPr lang="x-none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277826" y="141904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union.js</a:t>
            </a:r>
            <a:endParaRPr lang="x-none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45FF6D-9A57-48E1-A93F-01535DF25F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891" y="1926816"/>
            <a:ext cx="5525908" cy="23658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93F18F-5D76-41E5-A64A-B0D4621541A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2258" y="1962328"/>
            <a:ext cx="403916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Any</a:t>
            </a:r>
            <a:endParaRPr lang="x-none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357010" y="14290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any.ts</a:t>
            </a:r>
            <a:endParaRPr lang="x-none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277826" y="141904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any.js</a:t>
            </a:r>
            <a:endParaRPr lang="x-none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9DE535-DC51-4A42-ADD6-EE5592C2FE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2244" y="1962328"/>
            <a:ext cx="5401429" cy="204816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7CD299-8D60-4C97-8D27-DEEFEEE5D9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8755"/>
          <a:stretch/>
        </p:blipFill>
        <p:spPr>
          <a:xfrm>
            <a:off x="6328329" y="1952298"/>
            <a:ext cx="4553585" cy="15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4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endParaRPr lang="x-none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357010" y="142907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void.ts</a:t>
            </a:r>
            <a:endParaRPr lang="x-none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700393" y="1425466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void.js</a:t>
            </a:r>
            <a:endParaRPr lang="x-none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E3E528-61AC-4785-9745-4DF23A78053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645" y="1962328"/>
            <a:ext cx="6125430" cy="19814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573F6C-EFB6-4FB2-95AA-582A944ABC6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3900" y="1962328"/>
            <a:ext cx="415348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26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Never</a:t>
            </a:r>
            <a:endParaRPr lang="x-none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449343" y="1163856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never.ts</a:t>
            </a:r>
            <a:endParaRPr lang="x-none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720309" y="1163856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never.js</a:t>
            </a:r>
            <a:endParaRPr lang="x-none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B98DA1-120F-49DC-92A3-496C8AE5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3" y="1713810"/>
            <a:ext cx="4791744" cy="20672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141726-F517-4834-BFB0-69BB4B2CC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09" y="1713809"/>
            <a:ext cx="4974232" cy="2067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17C9D9-1457-4CE5-BACD-7302477B0A76}"/>
              </a:ext>
            </a:extLst>
          </p:cNvPr>
          <p:cNvSpPr txBox="1"/>
          <p:nvPr/>
        </p:nvSpPr>
        <p:spPr>
          <a:xfrm>
            <a:off x="605873" y="4076829"/>
            <a:ext cx="111560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Never </a:t>
            </a:r>
            <a:r>
              <a:rPr lang="ru-RU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используется, когда функция гарантированно ничего не возвращает. Важным условием для </a:t>
            </a:r>
            <a:r>
              <a:rPr lang="en-US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never </a:t>
            </a:r>
            <a:r>
              <a:rPr lang="ru-RU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является отсутствие нормального завершения функции!</a:t>
            </a:r>
          </a:p>
          <a:p>
            <a:endParaRPr lang="ru-RU" sz="2400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Разница между </a:t>
            </a:r>
            <a:r>
              <a:rPr lang="en-US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ru-RU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и</a:t>
            </a:r>
            <a:r>
              <a:rPr lang="en-US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never</a:t>
            </a:r>
            <a:r>
              <a:rPr lang="ru-RU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в том, что </a:t>
            </a:r>
            <a:r>
              <a:rPr lang="en-US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void </a:t>
            </a:r>
            <a:r>
              <a:rPr lang="ru-RU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может принимать </a:t>
            </a:r>
            <a:r>
              <a:rPr lang="en-US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null </a:t>
            </a:r>
            <a:r>
              <a:rPr lang="ru-RU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или </a:t>
            </a:r>
            <a:r>
              <a:rPr lang="en-US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undefined,</a:t>
            </a:r>
            <a:r>
              <a:rPr lang="ru-RU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в то время как </a:t>
            </a:r>
            <a:r>
              <a:rPr lang="en-US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never </a:t>
            </a:r>
            <a:r>
              <a:rPr lang="ru-RU" sz="2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 НИЧЕГО.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160034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func.ts</a:t>
            </a:r>
            <a:endParaRPr lang="en-US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  <a:p>
            <a:pPr algn="just">
              <a:buNone/>
            </a:pP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Другие способы задания функции</a:t>
            </a:r>
          </a:p>
        </p:txBody>
      </p:sp>
      <p:pic>
        <p:nvPicPr>
          <p:cNvPr id="1027" name="Picture 3" descr="E:\dumbTypeScriptExamples\Screens\Снимок экрана 2024-03-04 0016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7890" y="2808288"/>
            <a:ext cx="4686300" cy="922338"/>
          </a:xfrm>
          <a:prstGeom prst="rect">
            <a:avLst/>
          </a:prstGeom>
          <a:noFill/>
        </p:spPr>
      </p:pic>
      <p:pic>
        <p:nvPicPr>
          <p:cNvPr id="1029" name="Picture 5" descr="E:\dumbTypeScriptExamples\Screens\Снимок экрана 2024-03-22 1215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9363" y="2828608"/>
            <a:ext cx="5121275" cy="133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Функции-генераторы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generator.ts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6" name="Содержимое 5" descr="Снимок экрана 2024-03-22 122025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758765" y="2519680"/>
            <a:ext cx="4741332" cy="3047999"/>
          </a:xfrm>
        </p:spPr>
      </p:pic>
      <p:pic>
        <p:nvPicPr>
          <p:cNvPr id="2050" name="Picture 2" descr="E:\dumbTypeScriptExamples\Screens\Снимок экрана 2024-03-22 1220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860" y="2538730"/>
            <a:ext cx="5058730" cy="12611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Перегрузка функций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overloading.ts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C70EE4-E616-42C4-8D41-D4DEE5067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49" y="2281077"/>
            <a:ext cx="4258269" cy="2295845"/>
          </a:xfrm>
          <a:prstGeom prst="rect">
            <a:avLst/>
          </a:prstGeom>
        </p:spPr>
      </p:pic>
      <p:sp>
        <p:nvSpPr>
          <p:cNvPr id="12" name="Содержимое 2">
            <a:extLst>
              <a:ext uri="{FF2B5EF4-FFF2-40B4-BE49-F238E27FC236}">
                <a16:creationId xmlns:a16="http://schemas.microsoft.com/office/drawing/2014/main" id="{3B82F1A9-0F07-495D-A6FC-85BC6BEC3822}"/>
              </a:ext>
            </a:extLst>
          </p:cNvPr>
          <p:cNvSpPr txBox="1">
            <a:spLocks/>
          </p:cNvSpPr>
          <p:nvPr/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overloading.js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3EA4C0E-CE42-489C-8E94-31781E38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2313161"/>
            <a:ext cx="396295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0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Хейлсберг, Андерс — Википедия">
            <a:extLst>
              <a:ext uri="{FF2B5EF4-FFF2-40B4-BE49-F238E27FC236}">
                <a16:creationId xmlns:a16="http://schemas.microsoft.com/office/drawing/2014/main" id="{C9CB9D8B-E53A-496A-B98D-3DCDC88EE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" y="1079748"/>
            <a:ext cx="237601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1EF830-4429-4F31-A97D-527AD57724E5}"/>
              </a:ext>
            </a:extLst>
          </p:cNvPr>
          <p:cNvSpPr txBox="1"/>
          <p:nvPr/>
        </p:nvSpPr>
        <p:spPr>
          <a:xfrm>
            <a:off x="3235960" y="866388"/>
            <a:ext cx="87985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Краткая история</a:t>
            </a:r>
            <a:r>
              <a:rPr lang="en-US" sz="4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TypeScript</a:t>
            </a:r>
            <a:endParaRPr lang="x-none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7ABD8-80C6-423E-BDB4-530D8EA21C09}"/>
              </a:ext>
            </a:extLst>
          </p:cNvPr>
          <p:cNvSpPr txBox="1"/>
          <p:nvPr/>
        </p:nvSpPr>
        <p:spPr>
          <a:xfrm>
            <a:off x="3235960" y="1818640"/>
            <a:ext cx="8402320" cy="362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Создатель - </a:t>
            </a:r>
            <a:r>
              <a:rPr lang="ru-RU" sz="2600" b="1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Андерс </a:t>
            </a:r>
            <a:r>
              <a:rPr lang="ru-RU" sz="2600" b="1" i="0" dirty="0" err="1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Хейлсберг</a:t>
            </a:r>
            <a:r>
              <a:rPr lang="en-US" sz="260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sz="2600" i="0" dirty="0">
              <a:solidFill>
                <a:schemeClr val="bg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Язык зародился в </a:t>
            </a:r>
            <a:r>
              <a:rPr lang="en-US" sz="26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Miscrosoft</a:t>
            </a: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Первая версия</a:t>
            </a: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typescript 0.8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вышла </a:t>
            </a:r>
            <a:r>
              <a:rPr lang="ru-RU" sz="26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в 2012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году</a:t>
            </a: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sz="26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Текущая версия</a:t>
            </a: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– </a:t>
            </a:r>
            <a:r>
              <a:rPr lang="ru-RU" sz="26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5.3.3</a:t>
            </a:r>
            <a:r>
              <a:rPr lang="ru-RU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вышла </a:t>
            </a:r>
            <a:r>
              <a:rPr lang="ru-RU" sz="26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в декабре 2023</a:t>
            </a:r>
            <a:r>
              <a:rPr lang="en-US" sz="2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x-none" sz="26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733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Классы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73241" y="5413436"/>
            <a:ext cx="1124551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Модификаторы доступа: </a:t>
            </a:r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public, private, protected. </a:t>
            </a: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Если не указан - </a:t>
            </a:r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public</a:t>
            </a: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по умолчанию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85FA5-B18B-42F2-85BF-6BC067F32D99}"/>
              </a:ext>
            </a:extLst>
          </p:cNvPr>
          <p:cNvSpPr txBox="1"/>
          <p:nvPr/>
        </p:nvSpPr>
        <p:spPr>
          <a:xfrm>
            <a:off x="433136" y="1521024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class.ts</a:t>
            </a:r>
            <a:endParaRPr lang="en-US" sz="2800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  <a:p>
            <a:pPr>
              <a:buNone/>
            </a:pPr>
            <a:endParaRPr lang="ru-RU" sz="2800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B8316-1D5E-4C74-A42E-E91FADB36BE0}"/>
              </a:ext>
            </a:extLst>
          </p:cNvPr>
          <p:cNvSpPr txBox="1"/>
          <p:nvPr/>
        </p:nvSpPr>
        <p:spPr>
          <a:xfrm>
            <a:off x="6096000" y="1444564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class.js</a:t>
            </a:r>
          </a:p>
          <a:p>
            <a:pPr>
              <a:buNone/>
            </a:pPr>
            <a:endParaRPr lang="ru-RU" sz="2800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173092A-9B9B-4A77-A488-2A3AD11D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79" y="2021080"/>
            <a:ext cx="3905795" cy="321989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FEC1C87-72E1-4CC7-BDB6-EBDDD1BE5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964" y="1982974"/>
            <a:ext cx="3905795" cy="32580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Классы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523" y="3248660"/>
            <a:ext cx="5203465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5479" y="3261043"/>
            <a:ext cx="6318325" cy="2174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54001" y="1452880"/>
            <a:ext cx="1159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TypeScript</a:t>
            </a:r>
            <a:r>
              <a:rPr lang="ru-RU" sz="2800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сравнивает классы по их структуре, а не по имени.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Абстрактный класс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72980" y="1937920"/>
            <a:ext cx="5181600" cy="4351338"/>
          </a:xfrm>
        </p:spPr>
        <p:txBody>
          <a:bodyPr/>
          <a:lstStyle/>
          <a:p>
            <a:pPr>
              <a:buNone/>
            </a:pPr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Способен лишь</a:t>
            </a:r>
            <a:r>
              <a:rPr lang="en-US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смоделировать класс, поэтому создание его экземпляра невозможно.</a:t>
            </a:r>
          </a:p>
          <a:p>
            <a:pPr>
              <a:buNone/>
            </a:pP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D47738-3311-4EE8-B7BA-6BE7FE86D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580" y="1690688"/>
            <a:ext cx="6043251" cy="36192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CBF481-CD96-4CDA-8B14-12E3837343E4}"/>
              </a:ext>
            </a:extLst>
          </p:cNvPr>
          <p:cNvSpPr txBox="1"/>
          <p:nvPr/>
        </p:nvSpPr>
        <p:spPr>
          <a:xfrm>
            <a:off x="457201" y="3869749"/>
            <a:ext cx="50131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Класс, реализующий абстрактный класс, должен вызывать </a:t>
            </a:r>
            <a:r>
              <a:rPr lang="ru-RU" sz="2800" b="1" i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super</a:t>
            </a:r>
            <a:r>
              <a:rPr lang="ru-RU" sz="2800" b="1" i="0" dirty="0">
                <a:solidFill>
                  <a:srgbClr val="FFFF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() в конструкторе.</a:t>
            </a:r>
            <a:endParaRPr lang="ru-BY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5A009A-F858-4D19-A411-E2412363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88" y="0"/>
            <a:ext cx="8220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38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Инкапсуляция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036" y="1537436"/>
            <a:ext cx="8309928" cy="443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Наследование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233" y="1808480"/>
            <a:ext cx="8861007" cy="422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Полиморфизм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129" y="1507919"/>
            <a:ext cx="5849871" cy="309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9223" y="1498491"/>
            <a:ext cx="5401775" cy="3078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Обобщённые классы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575" y="1368425"/>
            <a:ext cx="5139154" cy="314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FFF7C3A-6D35-4EF1-BE46-159FAF65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6133" y="1454150"/>
            <a:ext cx="6188292" cy="297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Интерфейсы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133" y="1675448"/>
            <a:ext cx="4339907" cy="185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880" y="3805873"/>
            <a:ext cx="9083040" cy="262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97830" y="1675448"/>
            <a:ext cx="4507774" cy="186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Обработка ошибок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770" y="1550353"/>
            <a:ext cx="54483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023" y="3815080"/>
            <a:ext cx="636428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6DA454-15B2-444B-B4AC-539C5696D465}"/>
              </a:ext>
            </a:extLst>
          </p:cNvPr>
          <p:cNvSpPr txBox="1"/>
          <p:nvPr/>
        </p:nvSpPr>
        <p:spPr>
          <a:xfrm>
            <a:off x="1000760" y="515117"/>
            <a:ext cx="87985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Почему </a:t>
            </a:r>
            <a:r>
              <a:rPr lang="en-US" sz="4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TypeScript?</a:t>
            </a:r>
            <a:endParaRPr lang="x-none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83221-08CA-40CD-9C01-9A7D0D23977E}"/>
              </a:ext>
            </a:extLst>
          </p:cNvPr>
          <p:cNvSpPr txBox="1"/>
          <p:nvPr/>
        </p:nvSpPr>
        <p:spPr>
          <a:xfrm>
            <a:off x="1000760" y="1289681"/>
            <a:ext cx="10927080" cy="5014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Явная статическая типизация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sz="24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Кроссплатформенность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sz="2400" b="0" i="0" dirty="0">
              <a:solidFill>
                <a:schemeClr val="bg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К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омпилируется в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JavaScript;</a:t>
            </a:r>
            <a:endParaRPr lang="ru-RU" sz="24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Реализует основные концепции ООП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Р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азвивается как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opensource-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проект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ru-RU" sz="2400" b="0" i="0" dirty="0">
              <a:solidFill>
                <a:schemeClr val="bg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П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озволяет быстрее и проще создавать сложные проекты, </a:t>
            </a:r>
            <a:r>
              <a:rPr lang="ru-RU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которые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легче поддерживать, развивать, масштабировать и тестировать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b="1" i="0" dirty="0">
              <a:solidFill>
                <a:schemeClr val="bg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53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Кастомизация</a:t>
            </a:r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ошибок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658" y="1563370"/>
            <a:ext cx="7397273" cy="71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738" y="2501900"/>
            <a:ext cx="7403782" cy="19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1230" y="4702493"/>
            <a:ext cx="7446853" cy="77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try/catch</a:t>
            </a:r>
            <a:endParaRPr lang="ru-RU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09473" y="1575432"/>
            <a:ext cx="4077054" cy="373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665" y="5455285"/>
            <a:ext cx="49307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Асинхронность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513" y="1605598"/>
            <a:ext cx="5850143" cy="173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673" y="3675063"/>
            <a:ext cx="5856076" cy="132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3913" y="1602740"/>
            <a:ext cx="3635375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7723" y="3914458"/>
            <a:ext cx="4922837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Conditional types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Условные типы есть типы, способные принимать одно из двух значений, основываясь на принадлежности одного типу к другому.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909" y="5369878"/>
            <a:ext cx="4827883" cy="80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9013" y="1899920"/>
            <a:ext cx="5698104" cy="42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Conditional types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Readonly</a:t>
            </a:r>
            <a:endParaRPr lang="en-US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Partial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Pick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Required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Omit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Parameters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Readonly</a:t>
            </a:r>
            <a:endParaRPr lang="en-US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Partial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InstanceType</a:t>
            </a:r>
            <a:endParaRPr lang="en-US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Extract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Exclude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ReturnType</a:t>
            </a:r>
            <a:endParaRPr lang="en-US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NonNullable</a:t>
            </a:r>
            <a:endParaRPr lang="en-US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Homomorphic</a:t>
            </a:r>
            <a:r>
              <a:rPr lang="en-US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types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Гомоморфные типы – условные типы, позволяющие изменять функционал сохраняя первоначальные свойства всех операций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Readonly</a:t>
            </a:r>
            <a:endParaRPr lang="en-US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Partial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Pick</a:t>
            </a:r>
          </a:p>
          <a:p>
            <a:pPr>
              <a:buFont typeface="Courier New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Required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Readonly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Сопоставимый тип </a:t>
            </a:r>
            <a:r>
              <a:rPr lang="ru-RU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Readonly</a:t>
            </a: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добавляет каждому члену объекта модификатор </a:t>
            </a:r>
            <a:r>
              <a:rPr lang="ru-RU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re</a:t>
            </a: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adonly</a:t>
            </a: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, делая их тем самым только для чтения.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535" y="5449888"/>
            <a:ext cx="46672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9878" y="1825625"/>
            <a:ext cx="5817532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Partial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>
              <a:buNone/>
            </a:pP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Сопоставимый тип </a:t>
            </a:r>
            <a:r>
              <a:rPr lang="ru-RU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Partial</a:t>
            </a: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добавляет членам объекта модификатор ?: делая их таким образом необязательными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2703" y="5232718"/>
            <a:ext cx="5220017" cy="95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781" y="1825625"/>
            <a:ext cx="5662019" cy="357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Pick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e-BY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П</a:t>
            </a:r>
            <a:r>
              <a:rPr lang="ru-RU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редназначен</a:t>
            </a: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для фильтрации объектного типа ожидаемого в качестве первого параметра типа. 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199" y="1825625"/>
            <a:ext cx="5767521" cy="239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1880" y="4677728"/>
            <a:ext cx="5821790" cy="94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Require</a:t>
            </a:r>
            <a:endParaRPr lang="ru-RU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Сопоставимый тип </a:t>
            </a:r>
            <a:r>
              <a:rPr lang="ru-RU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Required</a:t>
            </a: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удаляет все необязательные модификаторы ?: приводя члены объекта к обязательным.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199" y="1860876"/>
            <a:ext cx="5759181" cy="410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303" y="4993640"/>
            <a:ext cx="4696777" cy="98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BFE704-C279-42F4-A3DE-58DBC30168F9}"/>
              </a:ext>
            </a:extLst>
          </p:cNvPr>
          <p:cNvSpPr txBox="1"/>
          <p:nvPr/>
        </p:nvSpPr>
        <p:spPr>
          <a:xfrm>
            <a:off x="629920" y="744974"/>
            <a:ext cx="84023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Установка и начало работы</a:t>
            </a:r>
            <a:endParaRPr lang="x-none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6BBE8-19D3-43D8-9A17-12CDCA54AE6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CA3367-3498-4F16-8CDA-6293D47862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31261" b="21007"/>
          <a:stretch/>
        </p:blipFill>
        <p:spPr>
          <a:xfrm>
            <a:off x="629920" y="1948158"/>
            <a:ext cx="4438264" cy="5126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C035D2-4463-463C-82D8-B245A4CE3F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32821" b="17330"/>
          <a:stretch/>
        </p:blipFill>
        <p:spPr>
          <a:xfrm>
            <a:off x="5558072" y="1948158"/>
            <a:ext cx="1407313" cy="51265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EB9F084-EE2A-4244-981F-537ABA98EC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12345"/>
          <a:stretch/>
        </p:blipFill>
        <p:spPr>
          <a:xfrm>
            <a:off x="7455273" y="1948158"/>
            <a:ext cx="2865787" cy="5126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BECE55-7084-40D6-8942-896DC1A2FCD0}"/>
              </a:ext>
            </a:extLst>
          </p:cNvPr>
          <p:cNvSpPr txBox="1"/>
          <p:nvPr/>
        </p:nvSpPr>
        <p:spPr>
          <a:xfrm>
            <a:off x="629920" y="2905780"/>
            <a:ext cx="109931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Также </a:t>
            </a:r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TypeScript </a:t>
            </a:r>
            <a:r>
              <a:rPr lang="ru-RU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предоставляет возможность </a:t>
            </a:r>
            <a:r>
              <a:rPr lang="ru-RU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кодить</a:t>
            </a:r>
            <a:r>
              <a:rPr lang="ru-RU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«на лету» без необходимости установки </a:t>
            </a:r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https://www.Typescriptlang.Org/play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3785373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Record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>
              <a:buNone/>
            </a:pPr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Предназначен для динамического определения полей в объектном типе. Данный тип определяет два параметра типа.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199" y="1825625"/>
            <a:ext cx="5842129" cy="372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4560" y="4790758"/>
            <a:ext cx="42672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Extract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>
              <a:buNone/>
            </a:pPr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Пересечение одного типа относительно другого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1078" y="2892108"/>
            <a:ext cx="5495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1080" y="1921463"/>
            <a:ext cx="5842000" cy="56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Exclude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>
              <a:buNone/>
            </a:pPr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Разница одного типа относительно другого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4413" y="2721293"/>
            <a:ext cx="5803077" cy="499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759" y="1937829"/>
            <a:ext cx="5834759" cy="55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InstanceType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предназначен для получения типа экземпляра на основе типа представляющего класс. Параметр типа T должен обязательно принадлежать к типу класса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10" name="Содержимое 9" descr="Снимок экрана 2024-03-22 204409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412026" y="1895558"/>
            <a:ext cx="4701948" cy="1752752"/>
          </a:xfrm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9287" y="5344160"/>
            <a:ext cx="7882454" cy="698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NonNullable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>
              <a:buNone/>
            </a:pPr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служит для исключения из типа признаков типов </a:t>
            </a:r>
            <a:r>
              <a:rPr lang="ru-RU" b="1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null</a:t>
            </a:r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 и </a:t>
            </a:r>
            <a:r>
              <a:rPr lang="ru-RU" b="1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undefined</a:t>
            </a:r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.</a:t>
            </a:r>
          </a:p>
        </p:txBody>
      </p:sp>
      <p:pic>
        <p:nvPicPr>
          <p:cNvPr id="6" name="Содержимое 7" descr="Снимок экрана 2024-03-22 2044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2039" y="1960910"/>
            <a:ext cx="5524669" cy="711170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5400" y="3562033"/>
            <a:ext cx="70596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ReturnType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>
              <a:buNone/>
            </a:pPr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служит для установления возвращаемого из функции типа. В качестве параметра типа должен обязательно выступать функциональный тип</a:t>
            </a:r>
          </a:p>
        </p:txBody>
      </p:sp>
      <p:pic>
        <p:nvPicPr>
          <p:cNvPr id="9" name="Содержимое 8" descr="Снимок экрана 2024-03-22 204545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72200" y="1825625"/>
            <a:ext cx="5181600" cy="999269"/>
          </a:xfr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2320" y="5195848"/>
            <a:ext cx="6699568" cy="57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Omit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>
              <a:buNone/>
            </a:pPr>
            <a:r>
              <a:rPr lang="ru-RU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предназначен для определения нового типа путем исключения заданных признаков из существующего тип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pic>
        <p:nvPicPr>
          <p:cNvPr id="9" name="Содержимое 8" descr="Снимок экрана 2024-03-22 204435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469181" y="1825625"/>
            <a:ext cx="4587638" cy="1714649"/>
          </a:xfrm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8053" y="4703763"/>
            <a:ext cx="7431670" cy="99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Parameters</a:t>
            </a:r>
            <a:endParaRPr lang="ru-RU" b="1" dirty="0">
              <a:solidFill>
                <a:schemeClr val="bg1"/>
              </a:solidFill>
              <a:latin typeface="Cascadia Code" pitchFamily="49" charset="0"/>
              <a:cs typeface="Cascadia Code" pitchFamily="49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>
              <a:buNone/>
            </a:pPr>
            <a:r>
              <a:rPr lang="ru-RU" b="1" dirty="0">
                <a:solidFill>
                  <a:schemeClr val="bg1"/>
                </a:solidFill>
                <a:latin typeface="Cascadia Code" pitchFamily="49" charset="0"/>
                <a:cs typeface="Cascadia Code" pitchFamily="49" charset="0"/>
              </a:rPr>
              <a:t>предназначен для получения типов указанных в аннотации параметров функции.</a:t>
            </a:r>
          </a:p>
        </p:txBody>
      </p:sp>
      <p:pic>
        <p:nvPicPr>
          <p:cNvPr id="7" name="Содержимое 6" descr="Снимок экрана 2024-03-22 204531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41720" y="1825625"/>
            <a:ext cx="5181600" cy="2354155"/>
          </a:xfrm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8450" y="5267008"/>
            <a:ext cx="65151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6859C9-9899-4EDB-9310-3C90763E7CD8}"/>
              </a:ext>
            </a:extLst>
          </p:cNvPr>
          <p:cNvSpPr txBox="1"/>
          <p:nvPr/>
        </p:nvSpPr>
        <p:spPr>
          <a:xfrm>
            <a:off x="513347" y="617439"/>
            <a:ext cx="89194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Типы данных в </a:t>
            </a:r>
            <a:r>
              <a:rPr lang="en-US" sz="44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TypeScript</a:t>
            </a:r>
            <a:endParaRPr lang="x-none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55FEC-C398-4FEB-8F2D-C797B31368D9}"/>
              </a:ext>
            </a:extLst>
          </p:cNvPr>
          <p:cNvSpPr txBox="1"/>
          <p:nvPr/>
        </p:nvSpPr>
        <p:spPr>
          <a:xfrm>
            <a:off x="615519" y="1478232"/>
            <a:ext cx="22253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Number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Boolean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Array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Tuple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A7534-3E2A-4C9D-8995-0C35DC995646}"/>
              </a:ext>
            </a:extLst>
          </p:cNvPr>
          <p:cNvSpPr txBox="1"/>
          <p:nvPr/>
        </p:nvSpPr>
        <p:spPr>
          <a:xfrm>
            <a:off x="615519" y="4141533"/>
            <a:ext cx="1028626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Переменные могут быть объявлены с помощью:</a:t>
            </a:r>
            <a:endParaRPr lang="en-US" sz="3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const</a:t>
            </a:r>
          </a:p>
          <a:p>
            <a:endParaRPr lang="x-none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4C9F4-1803-4160-AF1C-E5852A150CFC}"/>
              </a:ext>
            </a:extLst>
          </p:cNvPr>
          <p:cNvSpPr txBox="1"/>
          <p:nvPr/>
        </p:nvSpPr>
        <p:spPr>
          <a:xfrm>
            <a:off x="3313590" y="1478232"/>
            <a:ext cx="15691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Enum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Never</a:t>
            </a:r>
          </a:p>
        </p:txBody>
      </p:sp>
    </p:spTree>
    <p:extLst>
      <p:ext uri="{BB962C8B-B14F-4D97-AF65-F5344CB8AC3E}">
        <p14:creationId xmlns:p14="http://schemas.microsoft.com/office/powerpoint/2010/main" val="367142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42" y="0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Разница между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var, let/const</a:t>
            </a:r>
            <a:endParaRPr lang="x-none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F8BDA92-BFFB-4A94-9E16-7C7431182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45232"/>
              </p:ext>
            </p:extLst>
          </p:nvPr>
        </p:nvGraphicFramePr>
        <p:xfrm>
          <a:off x="2032000" y="991488"/>
          <a:ext cx="81280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85998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415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var</a:t>
                      </a:r>
                      <a:endParaRPr lang="ru-B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let/const</a:t>
                      </a:r>
                      <a:endParaRPr lang="ru-BY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rgbClr val="18171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Может быть доступна вне области видимости, в которой она определена.</a:t>
                      </a:r>
                      <a:endParaRPr lang="en-US" sz="1800" b="0" i="0" kern="1200" dirty="0">
                        <a:solidFill>
                          <a:srgbClr val="18171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endParaRPr lang="ru-BY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Доступна только в рамках области видимости, в котором она определена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1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Можно использовать в функции перед определением.</a:t>
                      </a:r>
                      <a:endParaRPr lang="en-US" sz="18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Можно использовать только после определения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51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одной и той же области видимости можно несколько раз определить переменную с одним и тем же именем.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B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одной и той же области видимости можно только один раз определить переменную с одним и тем же именем.</a:t>
                      </a:r>
                      <a:endParaRPr lang="ru-B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81036"/>
                  </a:ext>
                </a:extLst>
              </a:tr>
            </a:tbl>
          </a:graphicData>
        </a:graphic>
      </p:graphicFrame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75AB3FF-67A8-48A5-AC4E-DC10B392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58" y="2249469"/>
            <a:ext cx="2191056" cy="100979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D78E37-7522-4EA5-966B-9379571A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450" y="2242486"/>
            <a:ext cx="2600688" cy="95263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270E061-87C8-4534-BB15-53D62D55A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258" y="3944618"/>
            <a:ext cx="3467584" cy="50489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3500D28-8C40-45C4-94D9-D895E56DF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450" y="3973196"/>
            <a:ext cx="2524477" cy="44773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E531666-542C-40AB-A705-F48D99D7C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258" y="5610681"/>
            <a:ext cx="2191056" cy="100979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B49A5CA-E53A-4B7A-991E-D493576B5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9450" y="5639260"/>
            <a:ext cx="2534004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7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Number</a:t>
            </a:r>
            <a:endParaRPr lang="x-none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605873" y="114529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number.ts</a:t>
            </a:r>
            <a:endParaRPr lang="x-none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524143" y="1100954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number.js</a:t>
            </a:r>
            <a:endParaRPr lang="x-none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D0C6D-38BA-4CF5-A2DE-D39E78E34834}"/>
              </a:ext>
            </a:extLst>
          </p:cNvPr>
          <p:cNvSpPr txBox="1"/>
          <p:nvPr/>
        </p:nvSpPr>
        <p:spPr>
          <a:xfrm>
            <a:off x="605873" y="4489427"/>
            <a:ext cx="63075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Компиляция в </a:t>
            </a:r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JavaScript</a:t>
            </a:r>
            <a:endParaRPr lang="en-US" sz="28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EA8D2A8-8CA5-454D-8B71-0DB5753B6F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078" y="4975781"/>
            <a:ext cx="3038899" cy="676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8A5867-E0AC-440F-B114-6A657400AB1E}"/>
              </a:ext>
            </a:extLst>
          </p:cNvPr>
          <p:cNvSpPr txBox="1"/>
          <p:nvPr/>
        </p:nvSpPr>
        <p:spPr>
          <a:xfrm>
            <a:off x="681940" y="5769172"/>
            <a:ext cx="10548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</a:t>
            </a:r>
            <a:r>
              <a:rPr lang="en-US" sz="1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 – “watch mode”, </a:t>
            </a:r>
            <a:r>
              <a:rPr lang="ru-RU" sz="1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компилятор следит за изменениями в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TS-</a:t>
            </a:r>
            <a:r>
              <a:rPr lang="ru-RU" sz="1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файле и автоматически перекомпилирует при сохранении (</a:t>
            </a:r>
            <a:r>
              <a:rPr lang="en-US" sz="1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Ctrl+S</a:t>
            </a:r>
            <a:r>
              <a:rPr lang="en-US" sz="1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8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A76BD22-F1AF-4CB0-8077-1CB59B93711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940" y="1607653"/>
            <a:ext cx="3738241" cy="259374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F9217B1-6846-402F-A2D1-9A50D360AA5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1797" y="1602901"/>
            <a:ext cx="3333765" cy="25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4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endParaRPr lang="x-none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605873" y="120003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string.ts</a:t>
            </a:r>
            <a:endParaRPr lang="x-none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05873" y="3786327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string.js</a:t>
            </a:r>
            <a:endParaRPr lang="x-none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9C0FC7-EEE7-483E-8DBE-EC72D7E8C9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7451" y="1720030"/>
            <a:ext cx="8821266" cy="150256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354D64-4F28-4613-84A9-4AF9B80B39A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451" y="4303102"/>
            <a:ext cx="9311804" cy="11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69C35-7793-4085-8D87-CC7BDE8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3" y="10351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Тип данных </a:t>
            </a:r>
            <a:r>
              <a:rPr lang="en-US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Boolean</a:t>
            </a:r>
            <a:endParaRPr lang="x-none" b="1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870F7-81BB-468B-A5AF-27FA57952247}"/>
              </a:ext>
            </a:extLst>
          </p:cNvPr>
          <p:cNvSpPr txBox="1"/>
          <p:nvPr/>
        </p:nvSpPr>
        <p:spPr>
          <a:xfrm>
            <a:off x="605873" y="120003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boolean.ts</a:t>
            </a:r>
            <a:endParaRPr lang="x-none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91EA-BD25-4083-AFEB-AD31B5980BE2}"/>
              </a:ext>
            </a:extLst>
          </p:cNvPr>
          <p:cNvSpPr txBox="1"/>
          <p:nvPr/>
        </p:nvSpPr>
        <p:spPr>
          <a:xfrm>
            <a:off x="605873" y="3210912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boolean.js</a:t>
            </a:r>
            <a:endParaRPr lang="x-none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5AF6A6-B917-4C95-9C4B-7C583409E57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7576" y="1758706"/>
            <a:ext cx="7811174" cy="11003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ECB3CA-8B3E-4344-AFAA-E5E03DD999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6341"/>
          <a:stretch/>
        </p:blipFill>
        <p:spPr>
          <a:xfrm>
            <a:off x="727575" y="3781887"/>
            <a:ext cx="6823783" cy="13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551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726</Words>
  <Application>Microsoft Office PowerPoint</Application>
  <PresentationFormat>Широкоэкранный</PresentationFormat>
  <Paragraphs>152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Cascadia Code</vt:lpstr>
      <vt:lpstr>Cascadia Code SemiBold</vt:lpstr>
      <vt:lpstr>Courier New</vt:lpstr>
      <vt:lpstr>Тема Office</vt:lpstr>
      <vt:lpstr>TypeScript</vt:lpstr>
      <vt:lpstr>Презентация PowerPoint</vt:lpstr>
      <vt:lpstr>Презентация PowerPoint</vt:lpstr>
      <vt:lpstr>Презентация PowerPoint</vt:lpstr>
      <vt:lpstr>Презентация PowerPoint</vt:lpstr>
      <vt:lpstr>Разница между var, let/const</vt:lpstr>
      <vt:lpstr>Тип данных Number</vt:lpstr>
      <vt:lpstr>Тип данных String</vt:lpstr>
      <vt:lpstr>Тип данных Boolean</vt:lpstr>
      <vt:lpstr>Тип данных Array</vt:lpstr>
      <vt:lpstr>Тип данных Tuple</vt:lpstr>
      <vt:lpstr>Тип данных Enum</vt:lpstr>
      <vt:lpstr>Тип данных Union</vt:lpstr>
      <vt:lpstr>Тип данных Any</vt:lpstr>
      <vt:lpstr>Тип данных Void</vt:lpstr>
      <vt:lpstr>Тип данных Never</vt:lpstr>
      <vt:lpstr>Функции</vt:lpstr>
      <vt:lpstr>Функции-генераторы</vt:lpstr>
      <vt:lpstr>Перегрузка функций</vt:lpstr>
      <vt:lpstr>Классы</vt:lpstr>
      <vt:lpstr>Классы</vt:lpstr>
      <vt:lpstr>Абстрактный класс</vt:lpstr>
      <vt:lpstr>Презентация PowerPoint</vt:lpstr>
      <vt:lpstr>Инкапсуляция</vt:lpstr>
      <vt:lpstr>Наследование</vt:lpstr>
      <vt:lpstr>Полиморфизм</vt:lpstr>
      <vt:lpstr>Обобщённые классы</vt:lpstr>
      <vt:lpstr>Интерфейсы</vt:lpstr>
      <vt:lpstr>Обработка ошибок</vt:lpstr>
      <vt:lpstr>Кастомизация ошибок</vt:lpstr>
      <vt:lpstr>try/catch</vt:lpstr>
      <vt:lpstr>Асинхронность</vt:lpstr>
      <vt:lpstr>Conditional types</vt:lpstr>
      <vt:lpstr>Conditional types</vt:lpstr>
      <vt:lpstr>Homomorphic types</vt:lpstr>
      <vt:lpstr>Readonly</vt:lpstr>
      <vt:lpstr>Partial</vt:lpstr>
      <vt:lpstr>Pick</vt:lpstr>
      <vt:lpstr>Require</vt:lpstr>
      <vt:lpstr>Record</vt:lpstr>
      <vt:lpstr>Extract</vt:lpstr>
      <vt:lpstr>Exclude</vt:lpstr>
      <vt:lpstr>InstanceType</vt:lpstr>
      <vt:lpstr>NonNullable</vt:lpstr>
      <vt:lpstr>ReturnType</vt:lpstr>
      <vt:lpstr>Omit</vt:lpstr>
      <vt:lpstr>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Artyom P</dc:creator>
  <cp:lastModifiedBy>Artyom P</cp:lastModifiedBy>
  <cp:revision>60</cp:revision>
  <dcterms:created xsi:type="dcterms:W3CDTF">2024-03-02T09:05:01Z</dcterms:created>
  <dcterms:modified xsi:type="dcterms:W3CDTF">2024-03-23T11:17:28Z</dcterms:modified>
</cp:coreProperties>
</file>