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6"/>
  </p:notesMasterIdLst>
  <p:sldIdLst>
    <p:sldId id="256" r:id="rId2"/>
    <p:sldId id="257" r:id="rId3"/>
    <p:sldId id="269" r:id="rId4"/>
    <p:sldId id="258" r:id="rId5"/>
    <p:sldId id="268" r:id="rId6"/>
    <p:sldId id="260" r:id="rId7"/>
    <p:sldId id="261" r:id="rId8"/>
    <p:sldId id="262" r:id="rId9"/>
    <p:sldId id="263" r:id="rId10"/>
    <p:sldId id="264" r:id="rId11"/>
    <p:sldId id="265" r:id="rId12"/>
    <p:sldId id="266" r:id="rId13"/>
    <p:sldId id="267" r:id="rId14"/>
    <p:sldId id="330" r:id="rId15"/>
    <p:sldId id="270" r:id="rId16"/>
    <p:sldId id="332" r:id="rId17"/>
    <p:sldId id="333" r:id="rId18"/>
    <p:sldId id="276" r:id="rId19"/>
    <p:sldId id="275" r:id="rId20"/>
    <p:sldId id="335" r:id="rId21"/>
    <p:sldId id="336" r:id="rId22"/>
    <p:sldId id="337" r:id="rId23"/>
    <p:sldId id="338" r:id="rId24"/>
    <p:sldId id="339" r:id="rId25"/>
    <p:sldId id="340" r:id="rId26"/>
    <p:sldId id="341" r:id="rId27"/>
    <p:sldId id="272" r:id="rId28"/>
    <p:sldId id="274" r:id="rId29"/>
    <p:sldId id="273" r:id="rId30"/>
    <p:sldId id="309" r:id="rId31"/>
    <p:sldId id="310" r:id="rId32"/>
    <p:sldId id="311" r:id="rId33"/>
    <p:sldId id="313" r:id="rId34"/>
    <p:sldId id="271"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308" r:id="rId48"/>
    <p:sldId id="289" r:id="rId49"/>
    <p:sldId id="314" r:id="rId50"/>
    <p:sldId id="315" r:id="rId51"/>
    <p:sldId id="316" r:id="rId52"/>
    <p:sldId id="318" r:id="rId53"/>
    <p:sldId id="319" r:id="rId54"/>
    <p:sldId id="320" r:id="rId55"/>
    <p:sldId id="321" r:id="rId56"/>
    <p:sldId id="322" r:id="rId57"/>
    <p:sldId id="323" r:id="rId58"/>
    <p:sldId id="324" r:id="rId59"/>
    <p:sldId id="325" r:id="rId60"/>
    <p:sldId id="326" r:id="rId61"/>
    <p:sldId id="327" r:id="rId62"/>
    <p:sldId id="328" r:id="rId63"/>
    <p:sldId id="329" r:id="rId64"/>
    <p:sldId id="317" r:id="rId6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53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332518-90B6-45C6-AADE-AAE13AE30AC6}" type="datetimeFigureOut">
              <a:rPr lang="ru-RU" smtClean="0"/>
              <a:pPr/>
              <a:t>25.02.2021</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93C7C2-9A43-47D0-8EF7-2D695B1C4C94}"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BBEF8FDD-C0A2-491D-ABE2-C9B54E059ECC}" type="slidenum">
              <a:rPr lang="ru-RU" smtClean="0"/>
              <a:pPr/>
              <a:t>7</a:t>
            </a:fld>
            <a:endParaRPr lang="ru-RU"/>
          </a:p>
        </p:txBody>
      </p:sp>
    </p:spTree>
    <p:extLst>
      <p:ext uri="{BB962C8B-B14F-4D97-AF65-F5344CB8AC3E}">
        <p14:creationId xmlns:p14="http://schemas.microsoft.com/office/powerpoint/2010/main" val="1515286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F1DE74F3-A581-496B-8902-2193FE091B40}" type="slidenum">
              <a:rPr lang="ru-RU" smtClean="0"/>
              <a:pPr/>
              <a:t>22</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F1DE74F3-A581-496B-8902-2193FE091B40}" type="slidenum">
              <a:rPr lang="ru-RU" smtClean="0"/>
              <a:pPr/>
              <a:t>24</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4500"/>
            </a:lvl1pPr>
          </a:lstStyle>
          <a:p>
            <a:r>
              <a:rPr lang="ru-RU" smtClean="0"/>
              <a:t>Образец заголовка</a:t>
            </a:r>
            <a:endParaRPr lang="ru-RU"/>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3810B6FD-4FB6-402F-A9C5-E8AA716D6BEC}" type="datetimeFigureOut">
              <a:rPr lang="ru-RU" smtClean="0"/>
              <a:pPr/>
              <a:t>25.02.2021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F968EBF-5642-4D9D-8F87-3CA5A80550E3}" type="slidenum">
              <a:rPr lang="ru-RU" smtClean="0"/>
              <a:pPr/>
              <a:t>‹#›</a:t>
            </a:fld>
            <a:endParaRPr lang="ru-RU"/>
          </a:p>
        </p:txBody>
      </p:sp>
    </p:spTree>
    <p:extLst>
      <p:ext uri="{BB962C8B-B14F-4D97-AF65-F5344CB8AC3E}">
        <p14:creationId xmlns:p14="http://schemas.microsoft.com/office/powerpoint/2010/main" val="1758938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810B6FD-4FB6-402F-A9C5-E8AA716D6BEC}" type="datetimeFigureOut">
              <a:rPr lang="ru-RU" smtClean="0"/>
              <a:pPr/>
              <a:t>25.02.2021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F968EBF-5642-4D9D-8F87-3CA5A80550E3}" type="slidenum">
              <a:rPr lang="ru-RU" smtClean="0"/>
              <a:pPr/>
              <a:t>‹#›</a:t>
            </a:fld>
            <a:endParaRPr lang="ru-RU"/>
          </a:p>
        </p:txBody>
      </p:sp>
    </p:spTree>
    <p:extLst>
      <p:ext uri="{BB962C8B-B14F-4D97-AF65-F5344CB8AC3E}">
        <p14:creationId xmlns:p14="http://schemas.microsoft.com/office/powerpoint/2010/main" val="4175106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43675" y="365125"/>
            <a:ext cx="1971675"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628650" y="365125"/>
            <a:ext cx="5800725"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810B6FD-4FB6-402F-A9C5-E8AA716D6BEC}" type="datetimeFigureOut">
              <a:rPr lang="ru-RU" smtClean="0"/>
              <a:pPr/>
              <a:t>25.02.2021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F968EBF-5642-4D9D-8F87-3CA5A80550E3}" type="slidenum">
              <a:rPr lang="ru-RU" smtClean="0"/>
              <a:pPr/>
              <a:t>‹#›</a:t>
            </a:fld>
            <a:endParaRPr lang="ru-RU"/>
          </a:p>
        </p:txBody>
      </p:sp>
    </p:spTree>
    <p:extLst>
      <p:ext uri="{BB962C8B-B14F-4D97-AF65-F5344CB8AC3E}">
        <p14:creationId xmlns:p14="http://schemas.microsoft.com/office/powerpoint/2010/main" val="4266198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810B6FD-4FB6-402F-A9C5-E8AA716D6BEC}" type="datetimeFigureOut">
              <a:rPr lang="ru-RU" smtClean="0"/>
              <a:pPr/>
              <a:t>25.02.2021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F968EBF-5642-4D9D-8F87-3CA5A80550E3}" type="slidenum">
              <a:rPr lang="ru-RU" smtClean="0"/>
              <a:pPr/>
              <a:t>‹#›</a:t>
            </a:fld>
            <a:endParaRPr lang="ru-RU"/>
          </a:p>
        </p:txBody>
      </p:sp>
    </p:spTree>
    <p:extLst>
      <p:ext uri="{BB962C8B-B14F-4D97-AF65-F5344CB8AC3E}">
        <p14:creationId xmlns:p14="http://schemas.microsoft.com/office/powerpoint/2010/main" val="35374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9"/>
            <a:ext cx="7886700" cy="2852737"/>
          </a:xfrm>
        </p:spPr>
        <p:txBody>
          <a:bodyPr anchor="b"/>
          <a:lstStyle>
            <a:lvl1pPr>
              <a:defRPr sz="4500"/>
            </a:lvl1pPr>
          </a:lstStyle>
          <a:p>
            <a:r>
              <a:rPr lang="ru-RU" smtClean="0"/>
              <a:t>Образец заголовка</a:t>
            </a:r>
            <a:endParaRPr lang="ru-RU"/>
          </a:p>
        </p:txBody>
      </p:sp>
      <p:sp>
        <p:nvSpPr>
          <p:cNvPr id="3" name="Текст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3810B6FD-4FB6-402F-A9C5-E8AA716D6BEC}" type="datetimeFigureOut">
              <a:rPr lang="ru-RU" smtClean="0"/>
              <a:pPr/>
              <a:t>25.02.2021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F968EBF-5642-4D9D-8F87-3CA5A80550E3}" type="slidenum">
              <a:rPr lang="ru-RU" smtClean="0"/>
              <a:pPr/>
              <a:t>‹#›</a:t>
            </a:fld>
            <a:endParaRPr lang="ru-RU"/>
          </a:p>
        </p:txBody>
      </p:sp>
    </p:spTree>
    <p:extLst>
      <p:ext uri="{BB962C8B-B14F-4D97-AF65-F5344CB8AC3E}">
        <p14:creationId xmlns:p14="http://schemas.microsoft.com/office/powerpoint/2010/main" val="4182246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628650" y="1825625"/>
            <a:ext cx="388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29150" y="1825625"/>
            <a:ext cx="388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3810B6FD-4FB6-402F-A9C5-E8AA716D6BEC}" type="datetimeFigureOut">
              <a:rPr lang="ru-RU" smtClean="0"/>
              <a:pPr/>
              <a:t>25.02.2021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F968EBF-5642-4D9D-8F87-3CA5A80550E3}" type="slidenum">
              <a:rPr lang="ru-RU" smtClean="0"/>
              <a:pPr/>
              <a:t>‹#›</a:t>
            </a:fld>
            <a:endParaRPr lang="ru-RU"/>
          </a:p>
        </p:txBody>
      </p:sp>
    </p:spTree>
    <p:extLst>
      <p:ext uri="{BB962C8B-B14F-4D97-AF65-F5344CB8AC3E}">
        <p14:creationId xmlns:p14="http://schemas.microsoft.com/office/powerpoint/2010/main" val="1832527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365126"/>
            <a:ext cx="78867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smtClean="0"/>
              <a:t>Образец текста</a:t>
            </a:r>
          </a:p>
        </p:txBody>
      </p:sp>
      <p:sp>
        <p:nvSpPr>
          <p:cNvPr id="4" name="Объект 3"/>
          <p:cNvSpPr>
            <a:spLocks noGrp="1"/>
          </p:cNvSpPr>
          <p:nvPr>
            <p:ph sz="half" idx="2"/>
          </p:nvPr>
        </p:nvSpPr>
        <p:spPr>
          <a:xfrm>
            <a:off x="629842" y="2505075"/>
            <a:ext cx="3868340"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smtClean="0"/>
              <a:t>Образец текста</a:t>
            </a:r>
          </a:p>
        </p:txBody>
      </p:sp>
      <p:sp>
        <p:nvSpPr>
          <p:cNvPr id="6" name="Объект 5"/>
          <p:cNvSpPr>
            <a:spLocks noGrp="1"/>
          </p:cNvSpPr>
          <p:nvPr>
            <p:ph sz="quarter" idx="4"/>
          </p:nvPr>
        </p:nvSpPr>
        <p:spPr>
          <a:xfrm>
            <a:off x="4629150" y="2505075"/>
            <a:ext cx="3887391"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3810B6FD-4FB6-402F-A9C5-E8AA716D6BEC}" type="datetimeFigureOut">
              <a:rPr lang="ru-RU" smtClean="0"/>
              <a:pPr/>
              <a:t>25.02.2021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4F968EBF-5642-4D9D-8F87-3CA5A80550E3}" type="slidenum">
              <a:rPr lang="ru-RU" smtClean="0"/>
              <a:pPr/>
              <a:t>‹#›</a:t>
            </a:fld>
            <a:endParaRPr lang="ru-RU"/>
          </a:p>
        </p:txBody>
      </p:sp>
    </p:spTree>
    <p:extLst>
      <p:ext uri="{BB962C8B-B14F-4D97-AF65-F5344CB8AC3E}">
        <p14:creationId xmlns:p14="http://schemas.microsoft.com/office/powerpoint/2010/main" val="3944405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3810B6FD-4FB6-402F-A9C5-E8AA716D6BEC}" type="datetimeFigureOut">
              <a:rPr lang="ru-RU" smtClean="0"/>
              <a:pPr/>
              <a:t>25.02.2021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4F968EBF-5642-4D9D-8F87-3CA5A80550E3}" type="slidenum">
              <a:rPr lang="ru-RU" smtClean="0"/>
              <a:pPr/>
              <a:t>‹#›</a:t>
            </a:fld>
            <a:endParaRPr lang="ru-RU"/>
          </a:p>
        </p:txBody>
      </p:sp>
    </p:spTree>
    <p:extLst>
      <p:ext uri="{BB962C8B-B14F-4D97-AF65-F5344CB8AC3E}">
        <p14:creationId xmlns:p14="http://schemas.microsoft.com/office/powerpoint/2010/main" val="3251985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810B6FD-4FB6-402F-A9C5-E8AA716D6BEC}" type="datetimeFigureOut">
              <a:rPr lang="ru-RU" smtClean="0"/>
              <a:pPr/>
              <a:t>25.02.2021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4F968EBF-5642-4D9D-8F87-3CA5A80550E3}" type="slidenum">
              <a:rPr lang="ru-RU" smtClean="0"/>
              <a:pPr/>
              <a:t>‹#›</a:t>
            </a:fld>
            <a:endParaRPr lang="ru-RU"/>
          </a:p>
        </p:txBody>
      </p:sp>
    </p:spTree>
    <p:extLst>
      <p:ext uri="{BB962C8B-B14F-4D97-AF65-F5344CB8AC3E}">
        <p14:creationId xmlns:p14="http://schemas.microsoft.com/office/powerpoint/2010/main" val="426203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457200"/>
            <a:ext cx="2949178" cy="1600200"/>
          </a:xfrm>
        </p:spPr>
        <p:txBody>
          <a:bodyPr anchor="b"/>
          <a:lstStyle>
            <a:lvl1pPr>
              <a:defRPr sz="2400"/>
            </a:lvl1pPr>
          </a:lstStyle>
          <a:p>
            <a:r>
              <a:rPr lang="ru-RU" smtClean="0"/>
              <a:t>Образец заголовка</a:t>
            </a:r>
            <a:endParaRPr lang="ru-RU"/>
          </a:p>
        </p:txBody>
      </p:sp>
      <p:sp>
        <p:nvSpPr>
          <p:cNvPr id="3" name="Объект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Дата 4"/>
          <p:cNvSpPr>
            <a:spLocks noGrp="1"/>
          </p:cNvSpPr>
          <p:nvPr>
            <p:ph type="dt" sz="half" idx="10"/>
          </p:nvPr>
        </p:nvSpPr>
        <p:spPr/>
        <p:txBody>
          <a:bodyPr/>
          <a:lstStyle/>
          <a:p>
            <a:fld id="{3810B6FD-4FB6-402F-A9C5-E8AA716D6BEC}" type="datetimeFigureOut">
              <a:rPr lang="ru-RU" smtClean="0"/>
              <a:pPr/>
              <a:t>25.02.2021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F968EBF-5642-4D9D-8F87-3CA5A80550E3}" type="slidenum">
              <a:rPr lang="ru-RU" smtClean="0"/>
              <a:pPr/>
              <a:t>‹#›</a:t>
            </a:fld>
            <a:endParaRPr lang="ru-RU"/>
          </a:p>
        </p:txBody>
      </p:sp>
    </p:spTree>
    <p:extLst>
      <p:ext uri="{BB962C8B-B14F-4D97-AF65-F5344CB8AC3E}">
        <p14:creationId xmlns:p14="http://schemas.microsoft.com/office/powerpoint/2010/main" val="2890142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457200"/>
            <a:ext cx="2949178" cy="1600200"/>
          </a:xfrm>
        </p:spPr>
        <p:txBody>
          <a:bodyPr anchor="b"/>
          <a:lstStyle>
            <a:lvl1pPr>
              <a:defRPr sz="2400"/>
            </a:lvl1pPr>
          </a:lstStyle>
          <a:p>
            <a:r>
              <a:rPr lang="ru-RU" smtClean="0"/>
              <a:t>Образец заголовка</a:t>
            </a:r>
            <a:endParaRPr lang="ru-RU"/>
          </a:p>
        </p:txBody>
      </p:sp>
      <p:sp>
        <p:nvSpPr>
          <p:cNvPr id="3" name="Рисунок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ru-RU"/>
          </a:p>
        </p:txBody>
      </p:sp>
      <p:sp>
        <p:nvSpPr>
          <p:cNvPr id="4" name="Текст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Дата 4"/>
          <p:cNvSpPr>
            <a:spLocks noGrp="1"/>
          </p:cNvSpPr>
          <p:nvPr>
            <p:ph type="dt" sz="half" idx="10"/>
          </p:nvPr>
        </p:nvSpPr>
        <p:spPr/>
        <p:txBody>
          <a:bodyPr/>
          <a:lstStyle/>
          <a:p>
            <a:fld id="{3810B6FD-4FB6-402F-A9C5-E8AA716D6BEC}" type="datetimeFigureOut">
              <a:rPr lang="ru-RU" smtClean="0"/>
              <a:pPr/>
              <a:t>25.02.2021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F968EBF-5642-4D9D-8F87-3CA5A80550E3}" type="slidenum">
              <a:rPr lang="ru-RU" smtClean="0"/>
              <a:pPr/>
              <a:t>‹#›</a:t>
            </a:fld>
            <a:endParaRPr lang="ru-RU"/>
          </a:p>
        </p:txBody>
      </p:sp>
    </p:spTree>
    <p:extLst>
      <p:ext uri="{BB962C8B-B14F-4D97-AF65-F5344CB8AC3E}">
        <p14:creationId xmlns:p14="http://schemas.microsoft.com/office/powerpoint/2010/main" val="139814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810B6FD-4FB6-402F-A9C5-E8AA716D6BEC}" type="datetimeFigureOut">
              <a:rPr lang="ru-RU" smtClean="0"/>
              <a:pPr/>
              <a:t>25.02.2021</a:t>
            </a:fld>
            <a:endParaRPr lang="ru-RU"/>
          </a:p>
        </p:txBody>
      </p:sp>
      <p:sp>
        <p:nvSpPr>
          <p:cNvPr id="5" name="Нижний колонтитул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968EBF-5642-4D9D-8F87-3CA5A80550E3}" type="slidenum">
              <a:rPr lang="ru-RU" smtClean="0"/>
              <a:pPr/>
              <a:t>‹#›</a:t>
            </a:fld>
            <a:endParaRPr lang="ru-RU"/>
          </a:p>
        </p:txBody>
      </p:sp>
    </p:spTree>
    <p:extLst>
      <p:ext uri="{BB962C8B-B14F-4D97-AF65-F5344CB8AC3E}">
        <p14:creationId xmlns:p14="http://schemas.microsoft.com/office/powerpoint/2010/main" val="41034640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ru-RU"/>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ru.wikipedia.org/wiki/%D0%9C%D0%B0%D1%81%D1%81%D0%B5%D0%B9%D1%81,_%D0%9A%D0%B2%D0%B5%D0%BD%D1%82%D0%B8%D0%B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hyperlink" Target="https://myfin.by/bank/belagroprombank" TargetMode="External"/><Relationship Id="rId13" Type="http://schemas.openxmlformats.org/officeDocument/2006/relationships/hyperlink" Target="https://myfin.by/bank/bps-sberbank" TargetMode="External"/><Relationship Id="rId18" Type="http://schemas.openxmlformats.org/officeDocument/2006/relationships/hyperlink" Target="https://myfin.by/bank/paritetbank" TargetMode="External"/><Relationship Id="rId3" Type="http://schemas.openxmlformats.org/officeDocument/2006/relationships/hyperlink" Target="https://myfin.by/bank/alfabank" TargetMode="External"/><Relationship Id="rId21" Type="http://schemas.openxmlformats.org/officeDocument/2006/relationships/hyperlink" Target="https://myfin.by/bank/statusbank" TargetMode="External"/><Relationship Id="rId7" Type="http://schemas.openxmlformats.org/officeDocument/2006/relationships/hyperlink" Target="https://myfin.by/bank/reshenie" TargetMode="External"/><Relationship Id="rId12" Type="http://schemas.openxmlformats.org/officeDocument/2006/relationships/hyperlink" Target="https://myfin.by/bank/bnbank" TargetMode="External"/><Relationship Id="rId17" Type="http://schemas.openxmlformats.org/officeDocument/2006/relationships/hyperlink" Target="https://myfin.by/bank/mtbank" TargetMode="External"/><Relationship Id="rId25" Type="http://schemas.openxmlformats.org/officeDocument/2006/relationships/hyperlink" Target="https://myfin.by/bank/zepterbank" TargetMode="External"/><Relationship Id="rId2" Type="http://schemas.openxmlformats.org/officeDocument/2006/relationships/hyperlink" Target="https://myfin.by/bank/absolutbank" TargetMode="External"/><Relationship Id="rId16" Type="http://schemas.openxmlformats.org/officeDocument/2006/relationships/hyperlink" Target="https://myfin.by/bank/ideabank" TargetMode="External"/><Relationship Id="rId20" Type="http://schemas.openxmlformats.org/officeDocument/2006/relationships/hyperlink" Target="https://myfin.by/bank/rrb-bank" TargetMode="External"/><Relationship Id="rId1" Type="http://schemas.openxmlformats.org/officeDocument/2006/relationships/slideLayout" Target="../slideLayouts/slideLayout4.xml"/><Relationship Id="rId6" Type="http://schemas.openxmlformats.org/officeDocument/2006/relationships/hyperlink" Target="https://myfin.by/bank/mmbank" TargetMode="External"/><Relationship Id="rId11" Type="http://schemas.openxmlformats.org/officeDocument/2006/relationships/hyperlink" Target="https://myfin.by/bank/belinvestbank" TargetMode="External"/><Relationship Id="rId24" Type="http://schemas.openxmlformats.org/officeDocument/2006/relationships/hyperlink" Target="https://myfin.by/bank/fransabank" TargetMode="External"/><Relationship Id="rId5" Type="http://schemas.openxmlformats.org/officeDocument/2006/relationships/hyperlink" Target="https://myfin.by/bank/bank-vtb" TargetMode="External"/><Relationship Id="rId15" Type="http://schemas.openxmlformats.org/officeDocument/2006/relationships/hyperlink" Target="https://myfin.by/bank/btabank" TargetMode="External"/><Relationship Id="rId23" Type="http://schemas.openxmlformats.org/officeDocument/2006/relationships/hyperlink" Target="https://myfin.by/bank/tkbank" TargetMode="External"/><Relationship Id="rId10" Type="http://schemas.openxmlformats.org/officeDocument/2006/relationships/hyperlink" Target="https://myfin.by/bank/belgazprombank" TargetMode="External"/><Relationship Id="rId19" Type="http://schemas.openxmlformats.org/officeDocument/2006/relationships/hyperlink" Target="https://myfin.by/bank/priorbank" TargetMode="External"/><Relationship Id="rId4" Type="http://schemas.openxmlformats.org/officeDocument/2006/relationships/hyperlink" Target="https://myfin.by/bank/bvebank" TargetMode="External"/><Relationship Id="rId9" Type="http://schemas.openxmlformats.org/officeDocument/2006/relationships/hyperlink" Target="https://myfin.by/bank/belarusbank" TargetMode="External"/><Relationship Id="rId14" Type="http://schemas.openxmlformats.org/officeDocument/2006/relationships/hyperlink" Target="https://myfin.by/bank/belswissbank" TargetMode="External"/><Relationship Id="rId22" Type="http://schemas.openxmlformats.org/officeDocument/2006/relationships/hyperlink" Target="https://myfin.by/bank/technobank"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b="1" dirty="0" smtClean="0">
                <a:solidFill>
                  <a:srgbClr val="7030A0"/>
                </a:solidFill>
              </a:rPr>
              <a:t>Денежно-кредитная система в национальной экономике</a:t>
            </a:r>
            <a:endParaRPr lang="ru-RU" b="1" dirty="0">
              <a:solidFill>
                <a:srgbClr val="7030A0"/>
              </a:solidFill>
            </a:endParaRPr>
          </a:p>
        </p:txBody>
      </p:sp>
      <p:sp>
        <p:nvSpPr>
          <p:cNvPr id="3" name="Подзаголовок 2"/>
          <p:cNvSpPr>
            <a:spLocks noGrp="1"/>
          </p:cNvSpPr>
          <p:nvPr>
            <p:ph type="body" idx="1"/>
          </p:nvPr>
        </p:nvSpPr>
        <p:spPr/>
        <p:txBody>
          <a:bodyPr>
            <a:normAutofit fontScale="85000" lnSpcReduction="10000"/>
          </a:bodyPr>
          <a:lstStyle/>
          <a:p>
            <a:pPr algn="ctr"/>
            <a:r>
              <a:rPr lang="ru-RU" dirty="0" smtClean="0"/>
              <a:t>Лекция 4 часа</a:t>
            </a:r>
          </a:p>
          <a:p>
            <a:pPr algn="ctr"/>
            <a:r>
              <a:rPr lang="ru-RU" sz="3200" dirty="0" smtClean="0"/>
              <a:t>Новикова Ирина Васильевна</a:t>
            </a:r>
          </a:p>
          <a:p>
            <a:pPr algn="ctr"/>
            <a:r>
              <a:rPr lang="ru-RU" sz="2000" dirty="0" smtClean="0"/>
              <a:t>доктор экономических наук, профессор</a:t>
            </a:r>
          </a:p>
          <a:p>
            <a:pPr algn="ctr"/>
            <a:r>
              <a:rPr lang="ru-RU" sz="2000" dirty="0" smtClean="0"/>
              <a:t>заведующая кафедрой менеджмента, технологий бизнеса и устойчивого развития</a:t>
            </a:r>
            <a:endParaRPr lang="ru-RU"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604963" y="-290513"/>
            <a:ext cx="860425" cy="579438"/>
          </a:xfrm>
          <a:prstGeom prst="rect">
            <a:avLst/>
          </a:prstGeom>
          <a:noFill/>
          <a:ln w="9525">
            <a:noFill/>
            <a:miter lim="800000"/>
            <a:headEnd/>
            <a:tailEnd/>
          </a:ln>
          <a:effectLst/>
        </p:spPr>
        <p:txBody>
          <a:bodyPr wrap="none" anchor="ctr">
            <a:spAutoFit/>
          </a:bodyPr>
          <a:lstStyle/>
          <a:p>
            <a:r>
              <a:rPr lang="ru-RU" sz="1400">
                <a:cs typeface="Times New Roman" pitchFamily="18" charset="0"/>
              </a:rPr>
              <a:t>Схема 3.</a:t>
            </a:r>
            <a:endParaRPr lang="ru-RU" sz="1100"/>
          </a:p>
          <a:p>
            <a:pPr eaLnBrk="0" hangingPunct="0"/>
            <a:endParaRPr lang="ru-RU"/>
          </a:p>
        </p:txBody>
      </p:sp>
      <p:graphicFrame>
        <p:nvGraphicFramePr>
          <p:cNvPr id="11267" name="Object 3"/>
          <p:cNvGraphicFramePr>
            <a:graphicFrameLocks noChangeAspect="1"/>
          </p:cNvGraphicFramePr>
          <p:nvPr>
            <p:extLst>
              <p:ext uri="{D42A27DB-BD31-4B8C-83A1-F6EECF244321}">
                <p14:modId xmlns:p14="http://schemas.microsoft.com/office/powerpoint/2010/main" val="432371470"/>
              </p:ext>
            </p:extLst>
          </p:nvPr>
        </p:nvGraphicFramePr>
        <p:xfrm>
          <a:off x="0" y="-68262"/>
          <a:ext cx="9144000" cy="6889750"/>
        </p:xfrm>
        <a:graphic>
          <a:graphicData uri="http://schemas.openxmlformats.org/presentationml/2006/ole">
            <mc:AlternateContent xmlns:mc="http://schemas.openxmlformats.org/markup-compatibility/2006">
              <mc:Choice xmlns:v="urn:schemas-microsoft-com:vml" Requires="v">
                <p:oleObj spid="_x0000_s3114" name="Visio" r:id="rId3" imgW="6701760" imgH="7449120" progId="">
                  <p:embed/>
                </p:oleObj>
              </mc:Choice>
              <mc:Fallback>
                <p:oleObj name="Visio" r:id="rId3" imgW="6701760" imgH="7449120" progId="">
                  <p:embed/>
                  <p:pic>
                    <p:nvPicPr>
                      <p:cNvPr id="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8262"/>
                        <a:ext cx="9144000" cy="688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8" name="Rectangle 4"/>
          <p:cNvSpPr>
            <a:spLocks noChangeArrowheads="1"/>
          </p:cNvSpPr>
          <p:nvPr/>
        </p:nvSpPr>
        <p:spPr bwMode="auto">
          <a:xfrm>
            <a:off x="1604963" y="6561138"/>
            <a:ext cx="1468437" cy="260350"/>
          </a:xfrm>
          <a:prstGeom prst="rect">
            <a:avLst/>
          </a:prstGeom>
          <a:noFill/>
          <a:ln w="9525">
            <a:noFill/>
            <a:miter lim="800000"/>
            <a:headEnd/>
            <a:tailEnd/>
          </a:ln>
          <a:effectLst/>
        </p:spPr>
        <p:txBody>
          <a:bodyPr anchor="ctr">
            <a:spAutoFit/>
          </a:bodyPr>
          <a:lstStyle/>
          <a:p>
            <a:r>
              <a:rPr lang="ru-RU" sz="1000">
                <a:cs typeface="Times New Roman" pitchFamily="18" charset="0"/>
              </a:rPr>
              <a:t>Рис. 3. Кругооборот </a:t>
            </a:r>
            <a:r>
              <a:rPr lang="en-US" sz="1000">
                <a:cs typeface="Times New Roman" pitchFamily="18" charset="0"/>
              </a:rPr>
              <a:t>III</a:t>
            </a:r>
            <a:r>
              <a:rPr lang="ru-RU" sz="1100"/>
              <a:t> </a:t>
            </a:r>
            <a:endParaRPr lang="ru-RU"/>
          </a:p>
        </p:txBody>
      </p:sp>
      <p:cxnSp>
        <p:nvCxnSpPr>
          <p:cNvPr id="3" name="Прямая соединительная линия 2"/>
          <p:cNvCxnSpPr/>
          <p:nvPr/>
        </p:nvCxnSpPr>
        <p:spPr>
          <a:xfrm flipV="1">
            <a:off x="4283968" y="836712"/>
            <a:ext cx="72008" cy="10801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Прямая соединительная линия 4"/>
          <p:cNvCxnSpPr/>
          <p:nvPr/>
        </p:nvCxnSpPr>
        <p:spPr>
          <a:xfrm>
            <a:off x="5076056" y="836712"/>
            <a:ext cx="0" cy="10801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355976" y="1005703"/>
            <a:ext cx="720080" cy="577081"/>
          </a:xfrm>
          <a:prstGeom prst="rect">
            <a:avLst/>
          </a:prstGeom>
          <a:solidFill>
            <a:schemeClr val="accent1">
              <a:lumMod val="20000"/>
              <a:lumOff val="80000"/>
            </a:schemeClr>
          </a:solidFill>
        </p:spPr>
        <p:txBody>
          <a:bodyPr wrap="square" rtlCol="0">
            <a:spAutoFit/>
          </a:bodyPr>
          <a:lstStyle/>
          <a:p>
            <a:r>
              <a:rPr lang="ru-RU" sz="1050" dirty="0" smtClean="0"/>
              <a:t>Государственные закупки</a:t>
            </a:r>
            <a:endParaRPr lang="ru-RU" sz="1050" dirty="0"/>
          </a:p>
        </p:txBody>
      </p:sp>
    </p:spTree>
    <p:extLst>
      <p:ext uri="{BB962C8B-B14F-4D97-AF65-F5344CB8AC3E}">
        <p14:creationId xmlns:p14="http://schemas.microsoft.com/office/powerpoint/2010/main" val="9159909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Тождество 3</a:t>
            </a:r>
            <a:endParaRPr lang="ru-RU" dirty="0"/>
          </a:p>
        </p:txBody>
      </p:sp>
      <p:sp>
        <p:nvSpPr>
          <p:cNvPr id="3" name="Объект 2"/>
          <p:cNvSpPr>
            <a:spLocks noGrp="1"/>
          </p:cNvSpPr>
          <p:nvPr>
            <p:ph idx="1"/>
          </p:nvPr>
        </p:nvSpPr>
        <p:spPr/>
        <p:txBody>
          <a:bodyPr>
            <a:normAutofit/>
          </a:bodyPr>
          <a:lstStyle/>
          <a:p>
            <a:pPr marL="0" indent="0" algn="ctr">
              <a:buNone/>
            </a:pPr>
            <a:r>
              <a:rPr lang="ru-RU" sz="6600" b="1" dirty="0" smtClean="0"/>
              <a:t>     </a:t>
            </a:r>
            <a:r>
              <a:rPr lang="en-US" sz="6600" b="1" dirty="0" smtClean="0"/>
              <a:t>Y = C + I + G</a:t>
            </a:r>
            <a:endParaRPr lang="ru-RU" sz="6600" b="1" dirty="0"/>
          </a:p>
        </p:txBody>
      </p:sp>
    </p:spTree>
    <p:extLst>
      <p:ext uri="{BB962C8B-B14F-4D97-AF65-F5344CB8AC3E}">
        <p14:creationId xmlns:p14="http://schemas.microsoft.com/office/powerpoint/2010/main" val="3028532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604963" y="-1289050"/>
            <a:ext cx="1311275" cy="579437"/>
          </a:xfrm>
          <a:prstGeom prst="rect">
            <a:avLst/>
          </a:prstGeom>
          <a:noFill/>
          <a:ln w="9525">
            <a:noFill/>
            <a:miter lim="800000"/>
            <a:headEnd/>
            <a:tailEnd/>
          </a:ln>
          <a:effectLst/>
        </p:spPr>
        <p:txBody>
          <a:bodyPr wrap="none" anchor="ctr">
            <a:spAutoFit/>
          </a:bodyPr>
          <a:lstStyle/>
          <a:p>
            <a:pPr indent="450850"/>
            <a:r>
              <a:rPr lang="ru-RU" sz="1400">
                <a:cs typeface="Times New Roman" pitchFamily="18" charset="0"/>
              </a:rPr>
              <a:t>Схема 4.</a:t>
            </a:r>
            <a:endParaRPr lang="ru-RU" sz="1100"/>
          </a:p>
          <a:p>
            <a:pPr indent="450850" eaLnBrk="0" hangingPunct="0"/>
            <a:endParaRPr lang="ru-RU"/>
          </a:p>
        </p:txBody>
      </p:sp>
      <p:graphicFrame>
        <p:nvGraphicFramePr>
          <p:cNvPr id="13315" name="Object 3"/>
          <p:cNvGraphicFramePr>
            <a:graphicFrameLocks noChangeAspect="1"/>
          </p:cNvGraphicFramePr>
          <p:nvPr/>
        </p:nvGraphicFramePr>
        <p:xfrm>
          <a:off x="0" y="-709613"/>
          <a:ext cx="9144000" cy="8324851"/>
        </p:xfrm>
        <a:graphic>
          <a:graphicData uri="http://schemas.openxmlformats.org/presentationml/2006/ole">
            <mc:AlternateContent xmlns:mc="http://schemas.openxmlformats.org/markup-compatibility/2006">
              <mc:Choice xmlns:v="urn:schemas-microsoft-com:vml" Requires="v">
                <p:oleObj spid="_x0000_s4138" name="Visio" r:id="rId3" imgW="6765120" imgH="9482400" progId="">
                  <p:embed/>
                </p:oleObj>
              </mc:Choice>
              <mc:Fallback>
                <p:oleObj name="Visio" r:id="rId3" imgW="6765120" imgH="9482400" progId="">
                  <p:embed/>
                  <p:pic>
                    <p:nvPicPr>
                      <p:cNvPr id="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09613"/>
                        <a:ext cx="9144000" cy="83248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6" name="Rectangle 4"/>
          <p:cNvSpPr>
            <a:spLocks noChangeArrowheads="1"/>
          </p:cNvSpPr>
          <p:nvPr/>
        </p:nvSpPr>
        <p:spPr bwMode="auto">
          <a:xfrm>
            <a:off x="1604963" y="7615238"/>
            <a:ext cx="2611437" cy="533400"/>
          </a:xfrm>
          <a:prstGeom prst="rect">
            <a:avLst/>
          </a:prstGeom>
          <a:noFill/>
          <a:ln w="9525">
            <a:noFill/>
            <a:miter lim="800000"/>
            <a:headEnd/>
            <a:tailEnd/>
          </a:ln>
          <a:effectLst/>
        </p:spPr>
        <p:txBody>
          <a:bodyPr wrap="none" bIns="0" anchor="ctr">
            <a:spAutoFit/>
          </a:bodyPr>
          <a:lstStyle/>
          <a:p>
            <a:pPr indent="450850"/>
            <a:r>
              <a:rPr lang="ru-RU" sz="1400">
                <a:latin typeface="Times New Roman" pitchFamily="18" charset="0"/>
                <a:cs typeface="Times New Roman" pitchFamily="18" charset="0"/>
              </a:rPr>
              <a:t>Рис. 1.4.4 Кругооборот </a:t>
            </a:r>
            <a:r>
              <a:rPr lang="en-US" sz="1400">
                <a:latin typeface="Times New Roman" pitchFamily="18" charset="0"/>
                <a:cs typeface="Times New Roman" pitchFamily="18" charset="0"/>
              </a:rPr>
              <a:t>IV</a:t>
            </a:r>
            <a:endParaRPr lang="ru-RU" sz="1400">
              <a:latin typeface="Times New Roman" pitchFamily="18" charset="0"/>
              <a:cs typeface="Times New Roman" pitchFamily="18" charset="0"/>
            </a:endParaRPr>
          </a:p>
          <a:p>
            <a:pPr indent="450850" eaLnBrk="0" hangingPunct="0"/>
            <a:endParaRPr lang="ru-RU"/>
          </a:p>
        </p:txBody>
      </p:sp>
    </p:spTree>
    <p:extLst>
      <p:ext uri="{BB962C8B-B14F-4D97-AF65-F5344CB8AC3E}">
        <p14:creationId xmlns:p14="http://schemas.microsoft.com/office/powerpoint/2010/main" val="11471581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Тождество 4</a:t>
            </a:r>
            <a:endParaRPr lang="ru-RU" dirty="0"/>
          </a:p>
        </p:txBody>
      </p:sp>
      <p:sp>
        <p:nvSpPr>
          <p:cNvPr id="3" name="Объект 2"/>
          <p:cNvSpPr>
            <a:spLocks noGrp="1"/>
          </p:cNvSpPr>
          <p:nvPr>
            <p:ph idx="1"/>
          </p:nvPr>
        </p:nvSpPr>
        <p:spPr/>
        <p:txBody>
          <a:bodyPr>
            <a:normAutofit/>
          </a:bodyPr>
          <a:lstStyle/>
          <a:p>
            <a:pPr marL="0" indent="0" algn="ctr">
              <a:buNone/>
            </a:pPr>
            <a:r>
              <a:rPr lang="en-US" sz="6600" dirty="0" smtClean="0"/>
              <a:t>Y = C + I + G + X</a:t>
            </a:r>
            <a:r>
              <a:rPr lang="en-US" sz="3600" dirty="0" smtClean="0"/>
              <a:t>n</a:t>
            </a:r>
            <a:endParaRPr lang="ru-RU" sz="3600" dirty="0"/>
          </a:p>
        </p:txBody>
      </p:sp>
    </p:spTree>
    <p:extLst>
      <p:ext uri="{BB962C8B-B14F-4D97-AF65-F5344CB8AC3E}">
        <p14:creationId xmlns:p14="http://schemas.microsoft.com/office/powerpoint/2010/main" val="2160698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pPr algn="ctr"/>
            <a:r>
              <a:rPr lang="ru-RU" dirty="0" smtClean="0"/>
              <a:t>Денежно-кредитная система </a:t>
            </a:r>
            <a:endParaRPr lang="ru-RU" dirty="0"/>
          </a:p>
        </p:txBody>
      </p:sp>
      <p:sp>
        <p:nvSpPr>
          <p:cNvPr id="6" name="Текст 5"/>
          <p:cNvSpPr>
            <a:spLocks noGrp="1"/>
          </p:cNvSpPr>
          <p:nvPr>
            <p:ph type="body" idx="1"/>
          </p:nvPr>
        </p:nvSpPr>
        <p:spPr>
          <a:xfrm>
            <a:off x="629842" y="1681163"/>
            <a:ext cx="3868340" cy="451693"/>
          </a:xfrm>
        </p:spPr>
        <p:txBody>
          <a:bodyPr>
            <a:normAutofit lnSpcReduction="10000"/>
          </a:bodyPr>
          <a:lstStyle/>
          <a:p>
            <a:pPr algn="ctr"/>
            <a:r>
              <a:rPr lang="ru-RU" sz="2800" dirty="0" smtClean="0">
                <a:solidFill>
                  <a:srgbClr val="C00000"/>
                </a:solidFill>
              </a:rPr>
              <a:t>определение</a:t>
            </a:r>
            <a:endParaRPr lang="ru-RU" sz="2800" dirty="0">
              <a:solidFill>
                <a:srgbClr val="C00000"/>
              </a:solidFill>
            </a:endParaRPr>
          </a:p>
        </p:txBody>
      </p:sp>
      <p:sp>
        <p:nvSpPr>
          <p:cNvPr id="3" name="Содержимое 2"/>
          <p:cNvSpPr>
            <a:spLocks noGrp="1"/>
          </p:cNvSpPr>
          <p:nvPr>
            <p:ph sz="half" idx="2"/>
          </p:nvPr>
        </p:nvSpPr>
        <p:spPr>
          <a:xfrm>
            <a:off x="629842" y="2204864"/>
            <a:ext cx="3868340" cy="5040560"/>
          </a:xfrm>
        </p:spPr>
        <p:txBody>
          <a:bodyPr>
            <a:noAutofit/>
          </a:bodyPr>
          <a:lstStyle/>
          <a:p>
            <a:pPr algn="just"/>
            <a:r>
              <a:rPr lang="ru-RU" sz="2800" dirty="0" smtClean="0"/>
              <a:t>Денежно-кредитная система – составляющая экономики государства, основная функция которой состоит в обеспечении </a:t>
            </a:r>
            <a:r>
              <a:rPr lang="ru-RU" sz="2800" b="1" dirty="0" smtClean="0">
                <a:solidFill>
                  <a:srgbClr val="7030A0"/>
                </a:solidFill>
              </a:rPr>
              <a:t>стабилизации макроэкономики. </a:t>
            </a:r>
            <a:r>
              <a:rPr lang="ru-RU" sz="2800" dirty="0" smtClean="0"/>
              <a:t>Реализуется она путем изменения количества денег, находящихся в обращении.</a:t>
            </a:r>
            <a:endParaRPr lang="ru-RU" sz="2800" dirty="0"/>
          </a:p>
        </p:txBody>
      </p:sp>
      <p:sp>
        <p:nvSpPr>
          <p:cNvPr id="7" name="Текст 6"/>
          <p:cNvSpPr>
            <a:spLocks noGrp="1"/>
          </p:cNvSpPr>
          <p:nvPr>
            <p:ph type="body" sz="quarter" idx="3"/>
          </p:nvPr>
        </p:nvSpPr>
        <p:spPr>
          <a:xfrm>
            <a:off x="4629150" y="1681163"/>
            <a:ext cx="3887391" cy="523701"/>
          </a:xfrm>
        </p:spPr>
        <p:txBody>
          <a:bodyPr>
            <a:normAutofit fontScale="85000" lnSpcReduction="20000"/>
          </a:bodyPr>
          <a:lstStyle/>
          <a:p>
            <a:pPr algn="ctr"/>
            <a:r>
              <a:rPr lang="ru-RU" sz="2400" dirty="0" smtClean="0">
                <a:solidFill>
                  <a:srgbClr val="C00000"/>
                </a:solidFill>
              </a:rPr>
              <a:t>Структура денежно-кредитной системы</a:t>
            </a:r>
            <a:endParaRPr lang="ru-RU" sz="2400" dirty="0">
              <a:solidFill>
                <a:srgbClr val="C00000"/>
              </a:solidFill>
            </a:endParaRPr>
          </a:p>
        </p:txBody>
      </p:sp>
      <p:sp>
        <p:nvSpPr>
          <p:cNvPr id="8" name="Содержимое 7"/>
          <p:cNvSpPr>
            <a:spLocks noGrp="1"/>
          </p:cNvSpPr>
          <p:nvPr>
            <p:ph sz="quarter" idx="4"/>
          </p:nvPr>
        </p:nvSpPr>
        <p:spPr>
          <a:xfrm>
            <a:off x="4629150" y="2132856"/>
            <a:ext cx="3887391" cy="4725143"/>
          </a:xfrm>
        </p:spPr>
        <p:txBody>
          <a:bodyPr>
            <a:normAutofit fontScale="92500" lnSpcReduction="10000"/>
          </a:bodyPr>
          <a:lstStyle/>
          <a:p>
            <a:r>
              <a:rPr lang="ru-RU" dirty="0" smtClean="0"/>
              <a:t>Складывается денежно-кредитная система из двух составляющих:</a:t>
            </a:r>
          </a:p>
          <a:p>
            <a:pPr algn="just"/>
            <a:r>
              <a:rPr lang="ru-RU" b="1" dirty="0" smtClean="0">
                <a:solidFill>
                  <a:srgbClr val="7030A0"/>
                </a:solidFill>
              </a:rPr>
              <a:t>Денежная система </a:t>
            </a:r>
            <a:r>
              <a:rPr lang="ru-RU" dirty="0" smtClean="0"/>
              <a:t>– это свойственная каждому государству, складывающаяся в течение длительного времени и регламентируемая законом форма обращения денежных средств. Она определяет валюту, которая будет иметь хождение.</a:t>
            </a:r>
          </a:p>
          <a:p>
            <a:pPr algn="just"/>
            <a:r>
              <a:rPr lang="ru-RU" dirty="0" smtClean="0">
                <a:solidFill>
                  <a:srgbClr val="7030A0"/>
                </a:solidFill>
              </a:rPr>
              <a:t>Кредитная система </a:t>
            </a:r>
            <a:r>
              <a:rPr lang="ru-RU" dirty="0" smtClean="0"/>
              <a:t>– комплекс кредитно-финансовых институтов, которые аккумулируют и мобилизуют финансы и функционируют на рынке. К ней относятся также формы и методы кредитования.</a:t>
            </a:r>
          </a:p>
          <a:p>
            <a:endParaRPr lang="ru-R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0" y="1600200"/>
            <a:ext cx="8229600" cy="4525963"/>
          </a:xfrm>
        </p:spPr>
        <p:txBody>
          <a:bodyPr>
            <a:normAutofit/>
          </a:bodyPr>
          <a:lstStyle/>
          <a:p>
            <a:pPr marL="514350" indent="-514350" algn="ctr">
              <a:buNone/>
            </a:pPr>
            <a:r>
              <a:rPr lang="ru-RU" sz="6600" dirty="0" smtClean="0"/>
              <a:t>2.</a:t>
            </a:r>
            <a:endParaRPr lang="ru-RU" sz="6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6000" b="1" dirty="0" smtClean="0">
                <a:solidFill>
                  <a:srgbClr val="C00000"/>
                </a:solidFill>
              </a:rPr>
              <a:t>Деньги</a:t>
            </a:r>
            <a:endParaRPr lang="ru-RU" sz="6000" b="1" dirty="0">
              <a:solidFill>
                <a:srgbClr val="C00000"/>
              </a:solidFill>
            </a:endParaRPr>
          </a:p>
        </p:txBody>
      </p:sp>
      <p:sp>
        <p:nvSpPr>
          <p:cNvPr id="3" name="Содержимое 2"/>
          <p:cNvSpPr>
            <a:spLocks noGrp="1"/>
          </p:cNvSpPr>
          <p:nvPr>
            <p:ph idx="1"/>
          </p:nvPr>
        </p:nvSpPr>
        <p:spPr/>
        <p:txBody>
          <a:bodyPr>
            <a:normAutofit/>
          </a:bodyPr>
          <a:lstStyle/>
          <a:p>
            <a:pPr algn="ctr">
              <a:buNone/>
            </a:pPr>
            <a:r>
              <a:rPr lang="ru-RU" sz="6600" dirty="0" smtClean="0"/>
              <a:t>- всеобщий эквивалент товарной массы</a:t>
            </a:r>
            <a:endParaRPr lang="ru-RU" sz="6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ДЕНЬГИ</a:t>
            </a:r>
            <a:endParaRPr lang="ru-RU" dirty="0"/>
          </a:p>
        </p:txBody>
      </p:sp>
      <p:sp>
        <p:nvSpPr>
          <p:cNvPr id="3" name="Содержимое 2"/>
          <p:cNvSpPr>
            <a:spLocks noGrp="1"/>
          </p:cNvSpPr>
          <p:nvPr>
            <p:ph idx="1"/>
          </p:nvPr>
        </p:nvSpPr>
        <p:spPr/>
        <p:txBody>
          <a:bodyPr/>
          <a:lstStyle/>
          <a:p>
            <a:pPr algn="ctr">
              <a:buNone/>
            </a:pPr>
            <a:r>
              <a:rPr lang="ru-RU" dirty="0" smtClean="0"/>
              <a:t>- </a:t>
            </a:r>
            <a:r>
              <a:rPr lang="ru-RU" sz="4400" b="1" dirty="0" smtClean="0"/>
              <a:t>СРЕДСТВО ОПЛАТЫ ТОВАРОВ И УСЛУГ, СРЕДСТВО ИЗМЕРЕНИЯ СТОИМОСТИ, А ТАКЖЕ  СРЕДСТВО СОХРАНЕНИЯ СТОИМОСТИ</a:t>
            </a:r>
            <a:endParaRPr lang="ru-RU" sz="44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История</a:t>
            </a:r>
            <a:endParaRPr lang="ru-RU" dirty="0"/>
          </a:p>
        </p:txBody>
      </p:sp>
      <p:sp>
        <p:nvSpPr>
          <p:cNvPr id="3" name="Содержимое 2"/>
          <p:cNvSpPr>
            <a:spLocks noGrp="1"/>
          </p:cNvSpPr>
          <p:nvPr>
            <p:ph idx="1"/>
          </p:nvPr>
        </p:nvSpPr>
        <p:spPr/>
        <p:txBody>
          <a:bodyPr>
            <a:normAutofit/>
          </a:bodyPr>
          <a:lstStyle/>
          <a:p>
            <a:pPr algn="just"/>
            <a:r>
              <a:rPr lang="ru-RU" dirty="0"/>
              <a:t>В </a:t>
            </a:r>
            <a:r>
              <a:rPr lang="ru-RU" dirty="0" smtClean="0"/>
              <a:t>Средние века</a:t>
            </a:r>
            <a:r>
              <a:rPr lang="ru-RU" dirty="0"/>
              <a:t> из-за разнообразия местных монетных систем был развит промысел </a:t>
            </a:r>
            <a:r>
              <a:rPr lang="ru-RU" b="1" i="1" dirty="0" smtClean="0"/>
              <a:t>менял</a:t>
            </a:r>
            <a:r>
              <a:rPr lang="ru-RU" dirty="0" smtClean="0"/>
              <a:t>. </a:t>
            </a:r>
            <a:r>
              <a:rPr lang="ru-RU" dirty="0"/>
              <a:t>Затем им начали давать на хранение денежные капиталы и поручалось производство платежей. Лавки менял располагались на рыночных </a:t>
            </a:r>
            <a:r>
              <a:rPr lang="ru-RU" dirty="0" smtClean="0"/>
              <a:t>площадях</a:t>
            </a:r>
            <a:r>
              <a:rPr lang="ru-RU" dirty="0"/>
              <a:t>, где у стола, покрытого зелёным сукном, они вели свою торговлю. </a:t>
            </a:r>
            <a:endParaRPr lang="ru-RU" dirty="0" smtClean="0"/>
          </a:p>
          <a:p>
            <a:pPr algn="just"/>
            <a:r>
              <a:rPr lang="ru-RU" dirty="0" smtClean="0"/>
              <a:t>Менялы </a:t>
            </a:r>
            <a:r>
              <a:rPr lang="ru-RU" dirty="0"/>
              <a:t>в </a:t>
            </a:r>
            <a:r>
              <a:rPr lang="ru-RU" dirty="0" smtClean="0"/>
              <a:t>Италии</a:t>
            </a:r>
            <a:r>
              <a:rPr lang="ru-RU" dirty="0"/>
              <a:t> постепенно стали называться банкирами</a:t>
            </a:r>
            <a:r>
              <a:rPr lang="ru-RU" dirty="0" smtClean="0"/>
              <a:t>, </a:t>
            </a:r>
            <a:r>
              <a:rPr lang="ru-RU" b="1" i="1" dirty="0" smtClean="0"/>
              <a:t>banchiere</a:t>
            </a:r>
            <a:r>
              <a:rPr lang="ru-RU" b="1" dirty="0"/>
              <a:t> </a:t>
            </a:r>
            <a:r>
              <a:rPr lang="ru-RU" dirty="0"/>
              <a:t>(от </a:t>
            </a:r>
            <a:r>
              <a:rPr lang="ru-RU" dirty="0" smtClean="0"/>
              <a:t>итал.</a:t>
            </a:r>
            <a:r>
              <a:rPr lang="ru-RU" dirty="0"/>
              <a:t> </a:t>
            </a:r>
            <a:r>
              <a:rPr lang="ru-RU" i="1" dirty="0" err="1"/>
              <a:t>banco</a:t>
            </a:r>
            <a:r>
              <a:rPr lang="ru-RU" dirty="0"/>
              <a:t> — стол, прилавок). Производство платежей путём списывания в книгах банкиров со счёта одних на счёт других оказалось наилучшим способом платежа, устраняющим все неудобства перевозки, оценки, подсчёта разнообразной монеты. Банковским делом занимались преимущественно </a:t>
            </a:r>
            <a:r>
              <a:rPr lang="ru-RU" dirty="0" smtClean="0"/>
              <a:t>итальянцы и евреи.</a:t>
            </a:r>
            <a:endParaRPr lang="ru-RU"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2" descr="https://upload.wikimedia.org/wikipedia/commons/thumb/9/9f/Quentin_Massys_001.jpg/800px-Quentin_Massys_001.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33796" name="AutoShape 4" descr="https://upload.wikimedia.org/wikipedia/commons/thumb/9/9f/Quentin_Massys_001.jpg/800px-Quentin_Massys_001.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33798" name="AutoShape 6" descr="https://upload.wikimedia.org/wikipedia/commons/thumb/9/9f/Quentin_Massys_001.jpg/800px-Quentin_Massys_001.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5" name="Заголовок 4"/>
          <p:cNvSpPr>
            <a:spLocks noGrp="1"/>
          </p:cNvSpPr>
          <p:nvPr>
            <p:ph type="title"/>
          </p:nvPr>
        </p:nvSpPr>
        <p:spPr>
          <a:xfrm>
            <a:off x="457200" y="0"/>
            <a:ext cx="8229600" cy="1417638"/>
          </a:xfrm>
        </p:spPr>
        <p:txBody>
          <a:bodyPr>
            <a:normAutofit fontScale="90000"/>
          </a:bodyPr>
          <a:lstStyle/>
          <a:p>
            <a:r>
              <a:rPr lang="ru-RU" dirty="0" smtClean="0">
                <a:hlinkClick r:id="rId2" tooltip="Массейс, Квентин"/>
              </a:rPr>
              <a:t>      </a:t>
            </a:r>
            <a:br>
              <a:rPr lang="ru-RU" dirty="0" smtClean="0">
                <a:hlinkClick r:id="rId2" tooltip="Массейс, Квентин"/>
              </a:rPr>
            </a:br>
            <a:r>
              <a:rPr lang="ru-RU" dirty="0" err="1" smtClean="0"/>
              <a:t>Квентин</a:t>
            </a:r>
            <a:r>
              <a:rPr lang="ru-RU" dirty="0" smtClean="0"/>
              <a:t> </a:t>
            </a:r>
            <a:r>
              <a:rPr lang="ru-RU" dirty="0" err="1" smtClean="0"/>
              <a:t>Массейс</a:t>
            </a:r>
            <a:r>
              <a:rPr lang="ru-RU" dirty="0" smtClean="0"/>
              <a:t>. </a:t>
            </a:r>
            <a:r>
              <a:rPr lang="ru-RU" dirty="0"/>
              <a:t>Меняла с женой. 1514. </a:t>
            </a:r>
            <a:r>
              <a:rPr lang="ru-RU" dirty="0" smtClean="0"/>
              <a:t>Лувр</a:t>
            </a:r>
            <a:endParaRPr lang="ru-RU" dirty="0"/>
          </a:p>
        </p:txBody>
      </p:sp>
      <p:pic>
        <p:nvPicPr>
          <p:cNvPr id="7" name="Содержимое 6" descr="Quentin_Massys_001.jpg"/>
          <p:cNvPicPr>
            <a:picLocks noGrp="1" noChangeAspect="1"/>
          </p:cNvPicPr>
          <p:nvPr>
            <p:ph idx="1"/>
          </p:nvPr>
        </p:nvPicPr>
        <p:blipFill>
          <a:blip r:embed="rId3" cstate="print"/>
          <a:stretch>
            <a:fillRect/>
          </a:stretch>
        </p:blipFill>
        <p:spPr>
          <a:xfrm>
            <a:off x="1353448" y="1268760"/>
            <a:ext cx="6437103" cy="5400599"/>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Вопросы</a:t>
            </a:r>
            <a:endParaRPr lang="ru-RU" dirty="0"/>
          </a:p>
        </p:txBody>
      </p:sp>
      <p:sp>
        <p:nvSpPr>
          <p:cNvPr id="3" name="Содержимое 2"/>
          <p:cNvSpPr>
            <a:spLocks noGrp="1"/>
          </p:cNvSpPr>
          <p:nvPr>
            <p:ph idx="1"/>
          </p:nvPr>
        </p:nvSpPr>
        <p:spPr/>
        <p:txBody>
          <a:bodyPr/>
          <a:lstStyle/>
          <a:p>
            <a:pPr marL="514350" indent="-514350">
              <a:buFont typeface="+mj-lt"/>
              <a:buAutoNum type="arabicPeriod"/>
            </a:pPr>
            <a:r>
              <a:rPr lang="ru-RU" dirty="0" smtClean="0"/>
              <a:t>Модель круговых потоков в национальной экономике. Финансовые рынки. </a:t>
            </a:r>
          </a:p>
          <a:p>
            <a:pPr marL="514350" indent="-514350">
              <a:buFont typeface="+mj-lt"/>
              <a:buAutoNum type="arabicPeriod"/>
            </a:pPr>
            <a:r>
              <a:rPr lang="ru-RU" dirty="0" smtClean="0"/>
              <a:t>Деньги.  Денежное предложение. Банковский мультипликатор</a:t>
            </a:r>
          </a:p>
          <a:p>
            <a:pPr marL="514350" indent="-514350">
              <a:buFont typeface="+mj-lt"/>
              <a:buAutoNum type="arabicPeriod"/>
            </a:pPr>
            <a:r>
              <a:rPr lang="ru-RU" dirty="0" smtClean="0"/>
              <a:t>Двухуровневая банковская система</a:t>
            </a:r>
          </a:p>
          <a:p>
            <a:pPr marL="514350" indent="-514350">
              <a:buFont typeface="+mj-lt"/>
              <a:buAutoNum type="arabicPeriod"/>
            </a:pPr>
            <a:r>
              <a:rPr lang="ru-RU" dirty="0" smtClean="0"/>
              <a:t>Коммерческие банки и их виды</a:t>
            </a:r>
          </a:p>
          <a:p>
            <a:pPr marL="514350" indent="-514350">
              <a:buFont typeface="+mj-lt"/>
              <a:buAutoNum type="arabicPeriod"/>
            </a:pPr>
            <a:r>
              <a:rPr lang="ru-RU" dirty="0" smtClean="0"/>
              <a:t>Функции коммерческих банков</a:t>
            </a:r>
          </a:p>
          <a:p>
            <a:pPr marL="514350" indent="-514350">
              <a:buFont typeface="+mj-lt"/>
              <a:buAutoNum type="arabicPeriod"/>
            </a:pPr>
            <a:endParaRPr lang="ru-R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Прямая соединительная линия 5"/>
          <p:cNvCxnSpPr/>
          <p:nvPr/>
        </p:nvCxnSpPr>
        <p:spPr>
          <a:xfrm>
            <a:off x="971600" y="2348880"/>
            <a:ext cx="28083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p:cNvCxnSpPr/>
          <p:nvPr/>
        </p:nvCxnSpPr>
        <p:spPr>
          <a:xfrm>
            <a:off x="2339752" y="1772816"/>
            <a:ext cx="72008" cy="3672408"/>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0" y="1628800"/>
            <a:ext cx="2267744" cy="523220"/>
          </a:xfrm>
          <a:prstGeom prst="rect">
            <a:avLst/>
          </a:prstGeom>
          <a:noFill/>
        </p:spPr>
        <p:txBody>
          <a:bodyPr wrap="square" rtlCol="0">
            <a:spAutoFit/>
          </a:bodyPr>
          <a:lstStyle/>
          <a:p>
            <a:r>
              <a:rPr lang="ru-RU" sz="2800" dirty="0" smtClean="0"/>
              <a:t>         Актив </a:t>
            </a:r>
            <a:endParaRPr lang="ru-RU" sz="2800" dirty="0"/>
          </a:p>
        </p:txBody>
      </p:sp>
      <p:sp>
        <p:nvSpPr>
          <p:cNvPr id="11" name="TextBox 10"/>
          <p:cNvSpPr txBox="1"/>
          <p:nvPr/>
        </p:nvSpPr>
        <p:spPr>
          <a:xfrm>
            <a:off x="2627784" y="1628800"/>
            <a:ext cx="1584176" cy="523220"/>
          </a:xfrm>
          <a:prstGeom prst="rect">
            <a:avLst/>
          </a:prstGeom>
          <a:noFill/>
        </p:spPr>
        <p:txBody>
          <a:bodyPr wrap="square" rtlCol="0">
            <a:spAutoFit/>
          </a:bodyPr>
          <a:lstStyle/>
          <a:p>
            <a:r>
              <a:rPr lang="ru-RU" sz="2800" dirty="0" smtClean="0"/>
              <a:t>Пассив</a:t>
            </a:r>
            <a:endParaRPr lang="ru-RU" sz="2800" dirty="0"/>
          </a:p>
        </p:txBody>
      </p:sp>
      <p:sp>
        <p:nvSpPr>
          <p:cNvPr id="12" name="TextBox 11"/>
          <p:cNvSpPr txBox="1"/>
          <p:nvPr/>
        </p:nvSpPr>
        <p:spPr>
          <a:xfrm>
            <a:off x="395536" y="2924944"/>
            <a:ext cx="1656184" cy="369332"/>
          </a:xfrm>
          <a:prstGeom prst="rect">
            <a:avLst/>
          </a:prstGeom>
          <a:noFill/>
        </p:spPr>
        <p:txBody>
          <a:bodyPr wrap="square" rtlCol="0">
            <a:spAutoFit/>
          </a:bodyPr>
          <a:lstStyle/>
          <a:p>
            <a:r>
              <a:rPr lang="ru-RU" dirty="0" smtClean="0"/>
              <a:t>резервы</a:t>
            </a:r>
            <a:endParaRPr lang="ru-RU" dirty="0"/>
          </a:p>
        </p:txBody>
      </p:sp>
      <p:sp>
        <p:nvSpPr>
          <p:cNvPr id="13" name="TextBox 12"/>
          <p:cNvSpPr txBox="1"/>
          <p:nvPr/>
        </p:nvSpPr>
        <p:spPr>
          <a:xfrm>
            <a:off x="2699792" y="3068960"/>
            <a:ext cx="1368152" cy="369332"/>
          </a:xfrm>
          <a:prstGeom prst="rect">
            <a:avLst/>
          </a:prstGeom>
          <a:noFill/>
        </p:spPr>
        <p:txBody>
          <a:bodyPr wrap="square" rtlCol="0">
            <a:spAutoFit/>
          </a:bodyPr>
          <a:lstStyle/>
          <a:p>
            <a:r>
              <a:rPr lang="ru-RU" dirty="0" smtClean="0"/>
              <a:t>депозиты</a:t>
            </a:r>
            <a:endParaRPr lang="ru-RU" dirty="0"/>
          </a:p>
        </p:txBody>
      </p:sp>
      <p:sp>
        <p:nvSpPr>
          <p:cNvPr id="14" name="TextBox 13"/>
          <p:cNvSpPr txBox="1"/>
          <p:nvPr/>
        </p:nvSpPr>
        <p:spPr>
          <a:xfrm>
            <a:off x="2771800" y="4077072"/>
            <a:ext cx="1728192" cy="369332"/>
          </a:xfrm>
          <a:prstGeom prst="rect">
            <a:avLst/>
          </a:prstGeom>
          <a:noFill/>
        </p:spPr>
        <p:txBody>
          <a:bodyPr wrap="square" rtlCol="0">
            <a:spAutoFit/>
          </a:bodyPr>
          <a:lstStyle/>
          <a:p>
            <a:r>
              <a:rPr lang="ru-RU" dirty="0" smtClean="0"/>
              <a:t>1000 долл.</a:t>
            </a:r>
            <a:endParaRPr lang="ru-RU" dirty="0"/>
          </a:p>
        </p:txBody>
      </p:sp>
      <p:sp>
        <p:nvSpPr>
          <p:cNvPr id="15" name="TextBox 14"/>
          <p:cNvSpPr txBox="1"/>
          <p:nvPr/>
        </p:nvSpPr>
        <p:spPr>
          <a:xfrm>
            <a:off x="467544" y="4221088"/>
            <a:ext cx="1656184" cy="369332"/>
          </a:xfrm>
          <a:prstGeom prst="rect">
            <a:avLst/>
          </a:prstGeom>
          <a:noFill/>
        </p:spPr>
        <p:txBody>
          <a:bodyPr wrap="square" rtlCol="0">
            <a:spAutoFit/>
          </a:bodyPr>
          <a:lstStyle/>
          <a:p>
            <a:r>
              <a:rPr lang="ru-RU" dirty="0" smtClean="0"/>
              <a:t>1000 долл.</a:t>
            </a:r>
            <a:endParaRPr lang="ru-RU" dirty="0"/>
          </a:p>
        </p:txBody>
      </p:sp>
      <p:sp>
        <p:nvSpPr>
          <p:cNvPr id="16" name="Заголовок 15"/>
          <p:cNvSpPr>
            <a:spLocks noGrp="1"/>
          </p:cNvSpPr>
          <p:nvPr>
            <p:ph type="title" idx="4294967295"/>
          </p:nvPr>
        </p:nvSpPr>
        <p:spPr>
          <a:xfrm>
            <a:off x="0" y="457200"/>
            <a:ext cx="3419872" cy="955576"/>
          </a:xfrm>
        </p:spPr>
        <p:txBody>
          <a:bodyPr>
            <a:normAutofit fontScale="90000"/>
          </a:bodyPr>
          <a:lstStyle/>
          <a:p>
            <a:pPr algn="ctr"/>
            <a:r>
              <a:rPr lang="ru-RU" b="1" dirty="0" smtClean="0">
                <a:solidFill>
                  <a:srgbClr val="C00000"/>
                </a:solidFill>
              </a:rPr>
              <a:t>100% банковское резервирование</a:t>
            </a:r>
            <a:endParaRPr lang="ru-RU" b="1" dirty="0">
              <a:solidFill>
                <a:srgbClr val="C00000"/>
              </a:solidFill>
            </a:endParaRPr>
          </a:p>
        </p:txBody>
      </p:sp>
      <p:sp>
        <p:nvSpPr>
          <p:cNvPr id="23" name="Прямоугольник 22"/>
          <p:cNvSpPr/>
          <p:nvPr/>
        </p:nvSpPr>
        <p:spPr>
          <a:xfrm>
            <a:off x="4211960" y="188640"/>
            <a:ext cx="4752528" cy="3139321"/>
          </a:xfrm>
          <a:prstGeom prst="rect">
            <a:avLst/>
          </a:prstGeom>
        </p:spPr>
        <p:txBody>
          <a:bodyPr wrap="square">
            <a:spAutoFit/>
          </a:bodyPr>
          <a:lstStyle/>
          <a:p>
            <a:r>
              <a:rPr lang="ru-RU" b="1" dirty="0" smtClean="0">
                <a:solidFill>
                  <a:srgbClr val="C00000"/>
                </a:solidFill>
              </a:rPr>
              <a:t>Актив</a:t>
            </a:r>
            <a:r>
              <a:rPr lang="ru-RU" dirty="0" smtClean="0"/>
              <a:t> - это те средства, то имущество, которое имеется у банка в данный момент, на которое он может рассчитывать в настоящий момент</a:t>
            </a:r>
          </a:p>
          <a:p>
            <a:endParaRPr lang="ru-RU" dirty="0" smtClean="0"/>
          </a:p>
          <a:p>
            <a:endParaRPr lang="ru-RU" dirty="0" smtClean="0"/>
          </a:p>
          <a:p>
            <a:endParaRPr lang="ru-RU" dirty="0" smtClean="0"/>
          </a:p>
          <a:p>
            <a:endParaRPr lang="ru-RU" dirty="0" smtClean="0"/>
          </a:p>
          <a:p>
            <a:endParaRPr lang="ru-RU" dirty="0" smtClean="0"/>
          </a:p>
          <a:p>
            <a:endParaRPr lang="ru-RU" dirty="0" smtClean="0"/>
          </a:p>
          <a:p>
            <a:endParaRPr lang="ru-RU" dirty="0" smtClean="0"/>
          </a:p>
          <a:p>
            <a:endParaRPr lang="ru-RU" dirty="0"/>
          </a:p>
        </p:txBody>
      </p:sp>
      <p:sp>
        <p:nvSpPr>
          <p:cNvPr id="24" name="Прямоугольник 23"/>
          <p:cNvSpPr/>
          <p:nvPr/>
        </p:nvSpPr>
        <p:spPr>
          <a:xfrm>
            <a:off x="4427984" y="1988840"/>
            <a:ext cx="4716016" cy="1754326"/>
          </a:xfrm>
          <a:prstGeom prst="rect">
            <a:avLst/>
          </a:prstGeom>
        </p:spPr>
        <p:txBody>
          <a:bodyPr wrap="square">
            <a:spAutoFit/>
          </a:bodyPr>
          <a:lstStyle/>
          <a:p>
            <a:r>
              <a:rPr lang="ru-RU" b="1" dirty="0" smtClean="0">
                <a:solidFill>
                  <a:srgbClr val="C00000"/>
                </a:solidFill>
              </a:rPr>
              <a:t>Пассив - </a:t>
            </a:r>
            <a:r>
              <a:rPr lang="ru-RU" dirty="0" smtClean="0"/>
              <a:t>это прямая противоположность активам – это обязательства банка перед третьими лицами. Но не будь их, не возникло бы и активов. Таким образом, получается, что пассивы – это источники, ресурсы собственных средств кредитного учреждения.</a:t>
            </a:r>
            <a:endParaRPr lang="ru-RU"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idx="4294967295"/>
          </p:nvPr>
        </p:nvSpPr>
        <p:spPr>
          <a:xfrm>
            <a:off x="0" y="3584575"/>
            <a:ext cx="6629400" cy="1825625"/>
          </a:xfrm>
        </p:spPr>
        <p:txBody>
          <a:bodyPr/>
          <a:lstStyle/>
          <a:p>
            <a:pPr algn="ctr"/>
            <a:r>
              <a:rPr lang="ru-RU" dirty="0" smtClean="0"/>
              <a:t>20% банковское резервирование</a:t>
            </a:r>
            <a:endParaRPr lang="ru-RU"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Баланс банка </a:t>
            </a:r>
            <a:r>
              <a:rPr lang="ru-RU" b="1" dirty="0" smtClean="0">
                <a:solidFill>
                  <a:srgbClr val="C00000"/>
                </a:solidFill>
              </a:rPr>
              <a:t>А</a:t>
            </a:r>
            <a:endParaRPr lang="ru-RU" b="1" dirty="0">
              <a:solidFill>
                <a:srgbClr val="C00000"/>
              </a:solidFill>
            </a:endParaRPr>
          </a:p>
        </p:txBody>
      </p:sp>
      <p:cxnSp>
        <p:nvCxnSpPr>
          <p:cNvPr id="4" name="Прямая соединительная линия 3"/>
          <p:cNvCxnSpPr/>
          <p:nvPr/>
        </p:nvCxnSpPr>
        <p:spPr>
          <a:xfrm>
            <a:off x="1187624" y="2420888"/>
            <a:ext cx="51125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Прямая соединительная линия 5"/>
          <p:cNvCxnSpPr/>
          <p:nvPr/>
        </p:nvCxnSpPr>
        <p:spPr>
          <a:xfrm>
            <a:off x="3635896" y="1628800"/>
            <a:ext cx="72008" cy="4176464"/>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403648" y="1700808"/>
            <a:ext cx="1512168" cy="707886"/>
          </a:xfrm>
          <a:prstGeom prst="rect">
            <a:avLst/>
          </a:prstGeom>
          <a:noFill/>
        </p:spPr>
        <p:txBody>
          <a:bodyPr wrap="square" rtlCol="0">
            <a:spAutoFit/>
          </a:bodyPr>
          <a:lstStyle/>
          <a:p>
            <a:r>
              <a:rPr lang="ru-RU" sz="4000" dirty="0" smtClean="0"/>
              <a:t>Актив</a:t>
            </a:r>
            <a:endParaRPr lang="ru-RU" sz="4000" dirty="0"/>
          </a:p>
        </p:txBody>
      </p:sp>
      <p:sp>
        <p:nvSpPr>
          <p:cNvPr id="8" name="TextBox 7"/>
          <p:cNvSpPr txBox="1"/>
          <p:nvPr/>
        </p:nvSpPr>
        <p:spPr>
          <a:xfrm>
            <a:off x="3923928" y="1628800"/>
            <a:ext cx="1656184" cy="646331"/>
          </a:xfrm>
          <a:prstGeom prst="rect">
            <a:avLst/>
          </a:prstGeom>
          <a:noFill/>
        </p:spPr>
        <p:txBody>
          <a:bodyPr wrap="square" rtlCol="0">
            <a:spAutoFit/>
          </a:bodyPr>
          <a:lstStyle/>
          <a:p>
            <a:r>
              <a:rPr lang="ru-RU" sz="3600" dirty="0" smtClean="0"/>
              <a:t>Пассив </a:t>
            </a:r>
            <a:endParaRPr lang="ru-RU" sz="3600" dirty="0"/>
          </a:p>
        </p:txBody>
      </p:sp>
      <p:sp>
        <p:nvSpPr>
          <p:cNvPr id="9" name="TextBox 8"/>
          <p:cNvSpPr txBox="1"/>
          <p:nvPr/>
        </p:nvSpPr>
        <p:spPr>
          <a:xfrm>
            <a:off x="3995936" y="2996952"/>
            <a:ext cx="2304256" cy="369332"/>
          </a:xfrm>
          <a:prstGeom prst="rect">
            <a:avLst/>
          </a:prstGeom>
          <a:noFill/>
        </p:spPr>
        <p:txBody>
          <a:bodyPr wrap="square" rtlCol="0">
            <a:spAutoFit/>
          </a:bodyPr>
          <a:lstStyle/>
          <a:p>
            <a:r>
              <a:rPr lang="ru-RU" dirty="0" smtClean="0"/>
              <a:t>1000</a:t>
            </a:r>
            <a:endParaRPr lang="ru-RU" dirty="0"/>
          </a:p>
        </p:txBody>
      </p:sp>
      <p:sp>
        <p:nvSpPr>
          <p:cNvPr id="10" name="TextBox 9"/>
          <p:cNvSpPr txBox="1"/>
          <p:nvPr/>
        </p:nvSpPr>
        <p:spPr>
          <a:xfrm>
            <a:off x="3779912" y="2564904"/>
            <a:ext cx="2520280" cy="369332"/>
          </a:xfrm>
          <a:prstGeom prst="rect">
            <a:avLst/>
          </a:prstGeom>
          <a:noFill/>
        </p:spPr>
        <p:txBody>
          <a:bodyPr wrap="square" rtlCol="0">
            <a:spAutoFit/>
          </a:bodyPr>
          <a:lstStyle/>
          <a:p>
            <a:r>
              <a:rPr lang="ru-RU" dirty="0" smtClean="0"/>
              <a:t>депозит</a:t>
            </a:r>
            <a:endParaRPr lang="ru-RU" dirty="0"/>
          </a:p>
        </p:txBody>
      </p:sp>
      <p:sp>
        <p:nvSpPr>
          <p:cNvPr id="11" name="TextBox 10"/>
          <p:cNvSpPr txBox="1"/>
          <p:nvPr/>
        </p:nvSpPr>
        <p:spPr>
          <a:xfrm>
            <a:off x="1259632" y="2852936"/>
            <a:ext cx="2160240" cy="369332"/>
          </a:xfrm>
          <a:prstGeom prst="rect">
            <a:avLst/>
          </a:prstGeom>
          <a:noFill/>
        </p:spPr>
        <p:txBody>
          <a:bodyPr wrap="square" rtlCol="0">
            <a:spAutoFit/>
          </a:bodyPr>
          <a:lstStyle/>
          <a:p>
            <a:r>
              <a:rPr lang="ru-RU" dirty="0" smtClean="0"/>
              <a:t>резервы</a:t>
            </a:r>
            <a:endParaRPr lang="ru-RU" dirty="0"/>
          </a:p>
        </p:txBody>
      </p:sp>
      <p:sp>
        <p:nvSpPr>
          <p:cNvPr id="12" name="TextBox 11"/>
          <p:cNvSpPr txBox="1"/>
          <p:nvPr/>
        </p:nvSpPr>
        <p:spPr>
          <a:xfrm>
            <a:off x="1331640" y="3501008"/>
            <a:ext cx="1440160" cy="369332"/>
          </a:xfrm>
          <a:prstGeom prst="rect">
            <a:avLst/>
          </a:prstGeom>
          <a:noFill/>
        </p:spPr>
        <p:txBody>
          <a:bodyPr wrap="square" rtlCol="0">
            <a:spAutoFit/>
          </a:bodyPr>
          <a:lstStyle/>
          <a:p>
            <a:r>
              <a:rPr lang="ru-RU" dirty="0" smtClean="0"/>
              <a:t>200</a:t>
            </a:r>
            <a:endParaRPr lang="ru-RU" dirty="0"/>
          </a:p>
        </p:txBody>
      </p:sp>
      <p:sp>
        <p:nvSpPr>
          <p:cNvPr id="13" name="TextBox 12"/>
          <p:cNvSpPr txBox="1"/>
          <p:nvPr/>
        </p:nvSpPr>
        <p:spPr>
          <a:xfrm>
            <a:off x="899592" y="4365104"/>
            <a:ext cx="2376264" cy="369332"/>
          </a:xfrm>
          <a:prstGeom prst="rect">
            <a:avLst/>
          </a:prstGeom>
          <a:noFill/>
        </p:spPr>
        <p:txBody>
          <a:bodyPr wrap="square" rtlCol="0">
            <a:spAutoFit/>
          </a:bodyPr>
          <a:lstStyle/>
          <a:p>
            <a:r>
              <a:rPr lang="ru-RU" dirty="0" smtClean="0"/>
              <a:t>кредиты</a:t>
            </a:r>
            <a:endParaRPr lang="ru-RU" dirty="0"/>
          </a:p>
        </p:txBody>
      </p:sp>
      <p:sp>
        <p:nvSpPr>
          <p:cNvPr id="14" name="TextBox 13"/>
          <p:cNvSpPr txBox="1"/>
          <p:nvPr/>
        </p:nvSpPr>
        <p:spPr>
          <a:xfrm>
            <a:off x="1115616" y="5301208"/>
            <a:ext cx="1728192" cy="369332"/>
          </a:xfrm>
          <a:prstGeom prst="rect">
            <a:avLst/>
          </a:prstGeom>
          <a:noFill/>
        </p:spPr>
        <p:txBody>
          <a:bodyPr wrap="square" rtlCol="0">
            <a:spAutoFit/>
          </a:bodyPr>
          <a:lstStyle/>
          <a:p>
            <a:r>
              <a:rPr lang="ru-RU" dirty="0" smtClean="0"/>
              <a:t>800</a:t>
            </a:r>
            <a:endParaRPr lang="ru-RU"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0" y="365125"/>
            <a:ext cx="7886700" cy="1325563"/>
          </a:xfrm>
        </p:spPr>
        <p:txBody>
          <a:bodyPr/>
          <a:lstStyle/>
          <a:p>
            <a:r>
              <a:rPr lang="ru-RU" dirty="0" smtClean="0"/>
              <a:t>Баланс банка </a:t>
            </a:r>
            <a:r>
              <a:rPr lang="ru-RU" b="1" dirty="0" smtClean="0">
                <a:solidFill>
                  <a:srgbClr val="C00000"/>
                </a:solidFill>
              </a:rPr>
              <a:t>Б.</a:t>
            </a:r>
            <a:endParaRPr lang="ru-RU" b="1" dirty="0">
              <a:solidFill>
                <a:srgbClr val="C00000"/>
              </a:solidFill>
            </a:endParaRPr>
          </a:p>
        </p:txBody>
      </p:sp>
      <p:sp>
        <p:nvSpPr>
          <p:cNvPr id="12" name="Содержимое 11"/>
          <p:cNvSpPr>
            <a:spLocks noGrp="1"/>
          </p:cNvSpPr>
          <p:nvPr>
            <p:ph idx="4294967295"/>
          </p:nvPr>
        </p:nvSpPr>
        <p:spPr>
          <a:xfrm>
            <a:off x="0" y="1825625"/>
            <a:ext cx="7886700" cy="4351338"/>
          </a:xfrm>
        </p:spPr>
        <p:txBody>
          <a:bodyPr>
            <a:normAutofit/>
          </a:bodyPr>
          <a:lstStyle/>
          <a:p>
            <a:pPr>
              <a:buNone/>
            </a:pPr>
            <a:r>
              <a:rPr lang="ru-RU" sz="2800" dirty="0" smtClean="0"/>
              <a:t>        </a:t>
            </a:r>
            <a:r>
              <a:rPr lang="ru-RU" sz="2800" b="1" dirty="0" smtClean="0"/>
              <a:t>Актив      </a:t>
            </a:r>
            <a:r>
              <a:rPr lang="ru-RU" sz="2800" dirty="0" smtClean="0"/>
              <a:t>                                 </a:t>
            </a:r>
            <a:r>
              <a:rPr lang="ru-RU" sz="2800" b="1" dirty="0" smtClean="0"/>
              <a:t>Пассив</a:t>
            </a:r>
            <a:endParaRPr lang="ru-RU" sz="2800" b="1" dirty="0"/>
          </a:p>
        </p:txBody>
      </p:sp>
      <p:cxnSp>
        <p:nvCxnSpPr>
          <p:cNvPr id="4" name="Прямая соединительная линия 3"/>
          <p:cNvCxnSpPr/>
          <p:nvPr/>
        </p:nvCxnSpPr>
        <p:spPr>
          <a:xfrm flipV="1">
            <a:off x="3491880" y="1988840"/>
            <a:ext cx="0" cy="37444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Прямая соединительная линия 5"/>
          <p:cNvCxnSpPr/>
          <p:nvPr/>
        </p:nvCxnSpPr>
        <p:spPr>
          <a:xfrm flipV="1">
            <a:off x="899592" y="2780928"/>
            <a:ext cx="5112568" cy="72008"/>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923928" y="3501008"/>
            <a:ext cx="1728192" cy="369332"/>
          </a:xfrm>
          <a:prstGeom prst="rect">
            <a:avLst/>
          </a:prstGeom>
          <a:noFill/>
        </p:spPr>
        <p:txBody>
          <a:bodyPr wrap="square" rtlCol="0">
            <a:spAutoFit/>
          </a:bodyPr>
          <a:lstStyle/>
          <a:p>
            <a:r>
              <a:rPr lang="ru-RU" dirty="0" smtClean="0"/>
              <a:t>800</a:t>
            </a:r>
            <a:endParaRPr lang="ru-RU" dirty="0"/>
          </a:p>
        </p:txBody>
      </p:sp>
      <p:sp>
        <p:nvSpPr>
          <p:cNvPr id="8" name="TextBox 7"/>
          <p:cNvSpPr txBox="1"/>
          <p:nvPr/>
        </p:nvSpPr>
        <p:spPr>
          <a:xfrm>
            <a:off x="1115616" y="3717032"/>
            <a:ext cx="2088232" cy="369332"/>
          </a:xfrm>
          <a:prstGeom prst="rect">
            <a:avLst/>
          </a:prstGeom>
          <a:noFill/>
        </p:spPr>
        <p:txBody>
          <a:bodyPr wrap="square" rtlCol="0">
            <a:spAutoFit/>
          </a:bodyPr>
          <a:lstStyle/>
          <a:p>
            <a:r>
              <a:rPr lang="ru-RU" dirty="0" smtClean="0"/>
              <a:t>160</a:t>
            </a:r>
            <a:endParaRPr lang="ru-RU" dirty="0"/>
          </a:p>
        </p:txBody>
      </p:sp>
      <p:sp>
        <p:nvSpPr>
          <p:cNvPr id="9" name="TextBox 8"/>
          <p:cNvSpPr txBox="1"/>
          <p:nvPr/>
        </p:nvSpPr>
        <p:spPr>
          <a:xfrm>
            <a:off x="899592" y="3068960"/>
            <a:ext cx="2016224" cy="369332"/>
          </a:xfrm>
          <a:prstGeom prst="rect">
            <a:avLst/>
          </a:prstGeom>
          <a:noFill/>
        </p:spPr>
        <p:txBody>
          <a:bodyPr wrap="square" rtlCol="0">
            <a:spAutoFit/>
          </a:bodyPr>
          <a:lstStyle/>
          <a:p>
            <a:r>
              <a:rPr lang="ru-RU" dirty="0" smtClean="0"/>
              <a:t>резервы</a:t>
            </a:r>
            <a:endParaRPr lang="ru-RU" dirty="0"/>
          </a:p>
        </p:txBody>
      </p:sp>
      <p:sp>
        <p:nvSpPr>
          <p:cNvPr id="10" name="TextBox 9"/>
          <p:cNvSpPr txBox="1"/>
          <p:nvPr/>
        </p:nvSpPr>
        <p:spPr>
          <a:xfrm>
            <a:off x="971600" y="4509120"/>
            <a:ext cx="2232248" cy="369332"/>
          </a:xfrm>
          <a:prstGeom prst="rect">
            <a:avLst/>
          </a:prstGeom>
          <a:noFill/>
        </p:spPr>
        <p:txBody>
          <a:bodyPr wrap="square" rtlCol="0">
            <a:spAutoFit/>
          </a:bodyPr>
          <a:lstStyle/>
          <a:p>
            <a:r>
              <a:rPr lang="ru-RU" dirty="0" smtClean="0"/>
              <a:t>кредиты</a:t>
            </a:r>
            <a:endParaRPr lang="ru-RU" dirty="0"/>
          </a:p>
        </p:txBody>
      </p:sp>
      <p:sp>
        <p:nvSpPr>
          <p:cNvPr id="11" name="TextBox 10"/>
          <p:cNvSpPr txBox="1"/>
          <p:nvPr/>
        </p:nvSpPr>
        <p:spPr>
          <a:xfrm>
            <a:off x="1187624" y="5229200"/>
            <a:ext cx="1656184" cy="369332"/>
          </a:xfrm>
          <a:prstGeom prst="rect">
            <a:avLst/>
          </a:prstGeom>
          <a:noFill/>
        </p:spPr>
        <p:txBody>
          <a:bodyPr wrap="square" rtlCol="0">
            <a:spAutoFit/>
          </a:bodyPr>
          <a:lstStyle/>
          <a:p>
            <a:r>
              <a:rPr lang="ru-RU" dirty="0" smtClean="0"/>
              <a:t>640</a:t>
            </a:r>
            <a:endParaRPr lang="ru-RU"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Баланс банка </a:t>
            </a:r>
            <a:r>
              <a:rPr lang="ru-RU" b="1" dirty="0" smtClean="0">
                <a:solidFill>
                  <a:srgbClr val="C00000"/>
                </a:solidFill>
              </a:rPr>
              <a:t>В.</a:t>
            </a:r>
            <a:endParaRPr lang="ru-RU" b="1" dirty="0">
              <a:solidFill>
                <a:srgbClr val="C00000"/>
              </a:solidFill>
            </a:endParaRPr>
          </a:p>
        </p:txBody>
      </p:sp>
      <p:sp>
        <p:nvSpPr>
          <p:cNvPr id="10" name="Содержимое 9"/>
          <p:cNvSpPr>
            <a:spLocks noGrp="1"/>
          </p:cNvSpPr>
          <p:nvPr>
            <p:ph idx="1"/>
          </p:nvPr>
        </p:nvSpPr>
        <p:spPr/>
        <p:txBody>
          <a:bodyPr/>
          <a:lstStyle/>
          <a:p>
            <a:pPr>
              <a:buNone/>
            </a:pPr>
            <a:r>
              <a:rPr lang="ru-RU" sz="2800" dirty="0" smtClean="0"/>
              <a:t>          Актив                          Пассив</a:t>
            </a:r>
            <a:endParaRPr lang="ru-RU" sz="2800" dirty="0"/>
          </a:p>
        </p:txBody>
      </p:sp>
      <p:cxnSp>
        <p:nvCxnSpPr>
          <p:cNvPr id="4" name="Прямая соединительная линия 3"/>
          <p:cNvCxnSpPr/>
          <p:nvPr/>
        </p:nvCxnSpPr>
        <p:spPr>
          <a:xfrm>
            <a:off x="1115616" y="3140968"/>
            <a:ext cx="6120680"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Прямая соединительная линия 5"/>
          <p:cNvCxnSpPr/>
          <p:nvPr/>
        </p:nvCxnSpPr>
        <p:spPr>
          <a:xfrm>
            <a:off x="3851920" y="1700808"/>
            <a:ext cx="72008" cy="5157192"/>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99992" y="4077072"/>
            <a:ext cx="2664296" cy="369332"/>
          </a:xfrm>
          <a:prstGeom prst="rect">
            <a:avLst/>
          </a:prstGeom>
          <a:noFill/>
        </p:spPr>
        <p:txBody>
          <a:bodyPr wrap="square" rtlCol="0">
            <a:spAutoFit/>
          </a:bodyPr>
          <a:lstStyle/>
          <a:p>
            <a:r>
              <a:rPr lang="ru-RU" dirty="0" smtClean="0"/>
              <a:t>640</a:t>
            </a:r>
            <a:endParaRPr lang="ru-RU" dirty="0"/>
          </a:p>
        </p:txBody>
      </p:sp>
      <p:sp>
        <p:nvSpPr>
          <p:cNvPr id="8" name="TextBox 7"/>
          <p:cNvSpPr txBox="1"/>
          <p:nvPr/>
        </p:nvSpPr>
        <p:spPr>
          <a:xfrm>
            <a:off x="1187624" y="4149080"/>
            <a:ext cx="1512168" cy="369332"/>
          </a:xfrm>
          <a:prstGeom prst="rect">
            <a:avLst/>
          </a:prstGeom>
          <a:noFill/>
        </p:spPr>
        <p:txBody>
          <a:bodyPr wrap="square" rtlCol="0">
            <a:spAutoFit/>
          </a:bodyPr>
          <a:lstStyle/>
          <a:p>
            <a:r>
              <a:rPr lang="ru-RU" dirty="0" smtClean="0"/>
              <a:t>128</a:t>
            </a:r>
            <a:endParaRPr lang="ru-RU" dirty="0"/>
          </a:p>
        </p:txBody>
      </p:sp>
      <p:sp>
        <p:nvSpPr>
          <p:cNvPr id="9" name="TextBox 8"/>
          <p:cNvSpPr txBox="1"/>
          <p:nvPr/>
        </p:nvSpPr>
        <p:spPr>
          <a:xfrm>
            <a:off x="971600" y="5445224"/>
            <a:ext cx="2592288" cy="369332"/>
          </a:xfrm>
          <a:prstGeom prst="rect">
            <a:avLst/>
          </a:prstGeom>
          <a:noFill/>
        </p:spPr>
        <p:txBody>
          <a:bodyPr wrap="square" rtlCol="0">
            <a:spAutoFit/>
          </a:bodyPr>
          <a:lstStyle/>
          <a:p>
            <a:r>
              <a:rPr lang="ru-RU" dirty="0" smtClean="0"/>
              <a:t>512</a:t>
            </a:r>
            <a:endParaRPr lang="ru-RU"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Банковский мультипликатор</a:t>
            </a:r>
            <a:endParaRPr lang="ru-RU" dirty="0"/>
          </a:p>
        </p:txBody>
      </p:sp>
      <p:sp>
        <p:nvSpPr>
          <p:cNvPr id="3" name="Содержимое 2"/>
          <p:cNvSpPr>
            <a:spLocks noGrp="1"/>
          </p:cNvSpPr>
          <p:nvPr>
            <p:ph idx="1"/>
          </p:nvPr>
        </p:nvSpPr>
        <p:spPr>
          <a:xfrm>
            <a:off x="457200" y="1600200"/>
            <a:ext cx="7467600" cy="4709120"/>
          </a:xfrm>
        </p:spPr>
        <p:txBody>
          <a:bodyPr/>
          <a:lstStyle/>
          <a:p>
            <a:r>
              <a:rPr lang="ru-RU" sz="2400" dirty="0" smtClean="0"/>
              <a:t>Сумма первоначального вклада </a:t>
            </a:r>
            <a:r>
              <a:rPr lang="ru-RU" dirty="0" smtClean="0"/>
              <a:t>= 1000</a:t>
            </a:r>
            <a:endParaRPr lang="en-US" dirty="0" smtClean="0"/>
          </a:p>
          <a:p>
            <a:r>
              <a:rPr lang="ru-RU" dirty="0" smtClean="0"/>
              <a:t>Объем кредитов банка А (1-</a:t>
            </a:r>
            <a:r>
              <a:rPr lang="en-US" dirty="0" err="1" smtClean="0"/>
              <a:t>rr</a:t>
            </a:r>
            <a:r>
              <a:rPr lang="ru-RU" dirty="0" smtClean="0"/>
              <a:t>)</a:t>
            </a:r>
            <a:r>
              <a:rPr lang="en-US" dirty="0" smtClean="0"/>
              <a:t>x1000</a:t>
            </a:r>
            <a:r>
              <a:rPr lang="ru-RU" dirty="0" smtClean="0"/>
              <a:t>=(1-0,2)х1000=800</a:t>
            </a:r>
            <a:endParaRPr lang="en-US" dirty="0" smtClean="0"/>
          </a:p>
          <a:p>
            <a:r>
              <a:rPr lang="ru-RU" dirty="0" smtClean="0"/>
              <a:t>Объем кредитов банка Б (1-0,2)²</a:t>
            </a:r>
            <a:r>
              <a:rPr lang="en-US" dirty="0" smtClean="0"/>
              <a:t> </a:t>
            </a:r>
            <a:r>
              <a:rPr lang="ru-RU" dirty="0" smtClean="0"/>
              <a:t>х1000=640</a:t>
            </a:r>
          </a:p>
          <a:p>
            <a:r>
              <a:rPr lang="ru-RU" dirty="0" smtClean="0"/>
              <a:t>Объем кредитов банка В (1-0,2)³х1000=512 долл</a:t>
            </a:r>
            <a:r>
              <a:rPr lang="ru-RU" dirty="0" smtClean="0"/>
              <a:t>.</a:t>
            </a:r>
            <a:endParaRPr lang="en-US" dirty="0" smtClean="0"/>
          </a:p>
          <a:p>
            <a:r>
              <a:rPr lang="ru-RU" dirty="0" smtClean="0"/>
              <a:t>…………………………………………………………………………….</a:t>
            </a:r>
          </a:p>
          <a:p>
            <a:r>
              <a:rPr lang="ru-RU" dirty="0" smtClean="0"/>
              <a:t>…………………………………………………………………………....</a:t>
            </a:r>
            <a:endParaRPr lang="ru-RU" dirty="0"/>
          </a:p>
        </p:txBody>
      </p:sp>
      <p:cxnSp>
        <p:nvCxnSpPr>
          <p:cNvPr id="5" name="Прямая соединительная линия 4"/>
          <p:cNvCxnSpPr/>
          <p:nvPr/>
        </p:nvCxnSpPr>
        <p:spPr>
          <a:xfrm flipV="1">
            <a:off x="611560" y="5157192"/>
            <a:ext cx="8856984" cy="7200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07504" y="4941168"/>
            <a:ext cx="9036496" cy="1077218"/>
          </a:xfrm>
          <a:prstGeom prst="rect">
            <a:avLst/>
          </a:prstGeom>
          <a:noFill/>
          <a:ln>
            <a:solidFill>
              <a:srgbClr val="FF0000"/>
            </a:solidFill>
          </a:ln>
        </p:spPr>
        <p:txBody>
          <a:bodyPr wrap="square" rtlCol="0">
            <a:spAutoFit/>
          </a:bodyPr>
          <a:lstStyle/>
          <a:p>
            <a:r>
              <a:rPr lang="ru-RU" sz="3200" b="1" dirty="0" smtClean="0"/>
              <a:t>Предложение денег = (1+(1-</a:t>
            </a:r>
            <a:r>
              <a:rPr lang="en-US" sz="3200" b="1" dirty="0" err="1" smtClean="0"/>
              <a:t>rr</a:t>
            </a:r>
            <a:r>
              <a:rPr lang="ru-RU" sz="3200" b="1" dirty="0" smtClean="0"/>
              <a:t>)</a:t>
            </a:r>
            <a:r>
              <a:rPr lang="en-US" sz="3200" b="1" dirty="0" smtClean="0"/>
              <a:t>+(1-rr)²+(1-rr)³+…..</a:t>
            </a:r>
            <a:r>
              <a:rPr lang="ru-RU" sz="3200" b="1" dirty="0" smtClean="0"/>
              <a:t>)</a:t>
            </a:r>
            <a:r>
              <a:rPr lang="en-US" sz="3200" b="1" dirty="0" smtClean="0"/>
              <a:t>x1000 =(1/</a:t>
            </a:r>
            <a:r>
              <a:rPr lang="en-US" sz="3200" b="1" dirty="0" err="1" smtClean="0"/>
              <a:t>rr</a:t>
            </a:r>
            <a:r>
              <a:rPr lang="en-US" sz="3200" b="1" dirty="0" smtClean="0"/>
              <a:t>) x1000</a:t>
            </a:r>
            <a:r>
              <a:rPr lang="ru-RU" sz="3200" b="1" dirty="0" smtClean="0"/>
              <a:t> = (1/0,2)  </a:t>
            </a:r>
            <a:r>
              <a:rPr lang="ru-RU" sz="3200" b="1" dirty="0" err="1" smtClean="0"/>
              <a:t>х</a:t>
            </a:r>
            <a:r>
              <a:rPr lang="ru-RU" sz="3200" b="1" dirty="0" smtClean="0"/>
              <a:t> 1000 =  ?</a:t>
            </a:r>
            <a:endParaRPr lang="ru-RU" sz="3200"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0" y="1825625"/>
            <a:ext cx="7886700" cy="4351338"/>
          </a:xfrm>
        </p:spPr>
        <p:txBody>
          <a:bodyPr>
            <a:normAutofit/>
          </a:bodyPr>
          <a:lstStyle/>
          <a:p>
            <a:pPr algn="ctr">
              <a:buNone/>
            </a:pPr>
            <a:r>
              <a:rPr lang="ru-RU" sz="6600" dirty="0" smtClean="0"/>
              <a:t>3.</a:t>
            </a:r>
            <a:endParaRPr lang="ru-RU" sz="66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descr="БАНКИ: СУЩНОСТЬ И ФУНКЦИИ, БАНКОВСКАЯ СИСТЕМА"/>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5124" name="AutoShape 4" descr="БАНКИ: СУЩНОСТЬ И ФУНКЦИИ, БАНКОВСКАЯ СИСТЕМА"/>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5126" name="AutoShape 6" descr="БАНКИ: СУЩНОСТЬ И ФУНКЦИИ, БАНКОВСКАЯ СИСТЕМА"/>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5128" name="AutoShape 8" descr="БАНКИ: СУЩНОСТЬ И ФУНКЦИИ, БАНКОВСКАЯ СИСТЕМА"/>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5130" name="AutoShape 10" descr="БАНКИ: СУЩНОСТЬ И ФУНКЦИИ, БАНКОВСКАЯ СИСТЕМА"/>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5132" name="AutoShape 12" descr="БАНКИ: СУЩНОСТЬ И ФУНКЦИИ, БАНКОВСКАЯ СИСТЕМА"/>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pic>
        <p:nvPicPr>
          <p:cNvPr id="5134" name="Picture 14" descr="https://economuch.com/files/uch_group41/uch_pgroup141/uch_uch653/image/22.jpg"/>
          <p:cNvPicPr>
            <a:picLocks noChangeAspect="1" noChangeArrowheads="1"/>
          </p:cNvPicPr>
          <p:nvPr/>
        </p:nvPicPr>
        <p:blipFill>
          <a:blip r:embed="rId2" cstate="print"/>
          <a:srcRect/>
          <a:stretch>
            <a:fillRect/>
          </a:stretch>
        </p:blipFill>
        <p:spPr bwMode="auto">
          <a:xfrm>
            <a:off x="155574" y="908720"/>
            <a:ext cx="8988425" cy="4536504"/>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Как устроена банковская система страны"/>
          <p:cNvPicPr>
            <a:picLocks noChangeAspect="1" noChangeArrowheads="1"/>
          </p:cNvPicPr>
          <p:nvPr/>
        </p:nvPicPr>
        <p:blipFill>
          <a:blip r:embed="rId2" cstate="print"/>
          <a:srcRect/>
          <a:stretch>
            <a:fillRect/>
          </a:stretch>
        </p:blipFill>
        <p:spPr bwMode="auto">
          <a:xfrm>
            <a:off x="0" y="260648"/>
            <a:ext cx="9144000" cy="6597352"/>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Двухуровневая банковская система</a:t>
            </a:r>
            <a:endParaRPr lang="ru-RU" dirty="0"/>
          </a:p>
        </p:txBody>
      </p:sp>
      <p:sp>
        <p:nvSpPr>
          <p:cNvPr id="8" name="Текст 7"/>
          <p:cNvSpPr>
            <a:spLocks noGrp="1"/>
          </p:cNvSpPr>
          <p:nvPr>
            <p:ph type="body" idx="1"/>
          </p:nvPr>
        </p:nvSpPr>
        <p:spPr>
          <a:solidFill>
            <a:srgbClr val="FFFF00"/>
          </a:solidFill>
        </p:spPr>
        <p:txBody>
          <a:bodyPr>
            <a:normAutofit/>
          </a:bodyPr>
          <a:lstStyle/>
          <a:p>
            <a:r>
              <a:rPr lang="ru-RU" dirty="0" smtClean="0"/>
              <a:t>Первый уровень –центральный банк</a:t>
            </a:r>
            <a:endParaRPr lang="ru-RU" dirty="0"/>
          </a:p>
        </p:txBody>
      </p:sp>
      <p:sp>
        <p:nvSpPr>
          <p:cNvPr id="3" name="Содержимое 2"/>
          <p:cNvSpPr>
            <a:spLocks noGrp="1"/>
          </p:cNvSpPr>
          <p:nvPr>
            <p:ph sz="half" idx="2"/>
          </p:nvPr>
        </p:nvSpPr>
        <p:spPr/>
        <p:txBody>
          <a:bodyPr>
            <a:normAutofit/>
          </a:bodyPr>
          <a:lstStyle/>
          <a:p>
            <a:pPr algn="just">
              <a:buNone/>
            </a:pPr>
            <a:r>
              <a:rPr lang="ru-RU" dirty="0"/>
              <a:t>Двухуровневая банковская система применяется в большинстве стран мира. В этой системе центральный банк, как банк высшего (первого) уровня освобождается от кредитно-расчетного и кассового обслуживания предприятий и организаций. </a:t>
            </a:r>
          </a:p>
        </p:txBody>
      </p:sp>
      <p:sp>
        <p:nvSpPr>
          <p:cNvPr id="9" name="Текст 8"/>
          <p:cNvSpPr>
            <a:spLocks noGrp="1"/>
          </p:cNvSpPr>
          <p:nvPr>
            <p:ph type="body" sz="quarter" idx="3"/>
          </p:nvPr>
        </p:nvSpPr>
        <p:spPr>
          <a:solidFill>
            <a:schemeClr val="accent4">
              <a:lumMod val="40000"/>
              <a:lumOff val="60000"/>
            </a:schemeClr>
          </a:solidFill>
        </p:spPr>
        <p:txBody>
          <a:bodyPr>
            <a:normAutofit/>
          </a:bodyPr>
          <a:lstStyle/>
          <a:p>
            <a:r>
              <a:rPr lang="ru-RU" dirty="0" smtClean="0"/>
              <a:t>Функции центрального банка</a:t>
            </a:r>
            <a:endParaRPr lang="ru-RU" dirty="0"/>
          </a:p>
        </p:txBody>
      </p:sp>
      <p:sp>
        <p:nvSpPr>
          <p:cNvPr id="7" name="Содержимое 6"/>
          <p:cNvSpPr>
            <a:spLocks noGrp="1"/>
          </p:cNvSpPr>
          <p:nvPr>
            <p:ph sz="quarter" idx="4"/>
          </p:nvPr>
        </p:nvSpPr>
        <p:spPr/>
        <p:txBody>
          <a:bodyPr>
            <a:normAutofit fontScale="92500"/>
          </a:bodyPr>
          <a:lstStyle/>
          <a:p>
            <a:pPr>
              <a:buNone/>
            </a:pPr>
            <a:r>
              <a:rPr lang="ru-RU" dirty="0" smtClean="0"/>
              <a:t>За центральным банком законодательно закрепляются :</a:t>
            </a:r>
          </a:p>
          <a:p>
            <a:pPr marL="457200" indent="-457200" algn="just">
              <a:buFont typeface="+mj-lt"/>
              <a:buAutoNum type="arabicPeriod"/>
            </a:pPr>
            <a:r>
              <a:rPr lang="ru-RU" b="1" dirty="0" smtClean="0">
                <a:solidFill>
                  <a:srgbClr val="C00000"/>
                </a:solidFill>
              </a:rPr>
              <a:t>монополия на эмиссию национальных денежных знаков</a:t>
            </a:r>
            <a:r>
              <a:rPr lang="ru-RU" dirty="0" smtClean="0"/>
              <a:t>;</a:t>
            </a:r>
          </a:p>
          <a:p>
            <a:pPr marL="457200" indent="-457200">
              <a:buFont typeface="+mj-lt"/>
              <a:buAutoNum type="arabicPeriod"/>
            </a:pPr>
            <a:r>
              <a:rPr lang="ru-RU" dirty="0" smtClean="0"/>
              <a:t>ряд особых функций в области кредитно-денежной политики; </a:t>
            </a:r>
          </a:p>
          <a:p>
            <a:pPr marL="457200" indent="-457200">
              <a:buFont typeface="+mj-lt"/>
              <a:buAutoNum type="arabicPeriod"/>
            </a:pPr>
            <a:r>
              <a:rPr lang="ru-RU" dirty="0" smtClean="0"/>
              <a:t>регулирования и координации деятельности других банков, организации расчетов между ними. </a:t>
            </a:r>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0" y="1600200"/>
            <a:ext cx="8229600" cy="4525963"/>
          </a:xfrm>
        </p:spPr>
        <p:txBody>
          <a:bodyPr>
            <a:normAutofit/>
          </a:bodyPr>
          <a:lstStyle/>
          <a:p>
            <a:pPr algn="ctr">
              <a:buNone/>
            </a:pPr>
            <a:r>
              <a:rPr lang="ru-RU" sz="6600" dirty="0" smtClean="0"/>
              <a:t>1.</a:t>
            </a:r>
            <a:endParaRPr lang="ru-RU" sz="6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solidFill>
            <a:srgbClr val="FFFF00"/>
          </a:solidFill>
        </p:spPr>
        <p:txBody>
          <a:bodyPr>
            <a:normAutofit/>
          </a:bodyPr>
          <a:lstStyle/>
          <a:p>
            <a:r>
              <a:rPr lang="ru-RU" dirty="0" smtClean="0"/>
              <a:t>Национальный банк Республики Беларусь</a:t>
            </a:r>
            <a:endParaRPr lang="ru-RU" dirty="0"/>
          </a:p>
        </p:txBody>
      </p:sp>
      <p:sp>
        <p:nvSpPr>
          <p:cNvPr id="3" name="Объект 2"/>
          <p:cNvSpPr>
            <a:spLocks noGrp="1"/>
          </p:cNvSpPr>
          <p:nvPr>
            <p:ph idx="1"/>
          </p:nvPr>
        </p:nvSpPr>
        <p:spPr/>
        <p:txBody>
          <a:bodyPr>
            <a:normAutofit/>
          </a:bodyPr>
          <a:lstStyle/>
          <a:p>
            <a:pPr marL="0" indent="0">
              <a:buNone/>
            </a:pPr>
            <a:r>
              <a:rPr lang="ru-RU" dirty="0"/>
              <a:t>Национальный банк осуществляет свою деятельность в соответствии с </a:t>
            </a:r>
            <a:endParaRPr lang="ru-RU" dirty="0" smtClean="0"/>
          </a:p>
          <a:p>
            <a:pPr marL="514350" indent="-514350">
              <a:buFont typeface="+mj-lt"/>
              <a:buAutoNum type="arabicPeriod"/>
            </a:pPr>
            <a:r>
              <a:rPr lang="ru-RU" dirty="0" smtClean="0"/>
              <a:t>Конституцией </a:t>
            </a:r>
            <a:r>
              <a:rPr lang="ru-RU" dirty="0"/>
              <a:t>Республики Беларусь, </a:t>
            </a:r>
            <a:endParaRPr lang="ru-RU" dirty="0" smtClean="0"/>
          </a:p>
          <a:p>
            <a:pPr marL="514350" indent="-514350">
              <a:buFont typeface="+mj-lt"/>
              <a:buAutoNum type="arabicPeriod"/>
            </a:pPr>
            <a:r>
              <a:rPr lang="ru-RU" dirty="0" smtClean="0"/>
              <a:t>Банковским </a:t>
            </a:r>
            <a:r>
              <a:rPr lang="ru-RU" dirty="0"/>
              <a:t>Кодексом, </a:t>
            </a:r>
            <a:endParaRPr lang="ru-RU" dirty="0" smtClean="0"/>
          </a:p>
          <a:p>
            <a:pPr marL="514350" indent="-514350">
              <a:buFont typeface="+mj-lt"/>
              <a:buAutoNum type="arabicPeriod"/>
            </a:pPr>
            <a:r>
              <a:rPr lang="ru-RU" dirty="0" smtClean="0"/>
              <a:t>законами </a:t>
            </a:r>
            <a:r>
              <a:rPr lang="ru-RU" dirty="0"/>
              <a:t>Республики Беларусь</a:t>
            </a:r>
            <a:r>
              <a:rPr lang="ru-RU" dirty="0" smtClean="0"/>
              <a:t>,</a:t>
            </a:r>
          </a:p>
          <a:p>
            <a:pPr marL="514350" indent="-514350">
              <a:buFont typeface="+mj-lt"/>
              <a:buAutoNum type="arabicPeriod"/>
            </a:pPr>
            <a:r>
              <a:rPr lang="ru-RU" dirty="0" smtClean="0"/>
              <a:t>нормативными </a:t>
            </a:r>
            <a:r>
              <a:rPr lang="ru-RU" dirty="0"/>
              <a:t>правовыми актами Президента Республики Беларусь и независим в своей деятельности.</a:t>
            </a:r>
          </a:p>
          <a:p>
            <a:pPr marL="0" indent="0">
              <a:buNone/>
            </a:pPr>
            <a:endParaRPr lang="ru-RU" dirty="0"/>
          </a:p>
          <a:p>
            <a:pPr marL="0" indent="0">
              <a:buNone/>
            </a:pPr>
            <a:r>
              <a:rPr lang="ru-RU" sz="4000" b="1" dirty="0">
                <a:solidFill>
                  <a:srgbClr val="C00000"/>
                </a:solidFill>
              </a:rPr>
              <a:t>Национальный банк подотчетен Президенту Республики Беларусь.</a:t>
            </a:r>
          </a:p>
        </p:txBody>
      </p:sp>
    </p:spTree>
    <p:extLst>
      <p:ext uri="{BB962C8B-B14F-4D97-AF65-F5344CB8AC3E}">
        <p14:creationId xmlns:p14="http://schemas.microsoft.com/office/powerpoint/2010/main" val="2863677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Основные цели деятельности Национального банка:</a:t>
            </a:r>
          </a:p>
        </p:txBody>
      </p:sp>
      <p:sp>
        <p:nvSpPr>
          <p:cNvPr id="3" name="Объект 2"/>
          <p:cNvSpPr>
            <a:spLocks noGrp="1"/>
          </p:cNvSpPr>
          <p:nvPr>
            <p:ph idx="1"/>
          </p:nvPr>
        </p:nvSpPr>
        <p:spPr/>
        <p:txBody>
          <a:bodyPr>
            <a:normAutofit/>
          </a:bodyPr>
          <a:lstStyle/>
          <a:p>
            <a:pPr marL="514350" indent="-514350">
              <a:buFont typeface="+mj-lt"/>
              <a:buAutoNum type="arabicPeriod"/>
            </a:pPr>
            <a:r>
              <a:rPr lang="ru-RU" dirty="0"/>
              <a:t>защита и обеспечение устойчивости белорусского рубля, в том числе его покупательной способности и курса по отношению к иностранным валютам</a:t>
            </a:r>
            <a:r>
              <a:rPr lang="ru-RU" dirty="0" smtClean="0"/>
              <a:t>;</a:t>
            </a:r>
          </a:p>
          <a:p>
            <a:pPr marL="514350" indent="-514350">
              <a:buFont typeface="+mj-lt"/>
              <a:buAutoNum type="arabicPeriod"/>
            </a:pPr>
            <a:r>
              <a:rPr lang="ru-RU" dirty="0" smtClean="0"/>
              <a:t>развитие </a:t>
            </a:r>
            <a:r>
              <a:rPr lang="ru-RU" dirty="0"/>
              <a:t>и укрепление банковской системы Республики Беларусь</a:t>
            </a:r>
            <a:r>
              <a:rPr lang="ru-RU" dirty="0" smtClean="0"/>
              <a:t>;</a:t>
            </a:r>
            <a:endParaRPr lang="ru-RU" dirty="0"/>
          </a:p>
          <a:p>
            <a:pPr marL="514350" indent="-514350" algn="just">
              <a:buFont typeface="+mj-lt"/>
              <a:buAutoNum type="arabicPeriod"/>
            </a:pPr>
            <a:r>
              <a:rPr lang="ru-RU" dirty="0" smtClean="0"/>
              <a:t> обеспечение </a:t>
            </a:r>
            <a:r>
              <a:rPr lang="ru-RU" dirty="0"/>
              <a:t>эффективного, надежного и безопасного функционирования платежной системы.</a:t>
            </a:r>
          </a:p>
          <a:p>
            <a:endParaRPr lang="ru-RU" dirty="0"/>
          </a:p>
          <a:p>
            <a:r>
              <a:rPr lang="ru-RU" b="1" dirty="0">
                <a:solidFill>
                  <a:srgbClr val="FF0000"/>
                </a:solidFill>
              </a:rPr>
              <a:t>Получение прибыли не является основной целью деятельности Национального банка.</a:t>
            </a:r>
          </a:p>
        </p:txBody>
      </p:sp>
    </p:spTree>
    <p:extLst>
      <p:ext uri="{BB962C8B-B14F-4D97-AF65-F5344CB8AC3E}">
        <p14:creationId xmlns:p14="http://schemas.microsoft.com/office/powerpoint/2010/main" val="16084075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Основные функции </a:t>
            </a:r>
            <a:r>
              <a:rPr lang="ru-RU" dirty="0"/>
              <a:t>Национального </a:t>
            </a:r>
            <a:r>
              <a:rPr lang="ru-RU" dirty="0" smtClean="0"/>
              <a:t>банка (25 функций):</a:t>
            </a:r>
            <a:endParaRPr lang="ru-RU" dirty="0"/>
          </a:p>
        </p:txBody>
      </p:sp>
      <p:sp>
        <p:nvSpPr>
          <p:cNvPr id="3" name="Объект 2"/>
          <p:cNvSpPr>
            <a:spLocks noGrp="1"/>
          </p:cNvSpPr>
          <p:nvPr>
            <p:ph idx="1"/>
          </p:nvPr>
        </p:nvSpPr>
        <p:spPr>
          <a:xfrm>
            <a:off x="628650" y="1825624"/>
            <a:ext cx="8191822" cy="6355903"/>
          </a:xfrm>
        </p:spPr>
        <p:txBody>
          <a:bodyPr>
            <a:noAutofit/>
          </a:bodyPr>
          <a:lstStyle/>
          <a:p>
            <a:pPr algn="just">
              <a:spcBef>
                <a:spcPts val="0"/>
              </a:spcBef>
              <a:buFont typeface="+mj-lt"/>
              <a:buAutoNum type="arabicPeriod"/>
            </a:pPr>
            <a:r>
              <a:rPr lang="ru-RU" sz="1600" b="1" dirty="0"/>
              <a:t>разрабатывает и совместно с Правительством Республики Беларусь проводит единую денежно-кредитную политику Республики Беларусь в порядке, установленном Конституцией Республики Беларусь, Банковским Кодексом и иными законодательными актами Республики Беларусь;</a:t>
            </a:r>
          </a:p>
          <a:p>
            <a:pPr algn="just">
              <a:spcBef>
                <a:spcPts val="0"/>
              </a:spcBef>
              <a:buFont typeface="+mj-lt"/>
              <a:buAutoNum type="arabicPeriod"/>
            </a:pPr>
            <a:endParaRPr lang="ru-RU" sz="1600" b="1" dirty="0"/>
          </a:p>
          <a:p>
            <a:pPr algn="just">
              <a:spcBef>
                <a:spcPts val="0"/>
              </a:spcBef>
              <a:buFont typeface="+mj-lt"/>
              <a:buAutoNum type="arabicPeriod"/>
            </a:pPr>
            <a:r>
              <a:rPr lang="ru-RU" sz="1600" b="1" dirty="0" smtClean="0"/>
              <a:t>осуществляет </a:t>
            </a:r>
            <a:r>
              <a:rPr lang="ru-RU" sz="1600" b="1" dirty="0"/>
              <a:t>эмиссию денег;</a:t>
            </a:r>
          </a:p>
          <a:p>
            <a:pPr algn="just">
              <a:spcBef>
                <a:spcPts val="0"/>
              </a:spcBef>
              <a:buFont typeface="+mj-lt"/>
              <a:buAutoNum type="arabicPeriod"/>
            </a:pPr>
            <a:endParaRPr lang="ru-RU" sz="1600" b="1" dirty="0"/>
          </a:p>
          <a:p>
            <a:pPr algn="just">
              <a:spcBef>
                <a:spcPts val="0"/>
              </a:spcBef>
              <a:buFont typeface="+mj-lt"/>
              <a:buAutoNum type="arabicPeriod"/>
            </a:pPr>
            <a:r>
              <a:rPr lang="ru-RU" sz="1600" b="1" dirty="0" smtClean="0"/>
              <a:t>регулирует </a:t>
            </a:r>
            <a:r>
              <a:rPr lang="ru-RU" sz="1600" b="1" dirty="0"/>
              <a:t>денежное обращение;</a:t>
            </a:r>
          </a:p>
          <a:p>
            <a:pPr algn="just">
              <a:spcBef>
                <a:spcPts val="0"/>
              </a:spcBef>
              <a:buFont typeface="+mj-lt"/>
              <a:buAutoNum type="arabicPeriod"/>
            </a:pPr>
            <a:endParaRPr lang="ru-RU" sz="1600" b="1" dirty="0"/>
          </a:p>
          <a:p>
            <a:pPr algn="just">
              <a:spcBef>
                <a:spcPts val="0"/>
              </a:spcBef>
              <a:buFont typeface="+mj-lt"/>
              <a:buAutoNum type="arabicPeriod"/>
            </a:pPr>
            <a:r>
              <a:rPr lang="ru-RU" sz="1600" b="1" dirty="0" smtClean="0"/>
              <a:t>регулирует </a:t>
            </a:r>
            <a:r>
              <a:rPr lang="ru-RU" sz="1600" b="1" dirty="0"/>
              <a:t>кредитные отношения;</a:t>
            </a:r>
          </a:p>
          <a:p>
            <a:pPr algn="just">
              <a:spcBef>
                <a:spcPts val="0"/>
              </a:spcBef>
              <a:buFont typeface="+mj-lt"/>
              <a:buAutoNum type="arabicPeriod"/>
            </a:pPr>
            <a:endParaRPr lang="ru-RU" sz="1600" b="1" dirty="0"/>
          </a:p>
          <a:p>
            <a:pPr algn="just">
              <a:spcBef>
                <a:spcPts val="0"/>
              </a:spcBef>
              <a:buFont typeface="+mj-lt"/>
              <a:buAutoNum type="arabicPeriod"/>
            </a:pPr>
            <a:r>
              <a:rPr lang="ru-RU" sz="1600" b="1" dirty="0" smtClean="0"/>
              <a:t>является </a:t>
            </a:r>
            <a:r>
              <a:rPr lang="ru-RU" sz="1600" b="1" dirty="0"/>
              <a:t>для банков кредитором последней инстанции, осуществляет их рефинансирование;</a:t>
            </a:r>
          </a:p>
          <a:p>
            <a:pPr algn="just">
              <a:spcBef>
                <a:spcPts val="0"/>
              </a:spcBef>
              <a:buFont typeface="+mj-lt"/>
              <a:buAutoNum type="arabicPeriod"/>
            </a:pPr>
            <a:endParaRPr lang="ru-RU" sz="1600" b="1" dirty="0"/>
          </a:p>
          <a:p>
            <a:pPr algn="just">
              <a:spcBef>
                <a:spcPts val="0"/>
              </a:spcBef>
              <a:buFont typeface="+mj-lt"/>
              <a:buAutoNum type="arabicPeriod"/>
            </a:pPr>
            <a:r>
              <a:rPr lang="ru-RU" sz="1600" b="1" dirty="0" smtClean="0"/>
              <a:t>осуществляет </a:t>
            </a:r>
            <a:r>
              <a:rPr lang="ru-RU" sz="1600" b="1" dirty="0"/>
              <a:t>валютное регулирование;</a:t>
            </a:r>
          </a:p>
          <a:p>
            <a:pPr algn="just">
              <a:spcBef>
                <a:spcPts val="0"/>
              </a:spcBef>
              <a:buFont typeface="+mj-lt"/>
              <a:buAutoNum type="arabicPeriod"/>
            </a:pPr>
            <a:endParaRPr lang="ru-RU" sz="1600" b="1" dirty="0"/>
          </a:p>
          <a:p>
            <a:pPr algn="just">
              <a:spcBef>
                <a:spcPts val="0"/>
              </a:spcBef>
              <a:buFont typeface="+mj-lt"/>
              <a:buAutoNum type="arabicPeriod"/>
            </a:pPr>
            <a:r>
              <a:rPr lang="ru-RU" sz="1600" b="1" dirty="0" smtClean="0"/>
              <a:t>организует </a:t>
            </a:r>
            <a:r>
              <a:rPr lang="ru-RU" sz="1600" b="1" dirty="0"/>
              <a:t>и осуществляет валютный контроль как непосредственно, так и через уполномоченные банки в соответствии с законодательством Республики Беларусь;</a:t>
            </a:r>
          </a:p>
          <a:p>
            <a:pPr algn="just">
              <a:spcBef>
                <a:spcPts val="0"/>
              </a:spcBef>
              <a:buFont typeface="+mj-lt"/>
              <a:buAutoNum type="arabicPeriod"/>
            </a:pPr>
            <a:endParaRPr lang="ru-RU" sz="1600" b="1" dirty="0"/>
          </a:p>
          <a:p>
            <a:pPr algn="just">
              <a:buFont typeface="+mj-lt"/>
              <a:buAutoNum type="arabicPeriod"/>
            </a:pPr>
            <a:r>
              <a:rPr lang="ru-RU" sz="1600" b="1" dirty="0" smtClean="0"/>
              <a:t>выполняет </a:t>
            </a:r>
            <a:r>
              <a:rPr lang="ru-RU" sz="1600" b="1" dirty="0"/>
              <a:t>функции центрального депозитария государственных ценных бумаг и ценных бумаг Национального банка, если иное не определено Президентом Республики Беларусь</a:t>
            </a:r>
            <a:r>
              <a:rPr lang="ru-RU" sz="1600" b="1" dirty="0" smtClean="0"/>
              <a:t>;                             </a:t>
            </a:r>
            <a:r>
              <a:rPr lang="ru-RU" sz="1600" b="1" dirty="0"/>
              <a:t>осуществляет эмиссию ценных бумаг Национального банка;</a:t>
            </a:r>
          </a:p>
          <a:p>
            <a:pPr>
              <a:buFont typeface="+mj-lt"/>
              <a:buAutoNum type="arabicPeriod"/>
            </a:pPr>
            <a:endParaRPr lang="ru-RU" sz="1600" b="1" dirty="0"/>
          </a:p>
          <a:p>
            <a:pPr>
              <a:buFont typeface="+mj-lt"/>
              <a:buAutoNum type="arabicPeriod"/>
            </a:pPr>
            <a:r>
              <a:rPr lang="ru-RU" sz="1600" b="1" dirty="0"/>
              <a:t>·                             организует эффективное, надежное и безопасное функционирование системы межбанковских расчетов;</a:t>
            </a:r>
          </a:p>
        </p:txBody>
      </p:sp>
    </p:spTree>
    <p:extLst>
      <p:ext uri="{BB962C8B-B14F-4D97-AF65-F5344CB8AC3E}">
        <p14:creationId xmlns:p14="http://schemas.microsoft.com/office/powerpoint/2010/main" val="28982318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Исключительное право </a:t>
            </a:r>
            <a:r>
              <a:rPr lang="ru-RU" dirty="0" err="1" smtClean="0"/>
              <a:t>Нац.банка</a:t>
            </a:r>
            <a:r>
              <a:rPr lang="ru-RU" dirty="0" smtClean="0"/>
              <a:t> РБ</a:t>
            </a:r>
            <a:endParaRPr lang="ru-RU" dirty="0"/>
          </a:p>
        </p:txBody>
      </p:sp>
      <p:sp>
        <p:nvSpPr>
          <p:cNvPr id="3" name="Объект 2"/>
          <p:cNvSpPr>
            <a:spLocks noGrp="1"/>
          </p:cNvSpPr>
          <p:nvPr>
            <p:ph sz="half" idx="1"/>
          </p:nvPr>
        </p:nvSpPr>
        <p:spPr>
          <a:xfrm>
            <a:off x="457200" y="1600200"/>
            <a:ext cx="4038600" cy="5141168"/>
          </a:xfrm>
        </p:spPr>
        <p:txBody>
          <a:bodyPr>
            <a:noAutofit/>
          </a:bodyPr>
          <a:lstStyle/>
          <a:p>
            <a:pPr algn="just"/>
            <a:r>
              <a:rPr lang="ru-RU" sz="1600" dirty="0"/>
              <a:t>Национальному банку принадлежит исключительное право </a:t>
            </a:r>
            <a:r>
              <a:rPr lang="ru-RU" sz="1600" b="1" dirty="0">
                <a:solidFill>
                  <a:srgbClr val="FF0000"/>
                </a:solidFill>
              </a:rPr>
              <a:t>эмиссии денег</a:t>
            </a:r>
            <a:r>
              <a:rPr lang="ru-RU" sz="1600" dirty="0"/>
              <a:t>. Эмиссия денег осуществляется Национальным банком в форме выпуска в обращение безналичных и наличных (банкнот и монет) денег. Эмиссия денег осуществляется Национальным банком путем краткосрочного (до одного года) рефинансирования банков в целях поддержания ликвидности банковской системы Республики Беларусь и устойчивости денежного обращения, покупки Национальным банком свободно обращающихся на денежном рынке государственных ценных бумаг и осуществления операций на внутреннем и внешнем денежных рынках, направленных на увеличение государственных золотовалютных резервов.</a:t>
            </a:r>
          </a:p>
        </p:txBody>
      </p:sp>
      <p:sp>
        <p:nvSpPr>
          <p:cNvPr id="4" name="Объект 3"/>
          <p:cNvSpPr>
            <a:spLocks noGrp="1"/>
          </p:cNvSpPr>
          <p:nvPr>
            <p:ph sz="half" idx="2"/>
          </p:nvPr>
        </p:nvSpPr>
        <p:spPr>
          <a:xfrm>
            <a:off x="4648200" y="1417638"/>
            <a:ext cx="4038600" cy="4708525"/>
          </a:xfrm>
        </p:spPr>
        <p:txBody>
          <a:bodyPr>
            <a:noAutofit/>
          </a:bodyPr>
          <a:lstStyle/>
          <a:p>
            <a:pPr algn="just"/>
            <a:r>
              <a:rPr lang="ru-RU" sz="1400" b="1" dirty="0">
                <a:solidFill>
                  <a:srgbClr val="FF0000"/>
                </a:solidFill>
              </a:rPr>
              <a:t>Эмиссия денег для долгосрочного (свыше одного года) рефинансирования банков запрещена</a:t>
            </a:r>
            <a:r>
              <a:rPr lang="ru-RU" sz="1400" dirty="0"/>
              <a:t>. Национальный банк осуществляет эмиссию банкнот и монет в форме выпуска их в обращение путем продажи банкам, покупки Национальным банком иностранной валюты и других валютных ценностей у юридических и физических лиц для обеспечения стабильного налично-денежного обращения, а также в иных случаях, связанных с выполнением основных целей деятельности Национального банка. Объемы совокупной эмиссии безналичных денег, банкнот и монет определяются и регулируются исключительно Национальным банком при утверждении и реализации Основных направлений денежно-кредитной политики Республики Беларусь. Национальный банк эмитирует белорусский рубль. Ограничение обращения белорусского рубля на территории Республики Беларусь не допускается. Выпуск в обращение других денежных единиц на территории Республики Беларусь запрещен.</a:t>
            </a:r>
          </a:p>
        </p:txBody>
      </p:sp>
    </p:spTree>
    <p:extLst>
      <p:ext uri="{BB962C8B-B14F-4D97-AF65-F5344CB8AC3E}">
        <p14:creationId xmlns:p14="http://schemas.microsoft.com/office/powerpoint/2010/main" val="40702603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solidFill>
            <a:srgbClr val="FFFF00"/>
          </a:solidFill>
        </p:spPr>
        <p:txBody>
          <a:bodyPr/>
          <a:lstStyle/>
          <a:p>
            <a:r>
              <a:rPr lang="ru-RU" dirty="0" smtClean="0"/>
              <a:t>Коммерческий банк</a:t>
            </a:r>
            <a:endParaRPr lang="ru-RU" dirty="0"/>
          </a:p>
        </p:txBody>
      </p:sp>
      <p:sp>
        <p:nvSpPr>
          <p:cNvPr id="3" name="Содержимое 2"/>
          <p:cNvSpPr>
            <a:spLocks noGrp="1"/>
          </p:cNvSpPr>
          <p:nvPr>
            <p:ph idx="1"/>
          </p:nvPr>
        </p:nvSpPr>
        <p:spPr/>
        <p:txBody>
          <a:bodyPr/>
          <a:lstStyle/>
          <a:p>
            <a:pPr algn="just"/>
            <a:r>
              <a:rPr lang="ru-RU" b="1" dirty="0" smtClean="0"/>
              <a:t>(банк</a:t>
            </a:r>
            <a:r>
              <a:rPr lang="ru-RU" dirty="0"/>
              <a:t> второго уровня) — кредитное учреждение, осуществляющее банковские операции для юридических и физических лиц (расчётные, платёжные операции, привлечение вкладов, предоставление ссуд, а также операции на рынке ценных бумаг и посреднические операции).</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0" y="1600200"/>
            <a:ext cx="8229600" cy="4525963"/>
          </a:xfrm>
        </p:spPr>
        <p:txBody>
          <a:bodyPr>
            <a:normAutofit/>
          </a:bodyPr>
          <a:lstStyle/>
          <a:p>
            <a:pPr algn="ctr">
              <a:buNone/>
            </a:pPr>
            <a:r>
              <a:rPr lang="ru-RU" sz="6600" dirty="0" smtClean="0"/>
              <a:t>3.</a:t>
            </a:r>
            <a:endParaRPr lang="ru-RU" sz="66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Признаки коммерческих банков</a:t>
            </a:r>
            <a:endParaRPr lang="ru-RU" dirty="0"/>
          </a:p>
        </p:txBody>
      </p:sp>
      <p:sp>
        <p:nvSpPr>
          <p:cNvPr id="3" name="Содержимое 2"/>
          <p:cNvSpPr>
            <a:spLocks noGrp="1"/>
          </p:cNvSpPr>
          <p:nvPr>
            <p:ph idx="1"/>
          </p:nvPr>
        </p:nvSpPr>
        <p:spPr/>
        <p:txBody>
          <a:bodyPr>
            <a:normAutofit/>
          </a:bodyPr>
          <a:lstStyle/>
          <a:p>
            <a:pPr algn="just">
              <a:buNone/>
            </a:pPr>
            <a:r>
              <a:rPr lang="ru-RU" dirty="0"/>
              <a:t>Виды коммерческих банков бывают разные, но всем им присущи одинаковые признаки:</a:t>
            </a:r>
          </a:p>
          <a:p>
            <a:pPr marL="514350" indent="-514350" algn="just">
              <a:buFont typeface="+mj-lt"/>
              <a:buAutoNum type="arabicPeriod"/>
            </a:pPr>
            <a:r>
              <a:rPr lang="ru-RU" dirty="0"/>
              <a:t>это юридическое лицо, целью деятельности которого является получение прибыли;</a:t>
            </a:r>
          </a:p>
          <a:p>
            <a:pPr marL="514350" indent="-514350" algn="just">
              <a:buFont typeface="+mj-lt"/>
              <a:buAutoNum type="arabicPeriod"/>
            </a:pPr>
            <a:r>
              <a:rPr lang="ru-RU" dirty="0"/>
              <a:t>может быть создано в форме ООО, акционерного общества или общества с дополнительной ответственностью;</a:t>
            </a:r>
          </a:p>
          <a:p>
            <a:pPr marL="514350" indent="-514350" algn="just">
              <a:buFont typeface="+mj-lt"/>
              <a:buAutoNum type="arabicPeriod"/>
            </a:pPr>
            <a:r>
              <a:rPr lang="ru-RU" dirty="0"/>
              <a:t>проводит банковские операции на основании выданной Центральным </a:t>
            </a:r>
            <a:r>
              <a:rPr lang="ru-RU" dirty="0" smtClean="0"/>
              <a:t>банком(НБ) лицензии</a:t>
            </a:r>
            <a:r>
              <a:rPr lang="ru-RU" dirty="0"/>
              <a:t>;</a:t>
            </a:r>
          </a:p>
          <a:p>
            <a:pPr marL="514350" indent="-514350" algn="just">
              <a:buFont typeface="+mj-lt"/>
              <a:buAutoNum type="arabicPeriod"/>
            </a:pPr>
            <a:r>
              <a:rPr lang="ru-RU" dirty="0"/>
              <a:t>может извлекать доход посредством проведения определенных </a:t>
            </a:r>
            <a:r>
              <a:rPr lang="ru-RU" dirty="0" smtClean="0"/>
              <a:t>операций</a:t>
            </a:r>
            <a:endParaRPr lang="ru-RU"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Классияикация коммерческих банков"/>
          <p:cNvPicPr>
            <a:picLocks noChangeAspect="1" noChangeArrowheads="1"/>
          </p:cNvPicPr>
          <p:nvPr/>
        </p:nvPicPr>
        <p:blipFill>
          <a:blip r:embed="rId2" cstate="print"/>
          <a:srcRect/>
          <a:stretch>
            <a:fillRect/>
          </a:stretch>
        </p:blipFill>
        <p:spPr bwMode="auto">
          <a:xfrm>
            <a:off x="0" y="1340768"/>
            <a:ext cx="9144000" cy="5517232"/>
          </a:xfrm>
          <a:prstGeom prst="rect">
            <a:avLst/>
          </a:prstGeom>
          <a:noFill/>
        </p:spPr>
      </p:pic>
      <p:sp>
        <p:nvSpPr>
          <p:cNvPr id="5" name="Заголовок 4"/>
          <p:cNvSpPr>
            <a:spLocks noGrp="1"/>
          </p:cNvSpPr>
          <p:nvPr>
            <p:ph type="title"/>
          </p:nvPr>
        </p:nvSpPr>
        <p:spPr/>
        <p:txBody>
          <a:bodyPr>
            <a:normAutofit/>
          </a:bodyPr>
          <a:lstStyle/>
          <a:p>
            <a:r>
              <a:rPr lang="ru-RU" dirty="0" smtClean="0"/>
              <a:t>Классификация коммерческих банков</a:t>
            </a:r>
            <a:endParaRPr lang="ru-RU"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t>Критерий –форма собственности</a:t>
            </a:r>
            <a:endParaRPr lang="ru-RU" dirty="0"/>
          </a:p>
        </p:txBody>
      </p:sp>
      <p:sp>
        <p:nvSpPr>
          <p:cNvPr id="4" name="Содержимое 3"/>
          <p:cNvSpPr>
            <a:spLocks noGrp="1"/>
          </p:cNvSpPr>
          <p:nvPr>
            <p:ph idx="1"/>
          </p:nvPr>
        </p:nvSpPr>
        <p:spPr/>
        <p:txBody>
          <a:bodyPr>
            <a:normAutofit fontScale="55000" lnSpcReduction="20000"/>
          </a:bodyPr>
          <a:lstStyle/>
          <a:p>
            <a:r>
              <a:rPr lang="ru-RU" dirty="0" smtClean="0"/>
              <a:t>По форме собственности банки делятся на </a:t>
            </a:r>
            <a:r>
              <a:rPr lang="ru-RU" b="1" dirty="0" smtClean="0"/>
              <a:t>государственные</a:t>
            </a:r>
            <a:r>
              <a:rPr lang="ru-RU" dirty="0" smtClean="0"/>
              <a:t>, </a:t>
            </a:r>
            <a:r>
              <a:rPr lang="ru-RU" b="1" dirty="0" smtClean="0">
                <a:solidFill>
                  <a:srgbClr val="FF0000"/>
                </a:solidFill>
              </a:rPr>
              <a:t>кооперативные</a:t>
            </a:r>
            <a:r>
              <a:rPr lang="ru-RU" dirty="0" smtClean="0"/>
              <a:t>, </a:t>
            </a:r>
            <a:r>
              <a:rPr lang="ru-RU" b="1" dirty="0" smtClean="0">
                <a:solidFill>
                  <a:schemeClr val="accent1"/>
                </a:solidFill>
              </a:rPr>
              <a:t>акционерные</a:t>
            </a:r>
            <a:r>
              <a:rPr lang="ru-RU" dirty="0" smtClean="0"/>
              <a:t>, </a:t>
            </a:r>
            <a:r>
              <a:rPr lang="ru-RU" b="1" dirty="0" smtClean="0">
                <a:solidFill>
                  <a:srgbClr val="00B050"/>
                </a:solidFill>
              </a:rPr>
              <a:t>муниципальные</a:t>
            </a:r>
            <a:r>
              <a:rPr lang="ru-RU" dirty="0" smtClean="0"/>
              <a:t>, </a:t>
            </a:r>
            <a:r>
              <a:rPr lang="ru-RU" b="1" dirty="0" smtClean="0">
                <a:solidFill>
                  <a:srgbClr val="7030A0"/>
                </a:solidFill>
              </a:rPr>
              <a:t>смешанные</a:t>
            </a:r>
            <a:r>
              <a:rPr lang="ru-RU" dirty="0" smtClean="0"/>
              <a:t>, </a:t>
            </a:r>
            <a:r>
              <a:rPr lang="ru-RU" b="1" dirty="0" smtClean="0">
                <a:solidFill>
                  <a:srgbClr val="00B0F0"/>
                </a:solidFill>
              </a:rPr>
              <a:t>совместные</a:t>
            </a:r>
            <a:r>
              <a:rPr lang="ru-RU" dirty="0" smtClean="0"/>
              <a:t>. </a:t>
            </a:r>
          </a:p>
          <a:p>
            <a:pPr algn="just"/>
            <a:r>
              <a:rPr lang="ru-RU" sz="3600" b="1" dirty="0" smtClean="0"/>
              <a:t>Государственные банки</a:t>
            </a:r>
            <a:r>
              <a:rPr lang="ru-RU" sz="3600" dirty="0" smtClean="0"/>
              <a:t> — это коммерческие банки, капитал которых принадлежит государству. Они:</a:t>
            </a:r>
          </a:p>
          <a:p>
            <a:pPr marL="514350" indent="-514350" algn="just">
              <a:buFont typeface="+mj-lt"/>
              <a:buAutoNum type="arabicPeriod"/>
            </a:pPr>
            <a:r>
              <a:rPr lang="ru-RU" sz="3600" dirty="0" smtClean="0"/>
              <a:t> обеспечивают проведение политики государства в области кредитования хозяйства, </a:t>
            </a:r>
          </a:p>
          <a:p>
            <a:pPr marL="514350" indent="-514350" algn="just">
              <a:buFont typeface="+mj-lt"/>
              <a:buAutoNum type="arabicPeriod"/>
            </a:pPr>
            <a:r>
              <a:rPr lang="ru-RU" sz="3600" dirty="0" smtClean="0"/>
              <a:t>оказывают влияние на инвестиционные, посреднические и расчетные операции, а через них — и на экономическое состояние клиентуры, </a:t>
            </a:r>
          </a:p>
          <a:p>
            <a:pPr marL="514350" indent="-514350" algn="just">
              <a:buFont typeface="+mj-lt"/>
              <a:buAutoNum type="arabicPeriod"/>
            </a:pPr>
            <a:r>
              <a:rPr lang="ru-RU" sz="3600" dirty="0" smtClean="0"/>
              <a:t>обслуживают важнейшие отрасли хозяйства, определяющие положение страны в системе международных экономических отношений, кредитование которых недостаточно выгодно частному капиталу. </a:t>
            </a:r>
          </a:p>
          <a:p>
            <a:pPr marL="514350" indent="-514350" algn="just">
              <a:buNone/>
            </a:pPr>
            <a:r>
              <a:rPr lang="ru-RU" sz="3600" dirty="0" smtClean="0"/>
              <a:t>В настоящее время такие банки встречаются достаточно редко. В РБ это </a:t>
            </a:r>
            <a:r>
              <a:rPr lang="ru-RU" sz="3600" dirty="0" err="1" smtClean="0"/>
              <a:t>Беларусбанк</a:t>
            </a:r>
            <a:r>
              <a:rPr lang="ru-RU" sz="3600" dirty="0" smtClean="0"/>
              <a:t>, Агропромбанк, </a:t>
            </a:r>
            <a:r>
              <a:rPr lang="ru-RU" sz="3600" dirty="0" err="1" smtClean="0"/>
              <a:t>Белинвестбанк</a:t>
            </a:r>
            <a:r>
              <a:rPr lang="ru-RU" sz="3600" dirty="0" smtClean="0"/>
              <a:t> (42% принадлежит государству)</a:t>
            </a:r>
            <a:endParaRPr lang="ru-RU" sz="36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solidFill>
                  <a:srgbClr val="FF0000"/>
                </a:solidFill>
              </a:rPr>
              <a:t>Кооперативные банки</a:t>
            </a:r>
            <a:endParaRPr lang="ru-RU" b="1" dirty="0">
              <a:solidFill>
                <a:srgbClr val="FF0000"/>
              </a:solidFill>
            </a:endParaRPr>
          </a:p>
        </p:txBody>
      </p:sp>
      <p:sp>
        <p:nvSpPr>
          <p:cNvPr id="3" name="Содержимое 2"/>
          <p:cNvSpPr>
            <a:spLocks noGrp="1"/>
          </p:cNvSpPr>
          <p:nvPr>
            <p:ph idx="1"/>
          </p:nvPr>
        </p:nvSpPr>
        <p:spPr/>
        <p:txBody>
          <a:bodyPr/>
          <a:lstStyle/>
          <a:p>
            <a:pPr algn="just">
              <a:buNone/>
            </a:pPr>
            <a:r>
              <a:rPr lang="ru-RU" dirty="0" smtClean="0"/>
              <a:t>Кооперативные (паевые) банки — это банки, капитал которых формируется за счет реализации паев. Как правило, они небольшие по размерам и поэтому встречаются в банковской практике довольно редко.</a:t>
            </a:r>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Национальная экономика</a:t>
            </a:r>
            <a:endParaRPr lang="ru-RU" dirty="0"/>
          </a:p>
        </p:txBody>
      </p:sp>
      <p:sp>
        <p:nvSpPr>
          <p:cNvPr id="3" name="Содержимое 2"/>
          <p:cNvSpPr>
            <a:spLocks noGrp="1"/>
          </p:cNvSpPr>
          <p:nvPr>
            <p:ph idx="1"/>
          </p:nvPr>
        </p:nvSpPr>
        <p:spPr/>
        <p:txBody>
          <a:bodyPr>
            <a:normAutofit/>
          </a:bodyPr>
          <a:lstStyle/>
          <a:p>
            <a:pPr marL="514350" indent="-514350" algn="just">
              <a:buNone/>
            </a:pPr>
            <a:r>
              <a:rPr lang="ru-RU" dirty="0" smtClean="0"/>
              <a:t>-это исторически сложившаяся система общественного воспроизводства страны, включающая</a:t>
            </a:r>
          </a:p>
          <a:p>
            <a:pPr marL="514350" indent="-514350" algn="just">
              <a:buFont typeface="+mj-lt"/>
              <a:buAutoNum type="arabicPeriod"/>
            </a:pPr>
            <a:r>
              <a:rPr lang="ru-RU" dirty="0" smtClean="0"/>
              <a:t> взаимосвязанные рынки,</a:t>
            </a:r>
          </a:p>
          <a:p>
            <a:pPr marL="514350" indent="-514350" algn="just">
              <a:buFont typeface="+mj-lt"/>
              <a:buAutoNum type="arabicPeriod"/>
            </a:pPr>
            <a:r>
              <a:rPr lang="ru-RU" dirty="0" smtClean="0"/>
              <a:t> виды производств и территориальные комплексы, </a:t>
            </a:r>
          </a:p>
          <a:p>
            <a:pPr marL="514350" indent="-514350" algn="just">
              <a:buFont typeface="+mj-lt"/>
              <a:buAutoNum type="arabicPeriod"/>
            </a:pPr>
            <a:r>
              <a:rPr lang="ru-RU" dirty="0" smtClean="0"/>
              <a:t>домашние хозяйства</a:t>
            </a:r>
          </a:p>
          <a:p>
            <a:pPr marL="514350" indent="-514350" algn="just">
              <a:buNone/>
            </a:pPr>
            <a:r>
              <a:rPr lang="ru-RU" dirty="0" smtClean="0"/>
              <a:t>т.е. система, которая охватывает все сложившиеся формы общественного разделения и кооперации труда</a:t>
            </a:r>
            <a:endParaRPr lang="ru-RU"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solidFill>
                  <a:srgbClr val="0070C0"/>
                </a:solidFill>
              </a:rPr>
              <a:t>Акционерные банки</a:t>
            </a:r>
            <a:endParaRPr lang="ru-RU" b="1" dirty="0">
              <a:solidFill>
                <a:srgbClr val="0070C0"/>
              </a:solidFill>
            </a:endParaRPr>
          </a:p>
        </p:txBody>
      </p:sp>
      <p:sp>
        <p:nvSpPr>
          <p:cNvPr id="3" name="Содержимое 2"/>
          <p:cNvSpPr>
            <a:spLocks noGrp="1"/>
          </p:cNvSpPr>
          <p:nvPr>
            <p:ph idx="1"/>
          </p:nvPr>
        </p:nvSpPr>
        <p:spPr/>
        <p:txBody>
          <a:bodyPr>
            <a:normAutofit/>
          </a:bodyPr>
          <a:lstStyle/>
          <a:p>
            <a:pPr algn="just"/>
            <a:r>
              <a:rPr lang="ru-RU" dirty="0" smtClean="0"/>
              <a:t>Акционерные банки — самая распространенная форма собственности банков на данный момент. Их собственный капитал формируется за счет продажи акций. Акционерные коммерческие банки подразделяются на </a:t>
            </a:r>
            <a:r>
              <a:rPr lang="ru-RU" b="1" dirty="0" smtClean="0">
                <a:solidFill>
                  <a:srgbClr val="0070C0"/>
                </a:solidFill>
              </a:rPr>
              <a:t>отрытые акционерные общества</a:t>
            </a:r>
            <a:r>
              <a:rPr lang="ru-RU" dirty="0" smtClean="0"/>
              <a:t>, когда происходит открытая продажа акций всем желающим, и </a:t>
            </a:r>
            <a:r>
              <a:rPr lang="ru-RU" b="1" dirty="0" smtClean="0">
                <a:solidFill>
                  <a:srgbClr val="0070C0"/>
                </a:solidFill>
              </a:rPr>
              <a:t>закрытые акционерные общества</a:t>
            </a:r>
            <a:r>
              <a:rPr lang="ru-RU" dirty="0" smtClean="0"/>
              <a:t>, акции которых распределяются только среди его учредителей или иного заранее определенного круга лиц. Акционерная форма собственности прогрессивна, так как дает возможность расширения капитала банка посредством дополнительного привлечения денежных средств за счет выпуска акций и соответствующего увеличения собственного капитала.</a:t>
            </a:r>
            <a:endParaRPr lang="ru-RU"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solidFill>
                  <a:srgbClr val="00B050"/>
                </a:solidFill>
              </a:rPr>
              <a:t>Муниципальные  и другие виды банков</a:t>
            </a:r>
            <a:endParaRPr lang="ru-RU" b="1" dirty="0">
              <a:solidFill>
                <a:srgbClr val="00B050"/>
              </a:solidFill>
            </a:endParaRPr>
          </a:p>
        </p:txBody>
      </p:sp>
      <p:sp>
        <p:nvSpPr>
          <p:cNvPr id="3" name="Содержимое 2"/>
          <p:cNvSpPr>
            <a:spLocks noGrp="1"/>
          </p:cNvSpPr>
          <p:nvPr>
            <p:ph idx="1"/>
          </p:nvPr>
        </p:nvSpPr>
        <p:spPr/>
        <p:txBody>
          <a:bodyPr>
            <a:normAutofit/>
          </a:bodyPr>
          <a:lstStyle/>
          <a:p>
            <a:pPr algn="just" fontAlgn="base"/>
            <a:r>
              <a:rPr lang="ru-RU" b="1" dirty="0" smtClean="0">
                <a:solidFill>
                  <a:srgbClr val="00B050"/>
                </a:solidFill>
              </a:rPr>
              <a:t>Муниципальные банки </a:t>
            </a:r>
            <a:r>
              <a:rPr lang="ru-RU" dirty="0" smtClean="0"/>
              <a:t>формируются за счет муниципальной (городской) собственности или находятся в управлении города. Основная их задача — обеспечение потребностей города в банковских услугах. </a:t>
            </a:r>
          </a:p>
          <a:p>
            <a:pPr algn="just" fontAlgn="base"/>
            <a:r>
              <a:rPr lang="ru-RU" b="1" dirty="0" smtClean="0">
                <a:solidFill>
                  <a:srgbClr val="7030A0"/>
                </a:solidFill>
              </a:rPr>
              <a:t>Смешанные банки</a:t>
            </a:r>
            <a:r>
              <a:rPr lang="ru-RU" dirty="0" smtClean="0"/>
              <a:t> — это банки, собственный капитал которых объединяет разные формы собственности, например акционерные банки с участием государственной собственности.</a:t>
            </a:r>
          </a:p>
          <a:p>
            <a:pPr fontAlgn="base"/>
            <a:r>
              <a:rPr lang="ru-RU" b="1" dirty="0" smtClean="0">
                <a:solidFill>
                  <a:srgbClr val="00B0F0"/>
                </a:solidFill>
              </a:rPr>
              <a:t>Совместные банки</a:t>
            </a:r>
            <a:r>
              <a:rPr lang="ru-RU" dirty="0" smtClean="0"/>
              <a:t>, или банки с участием иностранного капитала, — это банки, уставный капитал которых принадлежит иностранным участникам или филиалам банков других стран.</a:t>
            </a:r>
          </a:p>
          <a:p>
            <a:endParaRPr lang="ru-RU"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Классификация операций банков</a:t>
            </a:r>
            <a:br>
              <a:rPr lang="ru-RU" dirty="0" smtClean="0"/>
            </a:br>
            <a:endParaRPr lang="ru-RU" dirty="0"/>
          </a:p>
        </p:txBody>
      </p:sp>
      <p:sp>
        <p:nvSpPr>
          <p:cNvPr id="4" name="Текст 3"/>
          <p:cNvSpPr>
            <a:spLocks noGrp="1"/>
          </p:cNvSpPr>
          <p:nvPr>
            <p:ph type="body" idx="1"/>
          </p:nvPr>
        </p:nvSpPr>
        <p:spPr/>
        <p:txBody>
          <a:bodyPr/>
          <a:lstStyle/>
          <a:p>
            <a:r>
              <a:rPr lang="ru-RU" dirty="0" smtClean="0"/>
              <a:t>Пассивные операции</a:t>
            </a:r>
            <a:endParaRPr lang="ru-RU" dirty="0"/>
          </a:p>
        </p:txBody>
      </p:sp>
      <p:sp>
        <p:nvSpPr>
          <p:cNvPr id="3" name="Содержимое 2"/>
          <p:cNvSpPr>
            <a:spLocks noGrp="1"/>
          </p:cNvSpPr>
          <p:nvPr>
            <p:ph sz="half" idx="2"/>
          </p:nvPr>
        </p:nvSpPr>
        <p:spPr/>
        <p:txBody>
          <a:bodyPr>
            <a:normAutofit/>
          </a:bodyPr>
          <a:lstStyle/>
          <a:p>
            <a:pPr algn="just"/>
            <a:r>
              <a:rPr lang="ru-RU" dirty="0" smtClean="0"/>
              <a:t>Пассивные операции призваны собрать средства, которые станут основой деятельности коммерческих банков. Сюда входят привлечение кредитов и депозитов, а также выпуск ценных бумаг (например, облигаций банка).</a:t>
            </a:r>
          </a:p>
        </p:txBody>
      </p:sp>
      <p:sp>
        <p:nvSpPr>
          <p:cNvPr id="5" name="Текст 4"/>
          <p:cNvSpPr>
            <a:spLocks noGrp="1"/>
          </p:cNvSpPr>
          <p:nvPr>
            <p:ph type="body" sz="quarter" idx="3"/>
          </p:nvPr>
        </p:nvSpPr>
        <p:spPr/>
        <p:txBody>
          <a:bodyPr/>
          <a:lstStyle/>
          <a:p>
            <a:r>
              <a:rPr lang="ru-RU" dirty="0" smtClean="0"/>
              <a:t>Активные операции</a:t>
            </a:r>
            <a:endParaRPr lang="ru-RU" dirty="0"/>
          </a:p>
        </p:txBody>
      </p:sp>
      <p:sp>
        <p:nvSpPr>
          <p:cNvPr id="6" name="Содержимое 5"/>
          <p:cNvSpPr>
            <a:spLocks noGrp="1"/>
          </p:cNvSpPr>
          <p:nvPr>
            <p:ph sz="quarter" idx="4"/>
          </p:nvPr>
        </p:nvSpPr>
        <p:spPr/>
        <p:txBody>
          <a:bodyPr>
            <a:noAutofit/>
          </a:bodyPr>
          <a:lstStyle/>
          <a:p>
            <a:pPr algn="just"/>
            <a:r>
              <a:rPr lang="ru-RU" sz="1600" dirty="0" smtClean="0"/>
              <a:t>К активным операциям относят:</a:t>
            </a:r>
          </a:p>
          <a:p>
            <a:pPr marL="457200" indent="-457200" algn="just">
              <a:buFont typeface="+mj-lt"/>
              <a:buAutoNum type="arabicPeriod"/>
            </a:pPr>
            <a:r>
              <a:rPr lang="ru-RU" sz="1600" dirty="0" smtClean="0"/>
              <a:t> кредитные, инвестиционные (вложение в ценные бумаги, недвижимость, уставные фонды предприятий), </a:t>
            </a:r>
          </a:p>
          <a:p>
            <a:pPr marL="457200" indent="-457200" algn="just">
              <a:buFont typeface="+mj-lt"/>
              <a:buAutoNum type="arabicPeriod"/>
            </a:pPr>
            <a:r>
              <a:rPr lang="ru-RU" sz="1600" dirty="0" smtClean="0"/>
              <a:t>расчетно-кассовые, </a:t>
            </a:r>
          </a:p>
          <a:p>
            <a:pPr marL="457200" indent="-457200" algn="just">
              <a:buFont typeface="+mj-lt"/>
              <a:buAutoNum type="arabicPeriod"/>
            </a:pPr>
            <a:r>
              <a:rPr lang="ru-RU" sz="1600" dirty="0" smtClean="0"/>
              <a:t>факторинг (услуги на основе отсрочки платежа), </a:t>
            </a:r>
          </a:p>
          <a:p>
            <a:pPr marL="457200" indent="-457200" algn="just">
              <a:buFont typeface="+mj-lt"/>
              <a:buAutoNum type="arabicPeriod"/>
            </a:pPr>
            <a:r>
              <a:rPr lang="ru-RU" sz="1600" dirty="0" smtClean="0"/>
              <a:t>лизинг (форма кредитования — передача дорогого оборудования во временное пользование за вознаграждение) и др. </a:t>
            </a:r>
          </a:p>
          <a:p>
            <a:pPr marL="457200" indent="-457200" algn="just">
              <a:buNone/>
            </a:pPr>
            <a:r>
              <a:rPr lang="ru-RU" sz="1600" dirty="0" smtClean="0"/>
              <a:t>В результате этих операций банк получает дебетовые проценты. Последние должны быть больше, чем расходы (проценты, выплачиваемых по пассивным операциям).</a:t>
            </a:r>
          </a:p>
          <a:p>
            <a:endParaRPr lang="ru-RU" sz="16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Управление коммерческим банком</a:t>
            </a:r>
            <a:br>
              <a:rPr lang="ru-RU" dirty="0" smtClean="0"/>
            </a:br>
            <a:endParaRPr lang="ru-RU" dirty="0"/>
          </a:p>
        </p:txBody>
      </p:sp>
      <p:sp>
        <p:nvSpPr>
          <p:cNvPr id="3" name="Содержимое 2"/>
          <p:cNvSpPr>
            <a:spLocks noGrp="1"/>
          </p:cNvSpPr>
          <p:nvPr>
            <p:ph idx="1"/>
          </p:nvPr>
        </p:nvSpPr>
        <p:spPr/>
        <p:txBody>
          <a:bodyPr/>
          <a:lstStyle/>
          <a:p>
            <a:pPr algn="just"/>
            <a:r>
              <a:rPr lang="ru-RU" dirty="0" smtClean="0"/>
              <a:t>Система управления банком обычно базируется на долевом способе образования уставного фонда (паи либо акции). Учредители или акционеры вступают в банк добровольно. Затем на собраниях они принимают некоторые решения относительно деятельности банка. Также управляет структурой </a:t>
            </a:r>
            <a:r>
              <a:rPr lang="ru-RU" b="1" dirty="0" smtClean="0">
                <a:solidFill>
                  <a:srgbClr val="00B0F0"/>
                </a:solidFill>
              </a:rPr>
              <a:t>Совет банка.</a:t>
            </a:r>
            <a:endParaRPr lang="ru-RU" b="1" dirty="0">
              <a:solidFill>
                <a:srgbClr val="00B0F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Уставной капитал (РБ)</a:t>
            </a:r>
            <a:endParaRPr lang="ru-RU" dirty="0"/>
          </a:p>
        </p:txBody>
      </p:sp>
      <p:sp>
        <p:nvSpPr>
          <p:cNvPr id="3" name="Содержимое 2"/>
          <p:cNvSpPr>
            <a:spLocks noGrp="1"/>
          </p:cNvSpPr>
          <p:nvPr>
            <p:ph idx="1"/>
          </p:nvPr>
        </p:nvSpPr>
        <p:spPr/>
        <p:txBody>
          <a:bodyPr/>
          <a:lstStyle/>
          <a:p>
            <a:r>
              <a:rPr lang="ru-RU" dirty="0" smtClean="0"/>
              <a:t>Минимальный размер нормативного капитала (млн. бел. руб.)</a:t>
            </a:r>
          </a:p>
          <a:p>
            <a:r>
              <a:rPr lang="ru-RU" dirty="0" smtClean="0"/>
              <a:t>01.01.2020 – 31.12.2020            </a:t>
            </a:r>
            <a:r>
              <a:rPr lang="ru-RU" b="1" dirty="0" smtClean="0">
                <a:solidFill>
                  <a:srgbClr val="00B0F0"/>
                </a:solidFill>
              </a:rPr>
              <a:t>58,10</a:t>
            </a:r>
            <a:r>
              <a:rPr lang="ru-RU" dirty="0" smtClean="0"/>
              <a:t> </a:t>
            </a:r>
          </a:p>
          <a:p>
            <a:r>
              <a:rPr lang="ru-RU" dirty="0" smtClean="0"/>
              <a:t>01.01.2021 – 31.03.20211.         </a:t>
            </a:r>
            <a:r>
              <a:rPr lang="ru-RU" b="1" dirty="0" smtClean="0">
                <a:solidFill>
                  <a:srgbClr val="00B0F0"/>
                </a:solidFill>
              </a:rPr>
              <a:t>62,06</a:t>
            </a:r>
            <a:endParaRPr lang="ru-RU" b="1" dirty="0">
              <a:solidFill>
                <a:srgbClr val="00B0F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solidFill>
                  <a:srgbClr val="FF9900"/>
                </a:solidFill>
              </a:rPr>
              <a:t>Коммерческие банки в Беларуси</a:t>
            </a:r>
            <a:r>
              <a:rPr lang="ru-RU" dirty="0" smtClean="0">
                <a:solidFill>
                  <a:srgbClr val="FF9900"/>
                </a:solidFill>
              </a:rPr>
              <a:t/>
            </a:r>
            <a:br>
              <a:rPr lang="ru-RU" dirty="0" smtClean="0">
                <a:solidFill>
                  <a:srgbClr val="FF9900"/>
                </a:solidFill>
              </a:rPr>
            </a:br>
            <a:endParaRPr lang="ru-RU" dirty="0">
              <a:solidFill>
                <a:srgbClr val="FF9900"/>
              </a:solidFill>
            </a:endParaRPr>
          </a:p>
        </p:txBody>
      </p:sp>
      <p:sp>
        <p:nvSpPr>
          <p:cNvPr id="3" name="Содержимое 2"/>
          <p:cNvSpPr>
            <a:spLocks noGrp="1"/>
          </p:cNvSpPr>
          <p:nvPr>
            <p:ph idx="1"/>
          </p:nvPr>
        </p:nvSpPr>
        <p:spPr/>
        <p:txBody>
          <a:bodyPr/>
          <a:lstStyle/>
          <a:p>
            <a:pPr algn="just"/>
            <a:r>
              <a:rPr lang="ru-RU" dirty="0" smtClean="0"/>
              <a:t>Зарегистрировано 24 банка и 3 небанковские организации («</a:t>
            </a:r>
            <a:r>
              <a:rPr lang="ru-RU" dirty="0" err="1" smtClean="0"/>
              <a:t>Белинкасгрупп</a:t>
            </a:r>
            <a:r>
              <a:rPr lang="ru-RU" dirty="0" smtClean="0"/>
              <a:t>», «ИНКАСС.ЭКСПЕРТ» и «ЕРИП»), по данным на январь 2020 года. Все эти 24 банка можно считать коммерческими в противовес Национальному банку РБ.</a:t>
            </a:r>
          </a:p>
          <a:p>
            <a:endParaRPr lang="ru-RU"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Список коммерческих банков Беларуси:</a:t>
            </a:r>
            <a:br>
              <a:rPr lang="ru-RU" dirty="0" smtClean="0"/>
            </a:br>
            <a:endParaRPr lang="ru-RU" dirty="0"/>
          </a:p>
        </p:txBody>
      </p:sp>
      <p:sp>
        <p:nvSpPr>
          <p:cNvPr id="3" name="Содержимое 2"/>
          <p:cNvSpPr>
            <a:spLocks noGrp="1"/>
          </p:cNvSpPr>
          <p:nvPr>
            <p:ph sz="half" idx="1"/>
          </p:nvPr>
        </p:nvSpPr>
        <p:spPr/>
        <p:txBody>
          <a:bodyPr>
            <a:normAutofit fontScale="92500" lnSpcReduction="10000"/>
          </a:bodyPr>
          <a:lstStyle/>
          <a:p>
            <a:pPr marL="457200" indent="-457200">
              <a:buFont typeface="+mj-lt"/>
              <a:buAutoNum type="arabicPeriod"/>
            </a:pPr>
            <a:r>
              <a:rPr lang="ru-RU" dirty="0" err="1" smtClean="0">
                <a:hlinkClick r:id="rId2"/>
              </a:rPr>
              <a:t>Абсолютбанк</a:t>
            </a:r>
            <a:endParaRPr lang="ru-RU" dirty="0" smtClean="0"/>
          </a:p>
          <a:p>
            <a:pPr marL="457200" indent="-457200">
              <a:buFont typeface="+mj-lt"/>
              <a:buAutoNum type="arabicPeriod"/>
            </a:pPr>
            <a:r>
              <a:rPr lang="ru-RU" dirty="0" smtClean="0">
                <a:hlinkClick r:id="rId3"/>
              </a:rPr>
              <a:t>Альфа-Банк</a:t>
            </a:r>
            <a:endParaRPr lang="ru-RU" dirty="0" smtClean="0"/>
          </a:p>
          <a:p>
            <a:pPr marL="457200" indent="-457200">
              <a:buFont typeface="+mj-lt"/>
              <a:buAutoNum type="arabicPeriod"/>
            </a:pPr>
            <a:r>
              <a:rPr lang="ru-RU" dirty="0" smtClean="0">
                <a:hlinkClick r:id="rId4"/>
              </a:rPr>
              <a:t>Банк </a:t>
            </a:r>
            <a:r>
              <a:rPr lang="ru-RU" dirty="0" err="1" smtClean="0">
                <a:hlinkClick r:id="rId4"/>
              </a:rPr>
              <a:t>БелВЭБ</a:t>
            </a:r>
            <a:endParaRPr lang="ru-RU" dirty="0" smtClean="0"/>
          </a:p>
          <a:p>
            <a:pPr marL="457200" indent="-457200">
              <a:buFont typeface="+mj-lt"/>
              <a:buAutoNum type="arabicPeriod"/>
            </a:pPr>
            <a:r>
              <a:rPr lang="ru-RU" dirty="0" smtClean="0">
                <a:hlinkClick r:id="rId5"/>
              </a:rPr>
              <a:t>Банк ВТБ (Беларусь)</a:t>
            </a:r>
            <a:endParaRPr lang="ru-RU" dirty="0" smtClean="0"/>
          </a:p>
          <a:p>
            <a:pPr marL="457200" indent="-457200">
              <a:buFont typeface="+mj-lt"/>
              <a:buAutoNum type="arabicPeriod"/>
            </a:pPr>
            <a:r>
              <a:rPr lang="ru-RU" dirty="0" smtClean="0">
                <a:hlinkClick r:id="rId6"/>
              </a:rPr>
              <a:t>Банк </a:t>
            </a:r>
            <a:r>
              <a:rPr lang="ru-RU" dirty="0" err="1" smtClean="0">
                <a:hlinkClick r:id="rId6"/>
              </a:rPr>
              <a:t>Дабрабыт</a:t>
            </a:r>
            <a:endParaRPr lang="ru-RU" dirty="0" smtClean="0"/>
          </a:p>
          <a:p>
            <a:pPr marL="457200" indent="-457200">
              <a:buFont typeface="+mj-lt"/>
              <a:buAutoNum type="arabicPeriod"/>
            </a:pPr>
            <a:r>
              <a:rPr lang="ru-RU" dirty="0" smtClean="0">
                <a:hlinkClick r:id="rId7"/>
              </a:rPr>
              <a:t>Банк Решение</a:t>
            </a:r>
            <a:endParaRPr lang="ru-RU" dirty="0" smtClean="0"/>
          </a:p>
          <a:p>
            <a:pPr marL="457200" indent="-457200">
              <a:buFont typeface="+mj-lt"/>
              <a:buAutoNum type="arabicPeriod"/>
            </a:pPr>
            <a:r>
              <a:rPr lang="ru-RU" dirty="0" err="1" smtClean="0">
                <a:hlinkClick r:id="rId8"/>
              </a:rPr>
              <a:t>Белагропромбанк</a:t>
            </a:r>
            <a:endParaRPr lang="ru-RU" dirty="0" smtClean="0"/>
          </a:p>
          <a:p>
            <a:pPr marL="457200" indent="-457200">
              <a:buFont typeface="+mj-lt"/>
              <a:buAutoNum type="arabicPeriod"/>
            </a:pPr>
            <a:r>
              <a:rPr lang="ru-RU" dirty="0" err="1" smtClean="0">
                <a:hlinkClick r:id="rId9"/>
              </a:rPr>
              <a:t>Беларусбанк</a:t>
            </a:r>
            <a:endParaRPr lang="ru-RU" dirty="0" smtClean="0"/>
          </a:p>
          <a:p>
            <a:pPr marL="457200" indent="-457200">
              <a:buFont typeface="+mj-lt"/>
              <a:buAutoNum type="arabicPeriod"/>
            </a:pPr>
            <a:r>
              <a:rPr lang="ru-RU" dirty="0" err="1" smtClean="0">
                <a:hlinkClick r:id="rId10"/>
              </a:rPr>
              <a:t>Белгазпромбанк</a:t>
            </a:r>
            <a:endParaRPr lang="ru-RU" dirty="0" smtClean="0"/>
          </a:p>
          <a:p>
            <a:pPr marL="457200" indent="-457200">
              <a:buFont typeface="+mj-lt"/>
              <a:buAutoNum type="arabicPeriod"/>
            </a:pPr>
            <a:r>
              <a:rPr lang="ru-RU" dirty="0" err="1" smtClean="0">
                <a:hlinkClick r:id="rId11"/>
              </a:rPr>
              <a:t>Белинвестбанк</a:t>
            </a:r>
            <a:endParaRPr lang="ru-RU" dirty="0" smtClean="0"/>
          </a:p>
          <a:p>
            <a:pPr marL="457200" indent="-457200">
              <a:buFont typeface="+mj-lt"/>
              <a:buAutoNum type="arabicPeriod"/>
            </a:pPr>
            <a:r>
              <a:rPr lang="ru-RU" dirty="0" err="1" smtClean="0">
                <a:hlinkClick r:id="rId12"/>
              </a:rPr>
              <a:t>БНБ-Банк</a:t>
            </a:r>
            <a:endParaRPr lang="ru-RU" dirty="0" smtClean="0"/>
          </a:p>
          <a:p>
            <a:pPr marL="457200" indent="-457200">
              <a:buFont typeface="+mj-lt"/>
              <a:buAutoNum type="arabicPeriod"/>
            </a:pPr>
            <a:endParaRPr lang="ru-RU" dirty="0"/>
          </a:p>
        </p:txBody>
      </p:sp>
      <p:sp>
        <p:nvSpPr>
          <p:cNvPr id="4" name="Содержимое 3"/>
          <p:cNvSpPr>
            <a:spLocks noGrp="1"/>
          </p:cNvSpPr>
          <p:nvPr>
            <p:ph sz="half" idx="2"/>
          </p:nvPr>
        </p:nvSpPr>
        <p:spPr/>
        <p:txBody>
          <a:bodyPr>
            <a:normAutofit fontScale="92500" lnSpcReduction="10000"/>
          </a:bodyPr>
          <a:lstStyle/>
          <a:p>
            <a:pPr marL="457200" indent="-457200">
              <a:buFont typeface="+mj-lt"/>
              <a:buAutoNum type="arabicPeriod" startAt="12"/>
            </a:pPr>
            <a:r>
              <a:rPr lang="ru-RU" dirty="0" err="1" smtClean="0">
                <a:hlinkClick r:id="rId13"/>
              </a:rPr>
              <a:t>БПС-Сбербанк</a:t>
            </a:r>
            <a:endParaRPr lang="ru-RU" dirty="0" smtClean="0"/>
          </a:p>
          <a:p>
            <a:pPr marL="457200" indent="-457200">
              <a:buFont typeface="+mj-lt"/>
              <a:buAutoNum type="arabicPeriod" startAt="12"/>
            </a:pPr>
            <a:r>
              <a:rPr lang="ru-RU" dirty="0" smtClean="0">
                <a:hlinkClick r:id="rId14"/>
              </a:rPr>
              <a:t>БСБ Банк</a:t>
            </a:r>
            <a:endParaRPr lang="ru-RU" dirty="0" smtClean="0"/>
          </a:p>
          <a:p>
            <a:pPr marL="457200" indent="-457200">
              <a:buFont typeface="+mj-lt"/>
              <a:buAutoNum type="arabicPeriod" startAt="12"/>
            </a:pPr>
            <a:r>
              <a:rPr lang="ru-RU" dirty="0" smtClean="0">
                <a:hlinkClick r:id="rId15"/>
              </a:rPr>
              <a:t>БТА Банк</a:t>
            </a:r>
            <a:endParaRPr lang="ru-RU" dirty="0" smtClean="0"/>
          </a:p>
          <a:p>
            <a:pPr marL="457200" indent="-457200">
              <a:buFont typeface="+mj-lt"/>
              <a:buAutoNum type="arabicPeriod" startAt="12"/>
            </a:pPr>
            <a:r>
              <a:rPr lang="ru-RU" dirty="0" smtClean="0">
                <a:hlinkClick r:id="rId16"/>
              </a:rPr>
              <a:t>Идея Банк</a:t>
            </a:r>
            <a:endParaRPr lang="ru-RU" dirty="0" smtClean="0"/>
          </a:p>
          <a:p>
            <a:pPr marL="457200" indent="-457200">
              <a:buFont typeface="+mj-lt"/>
              <a:buAutoNum type="arabicPeriod" startAt="12"/>
            </a:pPr>
            <a:r>
              <a:rPr lang="ru-RU" dirty="0" err="1" smtClean="0">
                <a:hlinkClick r:id="rId17"/>
              </a:rPr>
              <a:t>МТБанк</a:t>
            </a:r>
            <a:endParaRPr lang="ru-RU" dirty="0" smtClean="0"/>
          </a:p>
          <a:p>
            <a:pPr marL="457200" indent="-457200">
              <a:buFont typeface="+mj-lt"/>
              <a:buAutoNum type="arabicPeriod" startAt="12"/>
            </a:pPr>
            <a:r>
              <a:rPr lang="ru-RU" dirty="0" err="1" smtClean="0">
                <a:hlinkClick r:id="rId18"/>
              </a:rPr>
              <a:t>Паритетбанк</a:t>
            </a:r>
            <a:endParaRPr lang="ru-RU" dirty="0" smtClean="0"/>
          </a:p>
          <a:p>
            <a:pPr marL="457200" indent="-457200">
              <a:buFont typeface="+mj-lt"/>
              <a:buAutoNum type="arabicPeriod" startAt="12"/>
            </a:pPr>
            <a:r>
              <a:rPr lang="ru-RU" dirty="0" err="1" smtClean="0">
                <a:hlinkClick r:id="rId19"/>
              </a:rPr>
              <a:t>Приорбанк</a:t>
            </a:r>
            <a:endParaRPr lang="ru-RU" dirty="0" smtClean="0"/>
          </a:p>
          <a:p>
            <a:pPr marL="457200" indent="-457200">
              <a:buFont typeface="+mj-lt"/>
              <a:buAutoNum type="arabicPeriod" startAt="12"/>
            </a:pPr>
            <a:r>
              <a:rPr lang="ru-RU" dirty="0" err="1" smtClean="0">
                <a:hlinkClick r:id="rId20"/>
              </a:rPr>
              <a:t>РРБ-Банк</a:t>
            </a:r>
            <a:endParaRPr lang="ru-RU" dirty="0" smtClean="0"/>
          </a:p>
          <a:p>
            <a:pPr marL="457200" indent="-457200">
              <a:buFont typeface="+mj-lt"/>
              <a:buAutoNum type="arabicPeriod" startAt="12"/>
            </a:pPr>
            <a:r>
              <a:rPr lang="ru-RU" dirty="0" err="1" smtClean="0">
                <a:hlinkClick r:id="rId21"/>
              </a:rPr>
              <a:t>СтатусБанк</a:t>
            </a:r>
            <a:endParaRPr lang="ru-RU" dirty="0" smtClean="0"/>
          </a:p>
          <a:p>
            <a:pPr marL="457200" indent="-457200">
              <a:buFont typeface="+mj-lt"/>
              <a:buAutoNum type="arabicPeriod" startAt="12"/>
            </a:pPr>
            <a:r>
              <a:rPr lang="ru-RU" dirty="0" err="1" smtClean="0">
                <a:hlinkClick r:id="rId22"/>
              </a:rPr>
              <a:t>Технобанк</a:t>
            </a:r>
            <a:endParaRPr lang="ru-RU" dirty="0" smtClean="0"/>
          </a:p>
          <a:p>
            <a:pPr marL="457200" indent="-457200">
              <a:buFont typeface="+mj-lt"/>
              <a:buAutoNum type="arabicPeriod" startAt="12"/>
            </a:pPr>
            <a:r>
              <a:rPr lang="ru-RU" dirty="0" smtClean="0">
                <a:hlinkClick r:id="rId23"/>
              </a:rPr>
              <a:t>ТК Банк</a:t>
            </a:r>
            <a:endParaRPr lang="ru-RU" dirty="0" smtClean="0"/>
          </a:p>
          <a:p>
            <a:pPr marL="457200" indent="-457200">
              <a:buFont typeface="+mj-lt"/>
              <a:buAutoNum type="arabicPeriod" startAt="12"/>
            </a:pPr>
            <a:r>
              <a:rPr lang="ru-RU" dirty="0" err="1" smtClean="0">
                <a:hlinkClick r:id="rId24"/>
              </a:rPr>
              <a:t>Франсабанк</a:t>
            </a:r>
            <a:endParaRPr lang="ru-RU" dirty="0" smtClean="0"/>
          </a:p>
          <a:p>
            <a:pPr marL="457200" indent="-457200">
              <a:buFont typeface="+mj-lt"/>
              <a:buAutoNum type="arabicPeriod" startAt="12"/>
            </a:pPr>
            <a:r>
              <a:rPr lang="ru-RU" dirty="0" err="1" smtClean="0">
                <a:hlinkClick r:id="rId25"/>
              </a:rPr>
              <a:t>Цептер</a:t>
            </a:r>
            <a:r>
              <a:rPr lang="ru-RU" dirty="0" smtClean="0">
                <a:hlinkClick r:id="rId25"/>
              </a:rPr>
              <a:t> Банк</a:t>
            </a:r>
            <a:endParaRPr lang="ru-RU" dirty="0" smtClean="0"/>
          </a:p>
          <a:p>
            <a:endParaRPr lang="ru-RU"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3600" b="1" i="0" u="none" strike="noStrike" cap="none" normalizeH="0" baseline="0" dirty="0" smtClean="0">
                <a:ln>
                  <a:noFill/>
                </a:ln>
                <a:solidFill>
                  <a:srgbClr val="333333"/>
                </a:solidFill>
                <a:effectLst/>
                <a:latin typeface="Tahoma" panose="020B0604030504040204" pitchFamily="34" charset="0"/>
                <a:cs typeface="Tahoma" panose="020B0604030504040204" pitchFamily="34" charset="0"/>
              </a:rPr>
              <a:t>Банковское законодательство Республики Беларусь</a:t>
            </a:r>
            <a:r>
              <a:rPr kumimoji="0" lang="ru-RU" altLang="ru-RU" sz="3600" b="0" i="0" u="none" strike="noStrike" cap="none" normalizeH="0" baseline="0" dirty="0" smtClean="0">
                <a:ln>
                  <a:noFill/>
                </a:ln>
                <a:solidFill>
                  <a:schemeClr val="tx1"/>
                </a:solidFill>
                <a:effectLst/>
              </a:rPr>
              <a:t> </a:t>
            </a:r>
            <a:endParaRPr kumimoji="0" lang="ru-RU" altLang="ru-RU" sz="3600" b="0" i="0" u="none" strike="noStrike" cap="none" normalizeH="0" baseline="0" dirty="0" smtClean="0">
              <a:ln>
                <a:noFill/>
              </a:ln>
              <a:solidFill>
                <a:schemeClr val="tx1"/>
              </a:solidFill>
              <a:effectLst/>
              <a:latin typeface="Arial" panose="020B0604020202020204" pitchFamily="34" charset="0"/>
            </a:endParaRPr>
          </a:p>
        </p:txBody>
      </p:sp>
      <p:sp>
        <p:nvSpPr>
          <p:cNvPr id="5" name="Текст 4"/>
          <p:cNvSpPr>
            <a:spLocks noGrp="1"/>
          </p:cNvSpPr>
          <p:nvPr>
            <p:ph type="body" idx="1"/>
          </p:nvPr>
        </p:nvSpPr>
        <p:spPr/>
        <p:txBody>
          <a:bodyPr>
            <a:normAutofit/>
          </a:bodyPr>
          <a:lstStyle/>
          <a:p>
            <a:r>
              <a:rPr lang="ru-RU" dirty="0">
                <a:solidFill>
                  <a:srgbClr val="0070C0"/>
                </a:solidFill>
              </a:rPr>
              <a:t>Банковское законодательство Республики Беларусь</a:t>
            </a:r>
          </a:p>
        </p:txBody>
      </p:sp>
      <p:sp>
        <p:nvSpPr>
          <p:cNvPr id="6" name="Объект 5"/>
          <p:cNvSpPr>
            <a:spLocks noGrp="1"/>
          </p:cNvSpPr>
          <p:nvPr>
            <p:ph sz="half" idx="2"/>
          </p:nvPr>
        </p:nvSpPr>
        <p:spPr/>
        <p:txBody>
          <a:bodyPr>
            <a:normAutofit/>
          </a:bodyPr>
          <a:lstStyle/>
          <a:p>
            <a:pPr marL="0" indent="0" algn="just">
              <a:buNone/>
            </a:pPr>
            <a:r>
              <a:rPr lang="ru-RU" dirty="0" smtClean="0"/>
              <a:t>- </a:t>
            </a:r>
            <a:r>
              <a:rPr lang="ru-RU" dirty="0"/>
              <a:t>система нормативных правовых актов, регулирующих возникающие при осуществлении банковской деятельности отношения и устанавливающих права, обязанности и ответственность субъектов и участников банковских правоотношений.</a:t>
            </a:r>
          </a:p>
        </p:txBody>
      </p:sp>
      <p:sp>
        <p:nvSpPr>
          <p:cNvPr id="7" name="Текст 6"/>
          <p:cNvSpPr>
            <a:spLocks noGrp="1"/>
          </p:cNvSpPr>
          <p:nvPr>
            <p:ph type="body" sz="quarter" idx="3"/>
          </p:nvPr>
        </p:nvSpPr>
        <p:spPr/>
        <p:txBody>
          <a:bodyPr>
            <a:normAutofit/>
          </a:bodyPr>
          <a:lstStyle/>
          <a:p>
            <a:r>
              <a:rPr lang="ru-RU" dirty="0">
                <a:solidFill>
                  <a:srgbClr val="FF0000"/>
                </a:solidFill>
              </a:rPr>
              <a:t>К актам банковского законодательства относятся</a:t>
            </a:r>
            <a:r>
              <a:rPr lang="ru-RU" b="0" dirty="0"/>
              <a:t>:</a:t>
            </a:r>
            <a:endParaRPr lang="ru-RU" dirty="0"/>
          </a:p>
        </p:txBody>
      </p:sp>
      <p:sp>
        <p:nvSpPr>
          <p:cNvPr id="8" name="Объект 7"/>
          <p:cNvSpPr>
            <a:spLocks noGrp="1"/>
          </p:cNvSpPr>
          <p:nvPr>
            <p:ph sz="quarter" idx="4"/>
          </p:nvPr>
        </p:nvSpPr>
        <p:spPr>
          <a:xfrm>
            <a:off x="4645025" y="2636912"/>
            <a:ext cx="4175447" cy="4221087"/>
          </a:xfrm>
        </p:spPr>
        <p:txBody>
          <a:bodyPr>
            <a:noAutofit/>
          </a:bodyPr>
          <a:lstStyle/>
          <a:p>
            <a:pPr>
              <a:lnSpc>
                <a:spcPct val="100000"/>
              </a:lnSpc>
              <a:spcBef>
                <a:spcPts val="0"/>
              </a:spcBef>
            </a:pPr>
            <a:r>
              <a:rPr lang="ru-RU" sz="1400" b="1" dirty="0"/>
              <a:t>законодательные акты (Конституция Республики Беларусь, Гражданский кодекс Республики Беларусь, Банковский Кодекс, законы Республики Беларусь, декреты и указы Президента Республики Беларусь);</a:t>
            </a:r>
          </a:p>
          <a:p>
            <a:pPr>
              <a:lnSpc>
                <a:spcPct val="100000"/>
              </a:lnSpc>
              <a:spcBef>
                <a:spcPts val="0"/>
              </a:spcBef>
            </a:pPr>
            <a:endParaRPr lang="ru-RU" sz="1400" b="1" dirty="0"/>
          </a:p>
          <a:p>
            <a:pPr marL="0" indent="0">
              <a:lnSpc>
                <a:spcPct val="100000"/>
              </a:lnSpc>
              <a:spcBef>
                <a:spcPts val="0"/>
              </a:spcBef>
              <a:buNone/>
            </a:pPr>
            <a:r>
              <a:rPr lang="ru-RU" sz="1400" b="1" dirty="0"/>
              <a:t>· </a:t>
            </a:r>
            <a:r>
              <a:rPr lang="ru-RU" sz="1400" b="1" dirty="0" smtClean="0"/>
              <a:t>распоряжения </a:t>
            </a:r>
            <a:r>
              <a:rPr lang="ru-RU" sz="1400" b="1" dirty="0"/>
              <a:t>Президента Республики Беларусь, которые носят нормативный характер;</a:t>
            </a:r>
          </a:p>
          <a:p>
            <a:pPr>
              <a:lnSpc>
                <a:spcPct val="100000"/>
              </a:lnSpc>
              <a:spcBef>
                <a:spcPts val="0"/>
              </a:spcBef>
            </a:pPr>
            <a:endParaRPr lang="ru-RU" sz="1400" b="1" dirty="0"/>
          </a:p>
          <a:p>
            <a:pPr marL="0" indent="0">
              <a:lnSpc>
                <a:spcPct val="100000"/>
              </a:lnSpc>
              <a:spcBef>
                <a:spcPts val="0"/>
              </a:spcBef>
              <a:buNone/>
            </a:pPr>
            <a:r>
              <a:rPr lang="ru-RU" sz="1400" b="1" dirty="0"/>
              <a:t>·    </a:t>
            </a:r>
            <a:r>
              <a:rPr lang="ru-RU" sz="1400" b="1" dirty="0" smtClean="0"/>
              <a:t>постановления </a:t>
            </a:r>
            <a:r>
              <a:rPr lang="ru-RU" sz="1400" b="1" dirty="0"/>
              <a:t>Правительства Республики Беларусь;</a:t>
            </a:r>
          </a:p>
          <a:p>
            <a:pPr>
              <a:lnSpc>
                <a:spcPct val="100000"/>
              </a:lnSpc>
              <a:spcBef>
                <a:spcPts val="0"/>
              </a:spcBef>
            </a:pPr>
            <a:endParaRPr lang="ru-RU" sz="1400" b="1" dirty="0"/>
          </a:p>
          <a:p>
            <a:pPr marL="0" indent="0">
              <a:lnSpc>
                <a:spcPct val="100000"/>
              </a:lnSpc>
              <a:spcBef>
                <a:spcPts val="0"/>
              </a:spcBef>
              <a:buNone/>
            </a:pPr>
            <a:r>
              <a:rPr lang="ru-RU" sz="1400" b="1" dirty="0"/>
              <a:t>·  </a:t>
            </a:r>
            <a:r>
              <a:rPr lang="ru-RU" sz="1400" b="1" dirty="0" smtClean="0"/>
              <a:t>нормативные </a:t>
            </a:r>
            <a:r>
              <a:rPr lang="ru-RU" sz="1400" b="1" dirty="0"/>
              <a:t>правовые акты Национального банка Республики </a:t>
            </a:r>
            <a:r>
              <a:rPr lang="ru-RU" sz="1400" b="1" dirty="0" smtClean="0"/>
              <a:t>Беларусь</a:t>
            </a:r>
            <a:endParaRPr lang="ru-RU" sz="1400" b="1" dirty="0"/>
          </a:p>
          <a:p>
            <a:pPr marL="0" indent="0" algn="just">
              <a:lnSpc>
                <a:spcPct val="100000"/>
              </a:lnSpc>
              <a:spcBef>
                <a:spcPts val="0"/>
              </a:spcBef>
              <a:buNone/>
            </a:pPr>
            <a:r>
              <a:rPr lang="ru-RU" sz="1400" b="1" dirty="0" smtClean="0"/>
              <a:t> · нормативные </a:t>
            </a:r>
            <a:r>
              <a:rPr lang="ru-RU" sz="1400" b="1" dirty="0"/>
              <a:t>правовые акты, принимаемые (издаваемые) Национальным банком совместно с Правительством Республики Беларусь или по его поручению - совместно с республиканскими органами государственного управления.</a:t>
            </a:r>
          </a:p>
        </p:txBody>
      </p:sp>
    </p:spTree>
    <p:extLst>
      <p:ext uri="{BB962C8B-B14F-4D97-AF65-F5344CB8AC3E}">
        <p14:creationId xmlns:p14="http://schemas.microsoft.com/office/powerpoint/2010/main" val="9975900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Содержимое 5"/>
          <p:cNvSpPr>
            <a:spLocks noGrp="1"/>
          </p:cNvSpPr>
          <p:nvPr>
            <p:ph idx="4294967295"/>
          </p:nvPr>
        </p:nvSpPr>
        <p:spPr>
          <a:xfrm>
            <a:off x="0" y="1600200"/>
            <a:ext cx="8229600" cy="4525963"/>
          </a:xfrm>
        </p:spPr>
        <p:txBody>
          <a:bodyPr>
            <a:normAutofit/>
          </a:bodyPr>
          <a:lstStyle/>
          <a:p>
            <a:pPr algn="ctr">
              <a:buNone/>
            </a:pPr>
            <a:r>
              <a:rPr lang="ru-RU" sz="6600" dirty="0" smtClean="0"/>
              <a:t>4.</a:t>
            </a:r>
            <a:endParaRPr lang="ru-RU" sz="66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Функции коммерческих банков</a:t>
            </a:r>
            <a:endParaRPr lang="ru-RU" dirty="0"/>
          </a:p>
        </p:txBody>
      </p:sp>
      <p:sp>
        <p:nvSpPr>
          <p:cNvPr id="3" name="Объект 2"/>
          <p:cNvSpPr>
            <a:spLocks noGrp="1"/>
          </p:cNvSpPr>
          <p:nvPr>
            <p:ph idx="1"/>
          </p:nvPr>
        </p:nvSpPr>
        <p:spPr/>
        <p:txBody>
          <a:bodyPr>
            <a:normAutofit fontScale="92500" lnSpcReduction="10000"/>
          </a:bodyPr>
          <a:lstStyle/>
          <a:p>
            <a:pPr marL="457200" indent="-457200" algn="just">
              <a:buFont typeface="+mj-lt"/>
              <a:buAutoNum type="arabicPeriod"/>
            </a:pPr>
            <a:r>
              <a:rPr lang="ru-RU" dirty="0"/>
              <a:t>Мобилизация временно свободных денежных средств. Банки на время берут их у физических и юридических лиц, гарантируя возврат с процентами, а потом превращают в капитал. </a:t>
            </a:r>
            <a:r>
              <a:rPr lang="ru-RU" b="1" dirty="0" smtClean="0">
                <a:solidFill>
                  <a:srgbClr val="FF0000"/>
                </a:solidFill>
              </a:rPr>
              <a:t>Депозиты</a:t>
            </a:r>
            <a:r>
              <a:rPr lang="ru-RU" dirty="0"/>
              <a:t> — база для ссудных операций.</a:t>
            </a:r>
          </a:p>
          <a:p>
            <a:pPr marL="457200" indent="-457200" algn="just">
              <a:buFont typeface="+mj-lt"/>
              <a:buAutoNum type="arabicPeriod"/>
            </a:pPr>
            <a:r>
              <a:rPr lang="ru-RU" b="1" dirty="0">
                <a:solidFill>
                  <a:srgbClr val="FF0000"/>
                </a:solidFill>
              </a:rPr>
              <a:t>Предоставление кредитов</a:t>
            </a:r>
            <a:r>
              <a:rPr lang="ru-RU" dirty="0"/>
              <a:t> (гражданам, предприятиям, государству). Банк выступает как финансовый посредник и позволяет развиваться </a:t>
            </a:r>
            <a:r>
              <a:rPr lang="ru-RU" dirty="0" smtClean="0"/>
              <a:t>национальной экономике.</a:t>
            </a:r>
            <a:endParaRPr lang="ru-RU" dirty="0"/>
          </a:p>
          <a:p>
            <a:pPr marL="457200" indent="-457200" algn="just">
              <a:buFont typeface="+mj-lt"/>
              <a:buAutoNum type="arabicPeriod"/>
            </a:pPr>
            <a:r>
              <a:rPr lang="ru-RU" b="1" dirty="0">
                <a:solidFill>
                  <a:srgbClr val="FF0000"/>
                </a:solidFill>
              </a:rPr>
              <a:t>Создание кредитных денег </a:t>
            </a:r>
            <a:r>
              <a:rPr lang="ru-RU" dirty="0"/>
              <a:t>(это депозиты, использующиеся с помощью карточек, чеков, электронных переводов). Банк получает наличные и превращает их в другой вид средств (депозит).</a:t>
            </a:r>
          </a:p>
          <a:p>
            <a:pPr marL="457200" indent="-457200" algn="just">
              <a:buFont typeface="+mj-lt"/>
              <a:buAutoNum type="arabicPeriod"/>
            </a:pPr>
            <a:r>
              <a:rPr lang="ru-RU" b="1" dirty="0">
                <a:solidFill>
                  <a:srgbClr val="FF0000"/>
                </a:solidFill>
              </a:rPr>
              <a:t>Проведение расчетов и платежей.</a:t>
            </a:r>
          </a:p>
          <a:p>
            <a:pPr marL="457200" indent="-457200" algn="just">
              <a:buFont typeface="+mj-lt"/>
              <a:buAutoNum type="arabicPeriod"/>
            </a:pPr>
            <a:r>
              <a:rPr lang="ru-RU" b="1" dirty="0">
                <a:solidFill>
                  <a:srgbClr val="FF0000"/>
                </a:solidFill>
              </a:rPr>
              <a:t>Осуществление операций с ценными бумагами</a:t>
            </a:r>
            <a:r>
              <a:rPr lang="ru-RU" dirty="0"/>
              <a:t> (акциями и </a:t>
            </a:r>
            <a:r>
              <a:rPr lang="ru-RU" dirty="0" smtClean="0"/>
              <a:t>облигациями). </a:t>
            </a:r>
            <a:r>
              <a:rPr lang="ru-RU" dirty="0"/>
              <a:t>Коммерческие банки </a:t>
            </a:r>
            <a:r>
              <a:rPr lang="ru-RU" dirty="0" smtClean="0"/>
              <a:t>развивают </a:t>
            </a:r>
            <a:r>
              <a:rPr lang="ru-RU" dirty="0"/>
              <a:t>фондовый рынок.</a:t>
            </a:r>
          </a:p>
          <a:p>
            <a:pPr marL="457200" indent="-457200" algn="just">
              <a:buFont typeface="+mj-lt"/>
              <a:buAutoNum type="arabicPeriod"/>
            </a:pPr>
            <a:r>
              <a:rPr lang="ru-RU" b="1" dirty="0">
                <a:solidFill>
                  <a:srgbClr val="FF0000"/>
                </a:solidFill>
              </a:rPr>
              <a:t>Консультирование</a:t>
            </a:r>
            <a:r>
              <a:rPr lang="ru-RU" dirty="0"/>
              <a:t>. Специалисты рассказывают клиентам, как повысить кредитоспособность, </a:t>
            </a:r>
            <a:r>
              <a:rPr lang="ru-RU" dirty="0" smtClean="0"/>
              <a:t>получить кредит, </a:t>
            </a:r>
            <a:r>
              <a:rPr lang="ru-RU" dirty="0"/>
              <a:t>использовать новые формы расчетов, пользоваться пластиковыми </a:t>
            </a:r>
          </a:p>
          <a:p>
            <a:endParaRPr lang="ru-RU" dirty="0"/>
          </a:p>
        </p:txBody>
      </p:sp>
    </p:spTree>
    <p:extLst>
      <p:ext uri="{BB962C8B-B14F-4D97-AF65-F5344CB8AC3E}">
        <p14:creationId xmlns:p14="http://schemas.microsoft.com/office/powerpoint/2010/main" val="2605288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Субъекты национальной экономики</a:t>
            </a:r>
            <a:br>
              <a:rPr lang="ru-RU" dirty="0" smtClean="0"/>
            </a:br>
            <a:r>
              <a:rPr lang="ru-RU" dirty="0" smtClean="0"/>
              <a:t>(малые хозяйственные единицы)</a:t>
            </a:r>
            <a:endParaRPr lang="ru-RU" dirty="0"/>
          </a:p>
        </p:txBody>
      </p:sp>
      <p:sp>
        <p:nvSpPr>
          <p:cNvPr id="3" name="Содержимое 2"/>
          <p:cNvSpPr>
            <a:spLocks noGrp="1"/>
          </p:cNvSpPr>
          <p:nvPr>
            <p:ph idx="1"/>
          </p:nvPr>
        </p:nvSpPr>
        <p:spPr/>
        <p:txBody>
          <a:bodyPr/>
          <a:lstStyle/>
          <a:p>
            <a:r>
              <a:rPr lang="ru-RU" dirty="0" smtClean="0"/>
              <a:t>Фирмы;</a:t>
            </a:r>
          </a:p>
          <a:p>
            <a:r>
              <a:rPr lang="ru-RU" dirty="0" smtClean="0"/>
              <a:t>Домашние хозяйства;</a:t>
            </a:r>
          </a:p>
          <a:p>
            <a:r>
              <a:rPr lang="ru-RU" dirty="0" smtClean="0"/>
              <a:t>Правительственные агентства (государственные органы, осуществляющие хозяйственные операции)</a:t>
            </a:r>
          </a:p>
          <a:p>
            <a:endParaRPr lang="ru-RU" dirty="0" smtClean="0"/>
          </a:p>
          <a:p>
            <a:endParaRPr lang="ru-RU"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Классификация операций банков</a:t>
            </a:r>
          </a:p>
        </p:txBody>
      </p:sp>
      <p:sp>
        <p:nvSpPr>
          <p:cNvPr id="4" name="Текст 3"/>
          <p:cNvSpPr>
            <a:spLocks noGrp="1"/>
          </p:cNvSpPr>
          <p:nvPr>
            <p:ph type="body" idx="1"/>
          </p:nvPr>
        </p:nvSpPr>
        <p:spPr/>
        <p:txBody>
          <a:bodyPr/>
          <a:lstStyle/>
          <a:p>
            <a:r>
              <a:rPr lang="ru-RU" dirty="0" smtClean="0"/>
              <a:t>Пассивные операции</a:t>
            </a:r>
            <a:endParaRPr lang="ru-RU" dirty="0"/>
          </a:p>
        </p:txBody>
      </p:sp>
      <p:sp>
        <p:nvSpPr>
          <p:cNvPr id="5" name="Объект 4"/>
          <p:cNvSpPr>
            <a:spLocks noGrp="1"/>
          </p:cNvSpPr>
          <p:nvPr>
            <p:ph sz="half" idx="2"/>
          </p:nvPr>
        </p:nvSpPr>
        <p:spPr/>
        <p:txBody>
          <a:bodyPr>
            <a:normAutofit/>
          </a:bodyPr>
          <a:lstStyle/>
          <a:p>
            <a:pPr algn="just"/>
            <a:r>
              <a:rPr lang="ru-RU" dirty="0"/>
              <a:t>Пассивные операции призваны собрать средства, которые станут основой деятельности коммерческих банков. Сюда входят </a:t>
            </a:r>
            <a:r>
              <a:rPr lang="ru-RU" b="1" dirty="0">
                <a:solidFill>
                  <a:srgbClr val="C00000"/>
                </a:solidFill>
              </a:rPr>
              <a:t>привлечение кредитов и депозитов, а также выпуск ценных бумаг (например, </a:t>
            </a:r>
            <a:r>
              <a:rPr lang="ru-RU" b="1" dirty="0" smtClean="0">
                <a:solidFill>
                  <a:srgbClr val="C00000"/>
                </a:solidFill>
              </a:rPr>
              <a:t>облигаций банка</a:t>
            </a:r>
            <a:r>
              <a:rPr lang="ru-RU" dirty="0" smtClean="0"/>
              <a:t>).</a:t>
            </a:r>
            <a:endParaRPr lang="ru-RU" dirty="0"/>
          </a:p>
        </p:txBody>
      </p:sp>
      <p:sp>
        <p:nvSpPr>
          <p:cNvPr id="6" name="Текст 5"/>
          <p:cNvSpPr>
            <a:spLocks noGrp="1"/>
          </p:cNvSpPr>
          <p:nvPr>
            <p:ph type="body" sz="quarter" idx="3"/>
          </p:nvPr>
        </p:nvSpPr>
        <p:spPr/>
        <p:txBody>
          <a:bodyPr/>
          <a:lstStyle/>
          <a:p>
            <a:r>
              <a:rPr lang="ru-RU" dirty="0" smtClean="0"/>
              <a:t>Активные операции</a:t>
            </a:r>
            <a:endParaRPr lang="ru-RU" dirty="0"/>
          </a:p>
        </p:txBody>
      </p:sp>
      <p:sp>
        <p:nvSpPr>
          <p:cNvPr id="7" name="Объект 6"/>
          <p:cNvSpPr>
            <a:spLocks noGrp="1"/>
          </p:cNvSpPr>
          <p:nvPr>
            <p:ph sz="quarter" idx="4"/>
          </p:nvPr>
        </p:nvSpPr>
        <p:spPr/>
        <p:txBody>
          <a:bodyPr>
            <a:normAutofit fontScale="85000" lnSpcReduction="20000"/>
          </a:bodyPr>
          <a:lstStyle/>
          <a:p>
            <a:pPr algn="just"/>
            <a:r>
              <a:rPr lang="ru-RU" dirty="0"/>
              <a:t>К активным операциям относят </a:t>
            </a:r>
            <a:r>
              <a:rPr lang="ru-RU" b="1" dirty="0">
                <a:solidFill>
                  <a:srgbClr val="FF0000"/>
                </a:solidFill>
              </a:rPr>
              <a:t>кредитные, инвестиционные</a:t>
            </a:r>
            <a:r>
              <a:rPr lang="ru-RU" dirty="0"/>
              <a:t> (вложение в ценные бумаги, недвижимость, уставные фонды предприятий), </a:t>
            </a:r>
            <a:r>
              <a:rPr lang="ru-RU" b="1" dirty="0">
                <a:solidFill>
                  <a:srgbClr val="FF0000"/>
                </a:solidFill>
              </a:rPr>
              <a:t>расчетно-кассовые,</a:t>
            </a:r>
            <a:r>
              <a:rPr lang="ru-RU" dirty="0"/>
              <a:t> </a:t>
            </a:r>
            <a:r>
              <a:rPr lang="ru-RU" b="1" dirty="0" smtClean="0">
                <a:solidFill>
                  <a:srgbClr val="FF0000"/>
                </a:solidFill>
              </a:rPr>
              <a:t>факторинг</a:t>
            </a:r>
            <a:r>
              <a:rPr lang="ru-RU" dirty="0"/>
              <a:t> (услуги на основе отсрочки платежа), </a:t>
            </a:r>
            <a:r>
              <a:rPr lang="ru-RU" b="1" dirty="0">
                <a:solidFill>
                  <a:srgbClr val="FF0000"/>
                </a:solidFill>
              </a:rPr>
              <a:t>лизинг </a:t>
            </a:r>
            <a:r>
              <a:rPr lang="ru-RU" dirty="0"/>
              <a:t>(форма кредитования — передача дорогого оборудования во временное пользование за вознаграждение) и др</a:t>
            </a:r>
            <a:r>
              <a:rPr lang="ru-RU" b="1" dirty="0">
                <a:solidFill>
                  <a:srgbClr val="0070C0"/>
                </a:solidFill>
              </a:rPr>
              <a:t>. В результате этих операций банк получает дебетовые проценты. Последние должны быть больше, чем расходы (проценты, выплачиваемых по пассивным операциям).</a:t>
            </a:r>
          </a:p>
        </p:txBody>
      </p:sp>
    </p:spTree>
    <p:extLst>
      <p:ext uri="{BB962C8B-B14F-4D97-AF65-F5344CB8AC3E}">
        <p14:creationId xmlns:p14="http://schemas.microsoft.com/office/powerpoint/2010/main" val="34200346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Финансовые ресурсы коммерческого банка</a:t>
            </a:r>
          </a:p>
        </p:txBody>
      </p:sp>
      <p:sp>
        <p:nvSpPr>
          <p:cNvPr id="3" name="Объект 2"/>
          <p:cNvSpPr>
            <a:spLocks noGrp="1"/>
          </p:cNvSpPr>
          <p:nvPr>
            <p:ph idx="1"/>
          </p:nvPr>
        </p:nvSpPr>
        <p:spPr/>
        <p:txBody>
          <a:bodyPr/>
          <a:lstStyle/>
          <a:p>
            <a:r>
              <a:rPr lang="ru-RU" dirty="0"/>
              <a:t>Уставный капитал (в Беларуси — </a:t>
            </a:r>
            <a:r>
              <a:rPr lang="ru-RU" dirty="0" smtClean="0"/>
              <a:t>с 01.01.2021</a:t>
            </a:r>
            <a:r>
              <a:rPr lang="ru-RU" dirty="0"/>
              <a:t> – 31.03.20211.         </a:t>
            </a:r>
            <a:r>
              <a:rPr lang="ru-RU" b="1" dirty="0" smtClean="0">
                <a:solidFill>
                  <a:srgbClr val="00B0F0"/>
                </a:solidFill>
              </a:rPr>
              <a:t>62,06 млн. руб.</a:t>
            </a:r>
            <a:r>
              <a:rPr lang="ru-RU" dirty="0" smtClean="0"/>
              <a:t>);</a:t>
            </a:r>
            <a:endParaRPr lang="ru-RU" dirty="0"/>
          </a:p>
          <a:p>
            <a:r>
              <a:rPr lang="ru-RU" dirty="0"/>
              <a:t>нераспределенная прибыль;</a:t>
            </a:r>
          </a:p>
          <a:p>
            <a:r>
              <a:rPr lang="ru-RU" dirty="0"/>
              <a:t>привлеченные средства (депозиты)</a:t>
            </a:r>
          </a:p>
          <a:p>
            <a:endParaRPr lang="ru-RU" dirty="0"/>
          </a:p>
        </p:txBody>
      </p:sp>
    </p:spTree>
    <p:extLst>
      <p:ext uri="{BB962C8B-B14F-4D97-AF65-F5344CB8AC3E}">
        <p14:creationId xmlns:p14="http://schemas.microsoft.com/office/powerpoint/2010/main" val="6843098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Банковские термины</a:t>
            </a:r>
            <a:endParaRPr lang="ru-RU" dirty="0"/>
          </a:p>
        </p:txBody>
      </p:sp>
      <p:sp>
        <p:nvSpPr>
          <p:cNvPr id="3" name="Объект 2"/>
          <p:cNvSpPr>
            <a:spLocks noGrp="1"/>
          </p:cNvSpPr>
          <p:nvPr>
            <p:ph idx="1"/>
          </p:nvPr>
        </p:nvSpPr>
        <p:spPr/>
        <p:txBody>
          <a:bodyPr/>
          <a:lstStyle/>
          <a:p>
            <a:r>
              <a:rPr lang="ru-RU" dirty="0"/>
              <a:t>Банковский кредит.</a:t>
            </a:r>
          </a:p>
          <a:p>
            <a:r>
              <a:rPr lang="ru-RU" dirty="0"/>
              <a:t>Банковский вклад.</a:t>
            </a:r>
          </a:p>
          <a:p>
            <a:r>
              <a:rPr lang="ru-RU" dirty="0"/>
              <a:t>Текущий банковский счет.</a:t>
            </a:r>
          </a:p>
          <a:p>
            <a:r>
              <a:rPr lang="ru-RU" dirty="0"/>
              <a:t>Банковские переводы. </a:t>
            </a:r>
          </a:p>
          <a:p>
            <a:r>
              <a:rPr lang="ru-RU" dirty="0"/>
              <a:t>Банковские операции с иностранной валютой.</a:t>
            </a:r>
          </a:p>
          <a:p>
            <a:r>
              <a:rPr lang="ru-RU" dirty="0"/>
              <a:t>Основные показатели банковской деятельности</a:t>
            </a:r>
          </a:p>
        </p:txBody>
      </p:sp>
    </p:spTree>
    <p:extLst>
      <p:ext uri="{BB962C8B-B14F-4D97-AF65-F5344CB8AC3E}">
        <p14:creationId xmlns:p14="http://schemas.microsoft.com/office/powerpoint/2010/main" val="17999402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pPr algn="ctr"/>
            <a:r>
              <a:rPr lang="ru-RU" dirty="0" smtClean="0"/>
              <a:t>Банковский кредит</a:t>
            </a:r>
            <a:endParaRPr lang="ru-RU" dirty="0"/>
          </a:p>
        </p:txBody>
      </p:sp>
      <p:sp>
        <p:nvSpPr>
          <p:cNvPr id="6" name="Текст 5"/>
          <p:cNvSpPr>
            <a:spLocks noGrp="1"/>
          </p:cNvSpPr>
          <p:nvPr>
            <p:ph type="body" idx="1"/>
          </p:nvPr>
        </p:nvSpPr>
        <p:spPr/>
        <p:txBody>
          <a:bodyPr/>
          <a:lstStyle/>
          <a:p>
            <a:pPr algn="ctr"/>
            <a:r>
              <a:rPr lang="ru-RU" dirty="0" smtClean="0"/>
              <a:t>1.</a:t>
            </a:r>
            <a:endParaRPr lang="ru-RU" dirty="0"/>
          </a:p>
        </p:txBody>
      </p:sp>
      <p:sp>
        <p:nvSpPr>
          <p:cNvPr id="3" name="Объект 2"/>
          <p:cNvSpPr>
            <a:spLocks noGrp="1"/>
          </p:cNvSpPr>
          <p:nvPr>
            <p:ph sz="half" idx="2"/>
          </p:nvPr>
        </p:nvSpPr>
        <p:spPr/>
        <p:txBody>
          <a:bodyPr>
            <a:normAutofit/>
          </a:bodyPr>
          <a:lstStyle/>
          <a:p>
            <a:pPr marL="0" indent="0" algn="just">
              <a:buNone/>
            </a:pPr>
            <a:r>
              <a:rPr lang="ru-RU" dirty="0" smtClean="0"/>
              <a:t>- денежная </a:t>
            </a:r>
            <a:r>
              <a:rPr lang="ru-RU" dirty="0"/>
              <a:t>сумма, </a:t>
            </a:r>
            <a:r>
              <a:rPr lang="ru-RU" dirty="0" smtClean="0"/>
              <a:t>предоставляемая банком</a:t>
            </a:r>
            <a:r>
              <a:rPr lang="ru-RU" dirty="0"/>
              <a:t> на определённый срок и на определённых условиях; определённая технология удовлетворения заявленной </a:t>
            </a:r>
            <a:r>
              <a:rPr lang="ru-RU" dirty="0" smtClean="0"/>
              <a:t>заемщиком</a:t>
            </a:r>
            <a:r>
              <a:rPr lang="ru-RU" dirty="0"/>
              <a:t> финансовой потребности</a:t>
            </a:r>
            <a:r>
              <a:rPr lang="ru-RU" dirty="0" smtClean="0"/>
              <a:t>.</a:t>
            </a:r>
            <a:endParaRPr lang="ru-RU" dirty="0"/>
          </a:p>
        </p:txBody>
      </p:sp>
      <p:sp>
        <p:nvSpPr>
          <p:cNvPr id="7" name="Текст 6"/>
          <p:cNvSpPr>
            <a:spLocks noGrp="1"/>
          </p:cNvSpPr>
          <p:nvPr>
            <p:ph type="body" sz="quarter" idx="3"/>
          </p:nvPr>
        </p:nvSpPr>
        <p:spPr/>
        <p:txBody>
          <a:bodyPr/>
          <a:lstStyle/>
          <a:p>
            <a:pPr algn="ctr"/>
            <a:r>
              <a:rPr lang="ru-RU" dirty="0" smtClean="0"/>
              <a:t>2.</a:t>
            </a:r>
            <a:endParaRPr lang="ru-RU" dirty="0"/>
          </a:p>
        </p:txBody>
      </p:sp>
      <p:sp>
        <p:nvSpPr>
          <p:cNvPr id="5" name="Объект 4"/>
          <p:cNvSpPr>
            <a:spLocks noGrp="1"/>
          </p:cNvSpPr>
          <p:nvPr>
            <p:ph sz="quarter" idx="4"/>
          </p:nvPr>
        </p:nvSpPr>
        <p:spPr/>
        <p:txBody>
          <a:bodyPr>
            <a:normAutofit fontScale="92500" lnSpcReduction="10000"/>
          </a:bodyPr>
          <a:lstStyle/>
          <a:p>
            <a:pPr marL="0" indent="0" algn="just">
              <a:buNone/>
            </a:pPr>
            <a:r>
              <a:rPr lang="ru-RU" dirty="0" smtClean="0"/>
              <a:t>- представляет </a:t>
            </a:r>
            <a:r>
              <a:rPr lang="ru-RU" dirty="0"/>
              <a:t>собой упорядоченный комплекс взаимосвязанных организационных, технологических, информационных, финансовых, юридических и иных процедур, которые составляют целостный </a:t>
            </a:r>
            <a:r>
              <a:rPr lang="ru-RU" dirty="0" smtClean="0"/>
              <a:t>регламент</a:t>
            </a:r>
            <a:r>
              <a:rPr lang="ru-RU" dirty="0"/>
              <a:t> взаимодействия банка в лице его сотрудников и подразделений с клиентом банка по поводу предоставления денежных </a:t>
            </a:r>
            <a:r>
              <a:rPr lang="ru-RU" dirty="0" smtClean="0"/>
              <a:t>средств. </a:t>
            </a:r>
            <a:r>
              <a:rPr lang="ru-RU" dirty="0"/>
              <a:t>Осуществляется в форме выдачи </a:t>
            </a:r>
            <a:r>
              <a:rPr lang="ru-RU" dirty="0" smtClean="0"/>
              <a:t>ссуд, учета векселей</a:t>
            </a:r>
            <a:r>
              <a:rPr lang="ru-RU" dirty="0"/>
              <a:t> и других </a:t>
            </a:r>
            <a:r>
              <a:rPr lang="ru-RU" dirty="0" smtClean="0"/>
              <a:t>формах.</a:t>
            </a:r>
            <a:endParaRPr lang="ru-RU" dirty="0"/>
          </a:p>
          <a:p>
            <a:endParaRPr lang="ru-RU" dirty="0"/>
          </a:p>
          <a:p>
            <a:endParaRPr lang="ru-RU" dirty="0"/>
          </a:p>
        </p:txBody>
      </p:sp>
    </p:spTree>
    <p:extLst>
      <p:ext uri="{BB962C8B-B14F-4D97-AF65-F5344CB8AC3E}">
        <p14:creationId xmlns:p14="http://schemas.microsoft.com/office/powerpoint/2010/main" val="5850077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1" dirty="0"/>
              <a:t>Банковский вклад</a:t>
            </a:r>
            <a:r>
              <a:rPr lang="ru-RU" dirty="0"/>
              <a:t> (или </a:t>
            </a:r>
            <a:r>
              <a:rPr lang="ru-RU" b="1" dirty="0"/>
              <a:t>банковский</a:t>
            </a:r>
            <a:r>
              <a:rPr lang="ru-RU" dirty="0"/>
              <a:t> депозит)</a:t>
            </a:r>
          </a:p>
        </p:txBody>
      </p:sp>
      <p:sp>
        <p:nvSpPr>
          <p:cNvPr id="3" name="Объект 2"/>
          <p:cNvSpPr>
            <a:spLocks noGrp="1"/>
          </p:cNvSpPr>
          <p:nvPr>
            <p:ph idx="1"/>
          </p:nvPr>
        </p:nvSpPr>
        <p:spPr/>
        <p:txBody>
          <a:bodyPr/>
          <a:lstStyle/>
          <a:p>
            <a:pPr marL="0" indent="0">
              <a:buNone/>
            </a:pPr>
            <a:endParaRPr lang="ru-RU" dirty="0" smtClean="0"/>
          </a:p>
          <a:p>
            <a:pPr marL="0" indent="0">
              <a:buNone/>
            </a:pPr>
            <a:endParaRPr lang="ru-RU" dirty="0"/>
          </a:p>
          <a:p>
            <a:pPr marL="0" indent="0">
              <a:buNone/>
            </a:pPr>
            <a:endParaRPr lang="ru-RU" dirty="0" smtClean="0"/>
          </a:p>
          <a:p>
            <a:pPr marL="0" indent="0" algn="just">
              <a:buNone/>
            </a:pPr>
            <a:r>
              <a:rPr lang="ru-RU" sz="3200" dirty="0" smtClean="0"/>
              <a:t>— </a:t>
            </a:r>
            <a:r>
              <a:rPr lang="ru-RU" sz="3200" dirty="0"/>
              <a:t>сумма денег, переданная лицом кредитному учреждению с целью получить доход в виде процентов, образующихся в ходе финансовых операций с </a:t>
            </a:r>
            <a:r>
              <a:rPr lang="ru-RU" sz="3200" b="1" dirty="0"/>
              <a:t>вкладом</a:t>
            </a:r>
            <a:r>
              <a:rPr lang="ru-RU" sz="3200" dirty="0"/>
              <a:t>.</a:t>
            </a:r>
          </a:p>
        </p:txBody>
      </p:sp>
    </p:spTree>
    <p:extLst>
      <p:ext uri="{BB962C8B-B14F-4D97-AF65-F5344CB8AC3E}">
        <p14:creationId xmlns:p14="http://schemas.microsoft.com/office/powerpoint/2010/main" val="9299808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1" dirty="0" smtClean="0"/>
              <a:t>Дебет и кредит</a:t>
            </a:r>
            <a:endParaRPr lang="ru-RU" b="1" dirty="0"/>
          </a:p>
        </p:txBody>
      </p:sp>
      <p:sp>
        <p:nvSpPr>
          <p:cNvPr id="3" name="Объект 2"/>
          <p:cNvSpPr>
            <a:spLocks noGrp="1"/>
          </p:cNvSpPr>
          <p:nvPr>
            <p:ph idx="1"/>
          </p:nvPr>
        </p:nvSpPr>
        <p:spPr/>
        <p:txBody>
          <a:bodyPr/>
          <a:lstStyle/>
          <a:p>
            <a:pPr algn="just"/>
            <a:r>
              <a:rPr lang="ru-RU" i="1" dirty="0"/>
              <a:t>К слову, многие термины, используемые сейчас в банковской практике, пришли к нам из латыни. Например, слово </a:t>
            </a:r>
            <a:r>
              <a:rPr lang="ru-RU" b="1" i="1" dirty="0"/>
              <a:t>«</a:t>
            </a:r>
            <a:r>
              <a:rPr lang="ru-RU" b="1" i="1" dirty="0" err="1"/>
              <a:t>debet</a:t>
            </a:r>
            <a:r>
              <a:rPr lang="ru-RU" b="1" i="1" dirty="0"/>
              <a:t>»</a:t>
            </a:r>
            <a:r>
              <a:rPr lang="ru-RU" i="1" dirty="0"/>
              <a:t> использовалось для обозначения долга клиента. Отсюда – современный термин </a:t>
            </a:r>
            <a:r>
              <a:rPr lang="ru-RU" b="1" i="1" dirty="0">
                <a:solidFill>
                  <a:srgbClr val="C00000"/>
                </a:solidFill>
              </a:rPr>
              <a:t>«дебитор», т.е. должник</a:t>
            </a:r>
            <a:r>
              <a:rPr lang="ru-RU" i="1" dirty="0"/>
              <a:t>.</a:t>
            </a:r>
            <a:br>
              <a:rPr lang="ru-RU" i="1" dirty="0"/>
            </a:br>
            <a:r>
              <a:rPr lang="ru-RU" i="1" dirty="0"/>
              <a:t>Термин </a:t>
            </a:r>
            <a:r>
              <a:rPr lang="ru-RU" b="1" i="1" dirty="0"/>
              <a:t>«</a:t>
            </a:r>
            <a:r>
              <a:rPr lang="ru-RU" b="1" i="1" dirty="0" err="1"/>
              <a:t>credit</a:t>
            </a:r>
            <a:r>
              <a:rPr lang="ru-RU" b="1" i="1" dirty="0"/>
              <a:t>», </a:t>
            </a:r>
            <a:r>
              <a:rPr lang="ru-RU" i="1" dirty="0"/>
              <a:t>дословно означающий </a:t>
            </a:r>
            <a:r>
              <a:rPr lang="ru-RU" b="1" i="1" dirty="0">
                <a:solidFill>
                  <a:srgbClr val="C00000"/>
                </a:solidFill>
              </a:rPr>
              <a:t>«он верит»</a:t>
            </a:r>
            <a:r>
              <a:rPr lang="ru-RU" i="1" dirty="0"/>
              <a:t>, в настоящее время знаком каждому и определяет отношения, связанные с предоставлением денежных средств во временное пользование за плату.</a:t>
            </a:r>
            <a:endParaRPr lang="ru-RU" dirty="0"/>
          </a:p>
          <a:p>
            <a:pPr algn="just"/>
            <a:r>
              <a:rPr lang="ru-RU" i="1" dirty="0"/>
              <a:t>Кроме того, выше упомянутые термины используются для обозначения </a:t>
            </a:r>
            <a:r>
              <a:rPr lang="ru-RU" b="1" i="1" dirty="0"/>
              <a:t>двух сторон бухгалтерского счета </a:t>
            </a:r>
            <a:r>
              <a:rPr lang="ru-RU" i="1" dirty="0"/>
              <a:t>(дебета и кредита), что обеспечивает соблюдение основного принципа бухгалтерского учета – принципа двойной записи.</a:t>
            </a:r>
            <a:endParaRPr lang="ru-RU" dirty="0"/>
          </a:p>
        </p:txBody>
      </p:sp>
    </p:spTree>
    <p:extLst>
      <p:ext uri="{BB962C8B-B14F-4D97-AF65-F5344CB8AC3E}">
        <p14:creationId xmlns:p14="http://schemas.microsoft.com/office/powerpoint/2010/main" val="37491807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pPr algn="ctr"/>
            <a:r>
              <a:rPr lang="ru-RU" dirty="0" smtClean="0"/>
              <a:t>Текущие счета</a:t>
            </a:r>
            <a:endParaRPr lang="ru-RU" dirty="0"/>
          </a:p>
        </p:txBody>
      </p:sp>
      <p:sp>
        <p:nvSpPr>
          <p:cNvPr id="5" name="Объект 4"/>
          <p:cNvSpPr>
            <a:spLocks noGrp="1"/>
          </p:cNvSpPr>
          <p:nvPr>
            <p:ph sz="half" idx="1"/>
          </p:nvPr>
        </p:nvSpPr>
        <p:spPr/>
        <p:txBody>
          <a:bodyPr>
            <a:normAutofit fontScale="85000" lnSpcReduction="10000"/>
          </a:bodyPr>
          <a:lstStyle/>
          <a:p>
            <a:pPr algn="just"/>
            <a:r>
              <a:rPr lang="ru-RU" dirty="0"/>
              <a:t>На сегодняшний день в банковской практике используется целый комплекс счетов.</a:t>
            </a:r>
          </a:p>
          <a:p>
            <a:r>
              <a:rPr lang="ru-RU" dirty="0"/>
              <a:t>Прежде всего,</a:t>
            </a:r>
            <a:r>
              <a:rPr lang="ru-RU" dirty="0">
                <a:solidFill>
                  <a:srgbClr val="C00000"/>
                </a:solidFill>
              </a:rPr>
              <a:t> </a:t>
            </a:r>
            <a:r>
              <a:rPr lang="ru-RU" b="1" i="1" dirty="0">
                <a:solidFill>
                  <a:srgbClr val="C00000"/>
                </a:solidFill>
              </a:rPr>
              <a:t>текущие (расчётные) счета</a:t>
            </a:r>
            <a:r>
              <a:rPr lang="ru-RU" dirty="0">
                <a:solidFill>
                  <a:srgbClr val="C00000"/>
                </a:solidFill>
              </a:rPr>
              <a:t>.</a:t>
            </a:r>
          </a:p>
          <a:p>
            <a:pPr algn="just"/>
            <a:r>
              <a:rPr lang="ru-RU" dirty="0"/>
              <a:t>Открытие счета в банке – одно из обязательных условий регистрации и дальнейшего функционирования юридического лица. Исключение составляет лишь определенная категория индивидуальных предпринимателей, которые могут не открывать текущий счет, а для расчетов использовать, например, депозитные счета «до востребования».</a:t>
            </a:r>
          </a:p>
          <a:p>
            <a:endParaRPr lang="ru-RU" dirty="0"/>
          </a:p>
        </p:txBody>
      </p:sp>
      <p:sp>
        <p:nvSpPr>
          <p:cNvPr id="6" name="Объект 5"/>
          <p:cNvSpPr>
            <a:spLocks noGrp="1"/>
          </p:cNvSpPr>
          <p:nvPr>
            <p:ph sz="half" idx="2"/>
          </p:nvPr>
        </p:nvSpPr>
        <p:spPr/>
        <p:txBody>
          <a:bodyPr>
            <a:normAutofit fontScale="85000" lnSpcReduction="10000"/>
          </a:bodyPr>
          <a:lstStyle/>
          <a:p>
            <a:pPr algn="just"/>
            <a:r>
              <a:rPr lang="ru-RU" sz="2600" dirty="0"/>
              <a:t>Текущие счета открываются предприятиям и предпринимателям для зачисления поступающих в их адрес средств и осуществления расчётных операций. Самый простой пример: </a:t>
            </a:r>
            <a:r>
              <a:rPr lang="ru-RU" sz="2600" dirty="0">
                <a:solidFill>
                  <a:srgbClr val="C00000"/>
                </a:solidFill>
              </a:rPr>
              <a:t>одно предприятие отгружает другому продукцию, а последнее перечисляет со своего текущего счета на текущий счет контрагента денежные средства в оплату отгруженной продукции</a:t>
            </a:r>
            <a:r>
              <a:rPr lang="ru-RU" dirty="0">
                <a:solidFill>
                  <a:srgbClr val="C00000"/>
                </a:solidFill>
              </a:rPr>
              <a:t>.</a:t>
            </a:r>
          </a:p>
        </p:txBody>
      </p:sp>
    </p:spTree>
    <p:extLst>
      <p:ext uri="{BB962C8B-B14F-4D97-AF65-F5344CB8AC3E}">
        <p14:creationId xmlns:p14="http://schemas.microsoft.com/office/powerpoint/2010/main" val="35618678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Физическое лицо и текущий счет</a:t>
            </a:r>
            <a:endParaRPr lang="ru-RU" dirty="0"/>
          </a:p>
        </p:txBody>
      </p:sp>
      <p:sp>
        <p:nvSpPr>
          <p:cNvPr id="3" name="Объект 2"/>
          <p:cNvSpPr>
            <a:spLocks noGrp="1"/>
          </p:cNvSpPr>
          <p:nvPr>
            <p:ph idx="1"/>
          </p:nvPr>
        </p:nvSpPr>
        <p:spPr/>
        <p:txBody>
          <a:bodyPr>
            <a:normAutofit lnSpcReduction="10000"/>
          </a:bodyPr>
          <a:lstStyle/>
          <a:p>
            <a:pPr algn="just"/>
            <a:r>
              <a:rPr lang="ru-RU" i="1" dirty="0"/>
              <a:t>Текущий счёт может быть открыт и </a:t>
            </a:r>
            <a:r>
              <a:rPr lang="ru-RU" b="1" i="1" dirty="0">
                <a:solidFill>
                  <a:srgbClr val="C00000"/>
                </a:solidFill>
              </a:rPr>
              <a:t>физическому лицу</a:t>
            </a:r>
            <a:r>
              <a:rPr lang="ru-RU" i="1" dirty="0"/>
              <a:t>. В таком случае он предназначается для осуществления операций по зачислению и переводу средств, которые вытекают из гражданских правовых отношений. Источниками пополнения текущего счета физического лица могут </a:t>
            </a:r>
            <a:r>
              <a:rPr lang="ru-RU" i="1" dirty="0" smtClean="0"/>
              <a:t>быть: </a:t>
            </a:r>
          </a:p>
          <a:p>
            <a:pPr marL="457200" indent="-457200" algn="just">
              <a:buFont typeface="+mj-lt"/>
              <a:buAutoNum type="arabicPeriod"/>
            </a:pPr>
            <a:r>
              <a:rPr lang="ru-RU" i="1" dirty="0" smtClean="0"/>
              <a:t>имеющиеся </a:t>
            </a:r>
            <a:r>
              <a:rPr lang="ru-RU" i="1" dirty="0"/>
              <a:t>у него наличные средства, </a:t>
            </a:r>
            <a:endParaRPr lang="ru-RU" i="1" dirty="0" smtClean="0"/>
          </a:p>
          <a:p>
            <a:pPr marL="457200" indent="-457200" algn="just">
              <a:buFont typeface="+mj-lt"/>
              <a:buAutoNum type="arabicPeriod"/>
            </a:pPr>
            <a:r>
              <a:rPr lang="ru-RU" i="1" dirty="0" smtClean="0"/>
              <a:t>зарплата</a:t>
            </a:r>
            <a:r>
              <a:rPr lang="ru-RU" i="1" dirty="0"/>
              <a:t>, пенсия, алименты, стипендия, </a:t>
            </a:r>
            <a:endParaRPr lang="ru-RU" i="1" dirty="0" smtClean="0"/>
          </a:p>
          <a:p>
            <a:pPr marL="457200" indent="-457200" algn="just">
              <a:buFont typeface="+mj-lt"/>
              <a:buAutoNum type="arabicPeriod"/>
            </a:pPr>
            <a:r>
              <a:rPr lang="ru-RU" i="1" dirty="0" smtClean="0"/>
              <a:t>авторские </a:t>
            </a:r>
            <a:r>
              <a:rPr lang="ru-RU" i="1" dirty="0"/>
              <a:t>гонорары, </a:t>
            </a:r>
            <a:endParaRPr lang="ru-RU" i="1" dirty="0" smtClean="0"/>
          </a:p>
          <a:p>
            <a:pPr marL="457200" indent="-457200" algn="just">
              <a:buFont typeface="+mj-lt"/>
              <a:buAutoNum type="arabicPeriod"/>
            </a:pPr>
            <a:r>
              <a:rPr lang="ru-RU" i="1" dirty="0" smtClean="0"/>
              <a:t>арендная </a:t>
            </a:r>
            <a:r>
              <a:rPr lang="ru-RU" i="1" dirty="0"/>
              <a:t>плата за сдаваемые жилые помещения, средства, полученные от реализации имущества и т.д. </a:t>
            </a:r>
            <a:endParaRPr lang="ru-RU" i="1" dirty="0" smtClean="0"/>
          </a:p>
          <a:p>
            <a:pPr marL="0" indent="0" algn="just">
              <a:buNone/>
            </a:pPr>
            <a:r>
              <a:rPr lang="ru-RU" i="1" dirty="0" smtClean="0"/>
              <a:t>С </a:t>
            </a:r>
            <a:r>
              <a:rPr lang="ru-RU" i="1" dirty="0"/>
              <a:t>текущего счета (т.е. в безналичной форме) физические лица могут рассчитываться с предприятиями торговли и сервиса (магазинами) за приобретаемые товары, оплачивать коммунальные услуги, осуществлять платежи в бюджет и т.д.</a:t>
            </a:r>
            <a:endParaRPr lang="ru-RU" dirty="0"/>
          </a:p>
        </p:txBody>
      </p:sp>
    </p:spTree>
    <p:extLst>
      <p:ext uri="{BB962C8B-B14F-4D97-AF65-F5344CB8AC3E}">
        <p14:creationId xmlns:p14="http://schemas.microsoft.com/office/powerpoint/2010/main" val="24293676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1" dirty="0"/>
              <a:t>Банковский перевод</a:t>
            </a:r>
            <a:endParaRPr lang="ru-RU" dirty="0"/>
          </a:p>
        </p:txBody>
      </p:sp>
      <p:sp>
        <p:nvSpPr>
          <p:cNvPr id="3" name="Объект 2"/>
          <p:cNvSpPr>
            <a:spLocks noGrp="1"/>
          </p:cNvSpPr>
          <p:nvPr>
            <p:ph idx="1"/>
          </p:nvPr>
        </p:nvSpPr>
        <p:spPr/>
        <p:txBody>
          <a:bodyPr/>
          <a:lstStyle/>
          <a:p>
            <a:pPr marL="0" indent="0" algn="just">
              <a:buNone/>
            </a:pPr>
            <a:r>
              <a:rPr lang="ru-RU" dirty="0"/>
              <a:t> - </a:t>
            </a:r>
            <a:r>
              <a:rPr lang="ru-RU" sz="3200" dirty="0"/>
              <a:t>последовательность операций по исполнению платежной инструкции отправителя (плательщика) или получателя (бенефициара), в соответствии с которой один банк (банк-отправитель) направляет другому банку (банку-получателю) поручение о перечислении суммы денежных средств в пользу указанного получателя.</a:t>
            </a:r>
          </a:p>
        </p:txBody>
      </p:sp>
    </p:spTree>
    <p:extLst>
      <p:ext uri="{BB962C8B-B14F-4D97-AF65-F5344CB8AC3E}">
        <p14:creationId xmlns:p14="http://schemas.microsoft.com/office/powerpoint/2010/main" val="6145186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Банковские переводы</a:t>
            </a:r>
            <a:endParaRPr lang="ru-RU" dirty="0"/>
          </a:p>
        </p:txBody>
      </p:sp>
      <p:pic>
        <p:nvPicPr>
          <p:cNvPr id="4" name="Объект 3"/>
          <p:cNvPicPr>
            <a:picLocks noGrp="1" noChangeAspect="1"/>
          </p:cNvPicPr>
          <p:nvPr>
            <p:ph idx="1"/>
          </p:nvPr>
        </p:nvPicPr>
        <p:blipFill>
          <a:blip r:embed="rId2" cstate="print"/>
          <a:stretch>
            <a:fillRect/>
          </a:stretch>
        </p:blipFill>
        <p:spPr>
          <a:xfrm>
            <a:off x="0" y="1916832"/>
            <a:ext cx="9144000" cy="4824535"/>
          </a:xfrm>
          <a:prstGeom prst="rect">
            <a:avLst/>
          </a:prstGeom>
        </p:spPr>
      </p:pic>
    </p:spTree>
    <p:extLst>
      <p:ext uri="{BB962C8B-B14F-4D97-AF65-F5344CB8AC3E}">
        <p14:creationId xmlns:p14="http://schemas.microsoft.com/office/powerpoint/2010/main" val="4234268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3175"/>
            <a:ext cx="9144000" cy="0"/>
          </a:xfrm>
          <a:prstGeom prst="rect">
            <a:avLst/>
          </a:prstGeom>
          <a:noFill/>
          <a:ln w="9525">
            <a:noFill/>
            <a:miter lim="800000"/>
            <a:headEnd/>
            <a:tailEnd/>
          </a:ln>
          <a:effectLst/>
        </p:spPr>
        <p:txBody>
          <a:bodyPr wrap="none" anchor="ctr">
            <a:spAutoFit/>
          </a:bodyPr>
          <a:lstStyle/>
          <a:p>
            <a:pPr indent="450850"/>
            <a:endParaRPr lang="ru-RU"/>
          </a:p>
        </p:txBody>
      </p:sp>
      <p:graphicFrame>
        <p:nvGraphicFramePr>
          <p:cNvPr id="7171" name="Object 3"/>
          <p:cNvGraphicFramePr>
            <a:graphicFrameLocks noChangeAspect="1"/>
          </p:cNvGraphicFramePr>
          <p:nvPr/>
        </p:nvGraphicFramePr>
        <p:xfrm>
          <a:off x="0" y="-3175"/>
          <a:ext cx="8893175" cy="6286500"/>
        </p:xfrm>
        <a:graphic>
          <a:graphicData uri="http://schemas.openxmlformats.org/presentationml/2006/ole">
            <mc:AlternateContent xmlns:mc="http://schemas.openxmlformats.org/markup-compatibility/2006">
              <mc:Choice xmlns:v="urn:schemas-microsoft-com:vml" Requires="v">
                <p:oleObj spid="_x0000_s1066" name="Visio" r:id="rId3" imgW="6220663" imgH="7300570" progId="">
                  <p:embed/>
                </p:oleObj>
              </mc:Choice>
              <mc:Fallback>
                <p:oleObj name="Visio" r:id="rId3" imgW="6220663" imgH="7300570" progId="">
                  <p:embed/>
                  <p:pic>
                    <p:nvPicPr>
                      <p:cNvPr id="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175"/>
                        <a:ext cx="8893175" cy="6286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2" name="Rectangle 4"/>
          <p:cNvSpPr>
            <a:spLocks noChangeArrowheads="1"/>
          </p:cNvSpPr>
          <p:nvPr/>
        </p:nvSpPr>
        <p:spPr bwMode="auto">
          <a:xfrm>
            <a:off x="3306763" y="6283325"/>
            <a:ext cx="2284412" cy="579438"/>
          </a:xfrm>
          <a:prstGeom prst="rect">
            <a:avLst/>
          </a:prstGeom>
          <a:noFill/>
          <a:ln w="9525">
            <a:noFill/>
            <a:miter lim="800000"/>
            <a:headEnd/>
            <a:tailEnd/>
          </a:ln>
          <a:effectLst/>
        </p:spPr>
        <p:txBody>
          <a:bodyPr wrap="none" anchor="ctr">
            <a:spAutoFit/>
          </a:bodyPr>
          <a:lstStyle/>
          <a:p>
            <a:pPr indent="450850"/>
            <a:r>
              <a:rPr lang="ru-RU" sz="1400">
                <a:cs typeface="Times New Roman" pitchFamily="18" charset="0"/>
              </a:rPr>
              <a:t>Рис .1. Кругооборот </a:t>
            </a:r>
            <a:r>
              <a:rPr lang="en-US" sz="1400">
                <a:cs typeface="Times New Roman" pitchFamily="18" charset="0"/>
              </a:rPr>
              <a:t>I</a:t>
            </a:r>
            <a:endParaRPr lang="ru-RU" sz="1100"/>
          </a:p>
          <a:p>
            <a:pPr indent="450850" eaLnBrk="0" hangingPunct="0"/>
            <a:endParaRPr lang="ru-RU"/>
          </a:p>
        </p:txBody>
      </p:sp>
    </p:spTree>
    <p:extLst>
      <p:ext uri="{BB962C8B-B14F-4D97-AF65-F5344CB8AC3E}">
        <p14:creationId xmlns:p14="http://schemas.microsoft.com/office/powerpoint/2010/main" val="281623783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Банковские операции с иностранной валютой.</a:t>
            </a:r>
            <a:br>
              <a:rPr lang="ru-RU" dirty="0"/>
            </a:br>
            <a:endParaRPr lang="ru-RU" dirty="0"/>
          </a:p>
        </p:txBody>
      </p:sp>
      <p:sp>
        <p:nvSpPr>
          <p:cNvPr id="3" name="Объект 2"/>
          <p:cNvSpPr>
            <a:spLocks noGrp="1"/>
          </p:cNvSpPr>
          <p:nvPr>
            <p:ph sz="half" idx="1"/>
          </p:nvPr>
        </p:nvSpPr>
        <p:spPr/>
        <p:txBody>
          <a:bodyPr>
            <a:normAutofit/>
          </a:bodyPr>
          <a:lstStyle/>
          <a:p>
            <a:pPr algn="just"/>
            <a:r>
              <a:rPr lang="ru-RU" dirty="0"/>
              <a:t>При проведении субъектами </a:t>
            </a:r>
            <a:r>
              <a:rPr lang="ru-RU" dirty="0" smtClean="0"/>
              <a:t>валютных </a:t>
            </a:r>
            <a:r>
              <a:rPr lang="ru-RU" dirty="0"/>
              <a:t>операций с использованием наличной иностранной валюты банк как агент валютного контроля </a:t>
            </a:r>
            <a:r>
              <a:rPr lang="ru-RU" b="1" dirty="0">
                <a:solidFill>
                  <a:srgbClr val="FF0000"/>
                </a:solidFill>
              </a:rPr>
              <a:t>осуществляет контроль за правомерностью внесения на счета и снятия со счетов наличной иностранной валюты субъектами валютных операций.</a:t>
            </a:r>
          </a:p>
          <a:p>
            <a:endParaRPr lang="ru-RU" dirty="0"/>
          </a:p>
        </p:txBody>
      </p:sp>
      <p:sp>
        <p:nvSpPr>
          <p:cNvPr id="4" name="Объект 3"/>
          <p:cNvSpPr>
            <a:spLocks noGrp="1"/>
          </p:cNvSpPr>
          <p:nvPr>
            <p:ph sz="half" idx="2"/>
          </p:nvPr>
        </p:nvSpPr>
        <p:spPr/>
        <p:txBody>
          <a:bodyPr>
            <a:normAutofit/>
          </a:bodyPr>
          <a:lstStyle/>
          <a:p>
            <a:pPr algn="just"/>
            <a:r>
              <a:rPr lang="ru-RU" dirty="0"/>
              <a:t>Перечень случаев, в которых разрешено использование в расчетах </a:t>
            </a:r>
            <a:r>
              <a:rPr lang="ru-RU" dirty="0" smtClean="0"/>
              <a:t>наличной иностранной валюты регламентирован </a:t>
            </a:r>
            <a:r>
              <a:rPr lang="ru-RU" b="1" dirty="0">
                <a:solidFill>
                  <a:srgbClr val="C00000"/>
                </a:solidFill>
              </a:rPr>
              <a:t>Правилами проведения валютных операций, утвержденными постановлением Правления Национального банка Республики Беларусь от 30.04.2004г. № </a:t>
            </a:r>
            <a:r>
              <a:rPr lang="ru-RU" b="1" dirty="0" smtClean="0">
                <a:solidFill>
                  <a:srgbClr val="C00000"/>
                </a:solidFill>
              </a:rPr>
              <a:t>72</a:t>
            </a:r>
            <a:endParaRPr lang="ru-RU" b="1" dirty="0">
              <a:solidFill>
                <a:srgbClr val="C00000"/>
              </a:solidFill>
            </a:endParaRPr>
          </a:p>
        </p:txBody>
      </p:sp>
    </p:spTree>
    <p:extLst>
      <p:ext uri="{BB962C8B-B14F-4D97-AF65-F5344CB8AC3E}">
        <p14:creationId xmlns:p14="http://schemas.microsoft.com/office/powerpoint/2010/main" val="29915119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1" dirty="0" smtClean="0">
                <a:solidFill>
                  <a:srgbClr val="002060"/>
                </a:solidFill>
              </a:rPr>
              <a:t>Документы, необходимые  для целей валютного контроля</a:t>
            </a:r>
            <a:endParaRPr lang="ru-RU" b="1" dirty="0">
              <a:solidFill>
                <a:srgbClr val="002060"/>
              </a:solidFill>
            </a:endParaRPr>
          </a:p>
        </p:txBody>
      </p:sp>
      <p:sp>
        <p:nvSpPr>
          <p:cNvPr id="3" name="Объект 2"/>
          <p:cNvSpPr>
            <a:spLocks noGrp="1"/>
          </p:cNvSpPr>
          <p:nvPr>
            <p:ph sz="half" idx="1"/>
          </p:nvPr>
        </p:nvSpPr>
        <p:spPr/>
        <p:txBody>
          <a:bodyPr>
            <a:normAutofit fontScale="77500" lnSpcReduction="20000"/>
          </a:bodyPr>
          <a:lstStyle/>
          <a:p>
            <a:pPr algn="just"/>
            <a:r>
              <a:rPr lang="ru-RU" dirty="0"/>
              <a:t>Документы, необходимые для целей валютного контроля и предоставляемые в Банк с Заявлением на взнос/получение наличной иностранной валюты, указаны в </a:t>
            </a:r>
            <a:r>
              <a:rPr lang="ru-RU" b="1" dirty="0">
                <a:solidFill>
                  <a:srgbClr val="C00000"/>
                </a:solidFill>
              </a:rPr>
              <a:t>Инструкции о порядке регистрации сделки и выполнении банками и небанковскими кредитно-финансовыми организациями функций агентов валютного контроля, утвержденных постановлением Правления Национального банка Республики Беларусь от 16.04.2009 №46</a:t>
            </a:r>
            <a:r>
              <a:rPr lang="ru-RU" b="1" dirty="0" smtClean="0">
                <a:solidFill>
                  <a:srgbClr val="C00000"/>
                </a:solidFill>
              </a:rPr>
              <a:t>.</a:t>
            </a:r>
            <a:r>
              <a:rPr lang="ru-RU" dirty="0" smtClean="0"/>
              <a:t>.</a:t>
            </a:r>
            <a:endParaRPr lang="ru-RU" dirty="0"/>
          </a:p>
        </p:txBody>
      </p:sp>
      <p:sp>
        <p:nvSpPr>
          <p:cNvPr id="4" name="Объект 3"/>
          <p:cNvSpPr>
            <a:spLocks noGrp="1"/>
          </p:cNvSpPr>
          <p:nvPr>
            <p:ph sz="half" idx="2"/>
          </p:nvPr>
        </p:nvSpPr>
        <p:spPr/>
        <p:txBody>
          <a:bodyPr>
            <a:normAutofit fontScale="77500" lnSpcReduction="20000"/>
          </a:bodyPr>
          <a:lstStyle/>
          <a:p>
            <a:pPr algn="just"/>
            <a:r>
              <a:rPr lang="ru-RU" dirty="0"/>
              <a:t>Формы Заявления на взнос наличной иностранной валюты и Заявления на получение наличной иностранной валюты утверждены Инструкцией о порядке ведения кассовых операций в наличной иностранной валюте на территории Республики Беларусь, утвержденной постановлением Правления Национального банка Республики Беларусь</a:t>
            </a:r>
            <a:br>
              <a:rPr lang="ru-RU" dirty="0"/>
            </a:br>
            <a:r>
              <a:rPr lang="ru-RU" dirty="0"/>
              <a:t>от 29 марта 2019 г. № 117.  Правила № 72 определяет источники поступления и цели использования наличной иностранной валюты по валютным операциям, расчеты по которым осуществляются посредством ее приема (выдачи) в кассу (из кассы) юридических лиц и индивидуальных предпринимателей либо внесения (снятия) на счет (со счета) юридического лица, индивидуального предпринимателя в банке и документальное оформление такого внесения (снятия) .</a:t>
            </a:r>
          </a:p>
        </p:txBody>
      </p:sp>
    </p:spTree>
    <p:extLst>
      <p:ext uri="{BB962C8B-B14F-4D97-AF65-F5344CB8AC3E}">
        <p14:creationId xmlns:p14="http://schemas.microsoft.com/office/powerpoint/2010/main" val="40465070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Документы для осуществления операций с иностранной валютой</a:t>
            </a:r>
            <a:endParaRPr lang="ru-RU" dirty="0"/>
          </a:p>
        </p:txBody>
      </p:sp>
      <p:sp>
        <p:nvSpPr>
          <p:cNvPr id="6" name="Объект 5"/>
          <p:cNvSpPr>
            <a:spLocks noGrp="1"/>
          </p:cNvSpPr>
          <p:nvPr>
            <p:ph idx="1"/>
          </p:nvPr>
        </p:nvSpPr>
        <p:spPr/>
        <p:txBody>
          <a:bodyPr>
            <a:normAutofit lnSpcReduction="10000"/>
          </a:bodyPr>
          <a:lstStyle/>
          <a:p>
            <a:pPr algn="just">
              <a:buNone/>
            </a:pPr>
            <a:r>
              <a:rPr lang="ru-RU" sz="3200" dirty="0"/>
              <a:t>При внесении наличной иностранной валюты в кассу банка для ее зачисления (перечисления) на счет субъекта валютных операций, открытый в банке </a:t>
            </a:r>
            <a:r>
              <a:rPr lang="ru-RU" sz="3200" b="1" dirty="0" err="1">
                <a:solidFill>
                  <a:srgbClr val="FF0000"/>
                </a:solidFill>
              </a:rPr>
              <a:t>вносителем</a:t>
            </a:r>
            <a:r>
              <a:rPr lang="ru-RU" sz="3200" dirty="0"/>
              <a:t> представляются:</a:t>
            </a:r>
          </a:p>
          <a:p>
            <a:pPr algn="just">
              <a:buNone/>
            </a:pPr>
            <a:r>
              <a:rPr lang="ru-RU" sz="3200" dirty="0"/>
              <a:t>-  Заполненное  клиентом Заявление на взнос наличной иностранной валюты;</a:t>
            </a:r>
          </a:p>
          <a:p>
            <a:pPr algn="just">
              <a:buNone/>
            </a:pPr>
            <a:r>
              <a:rPr lang="ru-RU" sz="3200" dirty="0"/>
              <a:t>- Документы, служащие основанием для приема (или их копии), в случаях, предусмотренных Инструкцией №46.</a:t>
            </a:r>
          </a:p>
          <a:p>
            <a:endParaRPr lang="ru-RU" dirty="0"/>
          </a:p>
        </p:txBody>
      </p:sp>
    </p:spTree>
    <p:extLst>
      <p:ext uri="{BB962C8B-B14F-4D97-AF65-F5344CB8AC3E}">
        <p14:creationId xmlns:p14="http://schemas.microsoft.com/office/powerpoint/2010/main" val="16268821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Продолжение</a:t>
            </a:r>
            <a:endParaRPr lang="ru-RU" dirty="0"/>
          </a:p>
        </p:txBody>
      </p:sp>
      <p:sp>
        <p:nvSpPr>
          <p:cNvPr id="3" name="Объект 2"/>
          <p:cNvSpPr>
            <a:spLocks noGrp="1"/>
          </p:cNvSpPr>
          <p:nvPr>
            <p:ph idx="1"/>
          </p:nvPr>
        </p:nvSpPr>
        <p:spPr/>
        <p:txBody>
          <a:bodyPr/>
          <a:lstStyle/>
          <a:p>
            <a:pPr algn="just">
              <a:buNone/>
            </a:pPr>
            <a:r>
              <a:rPr lang="ru-RU" sz="3200" dirty="0"/>
              <a:t>При снятии наличной иностранной валюты в банк получателем средств представляются:</a:t>
            </a:r>
          </a:p>
          <a:p>
            <a:pPr algn="just">
              <a:buNone/>
            </a:pPr>
            <a:r>
              <a:rPr lang="ru-RU" sz="3200" dirty="0"/>
              <a:t>- заполненное Клиентом Заявление на получение наличной иностранной валюты;</a:t>
            </a:r>
          </a:p>
          <a:p>
            <a:pPr algn="just">
              <a:buNone/>
            </a:pPr>
            <a:r>
              <a:rPr lang="ru-RU" sz="3200" dirty="0"/>
              <a:t>- документы, служащие основанием для снятия, в случаях, предусмотренных Правилами № 72.</a:t>
            </a:r>
          </a:p>
          <a:p>
            <a:endParaRPr lang="ru-RU" dirty="0"/>
          </a:p>
        </p:txBody>
      </p:sp>
    </p:spTree>
    <p:extLst>
      <p:ext uri="{BB962C8B-B14F-4D97-AF65-F5344CB8AC3E}">
        <p14:creationId xmlns:p14="http://schemas.microsoft.com/office/powerpoint/2010/main" val="23248026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0" y="1600200"/>
            <a:ext cx="8229600" cy="4525963"/>
          </a:xfrm>
        </p:spPr>
        <p:txBody>
          <a:bodyPr>
            <a:normAutofit/>
          </a:bodyPr>
          <a:lstStyle/>
          <a:p>
            <a:pPr marL="0" indent="0" algn="ctr">
              <a:buNone/>
            </a:pPr>
            <a:r>
              <a:rPr lang="ru-RU" sz="6600" dirty="0" smtClean="0"/>
              <a:t>СПАСИБО </a:t>
            </a:r>
          </a:p>
          <a:p>
            <a:pPr marL="0" indent="0" algn="ctr">
              <a:buNone/>
            </a:pPr>
            <a:r>
              <a:rPr lang="ru-RU" sz="6600" dirty="0" smtClean="0"/>
              <a:t>ЗА ВНИМАНИЕ!</a:t>
            </a:r>
            <a:endParaRPr lang="ru-RU" sz="6600" dirty="0"/>
          </a:p>
        </p:txBody>
      </p:sp>
      <p:pic>
        <p:nvPicPr>
          <p:cNvPr id="4" name="Рисунок 3"/>
          <p:cNvPicPr>
            <a:picLocks noChangeAspect="1"/>
          </p:cNvPicPr>
          <p:nvPr/>
        </p:nvPicPr>
        <p:blipFill>
          <a:blip r:embed="rId2" cstate="print"/>
          <a:stretch>
            <a:fillRect/>
          </a:stretch>
        </p:blipFill>
        <p:spPr>
          <a:xfrm>
            <a:off x="1" y="-687617"/>
            <a:ext cx="9144000" cy="7563650"/>
          </a:xfrm>
          <a:prstGeom prst="rect">
            <a:avLst/>
          </a:prstGeom>
        </p:spPr>
      </p:pic>
    </p:spTree>
    <p:extLst>
      <p:ext uri="{BB962C8B-B14F-4D97-AF65-F5344CB8AC3E}">
        <p14:creationId xmlns:p14="http://schemas.microsoft.com/office/powerpoint/2010/main" val="1220531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Тождество 1</a:t>
            </a:r>
            <a:endParaRPr lang="ru-RU" dirty="0"/>
          </a:p>
        </p:txBody>
      </p:sp>
      <p:sp>
        <p:nvSpPr>
          <p:cNvPr id="3" name="Объект 2"/>
          <p:cNvSpPr>
            <a:spLocks noGrp="1"/>
          </p:cNvSpPr>
          <p:nvPr>
            <p:ph idx="1"/>
          </p:nvPr>
        </p:nvSpPr>
        <p:spPr/>
        <p:txBody>
          <a:bodyPr/>
          <a:lstStyle/>
          <a:p>
            <a:endParaRPr lang="ru-RU" dirty="0" smtClean="0"/>
          </a:p>
          <a:p>
            <a:endParaRPr lang="ru-RU" dirty="0"/>
          </a:p>
          <a:p>
            <a:pPr marL="0" indent="0" algn="ctr">
              <a:buNone/>
            </a:pPr>
            <a:r>
              <a:rPr lang="en-US" sz="8000" b="1" dirty="0" smtClean="0"/>
              <a:t>Y = c</a:t>
            </a:r>
            <a:endParaRPr lang="ru-RU" sz="8000" b="1" dirty="0"/>
          </a:p>
        </p:txBody>
      </p:sp>
    </p:spTree>
    <p:extLst>
      <p:ext uri="{BB962C8B-B14F-4D97-AF65-F5344CB8AC3E}">
        <p14:creationId xmlns:p14="http://schemas.microsoft.com/office/powerpoint/2010/main" val="1411114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604963" y="363538"/>
            <a:ext cx="1311275" cy="579437"/>
          </a:xfrm>
          <a:prstGeom prst="rect">
            <a:avLst/>
          </a:prstGeom>
          <a:noFill/>
          <a:ln w="9525">
            <a:noFill/>
            <a:miter lim="800000"/>
            <a:headEnd/>
            <a:tailEnd/>
          </a:ln>
          <a:effectLst/>
        </p:spPr>
        <p:txBody>
          <a:bodyPr wrap="none" anchor="ctr">
            <a:spAutoFit/>
          </a:bodyPr>
          <a:lstStyle/>
          <a:p>
            <a:r>
              <a:rPr lang="ru-RU" sz="1400">
                <a:cs typeface="Times New Roman" pitchFamily="18" charset="0"/>
              </a:rPr>
              <a:t>Схема 2.</a:t>
            </a:r>
            <a:endParaRPr lang="ru-RU" sz="1100"/>
          </a:p>
          <a:p>
            <a:pPr eaLnBrk="0" hangingPunct="0"/>
            <a:endParaRPr lang="ru-RU"/>
          </a:p>
        </p:txBody>
      </p:sp>
      <p:graphicFrame>
        <p:nvGraphicFramePr>
          <p:cNvPr id="9219" name="Object 3"/>
          <p:cNvGraphicFramePr>
            <a:graphicFrameLocks noChangeAspect="1"/>
          </p:cNvGraphicFramePr>
          <p:nvPr/>
        </p:nvGraphicFramePr>
        <p:xfrm>
          <a:off x="0" y="0"/>
          <a:ext cx="9144000" cy="6453188"/>
        </p:xfrm>
        <a:graphic>
          <a:graphicData uri="http://schemas.openxmlformats.org/presentationml/2006/ole">
            <mc:AlternateContent xmlns:mc="http://schemas.openxmlformats.org/markup-compatibility/2006">
              <mc:Choice xmlns:v="urn:schemas-microsoft-com:vml" Requires="v">
                <p:oleObj spid="_x0000_s2090" name="Visio" r:id="rId3" imgW="7103203" imgH="6277254" progId="">
                  <p:embed/>
                </p:oleObj>
              </mc:Choice>
              <mc:Fallback>
                <p:oleObj name="Visio" r:id="rId3" imgW="7103203" imgH="6277254" progId="">
                  <p:embed/>
                  <p:pic>
                    <p:nvPicPr>
                      <p:cNvPr id="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453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0" name="Rectangle 4"/>
          <p:cNvSpPr>
            <a:spLocks noChangeArrowheads="1"/>
          </p:cNvSpPr>
          <p:nvPr/>
        </p:nvSpPr>
        <p:spPr bwMode="auto">
          <a:xfrm rot="10800000" flipV="1">
            <a:off x="4984750" y="6394450"/>
            <a:ext cx="2382838" cy="304800"/>
          </a:xfrm>
          <a:prstGeom prst="rect">
            <a:avLst/>
          </a:prstGeom>
          <a:noFill/>
          <a:ln w="9525">
            <a:noFill/>
            <a:miter lim="800000"/>
            <a:headEnd/>
            <a:tailEnd/>
          </a:ln>
          <a:effectLst/>
        </p:spPr>
        <p:txBody>
          <a:bodyPr anchor="ctr">
            <a:spAutoFit/>
          </a:bodyPr>
          <a:lstStyle/>
          <a:p>
            <a:pPr indent="450850" algn="ctr"/>
            <a:r>
              <a:rPr lang="ru-RU" sz="1400">
                <a:cs typeface="Times New Roman" pitchFamily="18" charset="0"/>
              </a:rPr>
              <a:t>Рис. .2. Кругооборот </a:t>
            </a:r>
            <a:r>
              <a:rPr lang="en-US" sz="1400">
                <a:cs typeface="Times New Roman" pitchFamily="18" charset="0"/>
              </a:rPr>
              <a:t>II</a:t>
            </a:r>
            <a:endParaRPr lang="en-US"/>
          </a:p>
        </p:txBody>
      </p:sp>
    </p:spTree>
    <p:extLst>
      <p:ext uri="{BB962C8B-B14F-4D97-AF65-F5344CB8AC3E}">
        <p14:creationId xmlns:p14="http://schemas.microsoft.com/office/powerpoint/2010/main" val="6847098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Тождество 2</a:t>
            </a:r>
            <a:endParaRPr lang="ru-RU" dirty="0"/>
          </a:p>
        </p:txBody>
      </p:sp>
      <p:sp>
        <p:nvSpPr>
          <p:cNvPr id="3" name="Объект 2"/>
          <p:cNvSpPr>
            <a:spLocks noGrp="1"/>
          </p:cNvSpPr>
          <p:nvPr>
            <p:ph idx="1"/>
          </p:nvPr>
        </p:nvSpPr>
        <p:spPr/>
        <p:txBody>
          <a:bodyPr>
            <a:normAutofit/>
          </a:bodyPr>
          <a:lstStyle/>
          <a:p>
            <a:pPr marL="0" indent="0" algn="ctr">
              <a:buNone/>
            </a:pPr>
            <a:r>
              <a:rPr lang="en-US" sz="6600" b="1" dirty="0" smtClean="0"/>
              <a:t>Y = C + I</a:t>
            </a:r>
            <a:endParaRPr lang="ru-RU" sz="6600" b="1" dirty="0"/>
          </a:p>
        </p:txBody>
      </p:sp>
    </p:spTree>
    <p:extLst>
      <p:ext uri="{BB962C8B-B14F-4D97-AF65-F5344CB8AC3E}">
        <p14:creationId xmlns:p14="http://schemas.microsoft.com/office/powerpoint/2010/main" val="421229721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2003</TotalTime>
  <Words>2086</Words>
  <Application>Microsoft Office PowerPoint</Application>
  <PresentationFormat>Экран (4:3)</PresentationFormat>
  <Paragraphs>296</Paragraphs>
  <Slides>64</Slides>
  <Notes>3</Notes>
  <HiddenSlides>0</HiddenSlides>
  <MMClips>0</MMClips>
  <ScaleCrop>false</ScaleCrop>
  <HeadingPairs>
    <vt:vector size="8" baseType="variant">
      <vt:variant>
        <vt:lpstr>Использованные шрифты</vt:lpstr>
      </vt:variant>
      <vt:variant>
        <vt:i4>5</vt:i4>
      </vt:variant>
      <vt:variant>
        <vt:lpstr>Тема</vt:lpstr>
      </vt:variant>
      <vt:variant>
        <vt:i4>1</vt:i4>
      </vt:variant>
      <vt:variant>
        <vt:lpstr>Внедренные серверы OLE</vt:lpstr>
      </vt:variant>
      <vt:variant>
        <vt:i4>1</vt:i4>
      </vt:variant>
      <vt:variant>
        <vt:lpstr>Заголовки слайдов</vt:lpstr>
      </vt:variant>
      <vt:variant>
        <vt:i4>64</vt:i4>
      </vt:variant>
    </vt:vector>
  </HeadingPairs>
  <TitlesOfParts>
    <vt:vector size="71" baseType="lpstr">
      <vt:lpstr>Arial</vt:lpstr>
      <vt:lpstr>Calibri</vt:lpstr>
      <vt:lpstr>Calibri Light</vt:lpstr>
      <vt:lpstr>Tahoma</vt:lpstr>
      <vt:lpstr>Times New Roman</vt:lpstr>
      <vt:lpstr>Тема Office</vt:lpstr>
      <vt:lpstr>Visio</vt:lpstr>
      <vt:lpstr>Денежно-кредитная система в национальной экономике</vt:lpstr>
      <vt:lpstr>Вопросы</vt:lpstr>
      <vt:lpstr>Презентация PowerPoint</vt:lpstr>
      <vt:lpstr>Национальная экономика</vt:lpstr>
      <vt:lpstr>Субъекты национальной экономики (малые хозяйственные единицы)</vt:lpstr>
      <vt:lpstr>Презентация PowerPoint</vt:lpstr>
      <vt:lpstr>Тождество 1</vt:lpstr>
      <vt:lpstr>Презентация PowerPoint</vt:lpstr>
      <vt:lpstr>Тождество 2</vt:lpstr>
      <vt:lpstr>Презентация PowerPoint</vt:lpstr>
      <vt:lpstr>Тождество 3</vt:lpstr>
      <vt:lpstr>Презентация PowerPoint</vt:lpstr>
      <vt:lpstr>Тождество 4</vt:lpstr>
      <vt:lpstr>Денежно-кредитная система </vt:lpstr>
      <vt:lpstr>Презентация PowerPoint</vt:lpstr>
      <vt:lpstr>Деньги</vt:lpstr>
      <vt:lpstr>ДЕНЬГИ</vt:lpstr>
      <vt:lpstr>История</vt:lpstr>
      <vt:lpstr>       Квентин Массейс. Меняла с женой. 1514. Лувр</vt:lpstr>
      <vt:lpstr>100% банковское резервирование</vt:lpstr>
      <vt:lpstr>20% банковское резервирование</vt:lpstr>
      <vt:lpstr>Баланс банка А</vt:lpstr>
      <vt:lpstr>Баланс банка Б.</vt:lpstr>
      <vt:lpstr>Баланс банка В.</vt:lpstr>
      <vt:lpstr>Банковский мультипликатор</vt:lpstr>
      <vt:lpstr>Презентация PowerPoint</vt:lpstr>
      <vt:lpstr>Презентация PowerPoint</vt:lpstr>
      <vt:lpstr>Презентация PowerPoint</vt:lpstr>
      <vt:lpstr>Двухуровневая банковская система</vt:lpstr>
      <vt:lpstr>Национальный банк Республики Беларусь</vt:lpstr>
      <vt:lpstr>Основные цели деятельности Национального банка:</vt:lpstr>
      <vt:lpstr>Основные функции Национального банка (25 функций):</vt:lpstr>
      <vt:lpstr>Исключительное право Нац.банка РБ</vt:lpstr>
      <vt:lpstr>Коммерческий банк</vt:lpstr>
      <vt:lpstr>Презентация PowerPoint</vt:lpstr>
      <vt:lpstr>Признаки коммерческих банков</vt:lpstr>
      <vt:lpstr>Классификация коммерческих банков</vt:lpstr>
      <vt:lpstr>Критерий –форма собственности</vt:lpstr>
      <vt:lpstr>Кооперативные банки</vt:lpstr>
      <vt:lpstr>Акционерные банки</vt:lpstr>
      <vt:lpstr>Муниципальные  и другие виды банков</vt:lpstr>
      <vt:lpstr>Классификация операций банков </vt:lpstr>
      <vt:lpstr>Управление коммерческим банком </vt:lpstr>
      <vt:lpstr>Уставной капитал (РБ)</vt:lpstr>
      <vt:lpstr>Коммерческие банки в Беларуси </vt:lpstr>
      <vt:lpstr>Список коммерческих банков Беларуси: </vt:lpstr>
      <vt:lpstr>Банковское законодательство Республики Беларусь </vt:lpstr>
      <vt:lpstr>Презентация PowerPoint</vt:lpstr>
      <vt:lpstr>Функции коммерческих банков</vt:lpstr>
      <vt:lpstr>Классификация операций банков</vt:lpstr>
      <vt:lpstr>Финансовые ресурсы коммерческого банка</vt:lpstr>
      <vt:lpstr>Банковские термины</vt:lpstr>
      <vt:lpstr>Банковский кредит</vt:lpstr>
      <vt:lpstr>Банковский вклад (или банковский депозит)</vt:lpstr>
      <vt:lpstr>Дебет и кредит</vt:lpstr>
      <vt:lpstr>Текущие счета</vt:lpstr>
      <vt:lpstr>Физическое лицо и текущий счет</vt:lpstr>
      <vt:lpstr>Банковский перевод</vt:lpstr>
      <vt:lpstr>Банковские переводы</vt:lpstr>
      <vt:lpstr>Банковские операции с иностранной валютой. </vt:lpstr>
      <vt:lpstr>Документы, необходимые  для целей валютного контроля</vt:lpstr>
      <vt:lpstr>Документы для осуществления операций с иностранной валютой</vt:lpstr>
      <vt:lpstr>Продолжение</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Коммерческий банк в национальной экономике: структура и функции</dc:title>
  <dc:creator>Mk</dc:creator>
  <cp:lastModifiedBy>Admin</cp:lastModifiedBy>
  <cp:revision>127</cp:revision>
  <dcterms:created xsi:type="dcterms:W3CDTF">2021-01-02T11:50:12Z</dcterms:created>
  <dcterms:modified xsi:type="dcterms:W3CDTF">2021-02-25T10:05:35Z</dcterms:modified>
</cp:coreProperties>
</file>