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566" r:id="rId3"/>
    <p:sldId id="264" r:id="rId4"/>
    <p:sldId id="567" r:id="rId5"/>
    <p:sldId id="378" r:id="rId6"/>
    <p:sldId id="485" r:id="rId7"/>
    <p:sldId id="573" r:id="rId8"/>
    <p:sldId id="380" r:id="rId9"/>
    <p:sldId id="493" r:id="rId10"/>
    <p:sldId id="539" r:id="rId11"/>
    <p:sldId id="538" r:id="rId12"/>
    <p:sldId id="540" r:id="rId13"/>
    <p:sldId id="542" r:id="rId14"/>
    <p:sldId id="548" r:id="rId15"/>
    <p:sldId id="543" r:id="rId16"/>
    <p:sldId id="575" r:id="rId17"/>
    <p:sldId id="574" r:id="rId18"/>
    <p:sldId id="578" r:id="rId19"/>
    <p:sldId id="544" r:id="rId20"/>
    <p:sldId id="545" r:id="rId21"/>
    <p:sldId id="546" r:id="rId22"/>
    <p:sldId id="547" r:id="rId23"/>
    <p:sldId id="550" r:id="rId24"/>
    <p:sldId id="549" r:id="rId25"/>
    <p:sldId id="489" r:id="rId26"/>
    <p:sldId id="564" r:id="rId27"/>
    <p:sldId id="490" r:id="rId28"/>
    <p:sldId id="568" r:id="rId29"/>
    <p:sldId id="492" r:id="rId30"/>
    <p:sldId id="551" r:id="rId31"/>
    <p:sldId id="552" r:id="rId32"/>
    <p:sldId id="553" r:id="rId33"/>
    <p:sldId id="554" r:id="rId34"/>
    <p:sldId id="555" r:id="rId35"/>
    <p:sldId id="556" r:id="rId36"/>
    <p:sldId id="557" r:id="rId37"/>
    <p:sldId id="558" r:id="rId38"/>
    <p:sldId id="559" r:id="rId39"/>
    <p:sldId id="560" r:id="rId40"/>
    <p:sldId id="561" r:id="rId41"/>
    <p:sldId id="563" r:id="rId42"/>
    <p:sldId id="562" r:id="rId43"/>
    <p:sldId id="576" r:id="rId44"/>
    <p:sldId id="577" r:id="rId45"/>
    <p:sldId id="501" r:id="rId46"/>
    <p:sldId id="569" r:id="rId47"/>
    <p:sldId id="571" r:id="rId48"/>
    <p:sldId id="572" r:id="rId4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олганов Антон Юрьевич" initials="ДАЮ" lastIdx="2" clrIdx="0">
    <p:extLst>
      <p:ext uri="{19B8F6BF-5375-455C-9EA6-DF929625EA0E}">
        <p15:presenceInfo xmlns:p15="http://schemas.microsoft.com/office/powerpoint/2012/main" userId="S::Anton.Dolganov@urfu.me::a1ee27b5-7d37-4a59-b2eb-7b751a0c9b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63636"/>
    <a:srgbClr val="272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93" autoAdjust="0"/>
    <p:restoredTop sz="95291" autoAdjust="0"/>
  </p:normalViewPr>
  <p:slideViewPr>
    <p:cSldViewPr>
      <p:cViewPr varScale="1">
        <p:scale>
          <a:sx n="112" d="100"/>
          <a:sy n="112" d="100"/>
        </p:scale>
        <p:origin x="282" y="12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05E3C-4BAB-4A96-A922-7BFAEF974B87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A539B-A58A-4F9A-84CC-CDDBAB2611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88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643373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11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495315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369970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205966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14294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15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759499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16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966365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17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208606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18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16474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19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754781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20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38655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34312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21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275919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051107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096209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742916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25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940380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26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412712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27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85138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28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115629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29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552436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30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65769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924801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31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930770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419860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799058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435325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35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987492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36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838129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37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426737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38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434442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39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35811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40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58552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5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077748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41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0004872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42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646577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43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5795857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44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8079801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45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4810558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46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6697246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47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7390235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48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08930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6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14326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7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0965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8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5973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9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22683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10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34840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09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3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37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91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44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5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60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915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6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06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544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D7FE9-E167-4C1A-9882-ED30199F1B66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35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0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0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5" Type="http://schemas.openxmlformats.org/officeDocument/2006/relationships/image" Target="../media/image420.png"/><Relationship Id="rId4" Type="http://schemas.openxmlformats.org/officeDocument/2006/relationships/image" Target="../media/image4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0732"/>
            <a:ext cx="3354014" cy="2125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Текст 2">
            <a:extLst>
              <a:ext uri="{FF2B5EF4-FFF2-40B4-BE49-F238E27FC236}">
                <a16:creationId xmlns:a16="http://schemas.microsoft.com/office/drawing/2014/main" id="{730B0DF2-21F4-4032-9A5E-7BF25531D1EF}"/>
              </a:ext>
            </a:extLst>
          </p:cNvPr>
          <p:cNvSpPr txBox="1">
            <a:spLocks/>
          </p:cNvSpPr>
          <p:nvPr/>
        </p:nvSpPr>
        <p:spPr>
          <a:xfrm>
            <a:off x="3359696" y="5013176"/>
            <a:ext cx="5021262" cy="8791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Долганов Антон Юрьевич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B7F83FB-7806-49E1-B9F0-5283878CBA20}"/>
              </a:ext>
            </a:extLst>
          </p:cNvPr>
          <p:cNvSpPr txBox="1">
            <a:spLocks/>
          </p:cNvSpPr>
          <p:nvPr/>
        </p:nvSpPr>
        <p:spPr>
          <a:xfrm>
            <a:off x="0" y="1906536"/>
            <a:ext cx="12192000" cy="3466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Машинное Обучение</a:t>
            </a:r>
          </a:p>
          <a:p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Лекция </a:t>
            </a:r>
            <a:r>
              <a:rPr lang="ru-RU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1.10</a:t>
            </a:r>
            <a:endParaRPr lang="ru-RU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 которой мы обсудим </a:t>
            </a:r>
            <a:r>
              <a:rPr lang="ru-RU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в Машинном обучении</a:t>
            </a:r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286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5520" y="692696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</a:t>
            </a:r>
            <a:endParaRPr lang="tr-TR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10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Решений. Антон Долганов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59C678CE-8B20-4457-90E8-7350EB897FC0}"/>
              </a:ext>
            </a:extLst>
          </p:cNvPr>
          <p:cNvSpPr/>
          <p:nvPr/>
        </p:nvSpPr>
        <p:spPr>
          <a:xfrm>
            <a:off x="1923510" y="1161693"/>
            <a:ext cx="65566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Количественные Переменные</a:t>
            </a:r>
            <a:endParaRPr lang="en-US" sz="3200" b="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23" name="Таблица 22">
            <a:extLst>
              <a:ext uri="{FF2B5EF4-FFF2-40B4-BE49-F238E27FC236}">
                <a16:creationId xmlns:a16="http://schemas.microsoft.com/office/drawing/2014/main" id="{3205E5C3-D8CE-4E0D-877F-3024B9004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820007"/>
              </p:ext>
            </p:extLst>
          </p:nvPr>
        </p:nvGraphicFramePr>
        <p:xfrm>
          <a:off x="577421" y="2072405"/>
          <a:ext cx="4483041" cy="39750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9613">
                  <a:extLst>
                    <a:ext uri="{9D8B030D-6E8A-4147-A177-3AD203B41FA5}">
                      <a16:colId xmlns:a16="http://schemas.microsoft.com/office/drawing/2014/main" val="1824479943"/>
                    </a:ext>
                  </a:extLst>
                </a:gridCol>
                <a:gridCol w="2503428">
                  <a:extLst>
                    <a:ext uri="{9D8B030D-6E8A-4147-A177-3AD203B41FA5}">
                      <a16:colId xmlns:a16="http://schemas.microsoft.com/office/drawing/2014/main" val="3067281319"/>
                    </a:ext>
                  </a:extLst>
                </a:gridCol>
              </a:tblGrid>
              <a:tr h="100329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Балл ЕГЭ</a:t>
                      </a:r>
                    </a:p>
                  </a:txBody>
                  <a:tcPr marL="7620" marR="7620" marT="762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effectLst/>
                        </a:rPr>
                        <a:t>Отчислен в первый год</a:t>
                      </a: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986339"/>
                  </a:ext>
                </a:extLst>
              </a:tr>
              <a:tr h="30957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85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Нет</a:t>
                      </a:r>
                      <a:endParaRPr lang="ru-RU" sz="32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272428"/>
                  </a:ext>
                </a:extLst>
              </a:tr>
              <a:tr h="30957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90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Да</a:t>
                      </a:r>
                      <a:endParaRPr lang="ru-RU" sz="3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544776"/>
                  </a:ext>
                </a:extLst>
              </a:tr>
              <a:tr h="30957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70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Да</a:t>
                      </a:r>
                      <a:endParaRPr lang="ru-RU" sz="3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934924"/>
                  </a:ext>
                </a:extLst>
              </a:tr>
              <a:tr h="30957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…</a:t>
                      </a:r>
                      <a:endParaRPr kumimoji="0" lang="ru-RU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…</a:t>
                      </a:r>
                      <a:endParaRPr kumimoji="0" lang="ru-RU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930171"/>
                  </a:ext>
                </a:extLst>
              </a:tr>
              <a:tr h="30957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76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3200" u="none" strike="noStrike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382882"/>
                  </a:ext>
                </a:extLst>
              </a:tr>
              <a:tr h="30957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55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3200" u="none" strike="noStrike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545379"/>
                  </a:ext>
                </a:extLst>
              </a:tr>
            </a:tbl>
          </a:graphicData>
        </a:graphic>
      </p:graphicFrame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3EEEAFF9-9C21-4A17-8963-0A1A230B0AF3}"/>
              </a:ext>
            </a:extLst>
          </p:cNvPr>
          <p:cNvSpPr/>
          <p:nvPr/>
        </p:nvSpPr>
        <p:spPr>
          <a:xfrm>
            <a:off x="200241" y="6096321"/>
            <a:ext cx="58176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Отсортируем по значению</a:t>
            </a:r>
            <a:endParaRPr lang="en-US" sz="3200" b="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2835641A-5A67-4057-A281-09300FE04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214924"/>
              </p:ext>
            </p:extLst>
          </p:nvPr>
        </p:nvGraphicFramePr>
        <p:xfrm>
          <a:off x="551384" y="2060848"/>
          <a:ext cx="4483041" cy="39750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9613">
                  <a:extLst>
                    <a:ext uri="{9D8B030D-6E8A-4147-A177-3AD203B41FA5}">
                      <a16:colId xmlns:a16="http://schemas.microsoft.com/office/drawing/2014/main" val="1824479943"/>
                    </a:ext>
                  </a:extLst>
                </a:gridCol>
                <a:gridCol w="2503428">
                  <a:extLst>
                    <a:ext uri="{9D8B030D-6E8A-4147-A177-3AD203B41FA5}">
                      <a16:colId xmlns:a16="http://schemas.microsoft.com/office/drawing/2014/main" val="3067281319"/>
                    </a:ext>
                  </a:extLst>
                </a:gridCol>
              </a:tblGrid>
              <a:tr h="100329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Балл ЕГЭ</a:t>
                      </a:r>
                    </a:p>
                  </a:txBody>
                  <a:tcPr marL="7620" marR="7620" marT="762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effectLst/>
                        </a:rPr>
                        <a:t>Отчислен в первый год</a:t>
                      </a: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986339"/>
                  </a:ext>
                </a:extLst>
              </a:tr>
              <a:tr h="3095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55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Нет</a:t>
                      </a:r>
                      <a:endParaRPr lang="ru-RU" sz="32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272428"/>
                  </a:ext>
                </a:extLst>
              </a:tr>
              <a:tr h="3095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70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Да</a:t>
                      </a:r>
                      <a:endParaRPr lang="ru-RU" sz="3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544776"/>
                  </a:ext>
                </a:extLst>
              </a:tr>
              <a:tr h="3095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76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Нет</a:t>
                      </a:r>
                      <a:endParaRPr lang="ru-RU" sz="32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934924"/>
                  </a:ext>
                </a:extLst>
              </a:tr>
              <a:tr h="30957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…</a:t>
                      </a:r>
                      <a:endParaRPr kumimoji="0" lang="ru-RU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…</a:t>
                      </a:r>
                      <a:endParaRPr kumimoji="0" lang="ru-RU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930171"/>
                  </a:ext>
                </a:extLst>
              </a:tr>
              <a:tr h="3095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85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3200" u="none" strike="noStrike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382882"/>
                  </a:ext>
                </a:extLst>
              </a:tr>
              <a:tr h="3095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90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Да</a:t>
                      </a:r>
                      <a:endParaRPr lang="ru-RU" sz="3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545379"/>
                  </a:ext>
                </a:extLst>
              </a:tr>
            </a:tbl>
          </a:graphicData>
        </a:graphic>
      </p:graphicFrame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6BBC91E6-E62C-4914-8E25-70C3AC26811E}"/>
              </a:ext>
            </a:extLst>
          </p:cNvPr>
          <p:cNvSpPr/>
          <p:nvPr/>
        </p:nvSpPr>
        <p:spPr>
          <a:xfrm>
            <a:off x="8174910" y="4494377"/>
            <a:ext cx="1833269" cy="827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Балл ЕГЭ</a:t>
            </a:r>
          </a:p>
          <a:p>
            <a:pPr algn="ctr"/>
            <a:r>
              <a:rPr lang="ru-RU" sz="2400" dirty="0"/>
              <a:t> </a:t>
            </a:r>
            <a:r>
              <a:rPr lang="en-US" sz="2400" dirty="0"/>
              <a:t>&gt; 73</a:t>
            </a:r>
            <a:endParaRPr lang="ru-RU" sz="2400" dirty="0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8B4792A1-6380-440C-82B0-CC10AC5B736E}"/>
              </a:ext>
            </a:extLst>
          </p:cNvPr>
          <p:cNvSpPr/>
          <p:nvPr/>
        </p:nvSpPr>
        <p:spPr>
          <a:xfrm>
            <a:off x="7248128" y="5632249"/>
            <a:ext cx="1642408" cy="11351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  <a:p>
            <a:pPr algn="ctr"/>
            <a:r>
              <a:rPr lang="ru-RU" sz="2400" dirty="0"/>
              <a:t>Отчислен</a:t>
            </a:r>
          </a:p>
          <a:p>
            <a:pPr algn="ctr"/>
            <a:r>
              <a:rPr lang="ru-RU" sz="2400" dirty="0"/>
              <a:t>Да</a:t>
            </a:r>
            <a:r>
              <a:rPr lang="en-US" sz="2400" dirty="0"/>
              <a:t>|935</a:t>
            </a:r>
            <a:endParaRPr lang="ru-RU" sz="2400" dirty="0"/>
          </a:p>
          <a:p>
            <a:pPr algn="ctr"/>
            <a:r>
              <a:rPr lang="ru-RU" sz="2400" dirty="0"/>
              <a:t>Нет</a:t>
            </a:r>
            <a:r>
              <a:rPr lang="en-US" sz="2400" dirty="0"/>
              <a:t> |436</a:t>
            </a:r>
            <a:endParaRPr lang="ru-RU" sz="2400" dirty="0"/>
          </a:p>
          <a:p>
            <a:pPr algn="ctr"/>
            <a:endParaRPr lang="ru-RU" sz="2400" dirty="0"/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EF4D896F-4CFE-4791-957C-59D75B051F9A}"/>
              </a:ext>
            </a:extLst>
          </p:cNvPr>
          <p:cNvSpPr/>
          <p:nvPr/>
        </p:nvSpPr>
        <p:spPr>
          <a:xfrm>
            <a:off x="9696309" y="5623035"/>
            <a:ext cx="1605150" cy="114441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Отчислен</a:t>
            </a:r>
          </a:p>
          <a:p>
            <a:pPr algn="ctr"/>
            <a:r>
              <a:rPr lang="ru-RU" sz="2400" dirty="0"/>
              <a:t>Да</a:t>
            </a:r>
            <a:r>
              <a:rPr lang="en-US" sz="2400" dirty="0"/>
              <a:t>|159</a:t>
            </a:r>
            <a:endParaRPr lang="ru-RU" sz="2400" dirty="0"/>
          </a:p>
          <a:p>
            <a:pPr algn="ctr"/>
            <a:r>
              <a:rPr lang="ru-RU" sz="2400" dirty="0"/>
              <a:t>Нет</a:t>
            </a:r>
            <a:r>
              <a:rPr lang="en-US" sz="2400" dirty="0"/>
              <a:t> |381</a:t>
            </a:r>
            <a:endParaRPr lang="ru-RU" sz="2400" dirty="0"/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921DA039-6DB3-48D2-AE98-90E0329FB37B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 flipH="1">
            <a:off x="8069332" y="5322116"/>
            <a:ext cx="1022213" cy="31013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D507431F-B4F3-4CBB-A1EE-B7C48A7E0707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>
            <a:off x="9091545" y="5322116"/>
            <a:ext cx="1407339" cy="30091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43E4932-3B6E-4E06-A1BD-161B892BF430}"/>
              </a:ext>
            </a:extLst>
          </p:cNvPr>
          <p:cNvSpPr txBox="1"/>
          <p:nvPr/>
        </p:nvSpPr>
        <p:spPr>
          <a:xfrm>
            <a:off x="7297977" y="4953963"/>
            <a:ext cx="736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6CC7502-452F-4A46-82E7-56FD7BD6DB24}"/>
              </a:ext>
            </a:extLst>
          </p:cNvPr>
          <p:cNvSpPr txBox="1"/>
          <p:nvPr/>
        </p:nvSpPr>
        <p:spPr>
          <a:xfrm>
            <a:off x="10335959" y="4935380"/>
            <a:ext cx="1028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Нет</a:t>
            </a:r>
          </a:p>
        </p:txBody>
      </p:sp>
      <p:sp>
        <p:nvSpPr>
          <p:cNvPr id="21" name="Стрелка: вниз 20">
            <a:extLst>
              <a:ext uri="{FF2B5EF4-FFF2-40B4-BE49-F238E27FC236}">
                <a16:creationId xmlns:a16="http://schemas.microsoft.com/office/drawing/2014/main" id="{A630B002-82CC-4566-8760-38B356549014}"/>
              </a:ext>
            </a:extLst>
          </p:cNvPr>
          <p:cNvSpPr/>
          <p:nvPr/>
        </p:nvSpPr>
        <p:spPr>
          <a:xfrm rot="5400000">
            <a:off x="5158803" y="2916386"/>
            <a:ext cx="478280" cy="6519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BEEBB5AB-EE33-4CEF-86B1-BCDC896E3222}"/>
              </a:ext>
            </a:extLst>
          </p:cNvPr>
          <p:cNvSpPr/>
          <p:nvPr/>
        </p:nvSpPr>
        <p:spPr>
          <a:xfrm>
            <a:off x="543452" y="3201250"/>
            <a:ext cx="152942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</a:rPr>
              <a:t>62.5</a:t>
            </a:r>
          </a:p>
          <a:p>
            <a:r>
              <a:rPr lang="ru-RU" sz="3200" b="1" dirty="0">
                <a:solidFill>
                  <a:schemeClr val="bg1"/>
                </a:solidFill>
              </a:rPr>
              <a:t>73</a:t>
            </a:r>
          </a:p>
          <a:p>
            <a:r>
              <a:rPr lang="ru-RU" sz="3200" b="1" dirty="0">
                <a:solidFill>
                  <a:schemeClr val="bg1"/>
                </a:solidFill>
              </a:rPr>
              <a:t>80.5</a:t>
            </a:r>
          </a:p>
          <a:p>
            <a:endParaRPr lang="ru-RU" sz="3200" b="1" dirty="0">
              <a:solidFill>
                <a:schemeClr val="bg1"/>
              </a:solidFill>
            </a:endParaRPr>
          </a:p>
          <a:p>
            <a:r>
              <a:rPr lang="ru-RU" sz="3200" b="1" dirty="0">
                <a:solidFill>
                  <a:schemeClr val="bg1"/>
                </a:solidFill>
              </a:rPr>
              <a:t>87.5</a:t>
            </a:r>
          </a:p>
        </p:txBody>
      </p:sp>
      <p:cxnSp>
        <p:nvCxnSpPr>
          <p:cNvPr id="61" name="Прямая соединительная линия 60">
            <a:extLst>
              <a:ext uri="{FF2B5EF4-FFF2-40B4-BE49-F238E27FC236}">
                <a16:creationId xmlns:a16="http://schemas.microsoft.com/office/drawing/2014/main" id="{2C036B44-6BFE-4AC9-A41E-962F816DCE44}"/>
              </a:ext>
            </a:extLst>
          </p:cNvPr>
          <p:cNvCxnSpPr/>
          <p:nvPr/>
        </p:nvCxnSpPr>
        <p:spPr>
          <a:xfrm>
            <a:off x="6215884" y="3418916"/>
            <a:ext cx="648072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Овал 61">
            <a:extLst>
              <a:ext uri="{FF2B5EF4-FFF2-40B4-BE49-F238E27FC236}">
                <a16:creationId xmlns:a16="http://schemas.microsoft.com/office/drawing/2014/main" id="{6E28E9D4-CD76-417C-86A8-EB451BF19CBB}"/>
              </a:ext>
            </a:extLst>
          </p:cNvPr>
          <p:cNvSpPr/>
          <p:nvPr/>
        </p:nvSpPr>
        <p:spPr>
          <a:xfrm>
            <a:off x="6481136" y="3238901"/>
            <a:ext cx="360000" cy="360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2346A388-F2C5-4D2A-9C04-229F483FCD76}"/>
              </a:ext>
            </a:extLst>
          </p:cNvPr>
          <p:cNvSpPr/>
          <p:nvPr/>
        </p:nvSpPr>
        <p:spPr>
          <a:xfrm>
            <a:off x="11434365" y="3233342"/>
            <a:ext cx="360000" cy="360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07B31949-27B5-4173-9187-1D9A46857DFE}"/>
              </a:ext>
            </a:extLst>
          </p:cNvPr>
          <p:cNvSpPr/>
          <p:nvPr/>
        </p:nvSpPr>
        <p:spPr>
          <a:xfrm>
            <a:off x="10532127" y="3201250"/>
            <a:ext cx="360000" cy="360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Овал 64">
            <a:extLst>
              <a:ext uri="{FF2B5EF4-FFF2-40B4-BE49-F238E27FC236}">
                <a16:creationId xmlns:a16="http://schemas.microsoft.com/office/drawing/2014/main" id="{74D0221F-499E-4A0A-9A81-FD2970729E5D}"/>
              </a:ext>
            </a:extLst>
          </p:cNvPr>
          <p:cNvSpPr/>
          <p:nvPr/>
        </p:nvSpPr>
        <p:spPr>
          <a:xfrm>
            <a:off x="9644534" y="3217676"/>
            <a:ext cx="360000" cy="360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Овал 65">
            <a:extLst>
              <a:ext uri="{FF2B5EF4-FFF2-40B4-BE49-F238E27FC236}">
                <a16:creationId xmlns:a16="http://schemas.microsoft.com/office/drawing/2014/main" id="{58AC2E5F-8128-4EE0-B37D-CAE83C7ABDBF}"/>
              </a:ext>
            </a:extLst>
          </p:cNvPr>
          <p:cNvSpPr/>
          <p:nvPr/>
        </p:nvSpPr>
        <p:spPr>
          <a:xfrm>
            <a:off x="9002456" y="3201250"/>
            <a:ext cx="360000" cy="360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Овал 66">
            <a:extLst>
              <a:ext uri="{FF2B5EF4-FFF2-40B4-BE49-F238E27FC236}">
                <a16:creationId xmlns:a16="http://schemas.microsoft.com/office/drawing/2014/main" id="{CA101D13-E2DC-49E8-87A2-298CCDCBDA77}"/>
              </a:ext>
            </a:extLst>
          </p:cNvPr>
          <p:cNvSpPr/>
          <p:nvPr/>
        </p:nvSpPr>
        <p:spPr>
          <a:xfrm>
            <a:off x="7651796" y="3217676"/>
            <a:ext cx="360000" cy="360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>
            <a:extLst>
              <a:ext uri="{FF2B5EF4-FFF2-40B4-BE49-F238E27FC236}">
                <a16:creationId xmlns:a16="http://schemas.microsoft.com/office/drawing/2014/main" id="{225C0983-79CA-470E-9838-D3CB1288D4DF}"/>
              </a:ext>
            </a:extLst>
          </p:cNvPr>
          <p:cNvSpPr/>
          <p:nvPr/>
        </p:nvSpPr>
        <p:spPr>
          <a:xfrm>
            <a:off x="8136596" y="3233342"/>
            <a:ext cx="360000" cy="360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>
            <a:extLst>
              <a:ext uri="{FF2B5EF4-FFF2-40B4-BE49-F238E27FC236}">
                <a16:creationId xmlns:a16="http://schemas.microsoft.com/office/drawing/2014/main" id="{39B27060-C78C-434C-9375-2BE634C92153}"/>
              </a:ext>
            </a:extLst>
          </p:cNvPr>
          <p:cNvSpPr/>
          <p:nvPr/>
        </p:nvSpPr>
        <p:spPr>
          <a:xfrm>
            <a:off x="7331946" y="3235021"/>
            <a:ext cx="360000" cy="3600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Овал 69">
            <a:extLst>
              <a:ext uri="{FF2B5EF4-FFF2-40B4-BE49-F238E27FC236}">
                <a16:creationId xmlns:a16="http://schemas.microsoft.com/office/drawing/2014/main" id="{8436082D-FD7B-4273-9927-4214AA08A212}"/>
              </a:ext>
            </a:extLst>
          </p:cNvPr>
          <p:cNvSpPr/>
          <p:nvPr/>
        </p:nvSpPr>
        <p:spPr>
          <a:xfrm>
            <a:off x="6937977" y="3233342"/>
            <a:ext cx="360000" cy="3600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Овал 70">
            <a:extLst>
              <a:ext uri="{FF2B5EF4-FFF2-40B4-BE49-F238E27FC236}">
                <a16:creationId xmlns:a16="http://schemas.microsoft.com/office/drawing/2014/main" id="{C15D4166-7159-4C2E-8EB1-4107611B3E3F}"/>
              </a:ext>
            </a:extLst>
          </p:cNvPr>
          <p:cNvSpPr/>
          <p:nvPr/>
        </p:nvSpPr>
        <p:spPr>
          <a:xfrm>
            <a:off x="8480113" y="3233342"/>
            <a:ext cx="360000" cy="3600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Овал 71">
            <a:extLst>
              <a:ext uri="{FF2B5EF4-FFF2-40B4-BE49-F238E27FC236}">
                <a16:creationId xmlns:a16="http://schemas.microsoft.com/office/drawing/2014/main" id="{E7FF04BD-D27D-4274-ADFF-9402FF916109}"/>
              </a:ext>
            </a:extLst>
          </p:cNvPr>
          <p:cNvSpPr/>
          <p:nvPr/>
        </p:nvSpPr>
        <p:spPr>
          <a:xfrm>
            <a:off x="8752241" y="3235021"/>
            <a:ext cx="360000" cy="3600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Овал 72">
            <a:extLst>
              <a:ext uri="{FF2B5EF4-FFF2-40B4-BE49-F238E27FC236}">
                <a16:creationId xmlns:a16="http://schemas.microsoft.com/office/drawing/2014/main" id="{4F83C638-1201-47D7-94FB-40424D3C9D8F}"/>
              </a:ext>
            </a:extLst>
          </p:cNvPr>
          <p:cNvSpPr/>
          <p:nvPr/>
        </p:nvSpPr>
        <p:spPr>
          <a:xfrm>
            <a:off x="9915653" y="3233342"/>
            <a:ext cx="360000" cy="3600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Овал 73">
            <a:extLst>
              <a:ext uri="{FF2B5EF4-FFF2-40B4-BE49-F238E27FC236}">
                <a16:creationId xmlns:a16="http://schemas.microsoft.com/office/drawing/2014/main" id="{75E69CCE-8416-4514-AAF9-1829D8018767}"/>
              </a:ext>
            </a:extLst>
          </p:cNvPr>
          <p:cNvSpPr/>
          <p:nvPr/>
        </p:nvSpPr>
        <p:spPr>
          <a:xfrm>
            <a:off x="9291857" y="3225509"/>
            <a:ext cx="360000" cy="3600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Овал 74">
            <a:extLst>
              <a:ext uri="{FF2B5EF4-FFF2-40B4-BE49-F238E27FC236}">
                <a16:creationId xmlns:a16="http://schemas.microsoft.com/office/drawing/2014/main" id="{AECD0712-0354-4285-8767-83620C626D78}"/>
              </a:ext>
            </a:extLst>
          </p:cNvPr>
          <p:cNvSpPr/>
          <p:nvPr/>
        </p:nvSpPr>
        <p:spPr>
          <a:xfrm>
            <a:off x="11169636" y="3234173"/>
            <a:ext cx="360000" cy="360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A4A2B868-1EE3-4F7A-80CB-4528BE03F4B8}"/>
              </a:ext>
            </a:extLst>
          </p:cNvPr>
          <p:cNvSpPr/>
          <p:nvPr/>
        </p:nvSpPr>
        <p:spPr>
          <a:xfrm>
            <a:off x="10850882" y="3235426"/>
            <a:ext cx="360000" cy="360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>
            <a:extLst>
              <a:ext uri="{FF2B5EF4-FFF2-40B4-BE49-F238E27FC236}">
                <a16:creationId xmlns:a16="http://schemas.microsoft.com/office/drawing/2014/main" id="{0FE354B7-0D38-4870-A1DF-A6884063EE04}"/>
              </a:ext>
            </a:extLst>
          </p:cNvPr>
          <p:cNvSpPr/>
          <p:nvPr/>
        </p:nvSpPr>
        <p:spPr>
          <a:xfrm>
            <a:off x="10177925" y="3217676"/>
            <a:ext cx="360000" cy="360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8C5B267E-4B4A-4C85-8FA7-F3AC04391D75}"/>
              </a:ext>
            </a:extLst>
          </p:cNvPr>
          <p:cNvSpPr/>
          <p:nvPr/>
        </p:nvSpPr>
        <p:spPr>
          <a:xfrm>
            <a:off x="6805499" y="2753809"/>
            <a:ext cx="106019" cy="5253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Прямоугольник 78">
                <a:extLst>
                  <a:ext uri="{FF2B5EF4-FFF2-40B4-BE49-F238E27FC236}">
                    <a16:creationId xmlns:a16="http://schemas.microsoft.com/office/drawing/2014/main" id="{0B311746-AD92-4406-8B9E-0D2E92AF9739}"/>
                  </a:ext>
                </a:extLst>
              </p:cNvPr>
              <p:cNvSpPr/>
              <p:nvPr/>
            </p:nvSpPr>
            <p:spPr>
              <a:xfrm>
                <a:off x="9174110" y="3565092"/>
                <a:ext cx="102534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func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79" name="Прямоугольник 78">
                <a:extLst>
                  <a:ext uri="{FF2B5EF4-FFF2-40B4-BE49-F238E27FC236}">
                    <a16:creationId xmlns:a16="http://schemas.microsoft.com/office/drawing/2014/main" id="{0B311746-AD92-4406-8B9E-0D2E92AF97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4110" y="3565092"/>
                <a:ext cx="102534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Полилиния: фигура 79">
            <a:extLst>
              <a:ext uri="{FF2B5EF4-FFF2-40B4-BE49-F238E27FC236}">
                <a16:creationId xmlns:a16="http://schemas.microsoft.com/office/drawing/2014/main" id="{A019C6A3-ADB1-4279-83FC-F64ADD82C01A}"/>
              </a:ext>
            </a:extLst>
          </p:cNvPr>
          <p:cNvSpPr/>
          <p:nvPr/>
        </p:nvSpPr>
        <p:spPr>
          <a:xfrm>
            <a:off x="6594932" y="3953729"/>
            <a:ext cx="5126736" cy="408432"/>
          </a:xfrm>
          <a:custGeom>
            <a:avLst/>
            <a:gdLst>
              <a:gd name="connsiteX0" fmla="*/ 0 w 5126736"/>
              <a:gd name="connsiteY0" fmla="*/ 140208 h 408432"/>
              <a:gd name="connsiteX1" fmla="*/ 42672 w 5126736"/>
              <a:gd name="connsiteY1" fmla="*/ 134112 h 408432"/>
              <a:gd name="connsiteX2" fmla="*/ 60960 w 5126736"/>
              <a:gd name="connsiteY2" fmla="*/ 128016 h 408432"/>
              <a:gd name="connsiteX3" fmla="*/ 347472 w 5126736"/>
              <a:gd name="connsiteY3" fmla="*/ 115824 h 408432"/>
              <a:gd name="connsiteX4" fmla="*/ 414528 w 5126736"/>
              <a:gd name="connsiteY4" fmla="*/ 97536 h 408432"/>
              <a:gd name="connsiteX5" fmla="*/ 463296 w 5126736"/>
              <a:gd name="connsiteY5" fmla="*/ 73152 h 408432"/>
              <a:gd name="connsiteX6" fmla="*/ 481584 w 5126736"/>
              <a:gd name="connsiteY6" fmla="*/ 60960 h 408432"/>
              <a:gd name="connsiteX7" fmla="*/ 505968 w 5126736"/>
              <a:gd name="connsiteY7" fmla="*/ 54864 h 408432"/>
              <a:gd name="connsiteX8" fmla="*/ 566928 w 5126736"/>
              <a:gd name="connsiteY8" fmla="*/ 24384 h 408432"/>
              <a:gd name="connsiteX9" fmla="*/ 585216 w 5126736"/>
              <a:gd name="connsiteY9" fmla="*/ 12192 h 408432"/>
              <a:gd name="connsiteX10" fmla="*/ 627888 w 5126736"/>
              <a:gd name="connsiteY10" fmla="*/ 0 h 408432"/>
              <a:gd name="connsiteX11" fmla="*/ 932688 w 5126736"/>
              <a:gd name="connsiteY11" fmla="*/ 6096 h 408432"/>
              <a:gd name="connsiteX12" fmla="*/ 963168 w 5126736"/>
              <a:gd name="connsiteY12" fmla="*/ 18288 h 408432"/>
              <a:gd name="connsiteX13" fmla="*/ 999744 w 5126736"/>
              <a:gd name="connsiteY13" fmla="*/ 24384 h 408432"/>
              <a:gd name="connsiteX14" fmla="*/ 1036320 w 5126736"/>
              <a:gd name="connsiteY14" fmla="*/ 42672 h 408432"/>
              <a:gd name="connsiteX15" fmla="*/ 1054608 w 5126736"/>
              <a:gd name="connsiteY15" fmla="*/ 48768 h 408432"/>
              <a:gd name="connsiteX16" fmla="*/ 1078992 w 5126736"/>
              <a:gd name="connsiteY16" fmla="*/ 60960 h 408432"/>
              <a:gd name="connsiteX17" fmla="*/ 1109472 w 5126736"/>
              <a:gd name="connsiteY17" fmla="*/ 91440 h 408432"/>
              <a:gd name="connsiteX18" fmla="*/ 1121664 w 5126736"/>
              <a:gd name="connsiteY18" fmla="*/ 109728 h 408432"/>
              <a:gd name="connsiteX19" fmla="*/ 1139952 w 5126736"/>
              <a:gd name="connsiteY19" fmla="*/ 121920 h 408432"/>
              <a:gd name="connsiteX20" fmla="*/ 1158240 w 5126736"/>
              <a:gd name="connsiteY20" fmla="*/ 146304 h 408432"/>
              <a:gd name="connsiteX21" fmla="*/ 1176528 w 5126736"/>
              <a:gd name="connsiteY21" fmla="*/ 158496 h 408432"/>
              <a:gd name="connsiteX22" fmla="*/ 1200912 w 5126736"/>
              <a:gd name="connsiteY22" fmla="*/ 176784 h 408432"/>
              <a:gd name="connsiteX23" fmla="*/ 1261872 w 5126736"/>
              <a:gd name="connsiteY23" fmla="*/ 195072 h 408432"/>
              <a:gd name="connsiteX24" fmla="*/ 1280160 w 5126736"/>
              <a:gd name="connsiteY24" fmla="*/ 201168 h 408432"/>
              <a:gd name="connsiteX25" fmla="*/ 1755648 w 5126736"/>
              <a:gd name="connsiteY25" fmla="*/ 207264 h 408432"/>
              <a:gd name="connsiteX26" fmla="*/ 1773936 w 5126736"/>
              <a:gd name="connsiteY26" fmla="*/ 219456 h 408432"/>
              <a:gd name="connsiteX27" fmla="*/ 1804416 w 5126736"/>
              <a:gd name="connsiteY27" fmla="*/ 249936 h 408432"/>
              <a:gd name="connsiteX28" fmla="*/ 1877568 w 5126736"/>
              <a:gd name="connsiteY28" fmla="*/ 256032 h 408432"/>
              <a:gd name="connsiteX29" fmla="*/ 1987296 w 5126736"/>
              <a:gd name="connsiteY29" fmla="*/ 268224 h 408432"/>
              <a:gd name="connsiteX30" fmla="*/ 2084832 w 5126736"/>
              <a:gd name="connsiteY30" fmla="*/ 280416 h 408432"/>
              <a:gd name="connsiteX31" fmla="*/ 2103120 w 5126736"/>
              <a:gd name="connsiteY31" fmla="*/ 286512 h 408432"/>
              <a:gd name="connsiteX32" fmla="*/ 2292096 w 5126736"/>
              <a:gd name="connsiteY32" fmla="*/ 274320 h 408432"/>
              <a:gd name="connsiteX33" fmla="*/ 2340864 w 5126736"/>
              <a:gd name="connsiteY33" fmla="*/ 268224 h 408432"/>
              <a:gd name="connsiteX34" fmla="*/ 2401824 w 5126736"/>
              <a:gd name="connsiteY34" fmla="*/ 243840 h 408432"/>
              <a:gd name="connsiteX35" fmla="*/ 2426208 w 5126736"/>
              <a:gd name="connsiteY35" fmla="*/ 237744 h 408432"/>
              <a:gd name="connsiteX36" fmla="*/ 2481072 w 5126736"/>
              <a:gd name="connsiteY36" fmla="*/ 225552 h 408432"/>
              <a:gd name="connsiteX37" fmla="*/ 2712720 w 5126736"/>
              <a:gd name="connsiteY37" fmla="*/ 231648 h 408432"/>
              <a:gd name="connsiteX38" fmla="*/ 2749296 w 5126736"/>
              <a:gd name="connsiteY38" fmla="*/ 249936 h 408432"/>
              <a:gd name="connsiteX39" fmla="*/ 2791968 w 5126736"/>
              <a:gd name="connsiteY39" fmla="*/ 262128 h 408432"/>
              <a:gd name="connsiteX40" fmla="*/ 2852928 w 5126736"/>
              <a:gd name="connsiteY40" fmla="*/ 286512 h 408432"/>
              <a:gd name="connsiteX41" fmla="*/ 2889504 w 5126736"/>
              <a:gd name="connsiteY41" fmla="*/ 310896 h 408432"/>
              <a:gd name="connsiteX42" fmla="*/ 2968752 w 5126736"/>
              <a:gd name="connsiteY42" fmla="*/ 335280 h 408432"/>
              <a:gd name="connsiteX43" fmla="*/ 3023616 w 5126736"/>
              <a:gd name="connsiteY43" fmla="*/ 365760 h 408432"/>
              <a:gd name="connsiteX44" fmla="*/ 3041904 w 5126736"/>
              <a:gd name="connsiteY44" fmla="*/ 371856 h 408432"/>
              <a:gd name="connsiteX45" fmla="*/ 3096768 w 5126736"/>
              <a:gd name="connsiteY45" fmla="*/ 396240 h 408432"/>
              <a:gd name="connsiteX46" fmla="*/ 3133344 w 5126736"/>
              <a:gd name="connsiteY46" fmla="*/ 408432 h 408432"/>
              <a:gd name="connsiteX47" fmla="*/ 3377184 w 5126736"/>
              <a:gd name="connsiteY47" fmla="*/ 396240 h 408432"/>
              <a:gd name="connsiteX48" fmla="*/ 3425952 w 5126736"/>
              <a:gd name="connsiteY48" fmla="*/ 384048 h 408432"/>
              <a:gd name="connsiteX49" fmla="*/ 3450336 w 5126736"/>
              <a:gd name="connsiteY49" fmla="*/ 377952 h 408432"/>
              <a:gd name="connsiteX50" fmla="*/ 3468624 w 5126736"/>
              <a:gd name="connsiteY50" fmla="*/ 365760 h 408432"/>
              <a:gd name="connsiteX51" fmla="*/ 3572256 w 5126736"/>
              <a:gd name="connsiteY51" fmla="*/ 353568 h 408432"/>
              <a:gd name="connsiteX52" fmla="*/ 3614928 w 5126736"/>
              <a:gd name="connsiteY52" fmla="*/ 347472 h 408432"/>
              <a:gd name="connsiteX53" fmla="*/ 3639312 w 5126736"/>
              <a:gd name="connsiteY53" fmla="*/ 335280 h 408432"/>
              <a:gd name="connsiteX54" fmla="*/ 3663696 w 5126736"/>
              <a:gd name="connsiteY54" fmla="*/ 329184 h 408432"/>
              <a:gd name="connsiteX55" fmla="*/ 3681984 w 5126736"/>
              <a:gd name="connsiteY55" fmla="*/ 323088 h 408432"/>
              <a:gd name="connsiteX56" fmla="*/ 3706368 w 5126736"/>
              <a:gd name="connsiteY56" fmla="*/ 316992 h 408432"/>
              <a:gd name="connsiteX57" fmla="*/ 3761232 w 5126736"/>
              <a:gd name="connsiteY57" fmla="*/ 292608 h 408432"/>
              <a:gd name="connsiteX58" fmla="*/ 3779520 w 5126736"/>
              <a:gd name="connsiteY58" fmla="*/ 286512 h 408432"/>
              <a:gd name="connsiteX59" fmla="*/ 3803904 w 5126736"/>
              <a:gd name="connsiteY59" fmla="*/ 274320 h 408432"/>
              <a:gd name="connsiteX60" fmla="*/ 3858768 w 5126736"/>
              <a:gd name="connsiteY60" fmla="*/ 262128 h 408432"/>
              <a:gd name="connsiteX61" fmla="*/ 3895344 w 5126736"/>
              <a:gd name="connsiteY61" fmla="*/ 249936 h 408432"/>
              <a:gd name="connsiteX62" fmla="*/ 3925824 w 5126736"/>
              <a:gd name="connsiteY62" fmla="*/ 237744 h 408432"/>
              <a:gd name="connsiteX63" fmla="*/ 3968496 w 5126736"/>
              <a:gd name="connsiteY63" fmla="*/ 231648 h 408432"/>
              <a:gd name="connsiteX64" fmla="*/ 4005072 w 5126736"/>
              <a:gd name="connsiteY64" fmla="*/ 219456 h 408432"/>
              <a:gd name="connsiteX65" fmla="*/ 4114800 w 5126736"/>
              <a:gd name="connsiteY65" fmla="*/ 207264 h 408432"/>
              <a:gd name="connsiteX66" fmla="*/ 4370832 w 5126736"/>
              <a:gd name="connsiteY66" fmla="*/ 182880 h 408432"/>
              <a:gd name="connsiteX67" fmla="*/ 4437888 w 5126736"/>
              <a:gd name="connsiteY67" fmla="*/ 164592 h 408432"/>
              <a:gd name="connsiteX68" fmla="*/ 4480560 w 5126736"/>
              <a:gd name="connsiteY68" fmla="*/ 152400 h 408432"/>
              <a:gd name="connsiteX69" fmla="*/ 4498848 w 5126736"/>
              <a:gd name="connsiteY69" fmla="*/ 140208 h 408432"/>
              <a:gd name="connsiteX70" fmla="*/ 4529328 w 5126736"/>
              <a:gd name="connsiteY70" fmla="*/ 134112 h 408432"/>
              <a:gd name="connsiteX71" fmla="*/ 4578096 w 5126736"/>
              <a:gd name="connsiteY71" fmla="*/ 121920 h 408432"/>
              <a:gd name="connsiteX72" fmla="*/ 4663440 w 5126736"/>
              <a:gd name="connsiteY72" fmla="*/ 85344 h 408432"/>
              <a:gd name="connsiteX73" fmla="*/ 4681728 w 5126736"/>
              <a:gd name="connsiteY73" fmla="*/ 79248 h 408432"/>
              <a:gd name="connsiteX74" fmla="*/ 4828032 w 5126736"/>
              <a:gd name="connsiteY74" fmla="*/ 73152 h 408432"/>
              <a:gd name="connsiteX75" fmla="*/ 4852416 w 5126736"/>
              <a:gd name="connsiteY75" fmla="*/ 67056 h 408432"/>
              <a:gd name="connsiteX76" fmla="*/ 4870704 w 5126736"/>
              <a:gd name="connsiteY76" fmla="*/ 54864 h 408432"/>
              <a:gd name="connsiteX77" fmla="*/ 4962144 w 5126736"/>
              <a:gd name="connsiteY77" fmla="*/ 48768 h 408432"/>
              <a:gd name="connsiteX78" fmla="*/ 4980432 w 5126736"/>
              <a:gd name="connsiteY78" fmla="*/ 36576 h 408432"/>
              <a:gd name="connsiteX79" fmla="*/ 5029200 w 5126736"/>
              <a:gd name="connsiteY79" fmla="*/ 24384 h 408432"/>
              <a:gd name="connsiteX80" fmla="*/ 5126736 w 5126736"/>
              <a:gd name="connsiteY80" fmla="*/ 18288 h 40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5126736" h="408432">
                <a:moveTo>
                  <a:pt x="0" y="140208"/>
                </a:moveTo>
                <a:cubicBezTo>
                  <a:pt x="14224" y="138176"/>
                  <a:pt x="28583" y="136930"/>
                  <a:pt x="42672" y="134112"/>
                </a:cubicBezTo>
                <a:cubicBezTo>
                  <a:pt x="48973" y="132852"/>
                  <a:pt x="54546" y="128401"/>
                  <a:pt x="60960" y="128016"/>
                </a:cubicBezTo>
                <a:cubicBezTo>
                  <a:pt x="156379" y="122291"/>
                  <a:pt x="251968" y="119888"/>
                  <a:pt x="347472" y="115824"/>
                </a:cubicBezTo>
                <a:cubicBezTo>
                  <a:pt x="384951" y="109577"/>
                  <a:pt x="381328" y="112859"/>
                  <a:pt x="414528" y="97536"/>
                </a:cubicBezTo>
                <a:cubicBezTo>
                  <a:pt x="431030" y="89920"/>
                  <a:pt x="448174" y="83234"/>
                  <a:pt x="463296" y="73152"/>
                </a:cubicBezTo>
                <a:cubicBezTo>
                  <a:pt x="469392" y="69088"/>
                  <a:pt x="474850" y="63846"/>
                  <a:pt x="481584" y="60960"/>
                </a:cubicBezTo>
                <a:cubicBezTo>
                  <a:pt x="489285" y="57660"/>
                  <a:pt x="497840" y="56896"/>
                  <a:pt x="505968" y="54864"/>
                </a:cubicBezTo>
                <a:cubicBezTo>
                  <a:pt x="549515" y="25833"/>
                  <a:pt x="528329" y="34034"/>
                  <a:pt x="566928" y="24384"/>
                </a:cubicBezTo>
                <a:cubicBezTo>
                  <a:pt x="573024" y="20320"/>
                  <a:pt x="578663" y="15469"/>
                  <a:pt x="585216" y="12192"/>
                </a:cubicBezTo>
                <a:cubicBezTo>
                  <a:pt x="593961" y="7819"/>
                  <a:pt x="620075" y="1953"/>
                  <a:pt x="627888" y="0"/>
                </a:cubicBezTo>
                <a:cubicBezTo>
                  <a:pt x="729488" y="2032"/>
                  <a:pt x="831219" y="561"/>
                  <a:pt x="932688" y="6096"/>
                </a:cubicBezTo>
                <a:cubicBezTo>
                  <a:pt x="943614" y="6692"/>
                  <a:pt x="952611" y="15409"/>
                  <a:pt x="963168" y="18288"/>
                </a:cubicBezTo>
                <a:cubicBezTo>
                  <a:pt x="975093" y="21540"/>
                  <a:pt x="987678" y="21703"/>
                  <a:pt x="999744" y="24384"/>
                </a:cubicBezTo>
                <a:cubicBezTo>
                  <a:pt x="1027324" y="30513"/>
                  <a:pt x="1010015" y="29520"/>
                  <a:pt x="1036320" y="42672"/>
                </a:cubicBezTo>
                <a:cubicBezTo>
                  <a:pt x="1042067" y="45546"/>
                  <a:pt x="1048702" y="46237"/>
                  <a:pt x="1054608" y="48768"/>
                </a:cubicBezTo>
                <a:cubicBezTo>
                  <a:pt x="1062961" y="52348"/>
                  <a:pt x="1070864" y="56896"/>
                  <a:pt x="1078992" y="60960"/>
                </a:cubicBezTo>
                <a:cubicBezTo>
                  <a:pt x="1111504" y="109728"/>
                  <a:pt x="1068832" y="50800"/>
                  <a:pt x="1109472" y="91440"/>
                </a:cubicBezTo>
                <a:cubicBezTo>
                  <a:pt x="1114653" y="96621"/>
                  <a:pt x="1116483" y="104547"/>
                  <a:pt x="1121664" y="109728"/>
                </a:cubicBezTo>
                <a:cubicBezTo>
                  <a:pt x="1126845" y="114909"/>
                  <a:pt x="1134771" y="116739"/>
                  <a:pt x="1139952" y="121920"/>
                </a:cubicBezTo>
                <a:cubicBezTo>
                  <a:pt x="1147136" y="129104"/>
                  <a:pt x="1151056" y="139120"/>
                  <a:pt x="1158240" y="146304"/>
                </a:cubicBezTo>
                <a:cubicBezTo>
                  <a:pt x="1163421" y="151485"/>
                  <a:pt x="1170566" y="154238"/>
                  <a:pt x="1176528" y="158496"/>
                </a:cubicBezTo>
                <a:cubicBezTo>
                  <a:pt x="1184796" y="164401"/>
                  <a:pt x="1192031" y="171850"/>
                  <a:pt x="1200912" y="176784"/>
                </a:cubicBezTo>
                <a:cubicBezTo>
                  <a:pt x="1227719" y="191677"/>
                  <a:pt x="1233248" y="187916"/>
                  <a:pt x="1261872" y="195072"/>
                </a:cubicBezTo>
                <a:cubicBezTo>
                  <a:pt x="1268106" y="196630"/>
                  <a:pt x="1273736" y="201009"/>
                  <a:pt x="1280160" y="201168"/>
                </a:cubicBezTo>
                <a:cubicBezTo>
                  <a:pt x="1438621" y="205081"/>
                  <a:pt x="1597152" y="205232"/>
                  <a:pt x="1755648" y="207264"/>
                </a:cubicBezTo>
                <a:cubicBezTo>
                  <a:pt x="1761744" y="211328"/>
                  <a:pt x="1768755" y="214275"/>
                  <a:pt x="1773936" y="219456"/>
                </a:cubicBezTo>
                <a:cubicBezTo>
                  <a:pt x="1786128" y="231648"/>
                  <a:pt x="1784096" y="245872"/>
                  <a:pt x="1804416" y="249936"/>
                </a:cubicBezTo>
                <a:cubicBezTo>
                  <a:pt x="1828409" y="254735"/>
                  <a:pt x="1853221" y="253597"/>
                  <a:pt x="1877568" y="256032"/>
                </a:cubicBezTo>
                <a:cubicBezTo>
                  <a:pt x="1914186" y="259694"/>
                  <a:pt x="1987296" y="268224"/>
                  <a:pt x="1987296" y="268224"/>
                </a:cubicBezTo>
                <a:cubicBezTo>
                  <a:pt x="2035513" y="284296"/>
                  <a:pt x="1979411" y="267238"/>
                  <a:pt x="2084832" y="280416"/>
                </a:cubicBezTo>
                <a:cubicBezTo>
                  <a:pt x="2091208" y="281213"/>
                  <a:pt x="2097024" y="284480"/>
                  <a:pt x="2103120" y="286512"/>
                </a:cubicBezTo>
                <a:lnTo>
                  <a:pt x="2292096" y="274320"/>
                </a:lnTo>
                <a:cubicBezTo>
                  <a:pt x="2308430" y="273064"/>
                  <a:pt x="2324845" y="271657"/>
                  <a:pt x="2340864" y="268224"/>
                </a:cubicBezTo>
                <a:cubicBezTo>
                  <a:pt x="2392046" y="257256"/>
                  <a:pt x="2361713" y="258882"/>
                  <a:pt x="2401824" y="243840"/>
                </a:cubicBezTo>
                <a:cubicBezTo>
                  <a:pt x="2409669" y="240898"/>
                  <a:pt x="2418152" y="240046"/>
                  <a:pt x="2426208" y="237744"/>
                </a:cubicBezTo>
                <a:cubicBezTo>
                  <a:pt x="2468227" y="225738"/>
                  <a:pt x="2415065" y="236553"/>
                  <a:pt x="2481072" y="225552"/>
                </a:cubicBezTo>
                <a:cubicBezTo>
                  <a:pt x="2558288" y="227584"/>
                  <a:pt x="2635569" y="227885"/>
                  <a:pt x="2712720" y="231648"/>
                </a:cubicBezTo>
                <a:cubicBezTo>
                  <a:pt x="2732044" y="232591"/>
                  <a:pt x="2732405" y="242697"/>
                  <a:pt x="2749296" y="249936"/>
                </a:cubicBezTo>
                <a:cubicBezTo>
                  <a:pt x="2884910" y="308056"/>
                  <a:pt x="2685203" y="214677"/>
                  <a:pt x="2791968" y="262128"/>
                </a:cubicBezTo>
                <a:cubicBezTo>
                  <a:pt x="2848629" y="287311"/>
                  <a:pt x="2807581" y="275175"/>
                  <a:pt x="2852928" y="286512"/>
                </a:cubicBezTo>
                <a:cubicBezTo>
                  <a:pt x="2865120" y="294640"/>
                  <a:pt x="2876226" y="304699"/>
                  <a:pt x="2889504" y="310896"/>
                </a:cubicBezTo>
                <a:cubicBezTo>
                  <a:pt x="2996138" y="360658"/>
                  <a:pt x="2906621" y="311981"/>
                  <a:pt x="2968752" y="335280"/>
                </a:cubicBezTo>
                <a:cubicBezTo>
                  <a:pt x="2992235" y="344086"/>
                  <a:pt x="3000336" y="354120"/>
                  <a:pt x="3023616" y="365760"/>
                </a:cubicBezTo>
                <a:cubicBezTo>
                  <a:pt x="3029363" y="368634"/>
                  <a:pt x="3035808" y="369824"/>
                  <a:pt x="3041904" y="371856"/>
                </a:cubicBezTo>
                <a:cubicBezTo>
                  <a:pt x="3080620" y="400893"/>
                  <a:pt x="3050163" y="383529"/>
                  <a:pt x="3096768" y="396240"/>
                </a:cubicBezTo>
                <a:cubicBezTo>
                  <a:pt x="3109167" y="399621"/>
                  <a:pt x="3133344" y="408432"/>
                  <a:pt x="3133344" y="408432"/>
                </a:cubicBezTo>
                <a:cubicBezTo>
                  <a:pt x="3147840" y="407828"/>
                  <a:pt x="3340621" y="400810"/>
                  <a:pt x="3377184" y="396240"/>
                </a:cubicBezTo>
                <a:cubicBezTo>
                  <a:pt x="3393811" y="394162"/>
                  <a:pt x="3409696" y="388112"/>
                  <a:pt x="3425952" y="384048"/>
                </a:cubicBezTo>
                <a:lnTo>
                  <a:pt x="3450336" y="377952"/>
                </a:lnTo>
                <a:cubicBezTo>
                  <a:pt x="3456432" y="373888"/>
                  <a:pt x="3461764" y="368332"/>
                  <a:pt x="3468624" y="365760"/>
                </a:cubicBezTo>
                <a:cubicBezTo>
                  <a:pt x="3490630" y="357508"/>
                  <a:pt x="3565452" y="354284"/>
                  <a:pt x="3572256" y="353568"/>
                </a:cubicBezTo>
                <a:cubicBezTo>
                  <a:pt x="3586545" y="352064"/>
                  <a:pt x="3600704" y="349504"/>
                  <a:pt x="3614928" y="347472"/>
                </a:cubicBezTo>
                <a:cubicBezTo>
                  <a:pt x="3623056" y="343408"/>
                  <a:pt x="3630803" y="338471"/>
                  <a:pt x="3639312" y="335280"/>
                </a:cubicBezTo>
                <a:cubicBezTo>
                  <a:pt x="3647157" y="332338"/>
                  <a:pt x="3655640" y="331486"/>
                  <a:pt x="3663696" y="329184"/>
                </a:cubicBezTo>
                <a:cubicBezTo>
                  <a:pt x="3669875" y="327419"/>
                  <a:pt x="3675805" y="324853"/>
                  <a:pt x="3681984" y="323088"/>
                </a:cubicBezTo>
                <a:cubicBezTo>
                  <a:pt x="3690040" y="320786"/>
                  <a:pt x="3698420" y="319641"/>
                  <a:pt x="3706368" y="316992"/>
                </a:cubicBezTo>
                <a:cubicBezTo>
                  <a:pt x="3748904" y="302813"/>
                  <a:pt x="3724055" y="308541"/>
                  <a:pt x="3761232" y="292608"/>
                </a:cubicBezTo>
                <a:cubicBezTo>
                  <a:pt x="3767138" y="290077"/>
                  <a:pt x="3773614" y="289043"/>
                  <a:pt x="3779520" y="286512"/>
                </a:cubicBezTo>
                <a:cubicBezTo>
                  <a:pt x="3787873" y="282932"/>
                  <a:pt x="3795395" y="277511"/>
                  <a:pt x="3803904" y="274320"/>
                </a:cubicBezTo>
                <a:cubicBezTo>
                  <a:pt x="3818502" y="268846"/>
                  <a:pt x="3844606" y="265990"/>
                  <a:pt x="3858768" y="262128"/>
                </a:cubicBezTo>
                <a:cubicBezTo>
                  <a:pt x="3871167" y="258747"/>
                  <a:pt x="3883412" y="254709"/>
                  <a:pt x="3895344" y="249936"/>
                </a:cubicBezTo>
                <a:cubicBezTo>
                  <a:pt x="3905504" y="245872"/>
                  <a:pt x="3915208" y="240398"/>
                  <a:pt x="3925824" y="237744"/>
                </a:cubicBezTo>
                <a:cubicBezTo>
                  <a:pt x="3939763" y="234259"/>
                  <a:pt x="3954272" y="233680"/>
                  <a:pt x="3968496" y="231648"/>
                </a:cubicBezTo>
                <a:cubicBezTo>
                  <a:pt x="3980688" y="227584"/>
                  <a:pt x="3992395" y="221569"/>
                  <a:pt x="4005072" y="219456"/>
                </a:cubicBezTo>
                <a:cubicBezTo>
                  <a:pt x="4041372" y="213406"/>
                  <a:pt x="4114800" y="207264"/>
                  <a:pt x="4114800" y="207264"/>
                </a:cubicBezTo>
                <a:cubicBezTo>
                  <a:pt x="4219037" y="165569"/>
                  <a:pt x="4107875" y="206254"/>
                  <a:pt x="4370832" y="182880"/>
                </a:cubicBezTo>
                <a:cubicBezTo>
                  <a:pt x="4402379" y="180076"/>
                  <a:pt x="4412698" y="171789"/>
                  <a:pt x="4437888" y="164592"/>
                </a:cubicBezTo>
                <a:cubicBezTo>
                  <a:pt x="4447003" y="161988"/>
                  <a:pt x="4470816" y="157272"/>
                  <a:pt x="4480560" y="152400"/>
                </a:cubicBezTo>
                <a:cubicBezTo>
                  <a:pt x="4487113" y="149123"/>
                  <a:pt x="4491988" y="142780"/>
                  <a:pt x="4498848" y="140208"/>
                </a:cubicBezTo>
                <a:cubicBezTo>
                  <a:pt x="4508550" y="136570"/>
                  <a:pt x="4519276" y="136625"/>
                  <a:pt x="4529328" y="134112"/>
                </a:cubicBezTo>
                <a:cubicBezTo>
                  <a:pt x="4604308" y="115367"/>
                  <a:pt x="4465752" y="144389"/>
                  <a:pt x="4578096" y="121920"/>
                </a:cubicBezTo>
                <a:cubicBezTo>
                  <a:pt x="4638359" y="91789"/>
                  <a:pt x="4609622" y="103283"/>
                  <a:pt x="4663440" y="85344"/>
                </a:cubicBezTo>
                <a:cubicBezTo>
                  <a:pt x="4669536" y="83312"/>
                  <a:pt x="4675308" y="79516"/>
                  <a:pt x="4681728" y="79248"/>
                </a:cubicBezTo>
                <a:lnTo>
                  <a:pt x="4828032" y="73152"/>
                </a:lnTo>
                <a:cubicBezTo>
                  <a:pt x="4836160" y="71120"/>
                  <a:pt x="4844715" y="70356"/>
                  <a:pt x="4852416" y="67056"/>
                </a:cubicBezTo>
                <a:cubicBezTo>
                  <a:pt x="4859150" y="64170"/>
                  <a:pt x="4863477" y="56068"/>
                  <a:pt x="4870704" y="54864"/>
                </a:cubicBezTo>
                <a:cubicBezTo>
                  <a:pt x="4900836" y="49842"/>
                  <a:pt x="4931664" y="50800"/>
                  <a:pt x="4962144" y="48768"/>
                </a:cubicBezTo>
                <a:cubicBezTo>
                  <a:pt x="4968240" y="44704"/>
                  <a:pt x="4973879" y="39853"/>
                  <a:pt x="4980432" y="36576"/>
                </a:cubicBezTo>
                <a:cubicBezTo>
                  <a:pt x="4991068" y="31258"/>
                  <a:pt x="5020607" y="25202"/>
                  <a:pt x="5029200" y="24384"/>
                </a:cubicBezTo>
                <a:cubicBezTo>
                  <a:pt x="5061629" y="21296"/>
                  <a:pt x="5126736" y="18288"/>
                  <a:pt x="5126736" y="18288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Прямоугольник 80">
                <a:extLst>
                  <a:ext uri="{FF2B5EF4-FFF2-40B4-BE49-F238E27FC236}">
                    <a16:creationId xmlns:a16="http://schemas.microsoft.com/office/drawing/2014/main" id="{BDE9A9F1-6A37-47E5-992B-6DB3A40C29E9}"/>
                  </a:ext>
                </a:extLst>
              </p:cNvPr>
              <p:cNvSpPr/>
              <p:nvPr/>
            </p:nvSpPr>
            <p:spPr>
              <a:xfrm>
                <a:off x="8432404" y="1714632"/>
                <a:ext cx="286905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ru-RU" sz="28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nary>
                      <m:naryPr>
                        <m:chr m:val="∑"/>
                        <m:supHide m:val="on"/>
                        <m:ctrlPr>
                          <a:rPr lang="ru-RU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ru-RU" sz="2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ru-RU" sz="32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81" name="Прямоугольник 80">
                <a:extLst>
                  <a:ext uri="{FF2B5EF4-FFF2-40B4-BE49-F238E27FC236}">
                    <a16:creationId xmlns:a16="http://schemas.microsoft.com/office/drawing/2014/main" id="{BDE9A9F1-6A37-47E5-992B-6DB3A40C29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404" y="1714632"/>
                <a:ext cx="286905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2BD999C-9C45-42DB-9C56-28A3AEE4D597}"/>
              </a:ext>
            </a:extLst>
          </p:cNvPr>
          <p:cNvSpPr/>
          <p:nvPr/>
        </p:nvSpPr>
        <p:spPr>
          <a:xfrm>
            <a:off x="8979593" y="805962"/>
            <a:ext cx="279441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>
                <a:solidFill>
                  <a:schemeClr val="bg1"/>
                </a:solidFill>
              </a:rPr>
              <a:t>Gini impurity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</a:p>
          <a:p>
            <a:r>
              <a:rPr lang="ru-RU" sz="2800" dirty="0">
                <a:solidFill>
                  <a:schemeClr val="bg1"/>
                </a:solidFill>
              </a:rPr>
              <a:t>Критерий Джини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Прямоугольник 48">
                <a:extLst>
                  <a:ext uri="{FF2B5EF4-FFF2-40B4-BE49-F238E27FC236}">
                    <a16:creationId xmlns:a16="http://schemas.microsoft.com/office/drawing/2014/main" id="{777DAFBA-1E56-4A62-B3FC-01C33C20BD5A}"/>
                  </a:ext>
                </a:extLst>
              </p:cNvPr>
              <p:cNvSpPr/>
              <p:nvPr/>
            </p:nvSpPr>
            <p:spPr>
              <a:xfrm>
                <a:off x="5094431" y="2283720"/>
                <a:ext cx="734117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ru-RU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вероятность"</m:t>
                    </m:r>
                    <m:r>
                      <a:rPr lang="ru-RU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Да</m:t>
                    </m:r>
                    <m:r>
                      <a:rPr lang="ru-RU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"</m:t>
                    </m:r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baseline="30000" dirty="0">
                    <a:solidFill>
                      <a:schemeClr val="bg1"/>
                    </a:solidFill>
                  </a:rPr>
                  <a:t>2</a:t>
                </a:r>
                <a:r>
                  <a:rPr lang="ru-RU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вероятность"</m:t>
                    </m:r>
                    <m:r>
                      <a:rPr lang="ru-RU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Нет</m:t>
                    </m:r>
                    <m:r>
                      <a:rPr lang="ru-RU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"</m:t>
                    </m:r>
                    <m:r>
                      <a:rPr lang="en-US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baseline="30000" dirty="0">
                    <a:solidFill>
                      <a:schemeClr val="bg1"/>
                    </a:solidFill>
                  </a:rPr>
                  <a:t> 2</a:t>
                </a:r>
                <a:endParaRPr lang="ru-RU" sz="2400" dirty="0"/>
              </a:p>
            </p:txBody>
          </p:sp>
        </mc:Choice>
        <mc:Fallback xmlns="">
          <p:sp>
            <p:nvSpPr>
              <p:cNvPr id="49" name="Прямоугольник 48">
                <a:extLst>
                  <a:ext uri="{FF2B5EF4-FFF2-40B4-BE49-F238E27FC236}">
                    <a16:creationId xmlns:a16="http://schemas.microsoft.com/office/drawing/2014/main" id="{777DAFBA-1E56-4A62-B3FC-01C33C20B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431" y="2283720"/>
                <a:ext cx="7341177" cy="461665"/>
              </a:xfrm>
              <a:prstGeom prst="rect">
                <a:avLst/>
              </a:prstGeom>
              <a:blipFill>
                <a:blip r:embed="rId6"/>
                <a:stretch>
                  <a:fillRect l="-249" t="-2667" b="-18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558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81481E-6 L 0.00521 0.3738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1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0.38568 0.00648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71" y="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568 0.00649 L 0.22852 0.00487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65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4" grpId="0"/>
      <p:bldP spid="32" grpId="0" animBg="1"/>
      <p:bldP spid="33" grpId="0" animBg="1"/>
      <p:bldP spid="34" grpId="0" animBg="1"/>
      <p:bldP spid="47" grpId="0"/>
      <p:bldP spid="48" grpId="0"/>
      <p:bldP spid="21" grpId="0" animBg="1"/>
      <p:bldP spid="21" grpId="1" animBg="1"/>
      <p:bldP spid="60" grpId="0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8" grpId="1" animBg="1"/>
      <p:bldP spid="78" grpId="2" animBg="1"/>
      <p:bldP spid="79" grpId="0"/>
      <p:bldP spid="80" grpId="0" animBg="1"/>
      <p:bldP spid="81" grpId="0"/>
      <p:bldP spid="3" grpId="0"/>
      <p:bldP spid="4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5520" y="692696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</a:t>
            </a:r>
            <a:endParaRPr lang="tr-TR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11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Решений. Антон Долганов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59C678CE-8B20-4457-90E8-7350EB897FC0}"/>
              </a:ext>
            </a:extLst>
          </p:cNvPr>
          <p:cNvSpPr/>
          <p:nvPr/>
        </p:nvSpPr>
        <p:spPr>
          <a:xfrm>
            <a:off x="3404737" y="1210605"/>
            <a:ext cx="52758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Выбираем Лучший Узел</a:t>
            </a:r>
            <a:endParaRPr lang="en-US" sz="3200" b="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6BBC91E6-E62C-4914-8E25-70C3AC26811E}"/>
              </a:ext>
            </a:extLst>
          </p:cNvPr>
          <p:cNvSpPr/>
          <p:nvPr/>
        </p:nvSpPr>
        <p:spPr>
          <a:xfrm>
            <a:off x="8856177" y="1767074"/>
            <a:ext cx="1833269" cy="827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Балл ЕГЭ</a:t>
            </a:r>
          </a:p>
          <a:p>
            <a:pPr algn="ctr"/>
            <a:r>
              <a:rPr lang="ru-RU" sz="2400" dirty="0"/>
              <a:t> </a:t>
            </a:r>
            <a:r>
              <a:rPr lang="en-US" sz="2400" dirty="0"/>
              <a:t>&gt; 75</a:t>
            </a:r>
            <a:endParaRPr lang="ru-RU" sz="2400" dirty="0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8B4792A1-6380-440C-82B0-CC10AC5B736E}"/>
              </a:ext>
            </a:extLst>
          </p:cNvPr>
          <p:cNvSpPr/>
          <p:nvPr/>
        </p:nvSpPr>
        <p:spPr>
          <a:xfrm>
            <a:off x="7905623" y="3096670"/>
            <a:ext cx="1720957" cy="11351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  <a:p>
            <a:pPr algn="ctr"/>
            <a:r>
              <a:rPr lang="ru-RU" sz="2400" dirty="0"/>
              <a:t>Отчислен</a:t>
            </a:r>
          </a:p>
          <a:p>
            <a:pPr algn="ctr"/>
            <a:r>
              <a:rPr lang="ru-RU" sz="2400" dirty="0"/>
              <a:t>Да</a:t>
            </a:r>
            <a:r>
              <a:rPr lang="en-US" sz="2400" dirty="0"/>
              <a:t>|935</a:t>
            </a:r>
            <a:endParaRPr lang="ru-RU" sz="2400" dirty="0"/>
          </a:p>
          <a:p>
            <a:pPr algn="ctr"/>
            <a:r>
              <a:rPr lang="ru-RU" sz="2400" dirty="0"/>
              <a:t>Нет</a:t>
            </a:r>
            <a:r>
              <a:rPr lang="en-US" sz="2400" dirty="0"/>
              <a:t> |436</a:t>
            </a:r>
            <a:endParaRPr lang="ru-RU" sz="2400" dirty="0"/>
          </a:p>
          <a:p>
            <a:pPr algn="ctr"/>
            <a:endParaRPr lang="ru-RU" sz="2400" dirty="0"/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EF4D896F-4CFE-4791-957C-59D75B051F9A}"/>
              </a:ext>
            </a:extLst>
          </p:cNvPr>
          <p:cNvSpPr/>
          <p:nvPr/>
        </p:nvSpPr>
        <p:spPr>
          <a:xfrm>
            <a:off x="10056440" y="3096670"/>
            <a:ext cx="1707952" cy="114441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Отчислен</a:t>
            </a:r>
          </a:p>
          <a:p>
            <a:pPr algn="ctr"/>
            <a:r>
              <a:rPr lang="ru-RU" sz="2400" dirty="0"/>
              <a:t>Да</a:t>
            </a:r>
            <a:r>
              <a:rPr lang="en-US" sz="2400" dirty="0"/>
              <a:t>|159</a:t>
            </a:r>
            <a:endParaRPr lang="ru-RU" sz="2400" dirty="0"/>
          </a:p>
          <a:p>
            <a:pPr algn="ctr"/>
            <a:r>
              <a:rPr lang="ru-RU" sz="2400" dirty="0"/>
              <a:t>Нет</a:t>
            </a:r>
            <a:r>
              <a:rPr lang="en-US" sz="2400" dirty="0"/>
              <a:t> |381</a:t>
            </a:r>
            <a:endParaRPr lang="ru-RU" sz="2400" dirty="0"/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921DA039-6DB3-48D2-AE98-90E0329FB37B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 flipH="1">
            <a:off x="8766102" y="2594813"/>
            <a:ext cx="1006710" cy="50185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D507431F-B4F3-4CBB-A1EE-B7C48A7E0707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>
            <a:off x="9772812" y="2594813"/>
            <a:ext cx="1137604" cy="50185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43E4932-3B6E-4E06-A1BD-161B892BF430}"/>
              </a:ext>
            </a:extLst>
          </p:cNvPr>
          <p:cNvSpPr txBox="1"/>
          <p:nvPr/>
        </p:nvSpPr>
        <p:spPr>
          <a:xfrm>
            <a:off x="8186514" y="2482620"/>
            <a:ext cx="736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6CC7502-452F-4A46-82E7-56FD7BD6DB24}"/>
              </a:ext>
            </a:extLst>
          </p:cNvPr>
          <p:cNvSpPr txBox="1"/>
          <p:nvPr/>
        </p:nvSpPr>
        <p:spPr>
          <a:xfrm>
            <a:off x="10735843" y="2452369"/>
            <a:ext cx="1028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Нет</a:t>
            </a: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C7A21EF4-7163-4FE5-8AE2-3D85F04B486E}"/>
              </a:ext>
            </a:extLst>
          </p:cNvPr>
          <p:cNvSpPr/>
          <p:nvPr/>
        </p:nvSpPr>
        <p:spPr>
          <a:xfrm>
            <a:off x="1295863" y="1866176"/>
            <a:ext cx="1782805" cy="58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Пол М</a:t>
            </a: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4297AB28-7244-4E0E-9803-7E9C290A86B9}"/>
              </a:ext>
            </a:extLst>
          </p:cNvPr>
          <p:cNvSpPr/>
          <p:nvPr/>
        </p:nvSpPr>
        <p:spPr>
          <a:xfrm>
            <a:off x="335360" y="2993844"/>
            <a:ext cx="1628329" cy="114441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  <a:p>
            <a:pPr algn="ctr"/>
            <a:r>
              <a:rPr lang="ru-RU" sz="2400" dirty="0"/>
              <a:t>Отчислен</a:t>
            </a:r>
          </a:p>
          <a:p>
            <a:pPr algn="ctr"/>
            <a:r>
              <a:rPr lang="ru-RU" sz="2400" dirty="0"/>
              <a:t>Да</a:t>
            </a:r>
            <a:r>
              <a:rPr lang="en-US" sz="2400" dirty="0"/>
              <a:t>|</a:t>
            </a:r>
            <a:r>
              <a:rPr lang="ru-RU" sz="2400" dirty="0"/>
              <a:t>1536</a:t>
            </a:r>
          </a:p>
          <a:p>
            <a:pPr algn="ctr"/>
            <a:r>
              <a:rPr lang="ru-RU" sz="2400" dirty="0"/>
              <a:t>Нет</a:t>
            </a:r>
            <a:r>
              <a:rPr lang="en-US" sz="2400" dirty="0"/>
              <a:t> |</a:t>
            </a:r>
            <a:r>
              <a:rPr lang="ru-RU" sz="2400" dirty="0"/>
              <a:t>245</a:t>
            </a:r>
          </a:p>
          <a:p>
            <a:pPr algn="ctr"/>
            <a:endParaRPr lang="ru-RU" sz="2400" dirty="0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108779F6-9DC9-4A60-A8D2-C483F44D0A3E}"/>
              </a:ext>
            </a:extLst>
          </p:cNvPr>
          <p:cNvSpPr/>
          <p:nvPr/>
        </p:nvSpPr>
        <p:spPr>
          <a:xfrm>
            <a:off x="2148557" y="2984631"/>
            <a:ext cx="1875179" cy="116669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Отчислен</a:t>
            </a:r>
          </a:p>
          <a:p>
            <a:pPr algn="ctr"/>
            <a:r>
              <a:rPr lang="ru-RU" sz="2400" dirty="0"/>
              <a:t>Да</a:t>
            </a:r>
            <a:r>
              <a:rPr lang="en-US" sz="2400" dirty="0"/>
              <a:t>|</a:t>
            </a:r>
            <a:r>
              <a:rPr lang="ru-RU" sz="2400" dirty="0"/>
              <a:t>239</a:t>
            </a:r>
          </a:p>
          <a:p>
            <a:pPr algn="ctr"/>
            <a:r>
              <a:rPr lang="ru-RU" sz="2400" dirty="0"/>
              <a:t>Нет</a:t>
            </a:r>
            <a:r>
              <a:rPr lang="en-US" sz="2400" dirty="0"/>
              <a:t> |</a:t>
            </a:r>
            <a:r>
              <a:rPr lang="ru-RU" sz="2400" dirty="0"/>
              <a:t>1234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5B703C0E-42FD-43AD-BD25-291B39B8E060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flipH="1">
            <a:off x="1149525" y="2454242"/>
            <a:ext cx="1037741" cy="53960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A57013EE-30AB-413E-B4B3-065CFECBA2C0}"/>
              </a:ext>
            </a:extLst>
          </p:cNvPr>
          <p:cNvCxnSpPr>
            <a:cxnSpLocks/>
            <a:stCxn id="20" idx="2"/>
            <a:endCxn id="26" idx="0"/>
          </p:cNvCxnSpPr>
          <p:nvPr/>
        </p:nvCxnSpPr>
        <p:spPr>
          <a:xfrm>
            <a:off x="2187266" y="2454242"/>
            <a:ext cx="898881" cy="53038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489194D3-5D37-489F-A093-6FE8337C8E76}"/>
              </a:ext>
            </a:extLst>
          </p:cNvPr>
          <p:cNvSpPr/>
          <p:nvPr/>
        </p:nvSpPr>
        <p:spPr>
          <a:xfrm>
            <a:off x="5078694" y="1795380"/>
            <a:ext cx="1798380" cy="734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ru-RU" sz="2400" dirty="0"/>
              <a:t>Живет в общежитии</a:t>
            </a: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77814523-F853-43FF-80DC-7119D89B5433}"/>
              </a:ext>
            </a:extLst>
          </p:cNvPr>
          <p:cNvSpPr/>
          <p:nvPr/>
        </p:nvSpPr>
        <p:spPr>
          <a:xfrm>
            <a:off x="4262177" y="2993844"/>
            <a:ext cx="1539790" cy="124727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  <a:p>
            <a:pPr algn="ctr"/>
            <a:r>
              <a:rPr lang="ru-RU" sz="2400" dirty="0"/>
              <a:t>Отчислен</a:t>
            </a:r>
          </a:p>
          <a:p>
            <a:pPr algn="ctr"/>
            <a:r>
              <a:rPr lang="ru-RU" sz="2400" dirty="0"/>
              <a:t>Да</a:t>
            </a:r>
            <a:r>
              <a:rPr lang="en-US" sz="2400" dirty="0"/>
              <a:t>|135</a:t>
            </a:r>
            <a:endParaRPr lang="ru-RU" sz="2400" dirty="0"/>
          </a:p>
          <a:p>
            <a:pPr algn="ctr"/>
            <a:r>
              <a:rPr lang="ru-RU" sz="2400" dirty="0"/>
              <a:t>Нет</a:t>
            </a:r>
            <a:r>
              <a:rPr lang="en-US" sz="2400" dirty="0"/>
              <a:t> |949</a:t>
            </a:r>
            <a:endParaRPr lang="ru-RU" sz="2400" dirty="0"/>
          </a:p>
          <a:p>
            <a:pPr algn="ctr"/>
            <a:endParaRPr lang="ru-RU" sz="2400" dirty="0"/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24201D64-9D27-437C-8A3D-6270CDF39E6E}"/>
              </a:ext>
            </a:extLst>
          </p:cNvPr>
          <p:cNvSpPr/>
          <p:nvPr/>
        </p:nvSpPr>
        <p:spPr>
          <a:xfrm>
            <a:off x="5986835" y="2984630"/>
            <a:ext cx="1716916" cy="12564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Отчислен</a:t>
            </a:r>
          </a:p>
          <a:p>
            <a:pPr algn="ctr"/>
            <a:r>
              <a:rPr lang="ru-RU" sz="2400" dirty="0"/>
              <a:t>Да</a:t>
            </a:r>
            <a:r>
              <a:rPr lang="en-US" sz="2400" dirty="0"/>
              <a:t>|545</a:t>
            </a:r>
            <a:endParaRPr lang="ru-RU" sz="2400" dirty="0"/>
          </a:p>
          <a:p>
            <a:pPr algn="ctr"/>
            <a:r>
              <a:rPr lang="ru-RU" sz="2400" dirty="0"/>
              <a:t>Нет</a:t>
            </a:r>
            <a:r>
              <a:rPr lang="en-US" sz="2400" dirty="0"/>
              <a:t> |499</a:t>
            </a:r>
            <a:endParaRPr lang="ru-RU" sz="2400" dirty="0"/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AD26935D-7CE1-4E7C-8015-0A5249024C85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flipH="1">
            <a:off x="5032072" y="2529417"/>
            <a:ext cx="945812" cy="46442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5AEEB951-5FB6-4B33-9F3A-8718B9D1DF13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>
            <a:off x="5977884" y="2529417"/>
            <a:ext cx="867409" cy="45521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2EEB8BD-CCB7-417C-8286-6BCFCC84B549}"/>
              </a:ext>
            </a:extLst>
          </p:cNvPr>
          <p:cNvSpPr txBox="1"/>
          <p:nvPr/>
        </p:nvSpPr>
        <p:spPr>
          <a:xfrm>
            <a:off x="841379" y="2382264"/>
            <a:ext cx="736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7BD494F-9DCC-4045-8AF1-5C6A7A12864E}"/>
              </a:ext>
            </a:extLst>
          </p:cNvPr>
          <p:cNvSpPr txBox="1"/>
          <p:nvPr/>
        </p:nvSpPr>
        <p:spPr>
          <a:xfrm>
            <a:off x="2796630" y="2398665"/>
            <a:ext cx="1028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Нет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4DC46BE-BE6B-4C3D-9D32-73AD045ED886}"/>
              </a:ext>
            </a:extLst>
          </p:cNvPr>
          <p:cNvSpPr txBox="1"/>
          <p:nvPr/>
        </p:nvSpPr>
        <p:spPr>
          <a:xfrm>
            <a:off x="4295775" y="2387616"/>
            <a:ext cx="736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CFE2A7-EB77-425C-BB93-4D6DA2FAC71F}"/>
              </a:ext>
            </a:extLst>
          </p:cNvPr>
          <p:cNvSpPr txBox="1"/>
          <p:nvPr/>
        </p:nvSpPr>
        <p:spPr>
          <a:xfrm>
            <a:off x="6877074" y="2355624"/>
            <a:ext cx="1028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Нет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A8071D1A-B0F7-4106-8CE6-5E7E3EDE96F9}"/>
                  </a:ext>
                </a:extLst>
              </p:cNvPr>
              <p:cNvSpPr/>
              <p:nvPr/>
            </p:nvSpPr>
            <p:spPr>
              <a:xfrm>
                <a:off x="8680540" y="940541"/>
                <a:ext cx="4527321" cy="9885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u-RU" sz="24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ru-RU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ru-RU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A8071D1A-B0F7-4106-8CE6-5E7E3EDE96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540" y="940541"/>
                <a:ext cx="4527321" cy="9885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739B1F7A-DD23-4BF1-AAB5-18DC82EED892}"/>
                  </a:ext>
                </a:extLst>
              </p:cNvPr>
              <p:cNvSpPr/>
              <p:nvPr/>
            </p:nvSpPr>
            <p:spPr>
              <a:xfrm>
                <a:off x="191344" y="4725144"/>
                <a:ext cx="8943795" cy="8222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ru-RU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Пол М=Да</m:t>
                        </m:r>
                      </m:e>
                    </m:d>
                    <m:r>
                      <a:rPr lang="ru-RU" sz="2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ru-RU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1536</m:t>
                            </m:r>
                          </m:num>
                          <m:den>
                            <m: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1536+24</m:t>
                            </m:r>
                            <m:r>
                              <a:rPr lang="ru-RU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ru-RU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ru-RU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2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245</m:t>
                                </m:r>
                              </m:num>
                              <m:den>
                                <m:r>
                                  <a:rPr lang="ru-RU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1536+245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ru-RU" sz="2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0.237</m:t>
                    </m:r>
                  </m:oMath>
                </a14:m>
                <a:endParaRPr lang="ru-RU" sz="28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739B1F7A-DD23-4BF1-AAB5-18DC82EED8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44" y="4725144"/>
                <a:ext cx="8943795" cy="8222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Прямоугольник 42">
                <a:extLst>
                  <a:ext uri="{FF2B5EF4-FFF2-40B4-BE49-F238E27FC236}">
                    <a16:creationId xmlns:a16="http://schemas.microsoft.com/office/drawing/2014/main" id="{F907D0B8-04C2-44A5-8C9C-EDC514DFEBA3}"/>
                  </a:ext>
                </a:extLst>
              </p:cNvPr>
              <p:cNvSpPr/>
              <p:nvPr/>
            </p:nvSpPr>
            <p:spPr>
              <a:xfrm>
                <a:off x="119336" y="5373216"/>
                <a:ext cx="9060494" cy="8222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ru-RU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Пол</m:t>
                        </m:r>
                        <m:r>
                          <a:rPr lang="ru-RU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М=Нет</m:t>
                        </m:r>
                      </m:e>
                    </m:d>
                    <m:r>
                      <a:rPr lang="ru-RU" sz="2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ru-RU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1234</m:t>
                            </m:r>
                          </m:num>
                          <m:den>
                            <m: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1234+239</m:t>
                            </m:r>
                          </m:den>
                        </m:f>
                        <m:r>
                          <a:rPr lang="ru-RU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ru-RU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2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239</m:t>
                                </m:r>
                              </m:num>
                              <m:den>
                                <m:r>
                                  <a:rPr lang="ru-RU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1234</m:t>
                                </m:r>
                                <m:r>
                                  <a:rPr lang="ru-RU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+239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ru-RU" sz="2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0.2</m:t>
                    </m:r>
                    <m:r>
                      <m:rPr>
                        <m:nor/>
                      </m:rPr>
                      <a:rPr lang="ru-RU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71</m:t>
                    </m:r>
                  </m:oMath>
                </a14:m>
                <a:endParaRPr lang="ru-RU" sz="28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3" name="Прямоугольник 42">
                <a:extLst>
                  <a:ext uri="{FF2B5EF4-FFF2-40B4-BE49-F238E27FC236}">
                    <a16:creationId xmlns:a16="http://schemas.microsoft.com/office/drawing/2014/main" id="{F907D0B8-04C2-44A5-8C9C-EDC514DFEB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36" y="5373216"/>
                <a:ext cx="9060494" cy="8222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Прямоугольник 49">
                <a:extLst>
                  <a:ext uri="{FF2B5EF4-FFF2-40B4-BE49-F238E27FC236}">
                    <a16:creationId xmlns:a16="http://schemas.microsoft.com/office/drawing/2014/main" id="{5CE11037-414B-4A46-A190-360E0116CCEB}"/>
                  </a:ext>
                </a:extLst>
              </p:cNvPr>
              <p:cNvSpPr/>
              <p:nvPr/>
            </p:nvSpPr>
            <p:spPr>
              <a:xfrm>
                <a:off x="465701" y="4116928"/>
                <a:ext cx="16034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ru-RU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0.237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0" name="Прямоугольник 49">
                <a:extLst>
                  <a:ext uri="{FF2B5EF4-FFF2-40B4-BE49-F238E27FC236}">
                    <a16:creationId xmlns:a16="http://schemas.microsoft.com/office/drawing/2014/main" id="{5CE11037-414B-4A46-A190-360E0116CC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01" y="4116928"/>
                <a:ext cx="160345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Прямоугольник 50">
                <a:extLst>
                  <a:ext uri="{FF2B5EF4-FFF2-40B4-BE49-F238E27FC236}">
                    <a16:creationId xmlns:a16="http://schemas.microsoft.com/office/drawing/2014/main" id="{1A344D86-7F15-4710-87A4-ABE90376262E}"/>
                  </a:ext>
                </a:extLst>
              </p:cNvPr>
              <p:cNvSpPr/>
              <p:nvPr/>
            </p:nvSpPr>
            <p:spPr>
              <a:xfrm>
                <a:off x="2094933" y="4122725"/>
                <a:ext cx="16034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ru-RU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0.27</m:t>
                      </m:r>
                      <m:r>
                        <m:rPr>
                          <m:nor/>
                        </m:rPr>
                        <a:rPr lang="ru-RU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1" name="Прямоугольник 50">
                <a:extLst>
                  <a:ext uri="{FF2B5EF4-FFF2-40B4-BE49-F238E27FC236}">
                    <a16:creationId xmlns:a16="http://schemas.microsoft.com/office/drawing/2014/main" id="{1A344D86-7F15-4710-87A4-ABE9037626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933" y="4122725"/>
                <a:ext cx="1603452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Прямоугольник 51">
                <a:extLst>
                  <a:ext uri="{FF2B5EF4-FFF2-40B4-BE49-F238E27FC236}">
                    <a16:creationId xmlns:a16="http://schemas.microsoft.com/office/drawing/2014/main" id="{90B576ED-6BC5-4AE2-A077-3B2264D3AB75}"/>
                  </a:ext>
                </a:extLst>
              </p:cNvPr>
              <p:cNvSpPr/>
              <p:nvPr/>
            </p:nvSpPr>
            <p:spPr>
              <a:xfrm>
                <a:off x="119336" y="6120811"/>
                <a:ext cx="11767709" cy="7371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Пол</m:t>
                        </m:r>
                        <m:r>
                          <a:rPr lang="ru-RU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М</m:t>
                        </m:r>
                      </m:e>
                    </m:d>
                    <m:r>
                      <a:rPr lang="ru-RU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=0.237</m:t>
                    </m:r>
                    <m:d>
                      <m:dPr>
                        <m:ctrlPr>
                          <a:rPr lang="ru-RU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1536+245</m:t>
                            </m:r>
                            <m:r>
                              <a:rPr lang="ru-RU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1234+239</m:t>
                            </m:r>
                            <m:r>
                              <a:rPr lang="ru-RU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1536+245</m:t>
                            </m:r>
                          </m:den>
                        </m:f>
                      </m:e>
                    </m:d>
                    <m:r>
                      <a:rPr lang="ru-RU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ru-RU" sz="2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0.271</m:t>
                    </m:r>
                    <m:d>
                      <m:dPr>
                        <m:ctrlP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1234+239</m:t>
                            </m:r>
                          </m:num>
                          <m:den>
                            <m: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1234+239+1536+245</m:t>
                            </m:r>
                          </m:den>
                        </m:f>
                      </m:e>
                    </m:d>
                    <m:r>
                      <a:rPr lang="ru-RU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u-RU" sz="2800" dirty="0">
                    <a:solidFill>
                      <a:schemeClr val="bg1"/>
                    </a:solidFill>
                  </a:rPr>
                  <a:t>0.252</a:t>
                </a:r>
              </a:p>
            </p:txBody>
          </p:sp>
        </mc:Choice>
        <mc:Fallback>
          <p:sp>
            <p:nvSpPr>
              <p:cNvPr id="52" name="Прямоугольник 51">
                <a:extLst>
                  <a:ext uri="{FF2B5EF4-FFF2-40B4-BE49-F238E27FC236}">
                    <a16:creationId xmlns:a16="http://schemas.microsoft.com/office/drawing/2014/main" id="{90B576ED-6BC5-4AE2-A077-3B2264D3AB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36" y="6120811"/>
                <a:ext cx="11767709" cy="737189"/>
              </a:xfrm>
              <a:prstGeom prst="rect">
                <a:avLst/>
              </a:prstGeom>
              <a:blipFill>
                <a:blip r:embed="rId9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Прямоугольник 52">
                <a:extLst>
                  <a:ext uri="{FF2B5EF4-FFF2-40B4-BE49-F238E27FC236}">
                    <a16:creationId xmlns:a16="http://schemas.microsoft.com/office/drawing/2014/main" id="{B8B19AAA-E1F3-4B08-BC44-0ED127B4D698}"/>
                  </a:ext>
                </a:extLst>
              </p:cNvPr>
              <p:cNvSpPr/>
              <p:nvPr/>
            </p:nvSpPr>
            <p:spPr>
              <a:xfrm>
                <a:off x="1280317" y="4548933"/>
                <a:ext cx="16034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ru-RU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0.252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3" name="Прямоугольник 52">
                <a:extLst>
                  <a:ext uri="{FF2B5EF4-FFF2-40B4-BE49-F238E27FC236}">
                    <a16:creationId xmlns:a16="http://schemas.microsoft.com/office/drawing/2014/main" id="{B8B19AAA-E1F3-4B08-BC44-0ED127B4D6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317" y="4548933"/>
                <a:ext cx="1603452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Прямоугольник 53">
                <a:extLst>
                  <a:ext uri="{FF2B5EF4-FFF2-40B4-BE49-F238E27FC236}">
                    <a16:creationId xmlns:a16="http://schemas.microsoft.com/office/drawing/2014/main" id="{86563A2A-515F-430B-87EA-2859CBB5801A}"/>
                  </a:ext>
                </a:extLst>
              </p:cNvPr>
              <p:cNvSpPr/>
              <p:nvPr/>
            </p:nvSpPr>
            <p:spPr>
              <a:xfrm>
                <a:off x="4272855" y="4214964"/>
                <a:ext cx="16034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ru-RU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0.2</m:t>
                      </m:r>
                      <m:r>
                        <m:rPr>
                          <m:nor/>
                        </m:rPr>
                        <a:rPr lang="ru-RU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18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4" name="Прямоугольник 53">
                <a:extLst>
                  <a:ext uri="{FF2B5EF4-FFF2-40B4-BE49-F238E27FC236}">
                    <a16:creationId xmlns:a16="http://schemas.microsoft.com/office/drawing/2014/main" id="{86563A2A-515F-430B-87EA-2859CBB580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855" y="4214964"/>
                <a:ext cx="1603452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Прямоугольник 54">
                <a:extLst>
                  <a:ext uri="{FF2B5EF4-FFF2-40B4-BE49-F238E27FC236}">
                    <a16:creationId xmlns:a16="http://schemas.microsoft.com/office/drawing/2014/main" id="{4766D7C0-AAF6-4799-81B7-3898084757DA}"/>
                  </a:ext>
                </a:extLst>
              </p:cNvPr>
              <p:cNvSpPr/>
              <p:nvPr/>
            </p:nvSpPr>
            <p:spPr>
              <a:xfrm>
                <a:off x="5954067" y="4229867"/>
                <a:ext cx="16034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ru-RU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m:rPr>
                          <m:nor/>
                        </m:rPr>
                        <a:rPr lang="ru-RU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499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5" name="Прямоугольник 54">
                <a:extLst>
                  <a:ext uri="{FF2B5EF4-FFF2-40B4-BE49-F238E27FC236}">
                    <a16:creationId xmlns:a16="http://schemas.microsoft.com/office/drawing/2014/main" id="{4766D7C0-AAF6-4799-81B7-3898084757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4067" y="4229867"/>
                <a:ext cx="1603452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Прямоугольник 55">
                <a:extLst>
                  <a:ext uri="{FF2B5EF4-FFF2-40B4-BE49-F238E27FC236}">
                    <a16:creationId xmlns:a16="http://schemas.microsoft.com/office/drawing/2014/main" id="{8E63BE8C-5B57-4071-BD4C-1A42AB0B45CA}"/>
                  </a:ext>
                </a:extLst>
              </p:cNvPr>
              <p:cNvSpPr/>
              <p:nvPr/>
            </p:nvSpPr>
            <p:spPr>
              <a:xfrm>
                <a:off x="5164349" y="4574062"/>
                <a:ext cx="16034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ru-RU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0.355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6" name="Прямоугольник 55">
                <a:extLst>
                  <a:ext uri="{FF2B5EF4-FFF2-40B4-BE49-F238E27FC236}">
                    <a16:creationId xmlns:a16="http://schemas.microsoft.com/office/drawing/2014/main" id="{8E63BE8C-5B57-4071-BD4C-1A42AB0B45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349" y="4574062"/>
                <a:ext cx="1603452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Прямоугольник 56">
                <a:extLst>
                  <a:ext uri="{FF2B5EF4-FFF2-40B4-BE49-F238E27FC236}">
                    <a16:creationId xmlns:a16="http://schemas.microsoft.com/office/drawing/2014/main" id="{181D5B47-7263-4BBE-AE0F-9BE3A0B1D346}"/>
                  </a:ext>
                </a:extLst>
              </p:cNvPr>
              <p:cNvSpPr/>
              <p:nvPr/>
            </p:nvSpPr>
            <p:spPr>
              <a:xfrm>
                <a:off x="8121310" y="4223099"/>
                <a:ext cx="16034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ru-RU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m:rPr>
                          <m:nor/>
                        </m:rPr>
                        <a:rPr lang="ru-RU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433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7" name="Прямоугольник 56">
                <a:extLst>
                  <a:ext uri="{FF2B5EF4-FFF2-40B4-BE49-F238E27FC236}">
                    <a16:creationId xmlns:a16="http://schemas.microsoft.com/office/drawing/2014/main" id="{181D5B47-7263-4BBE-AE0F-9BE3A0B1D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310" y="4223099"/>
                <a:ext cx="1603452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Прямоугольник 57">
                <a:extLst>
                  <a:ext uri="{FF2B5EF4-FFF2-40B4-BE49-F238E27FC236}">
                    <a16:creationId xmlns:a16="http://schemas.microsoft.com/office/drawing/2014/main" id="{3DA58173-F556-4ADC-B1B1-E773FEA603BF}"/>
                  </a:ext>
                </a:extLst>
              </p:cNvPr>
              <p:cNvSpPr/>
              <p:nvPr/>
            </p:nvSpPr>
            <p:spPr>
              <a:xfrm>
                <a:off x="9987351" y="4244445"/>
                <a:ext cx="16034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ru-RU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m:rPr>
                          <m:nor/>
                        </m:rPr>
                        <a:rPr lang="ru-RU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415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8" name="Прямоугольник 57">
                <a:extLst>
                  <a:ext uri="{FF2B5EF4-FFF2-40B4-BE49-F238E27FC236}">
                    <a16:creationId xmlns:a16="http://schemas.microsoft.com/office/drawing/2014/main" id="{3DA58173-F556-4ADC-B1B1-E773FEA603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7351" y="4244445"/>
                <a:ext cx="1603452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Прямоугольник 58">
                <a:extLst>
                  <a:ext uri="{FF2B5EF4-FFF2-40B4-BE49-F238E27FC236}">
                    <a16:creationId xmlns:a16="http://schemas.microsoft.com/office/drawing/2014/main" id="{302F00C9-1DD2-4CCD-9441-9746066A844B}"/>
                  </a:ext>
                </a:extLst>
              </p:cNvPr>
              <p:cNvSpPr/>
              <p:nvPr/>
            </p:nvSpPr>
            <p:spPr>
              <a:xfrm>
                <a:off x="9180499" y="4639311"/>
                <a:ext cx="16034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ru-RU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0.428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9" name="Прямоугольник 58">
                <a:extLst>
                  <a:ext uri="{FF2B5EF4-FFF2-40B4-BE49-F238E27FC236}">
                    <a16:creationId xmlns:a16="http://schemas.microsoft.com/office/drawing/2014/main" id="{302F00C9-1DD2-4CCD-9441-9746066A84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0499" y="4639311"/>
                <a:ext cx="1603452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Овал 59">
            <a:extLst>
              <a:ext uri="{FF2B5EF4-FFF2-40B4-BE49-F238E27FC236}">
                <a16:creationId xmlns:a16="http://schemas.microsoft.com/office/drawing/2014/main" id="{806AA326-7656-4B54-BA90-A64C31849278}"/>
              </a:ext>
            </a:extLst>
          </p:cNvPr>
          <p:cNvSpPr/>
          <p:nvPr/>
        </p:nvSpPr>
        <p:spPr>
          <a:xfrm>
            <a:off x="335360" y="4009330"/>
            <a:ext cx="3503508" cy="99582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369856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5" grpId="0"/>
      <p:bldP spid="42" grpId="0"/>
      <p:bldP spid="43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 animBg="1"/>
      <p:bldP spid="6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5520" y="692696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</a:t>
            </a:r>
            <a:endParaRPr lang="tr-TR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Решений. Антон Долганов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59C678CE-8B20-4457-90E8-7350EB897FC0}"/>
              </a:ext>
            </a:extLst>
          </p:cNvPr>
          <p:cNvSpPr/>
          <p:nvPr/>
        </p:nvSpPr>
        <p:spPr>
          <a:xfrm>
            <a:off x="1895931" y="1168013"/>
            <a:ext cx="79399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Выбираем Следующий Лучший Узел</a:t>
            </a:r>
            <a:endParaRPr lang="en-US" sz="3200" b="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6BBC91E6-E62C-4914-8E25-70C3AC26811E}"/>
              </a:ext>
            </a:extLst>
          </p:cNvPr>
          <p:cNvSpPr/>
          <p:nvPr/>
        </p:nvSpPr>
        <p:spPr>
          <a:xfrm>
            <a:off x="8263250" y="3930310"/>
            <a:ext cx="1833269" cy="827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Балл ЕГЭ</a:t>
            </a:r>
          </a:p>
          <a:p>
            <a:pPr algn="ctr"/>
            <a:r>
              <a:rPr lang="ru-RU" sz="2400" dirty="0"/>
              <a:t> </a:t>
            </a:r>
            <a:r>
              <a:rPr lang="en-US" sz="2400" dirty="0"/>
              <a:t>&gt; 69</a:t>
            </a:r>
            <a:endParaRPr lang="ru-RU" sz="2400" dirty="0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8B4792A1-6380-440C-82B0-CC10AC5B736E}"/>
              </a:ext>
            </a:extLst>
          </p:cNvPr>
          <p:cNvSpPr/>
          <p:nvPr/>
        </p:nvSpPr>
        <p:spPr>
          <a:xfrm>
            <a:off x="6883189" y="4847992"/>
            <a:ext cx="1603452" cy="11351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  <a:p>
            <a:pPr algn="ctr"/>
            <a:r>
              <a:rPr lang="ru-RU" sz="2400" dirty="0"/>
              <a:t>Отчислен</a:t>
            </a:r>
          </a:p>
          <a:p>
            <a:pPr algn="ctr"/>
            <a:r>
              <a:rPr lang="ru-RU" sz="2400" dirty="0"/>
              <a:t>Да</a:t>
            </a:r>
            <a:r>
              <a:rPr lang="en-US" sz="2400" dirty="0"/>
              <a:t>|456</a:t>
            </a:r>
            <a:endParaRPr lang="ru-RU" sz="2400" dirty="0"/>
          </a:p>
          <a:p>
            <a:pPr algn="ctr"/>
            <a:r>
              <a:rPr lang="ru-RU" sz="2400" dirty="0"/>
              <a:t>Нет</a:t>
            </a:r>
            <a:r>
              <a:rPr lang="en-US" sz="2400" dirty="0"/>
              <a:t> |397</a:t>
            </a:r>
            <a:endParaRPr lang="ru-RU" sz="2400" dirty="0"/>
          </a:p>
          <a:p>
            <a:pPr algn="ctr"/>
            <a:endParaRPr lang="ru-RU" sz="2400" dirty="0"/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EF4D896F-4CFE-4791-957C-59D75B051F9A}"/>
              </a:ext>
            </a:extLst>
          </p:cNvPr>
          <p:cNvSpPr/>
          <p:nvPr/>
        </p:nvSpPr>
        <p:spPr>
          <a:xfrm>
            <a:off x="9797878" y="4830506"/>
            <a:ext cx="1758661" cy="114441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Отчислен</a:t>
            </a:r>
          </a:p>
          <a:p>
            <a:pPr algn="ctr"/>
            <a:r>
              <a:rPr lang="ru-RU" sz="2400" dirty="0"/>
              <a:t>Да</a:t>
            </a:r>
            <a:r>
              <a:rPr lang="en-US" sz="2400" dirty="0"/>
              <a:t>|846</a:t>
            </a:r>
            <a:endParaRPr lang="ru-RU" sz="2400" dirty="0"/>
          </a:p>
          <a:p>
            <a:pPr algn="ctr"/>
            <a:r>
              <a:rPr lang="ru-RU" sz="2400" dirty="0"/>
              <a:t>Нет</a:t>
            </a:r>
            <a:r>
              <a:rPr lang="en-US" sz="2400" dirty="0"/>
              <a:t> |8</a:t>
            </a:r>
            <a:endParaRPr lang="ru-RU" sz="2400" dirty="0"/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921DA039-6DB3-48D2-AE98-90E0329FB37B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 flipH="1">
            <a:off x="7684915" y="4758049"/>
            <a:ext cx="1494970" cy="8994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D507431F-B4F3-4CBB-A1EE-B7C48A7E0707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>
            <a:off x="9179885" y="4758049"/>
            <a:ext cx="1497324" cy="7245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43E4932-3B6E-4E06-A1BD-161B892BF430}"/>
              </a:ext>
            </a:extLst>
          </p:cNvPr>
          <p:cNvSpPr txBox="1"/>
          <p:nvPr/>
        </p:nvSpPr>
        <p:spPr>
          <a:xfrm>
            <a:off x="7511025" y="4032086"/>
            <a:ext cx="736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6CC7502-452F-4A46-82E7-56FD7BD6DB24}"/>
              </a:ext>
            </a:extLst>
          </p:cNvPr>
          <p:cNvSpPr txBox="1"/>
          <p:nvPr/>
        </p:nvSpPr>
        <p:spPr>
          <a:xfrm>
            <a:off x="10429925" y="4009621"/>
            <a:ext cx="1028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Нет</a:t>
            </a: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C7A21EF4-7163-4FE5-8AE2-3D85F04B486E}"/>
              </a:ext>
            </a:extLst>
          </p:cNvPr>
          <p:cNvSpPr/>
          <p:nvPr/>
        </p:nvSpPr>
        <p:spPr>
          <a:xfrm>
            <a:off x="5045651" y="1720396"/>
            <a:ext cx="1782805" cy="58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Пол М</a:t>
            </a: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4297AB28-7244-4E0E-9803-7E9C290A86B9}"/>
              </a:ext>
            </a:extLst>
          </p:cNvPr>
          <p:cNvSpPr/>
          <p:nvPr/>
        </p:nvSpPr>
        <p:spPr>
          <a:xfrm>
            <a:off x="3989076" y="2462149"/>
            <a:ext cx="1728221" cy="114441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  <a:p>
            <a:pPr algn="ctr"/>
            <a:r>
              <a:rPr lang="ru-RU" sz="2400" dirty="0"/>
              <a:t>Отчислен</a:t>
            </a:r>
          </a:p>
          <a:p>
            <a:pPr algn="ctr"/>
            <a:r>
              <a:rPr lang="ru-RU" sz="2400" dirty="0"/>
              <a:t>Да</a:t>
            </a:r>
            <a:r>
              <a:rPr lang="en-US" sz="2400" dirty="0"/>
              <a:t>|</a:t>
            </a:r>
            <a:r>
              <a:rPr lang="ru-RU" sz="2400" dirty="0"/>
              <a:t>1536</a:t>
            </a:r>
          </a:p>
          <a:p>
            <a:pPr algn="ctr"/>
            <a:r>
              <a:rPr lang="ru-RU" sz="2400" dirty="0"/>
              <a:t>Нет</a:t>
            </a:r>
            <a:r>
              <a:rPr lang="en-US" sz="2400" dirty="0"/>
              <a:t> |</a:t>
            </a:r>
            <a:r>
              <a:rPr lang="ru-RU" sz="2400" dirty="0"/>
              <a:t>245</a:t>
            </a:r>
          </a:p>
          <a:p>
            <a:pPr algn="ctr"/>
            <a:endParaRPr lang="ru-RU" sz="2400" dirty="0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108779F6-9DC9-4A60-A8D2-C483F44D0A3E}"/>
              </a:ext>
            </a:extLst>
          </p:cNvPr>
          <p:cNvSpPr/>
          <p:nvPr/>
        </p:nvSpPr>
        <p:spPr>
          <a:xfrm>
            <a:off x="6254947" y="2420655"/>
            <a:ext cx="1805899" cy="116669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Отчислен</a:t>
            </a:r>
          </a:p>
          <a:p>
            <a:pPr algn="ctr"/>
            <a:r>
              <a:rPr lang="ru-RU" sz="2400" dirty="0"/>
              <a:t>Да</a:t>
            </a:r>
            <a:r>
              <a:rPr lang="en-US" sz="2400" dirty="0"/>
              <a:t>|</a:t>
            </a:r>
            <a:r>
              <a:rPr lang="ru-RU" sz="2400" dirty="0"/>
              <a:t>239</a:t>
            </a:r>
          </a:p>
          <a:p>
            <a:pPr algn="ctr"/>
            <a:r>
              <a:rPr lang="ru-RU" sz="2400" dirty="0"/>
              <a:t>Нет</a:t>
            </a:r>
            <a:r>
              <a:rPr lang="en-US" sz="2400" dirty="0"/>
              <a:t> |</a:t>
            </a:r>
            <a:r>
              <a:rPr lang="ru-RU" sz="2400" dirty="0"/>
              <a:t>1234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5B703C0E-42FD-43AD-BD25-291B39B8E060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flipH="1">
            <a:off x="4853187" y="2308462"/>
            <a:ext cx="1083867" cy="15368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A57013EE-30AB-413E-B4B3-065CFECBA2C0}"/>
              </a:ext>
            </a:extLst>
          </p:cNvPr>
          <p:cNvCxnSpPr>
            <a:cxnSpLocks/>
            <a:stCxn id="20" idx="2"/>
            <a:endCxn id="26" idx="0"/>
          </p:cNvCxnSpPr>
          <p:nvPr/>
        </p:nvCxnSpPr>
        <p:spPr>
          <a:xfrm>
            <a:off x="5937054" y="2308462"/>
            <a:ext cx="1220843" cy="11219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489194D3-5D37-489F-A093-6FE8337C8E76}"/>
              </a:ext>
            </a:extLst>
          </p:cNvPr>
          <p:cNvSpPr/>
          <p:nvPr/>
        </p:nvSpPr>
        <p:spPr>
          <a:xfrm>
            <a:off x="2322552" y="3890082"/>
            <a:ext cx="1891388" cy="734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ru-RU" sz="2400" dirty="0"/>
              <a:t>Живет в общежитии</a:t>
            </a: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77814523-F853-43FF-80DC-7119D89B5433}"/>
              </a:ext>
            </a:extLst>
          </p:cNvPr>
          <p:cNvSpPr/>
          <p:nvPr/>
        </p:nvSpPr>
        <p:spPr>
          <a:xfrm>
            <a:off x="1019865" y="4731948"/>
            <a:ext cx="1603451" cy="124727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  <a:p>
            <a:pPr algn="ctr"/>
            <a:r>
              <a:rPr lang="ru-RU" sz="2400" dirty="0"/>
              <a:t>Отчислен</a:t>
            </a:r>
          </a:p>
          <a:p>
            <a:pPr algn="ctr"/>
            <a:r>
              <a:rPr lang="ru-RU" sz="2400" dirty="0"/>
              <a:t>Да</a:t>
            </a:r>
            <a:r>
              <a:rPr lang="en-US" sz="2400" dirty="0"/>
              <a:t>|625</a:t>
            </a:r>
            <a:endParaRPr lang="ru-RU" sz="2400" dirty="0"/>
          </a:p>
          <a:p>
            <a:pPr algn="ctr"/>
            <a:r>
              <a:rPr lang="ru-RU" sz="2400" dirty="0"/>
              <a:t>Нет</a:t>
            </a:r>
            <a:r>
              <a:rPr lang="en-US" sz="2400" dirty="0"/>
              <a:t> |65</a:t>
            </a:r>
            <a:endParaRPr lang="ru-RU" sz="2400" dirty="0"/>
          </a:p>
          <a:p>
            <a:pPr algn="ctr"/>
            <a:endParaRPr lang="ru-RU" sz="2400" dirty="0"/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24201D64-9D27-437C-8A3D-6270CDF39E6E}"/>
              </a:ext>
            </a:extLst>
          </p:cNvPr>
          <p:cNvSpPr/>
          <p:nvPr/>
        </p:nvSpPr>
        <p:spPr>
          <a:xfrm>
            <a:off x="3796100" y="4643810"/>
            <a:ext cx="1832274" cy="12564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Отчислен</a:t>
            </a:r>
          </a:p>
          <a:p>
            <a:pPr algn="ctr"/>
            <a:r>
              <a:rPr lang="ru-RU" sz="2400" dirty="0"/>
              <a:t>Да</a:t>
            </a:r>
            <a:r>
              <a:rPr lang="en-US" sz="2400" dirty="0"/>
              <a:t>|967</a:t>
            </a:r>
            <a:endParaRPr lang="ru-RU" sz="2400" dirty="0"/>
          </a:p>
          <a:p>
            <a:pPr algn="ctr"/>
            <a:r>
              <a:rPr lang="ru-RU" sz="2400" dirty="0"/>
              <a:t>Нет</a:t>
            </a:r>
            <a:r>
              <a:rPr lang="en-US" sz="2400" dirty="0"/>
              <a:t> |124</a:t>
            </a:r>
            <a:endParaRPr lang="ru-RU" sz="2400" dirty="0"/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AD26935D-7CE1-4E7C-8015-0A5249024C85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flipH="1">
            <a:off x="1821591" y="4624119"/>
            <a:ext cx="1446655" cy="10782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5AEEB951-5FB6-4B33-9F3A-8718B9D1DF13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>
            <a:off x="3268246" y="4624119"/>
            <a:ext cx="1443991" cy="1969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2EEB8BD-CCB7-417C-8286-6BCFCC84B549}"/>
              </a:ext>
            </a:extLst>
          </p:cNvPr>
          <p:cNvSpPr txBox="1"/>
          <p:nvPr/>
        </p:nvSpPr>
        <p:spPr>
          <a:xfrm>
            <a:off x="4074952" y="1723812"/>
            <a:ext cx="736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7BD494F-9DCC-4045-8AF1-5C6A7A12864E}"/>
              </a:ext>
            </a:extLst>
          </p:cNvPr>
          <p:cNvSpPr txBox="1"/>
          <p:nvPr/>
        </p:nvSpPr>
        <p:spPr>
          <a:xfrm>
            <a:off x="7032298" y="1810284"/>
            <a:ext cx="1028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Нет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4DC46BE-BE6B-4C3D-9D32-73AD045ED886}"/>
              </a:ext>
            </a:extLst>
          </p:cNvPr>
          <p:cNvSpPr txBox="1"/>
          <p:nvPr/>
        </p:nvSpPr>
        <p:spPr>
          <a:xfrm>
            <a:off x="1403991" y="4010632"/>
            <a:ext cx="736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CFE2A7-EB77-425C-BB93-4D6DA2FAC71F}"/>
              </a:ext>
            </a:extLst>
          </p:cNvPr>
          <p:cNvSpPr txBox="1"/>
          <p:nvPr/>
        </p:nvSpPr>
        <p:spPr>
          <a:xfrm>
            <a:off x="4229643" y="3991782"/>
            <a:ext cx="1028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Нет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A8071D1A-B0F7-4106-8CE6-5E7E3EDE96F9}"/>
                  </a:ext>
                </a:extLst>
              </p:cNvPr>
              <p:cNvSpPr/>
              <p:nvPr/>
            </p:nvSpPr>
            <p:spPr>
              <a:xfrm>
                <a:off x="8871884" y="1628800"/>
                <a:ext cx="3320116" cy="9885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u-RU" sz="24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ru-RU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ru-RU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3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A8071D1A-B0F7-4106-8CE6-5E7E3EDE96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1884" y="1628800"/>
                <a:ext cx="3320116" cy="9885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Прямоугольник 53">
                <a:extLst>
                  <a:ext uri="{FF2B5EF4-FFF2-40B4-BE49-F238E27FC236}">
                    <a16:creationId xmlns:a16="http://schemas.microsoft.com/office/drawing/2014/main" id="{86563A2A-515F-430B-87EA-2859CBB5801A}"/>
                  </a:ext>
                </a:extLst>
              </p:cNvPr>
              <p:cNvSpPr/>
              <p:nvPr/>
            </p:nvSpPr>
            <p:spPr>
              <a:xfrm>
                <a:off x="1094205" y="5953068"/>
                <a:ext cx="16034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u-RU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ru-RU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170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4" name="Прямоугольник 53">
                <a:extLst>
                  <a:ext uri="{FF2B5EF4-FFF2-40B4-BE49-F238E27FC236}">
                    <a16:creationId xmlns:a16="http://schemas.microsoft.com/office/drawing/2014/main" id="{86563A2A-515F-430B-87EA-2859CBB580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205" y="5953068"/>
                <a:ext cx="160345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Прямоугольник 54">
                <a:extLst>
                  <a:ext uri="{FF2B5EF4-FFF2-40B4-BE49-F238E27FC236}">
                    <a16:creationId xmlns:a16="http://schemas.microsoft.com/office/drawing/2014/main" id="{4766D7C0-AAF6-4799-81B7-3898084757DA}"/>
                  </a:ext>
                </a:extLst>
              </p:cNvPr>
              <p:cNvSpPr/>
              <p:nvPr/>
            </p:nvSpPr>
            <p:spPr>
              <a:xfrm>
                <a:off x="3550898" y="5933315"/>
                <a:ext cx="16034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ru-RU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201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5" name="Прямоугольник 54">
                <a:extLst>
                  <a:ext uri="{FF2B5EF4-FFF2-40B4-BE49-F238E27FC236}">
                    <a16:creationId xmlns:a16="http://schemas.microsoft.com/office/drawing/2014/main" id="{4766D7C0-AAF6-4799-81B7-3898084757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898" y="5933315"/>
                <a:ext cx="1603452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Прямоугольник 55">
                <a:extLst>
                  <a:ext uri="{FF2B5EF4-FFF2-40B4-BE49-F238E27FC236}">
                    <a16:creationId xmlns:a16="http://schemas.microsoft.com/office/drawing/2014/main" id="{8E63BE8C-5B57-4071-BD4C-1A42AB0B45CA}"/>
                  </a:ext>
                </a:extLst>
              </p:cNvPr>
              <p:cNvSpPr/>
              <p:nvPr/>
            </p:nvSpPr>
            <p:spPr>
              <a:xfrm>
                <a:off x="2322552" y="6197164"/>
                <a:ext cx="16034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ru-RU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189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6" name="Прямоугольник 55">
                <a:extLst>
                  <a:ext uri="{FF2B5EF4-FFF2-40B4-BE49-F238E27FC236}">
                    <a16:creationId xmlns:a16="http://schemas.microsoft.com/office/drawing/2014/main" id="{8E63BE8C-5B57-4071-BD4C-1A42AB0B45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552" y="6197164"/>
                <a:ext cx="160345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Прямоугольник 56">
                <a:extLst>
                  <a:ext uri="{FF2B5EF4-FFF2-40B4-BE49-F238E27FC236}">
                    <a16:creationId xmlns:a16="http://schemas.microsoft.com/office/drawing/2014/main" id="{181D5B47-7263-4BBE-AE0F-9BE3A0B1D346}"/>
                  </a:ext>
                </a:extLst>
              </p:cNvPr>
              <p:cNvSpPr/>
              <p:nvPr/>
            </p:nvSpPr>
            <p:spPr>
              <a:xfrm>
                <a:off x="6869224" y="6050800"/>
                <a:ext cx="16034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ru-RU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m:rPr>
                          <m:nor/>
                        </m:rPr>
                        <a:rPr lang="ru-RU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97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7" name="Прямоугольник 56">
                <a:extLst>
                  <a:ext uri="{FF2B5EF4-FFF2-40B4-BE49-F238E27FC236}">
                    <a16:creationId xmlns:a16="http://schemas.microsoft.com/office/drawing/2014/main" id="{181D5B47-7263-4BBE-AE0F-9BE3A0B1D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224" y="6050800"/>
                <a:ext cx="1603452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Прямоугольник 57">
                <a:extLst>
                  <a:ext uri="{FF2B5EF4-FFF2-40B4-BE49-F238E27FC236}">
                    <a16:creationId xmlns:a16="http://schemas.microsoft.com/office/drawing/2014/main" id="{3DA58173-F556-4ADC-B1B1-E773FEA603BF}"/>
                  </a:ext>
                </a:extLst>
              </p:cNvPr>
              <p:cNvSpPr/>
              <p:nvPr/>
            </p:nvSpPr>
            <p:spPr>
              <a:xfrm>
                <a:off x="9764463" y="5983188"/>
                <a:ext cx="16034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ru-RU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016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8" name="Прямоугольник 57">
                <a:extLst>
                  <a:ext uri="{FF2B5EF4-FFF2-40B4-BE49-F238E27FC236}">
                    <a16:creationId xmlns:a16="http://schemas.microsoft.com/office/drawing/2014/main" id="{3DA58173-F556-4ADC-B1B1-E773FEA603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4463" y="5983188"/>
                <a:ext cx="1603452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Прямоугольник 58">
                <a:extLst>
                  <a:ext uri="{FF2B5EF4-FFF2-40B4-BE49-F238E27FC236}">
                    <a16:creationId xmlns:a16="http://schemas.microsoft.com/office/drawing/2014/main" id="{302F00C9-1DD2-4CCD-9441-9746066A844B}"/>
                  </a:ext>
                </a:extLst>
              </p:cNvPr>
              <p:cNvSpPr/>
              <p:nvPr/>
            </p:nvSpPr>
            <p:spPr>
              <a:xfrm>
                <a:off x="8327025" y="6281632"/>
                <a:ext cx="16034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ru-RU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256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9" name="Прямоугольник 58">
                <a:extLst>
                  <a:ext uri="{FF2B5EF4-FFF2-40B4-BE49-F238E27FC236}">
                    <a16:creationId xmlns:a16="http://schemas.microsoft.com/office/drawing/2014/main" id="{302F00C9-1DD2-4CCD-9441-9746066A84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7025" y="6281632"/>
                <a:ext cx="1603452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Овал 59">
            <a:extLst>
              <a:ext uri="{FF2B5EF4-FFF2-40B4-BE49-F238E27FC236}">
                <a16:creationId xmlns:a16="http://schemas.microsoft.com/office/drawing/2014/main" id="{806AA326-7656-4B54-BA90-A64C31849278}"/>
              </a:ext>
            </a:extLst>
          </p:cNvPr>
          <p:cNvSpPr/>
          <p:nvPr/>
        </p:nvSpPr>
        <p:spPr>
          <a:xfrm>
            <a:off x="975051" y="5857561"/>
            <a:ext cx="4470700" cy="82353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9562C5CD-AB44-4623-9DF8-3CCFEBDC0DB4}"/>
              </a:ext>
            </a:extLst>
          </p:cNvPr>
          <p:cNvCxnSpPr>
            <a:cxnSpLocks/>
          </p:cNvCxnSpPr>
          <p:nvPr/>
        </p:nvCxnSpPr>
        <p:spPr>
          <a:xfrm>
            <a:off x="4891334" y="3565053"/>
            <a:ext cx="0" cy="25922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2C2EDAD5-60B2-4F46-9E2C-5E3D832400B7}"/>
              </a:ext>
            </a:extLst>
          </p:cNvPr>
          <p:cNvCxnSpPr>
            <a:cxnSpLocks/>
          </p:cNvCxnSpPr>
          <p:nvPr/>
        </p:nvCxnSpPr>
        <p:spPr>
          <a:xfrm>
            <a:off x="1403991" y="3824277"/>
            <a:ext cx="983160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Прямоугольник 68">
                <a:extLst>
                  <a:ext uri="{FF2B5EF4-FFF2-40B4-BE49-F238E27FC236}">
                    <a16:creationId xmlns:a16="http://schemas.microsoft.com/office/drawing/2014/main" id="{BC3D703C-4452-43E8-8057-5E49EA7F2444}"/>
                  </a:ext>
                </a:extLst>
              </p:cNvPr>
              <p:cNvSpPr/>
              <p:nvPr/>
            </p:nvSpPr>
            <p:spPr>
              <a:xfrm>
                <a:off x="5106520" y="3443667"/>
                <a:ext cx="16034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ru-RU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0.252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9" name="Прямоугольник 68">
                <a:extLst>
                  <a:ext uri="{FF2B5EF4-FFF2-40B4-BE49-F238E27FC236}">
                    <a16:creationId xmlns:a16="http://schemas.microsoft.com/office/drawing/2014/main" id="{BC3D703C-4452-43E8-8057-5E49EA7F24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520" y="3443667"/>
                <a:ext cx="1603452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7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2" grpId="0" animBg="1"/>
      <p:bldP spid="33" grpId="0" animBg="1"/>
      <p:bldP spid="34" grpId="0" animBg="1"/>
      <p:bldP spid="47" grpId="0"/>
      <p:bldP spid="48" grpId="0"/>
      <p:bldP spid="29" grpId="0" animBg="1"/>
      <p:bldP spid="30" grpId="0" animBg="1"/>
      <p:bldP spid="31" grpId="0" animBg="1"/>
      <p:bldP spid="40" grpId="0"/>
      <p:bldP spid="41" grpId="0"/>
      <p:bldP spid="45" grpId="0"/>
      <p:bldP spid="54" grpId="0"/>
      <p:bldP spid="55" grpId="0"/>
      <p:bldP spid="56" grpId="0"/>
      <p:bldP spid="57" grpId="0"/>
      <p:bldP spid="58" grpId="0"/>
      <p:bldP spid="59" grpId="0"/>
      <p:bldP spid="60" grpId="0" animBg="1"/>
      <p:bldP spid="60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5520" y="692696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</a:t>
            </a:r>
            <a:endParaRPr lang="tr-TR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Решений. Антон Долганов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59C678CE-8B20-4457-90E8-7350EB897FC0}"/>
              </a:ext>
            </a:extLst>
          </p:cNvPr>
          <p:cNvSpPr/>
          <p:nvPr/>
        </p:nvSpPr>
        <p:spPr>
          <a:xfrm>
            <a:off x="4416940" y="1172531"/>
            <a:ext cx="30183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 т.д., и т.п…</a:t>
            </a:r>
            <a:endParaRPr lang="en-US" sz="3200" b="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C7A21EF4-7163-4FE5-8AE2-3D85F04B486E}"/>
              </a:ext>
            </a:extLst>
          </p:cNvPr>
          <p:cNvSpPr/>
          <p:nvPr/>
        </p:nvSpPr>
        <p:spPr>
          <a:xfrm>
            <a:off x="5045651" y="1720396"/>
            <a:ext cx="1782805" cy="58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Пол М</a:t>
            </a: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4297AB28-7244-4E0E-9803-7E9C290A86B9}"/>
              </a:ext>
            </a:extLst>
          </p:cNvPr>
          <p:cNvSpPr/>
          <p:nvPr/>
        </p:nvSpPr>
        <p:spPr>
          <a:xfrm>
            <a:off x="3925597" y="2462149"/>
            <a:ext cx="1791700" cy="114441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  <a:p>
            <a:pPr algn="ctr"/>
            <a:r>
              <a:rPr lang="ru-RU" sz="2400" dirty="0"/>
              <a:t>Отчислен</a:t>
            </a:r>
          </a:p>
          <a:p>
            <a:pPr algn="ctr"/>
            <a:r>
              <a:rPr lang="ru-RU" sz="2400" dirty="0"/>
              <a:t>Да</a:t>
            </a:r>
            <a:r>
              <a:rPr lang="en-US" sz="2400" dirty="0"/>
              <a:t>|</a:t>
            </a:r>
            <a:r>
              <a:rPr lang="ru-RU" sz="2400" dirty="0"/>
              <a:t>1536</a:t>
            </a:r>
          </a:p>
          <a:p>
            <a:pPr algn="ctr"/>
            <a:r>
              <a:rPr lang="ru-RU" sz="2400" dirty="0"/>
              <a:t>Нет</a:t>
            </a:r>
            <a:r>
              <a:rPr lang="en-US" sz="2400" dirty="0"/>
              <a:t> |</a:t>
            </a:r>
            <a:r>
              <a:rPr lang="ru-RU" sz="2400" dirty="0"/>
              <a:t>245</a:t>
            </a:r>
          </a:p>
          <a:p>
            <a:pPr algn="ctr"/>
            <a:endParaRPr lang="ru-RU" sz="2400" dirty="0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108779F6-9DC9-4A60-A8D2-C483F44D0A3E}"/>
              </a:ext>
            </a:extLst>
          </p:cNvPr>
          <p:cNvSpPr/>
          <p:nvPr/>
        </p:nvSpPr>
        <p:spPr>
          <a:xfrm>
            <a:off x="6254948" y="2420655"/>
            <a:ext cx="1782804" cy="116669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Отчислен</a:t>
            </a:r>
          </a:p>
          <a:p>
            <a:pPr algn="ctr"/>
            <a:r>
              <a:rPr lang="ru-RU" sz="2400" dirty="0"/>
              <a:t>Да</a:t>
            </a:r>
            <a:r>
              <a:rPr lang="en-US" sz="2400" dirty="0"/>
              <a:t>|</a:t>
            </a:r>
            <a:r>
              <a:rPr lang="ru-RU" sz="2400" dirty="0"/>
              <a:t>239</a:t>
            </a:r>
          </a:p>
          <a:p>
            <a:pPr algn="ctr"/>
            <a:r>
              <a:rPr lang="ru-RU" sz="2400" dirty="0"/>
              <a:t>Нет</a:t>
            </a:r>
            <a:r>
              <a:rPr lang="en-US" sz="2400" dirty="0"/>
              <a:t> |</a:t>
            </a:r>
            <a:r>
              <a:rPr lang="ru-RU" sz="2400" dirty="0"/>
              <a:t>1234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5B703C0E-42FD-43AD-BD25-291B39B8E060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flipH="1">
            <a:off x="4821447" y="2308462"/>
            <a:ext cx="1115607" cy="15368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A57013EE-30AB-413E-B4B3-065CFECBA2C0}"/>
              </a:ext>
            </a:extLst>
          </p:cNvPr>
          <p:cNvCxnSpPr>
            <a:cxnSpLocks/>
            <a:stCxn id="20" idx="2"/>
            <a:endCxn id="26" idx="0"/>
          </p:cNvCxnSpPr>
          <p:nvPr/>
        </p:nvCxnSpPr>
        <p:spPr>
          <a:xfrm>
            <a:off x="5937054" y="2308462"/>
            <a:ext cx="1209296" cy="11219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489194D3-5D37-489F-A093-6FE8337C8E76}"/>
              </a:ext>
            </a:extLst>
          </p:cNvPr>
          <p:cNvSpPr/>
          <p:nvPr/>
        </p:nvSpPr>
        <p:spPr>
          <a:xfrm>
            <a:off x="3647728" y="3788239"/>
            <a:ext cx="1791700" cy="734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ru-RU" sz="2400" dirty="0"/>
              <a:t>Живет в общежитии</a:t>
            </a: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77814523-F853-43FF-80DC-7119D89B5433}"/>
              </a:ext>
            </a:extLst>
          </p:cNvPr>
          <p:cNvSpPr/>
          <p:nvPr/>
        </p:nvSpPr>
        <p:spPr>
          <a:xfrm>
            <a:off x="2207568" y="4630105"/>
            <a:ext cx="1944216" cy="124727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  <a:p>
            <a:pPr algn="ctr"/>
            <a:r>
              <a:rPr lang="ru-RU" sz="2400" dirty="0"/>
              <a:t>Отчислен</a:t>
            </a:r>
          </a:p>
          <a:p>
            <a:pPr algn="ctr"/>
            <a:r>
              <a:rPr lang="ru-RU" sz="2400" dirty="0"/>
              <a:t>Да</a:t>
            </a:r>
            <a:r>
              <a:rPr lang="en-US" sz="2400" dirty="0"/>
              <a:t>|625</a:t>
            </a:r>
            <a:endParaRPr lang="ru-RU" sz="2400" dirty="0"/>
          </a:p>
          <a:p>
            <a:pPr algn="ctr"/>
            <a:r>
              <a:rPr lang="ru-RU" sz="2400" dirty="0"/>
              <a:t>Нет</a:t>
            </a:r>
            <a:r>
              <a:rPr lang="en-US" sz="2400" dirty="0"/>
              <a:t> |65</a:t>
            </a:r>
            <a:endParaRPr lang="ru-RU" sz="2400" dirty="0"/>
          </a:p>
          <a:p>
            <a:pPr algn="ctr"/>
            <a:endParaRPr lang="ru-RU" sz="2400" dirty="0"/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24201D64-9D27-437C-8A3D-6270CDF39E6E}"/>
              </a:ext>
            </a:extLst>
          </p:cNvPr>
          <p:cNvSpPr/>
          <p:nvPr/>
        </p:nvSpPr>
        <p:spPr>
          <a:xfrm>
            <a:off x="5098380" y="4541967"/>
            <a:ext cx="1603451" cy="12564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Отчислен</a:t>
            </a:r>
          </a:p>
          <a:p>
            <a:pPr algn="ctr"/>
            <a:r>
              <a:rPr lang="ru-RU" sz="2400" dirty="0"/>
              <a:t>Да</a:t>
            </a:r>
            <a:r>
              <a:rPr lang="en-US" sz="2400" dirty="0"/>
              <a:t>|967</a:t>
            </a:r>
            <a:endParaRPr lang="ru-RU" sz="2400" dirty="0"/>
          </a:p>
          <a:p>
            <a:pPr algn="ctr"/>
            <a:r>
              <a:rPr lang="ru-RU" sz="2400" dirty="0"/>
              <a:t>Нет</a:t>
            </a:r>
            <a:r>
              <a:rPr lang="en-US" sz="2400" dirty="0"/>
              <a:t> |124</a:t>
            </a:r>
            <a:endParaRPr lang="ru-RU" sz="2400" dirty="0"/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AD26935D-7CE1-4E7C-8015-0A5249024C85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flipH="1">
            <a:off x="3179676" y="4522276"/>
            <a:ext cx="1363902" cy="10782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5AEEB951-5FB6-4B33-9F3A-8718B9D1DF13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>
            <a:off x="4543578" y="4522276"/>
            <a:ext cx="1356528" cy="1969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2EEB8BD-CCB7-417C-8286-6BCFCC84B549}"/>
              </a:ext>
            </a:extLst>
          </p:cNvPr>
          <p:cNvSpPr txBox="1"/>
          <p:nvPr/>
        </p:nvSpPr>
        <p:spPr>
          <a:xfrm>
            <a:off x="4074952" y="1723812"/>
            <a:ext cx="736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7BD494F-9DCC-4045-8AF1-5C6A7A12864E}"/>
              </a:ext>
            </a:extLst>
          </p:cNvPr>
          <p:cNvSpPr txBox="1"/>
          <p:nvPr/>
        </p:nvSpPr>
        <p:spPr>
          <a:xfrm>
            <a:off x="7032298" y="1810284"/>
            <a:ext cx="1028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Нет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4DC46BE-BE6B-4C3D-9D32-73AD045ED886}"/>
              </a:ext>
            </a:extLst>
          </p:cNvPr>
          <p:cNvSpPr txBox="1"/>
          <p:nvPr/>
        </p:nvSpPr>
        <p:spPr>
          <a:xfrm>
            <a:off x="2706272" y="3908789"/>
            <a:ext cx="736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CFE2A7-EB77-425C-BB93-4D6DA2FAC71F}"/>
              </a:ext>
            </a:extLst>
          </p:cNvPr>
          <p:cNvSpPr txBox="1"/>
          <p:nvPr/>
        </p:nvSpPr>
        <p:spPr>
          <a:xfrm>
            <a:off x="5531924" y="3889939"/>
            <a:ext cx="1028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Нет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A8071D1A-B0F7-4106-8CE6-5E7E3EDE96F9}"/>
                  </a:ext>
                </a:extLst>
              </p:cNvPr>
              <p:cNvSpPr/>
              <p:nvPr/>
            </p:nvSpPr>
            <p:spPr>
              <a:xfrm>
                <a:off x="8499288" y="3505110"/>
                <a:ext cx="2736303" cy="9885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u-RU" sz="24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ru-RU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ru-RU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A8071D1A-B0F7-4106-8CE6-5E7E3EDE96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9288" y="3505110"/>
                <a:ext cx="2736303" cy="9885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9562C5CD-AB44-4623-9DF8-3CCFEBDC0DB4}"/>
              </a:ext>
            </a:extLst>
          </p:cNvPr>
          <p:cNvCxnSpPr>
            <a:cxnSpLocks/>
            <a:stCxn id="22" idx="2"/>
            <a:endCxn id="29" idx="0"/>
          </p:cNvCxnSpPr>
          <p:nvPr/>
        </p:nvCxnSpPr>
        <p:spPr>
          <a:xfrm flipH="1">
            <a:off x="4543578" y="3606560"/>
            <a:ext cx="277869" cy="18167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Прямоугольник 42">
                <a:extLst>
                  <a:ext uri="{FF2B5EF4-FFF2-40B4-BE49-F238E27FC236}">
                    <a16:creationId xmlns:a16="http://schemas.microsoft.com/office/drawing/2014/main" id="{D451B4F7-DB99-4320-971A-CAAD8CC11D9C}"/>
                  </a:ext>
                </a:extLst>
              </p:cNvPr>
              <p:cNvSpPr/>
              <p:nvPr/>
            </p:nvSpPr>
            <p:spPr>
              <a:xfrm>
                <a:off x="3981401" y="5689806"/>
                <a:ext cx="1255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u-RU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ru-RU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0.189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3" name="Прямоугольник 42">
                <a:extLst>
                  <a:ext uri="{FF2B5EF4-FFF2-40B4-BE49-F238E27FC236}">
                    <a16:creationId xmlns:a16="http://schemas.microsoft.com/office/drawing/2014/main" id="{D451B4F7-DB99-4320-971A-CAAD8CC11D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401" y="5689806"/>
                <a:ext cx="125598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Прямоугольник 43">
                <a:extLst>
                  <a:ext uri="{FF2B5EF4-FFF2-40B4-BE49-F238E27FC236}">
                    <a16:creationId xmlns:a16="http://schemas.microsoft.com/office/drawing/2014/main" id="{8EF0D417-BF1F-453B-B639-2180798F28E9}"/>
                  </a:ext>
                </a:extLst>
              </p:cNvPr>
              <p:cNvSpPr/>
              <p:nvPr/>
            </p:nvSpPr>
            <p:spPr>
              <a:xfrm>
                <a:off x="5225004" y="3537715"/>
                <a:ext cx="16034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ru-RU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0.252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44" name="Прямоугольник 43">
                <a:extLst>
                  <a:ext uri="{FF2B5EF4-FFF2-40B4-BE49-F238E27FC236}">
                    <a16:creationId xmlns:a16="http://schemas.microsoft.com/office/drawing/2014/main" id="{8EF0D417-BF1F-453B-B639-2180798F28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004" y="3537715"/>
                <a:ext cx="1603452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36778C7F-93BF-4E29-BAD1-B329CD5C5782}"/>
              </a:ext>
            </a:extLst>
          </p:cNvPr>
          <p:cNvCxnSpPr>
            <a:cxnSpLocks/>
            <a:stCxn id="31" idx="2"/>
            <a:endCxn id="64" idx="0"/>
          </p:cNvCxnSpPr>
          <p:nvPr/>
        </p:nvCxnSpPr>
        <p:spPr>
          <a:xfrm flipH="1">
            <a:off x="5900105" y="5798455"/>
            <a:ext cx="1" cy="26389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0D19FE9-E1A0-40B1-8848-D02FE6376024}"/>
              </a:ext>
            </a:extLst>
          </p:cNvPr>
          <p:cNvCxnSpPr>
            <a:cxnSpLocks/>
            <a:stCxn id="30" idx="2"/>
            <a:endCxn id="65" idx="0"/>
          </p:cNvCxnSpPr>
          <p:nvPr/>
        </p:nvCxnSpPr>
        <p:spPr>
          <a:xfrm flipH="1">
            <a:off x="3179268" y="5877379"/>
            <a:ext cx="408" cy="24699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BC8E861-EABA-4B1F-A8F6-2C75214A0139}"/>
              </a:ext>
            </a:extLst>
          </p:cNvPr>
          <p:cNvSpPr txBox="1"/>
          <p:nvPr/>
        </p:nvSpPr>
        <p:spPr>
          <a:xfrm>
            <a:off x="5385830" y="6062346"/>
            <a:ext cx="1028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1091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55414CE-D442-45D4-9891-9E273EAA25C4}"/>
              </a:ext>
            </a:extLst>
          </p:cNvPr>
          <p:cNvSpPr txBox="1"/>
          <p:nvPr/>
        </p:nvSpPr>
        <p:spPr>
          <a:xfrm>
            <a:off x="2664993" y="6124371"/>
            <a:ext cx="1028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690</a:t>
            </a:r>
            <a:endParaRPr lang="ru-RU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Прямоугольник 65">
                <a:extLst>
                  <a:ext uri="{FF2B5EF4-FFF2-40B4-BE49-F238E27FC236}">
                    <a16:creationId xmlns:a16="http://schemas.microsoft.com/office/drawing/2014/main" id="{AE7A8B2C-1A19-4E61-8647-E1D3717AAE3D}"/>
                  </a:ext>
                </a:extLst>
              </p:cNvPr>
              <p:cNvSpPr/>
              <p:nvPr/>
            </p:nvSpPr>
            <p:spPr>
              <a:xfrm>
                <a:off x="2437557" y="6451031"/>
                <a:ext cx="1255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u-RU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ru-RU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0.347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6" name="Прямоугольник 65">
                <a:extLst>
                  <a:ext uri="{FF2B5EF4-FFF2-40B4-BE49-F238E27FC236}">
                    <a16:creationId xmlns:a16="http://schemas.microsoft.com/office/drawing/2014/main" id="{AE7A8B2C-1A19-4E61-8647-E1D3717AAE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557" y="6451031"/>
                <a:ext cx="125598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Знак умножения 66">
            <a:extLst>
              <a:ext uri="{FF2B5EF4-FFF2-40B4-BE49-F238E27FC236}">
                <a16:creationId xmlns:a16="http://schemas.microsoft.com/office/drawing/2014/main" id="{47A923AB-CD5D-4A80-A923-F7E18155329C}"/>
              </a:ext>
            </a:extLst>
          </p:cNvPr>
          <p:cNvSpPr/>
          <p:nvPr/>
        </p:nvSpPr>
        <p:spPr>
          <a:xfrm>
            <a:off x="2487787" y="5910834"/>
            <a:ext cx="1159089" cy="721668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721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5" grpId="0"/>
      <p:bldP spid="66" grpId="0"/>
      <p:bldP spid="6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5520" y="692696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</a:t>
            </a:r>
            <a:endParaRPr lang="tr-TR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Решений. Антон Долганов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83D2F78-57B9-4C08-8BF4-E57596D36CA4}"/>
              </a:ext>
            </a:extLst>
          </p:cNvPr>
          <p:cNvSpPr/>
          <p:nvPr/>
        </p:nvSpPr>
        <p:spPr>
          <a:xfrm>
            <a:off x="1703512" y="1344281"/>
            <a:ext cx="91486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Альтернативные метрики для разделения</a:t>
            </a:r>
            <a:endParaRPr lang="en-US" sz="3200" b="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9623DFE7-4439-4A03-97A6-FC80E05E29A1}"/>
                  </a:ext>
                </a:extLst>
              </p:cNvPr>
              <p:cNvSpPr/>
              <p:nvPr/>
            </p:nvSpPr>
            <p:spPr>
              <a:xfrm>
                <a:off x="5735960" y="1983941"/>
                <a:ext cx="2913042" cy="1137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u-RU" sz="28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ru-RU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ru-RU" sz="2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9623DFE7-4439-4A03-97A6-FC80E05E29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960" y="1983941"/>
                <a:ext cx="2913042" cy="11378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4C2ABD2A-D1DE-4862-8CF2-4F4E005DDAA1}"/>
              </a:ext>
            </a:extLst>
          </p:cNvPr>
          <p:cNvSpPr/>
          <p:nvPr/>
        </p:nvSpPr>
        <p:spPr>
          <a:xfrm>
            <a:off x="375600" y="2171832"/>
            <a:ext cx="39103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Критерий Джини</a:t>
            </a:r>
            <a:endParaRPr lang="ru-RU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C8F9BD55-A228-43F8-9FD5-F79CB4F7B444}"/>
                  </a:ext>
                </a:extLst>
              </p:cNvPr>
              <p:cNvSpPr/>
              <p:nvPr/>
            </p:nvSpPr>
            <p:spPr>
              <a:xfrm>
                <a:off x="5597770" y="3155194"/>
                <a:ext cx="3550652" cy="974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u-RU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sSub>
                                <m:sSubPr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ru-RU" sz="28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C8F9BD55-A228-43F8-9FD5-F79CB4F7B4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770" y="3155194"/>
                <a:ext cx="3550652" cy="974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Прямоугольник 20">
                <a:extLst>
                  <a:ext uri="{FF2B5EF4-FFF2-40B4-BE49-F238E27FC236}">
                    <a16:creationId xmlns:a16="http://schemas.microsoft.com/office/drawing/2014/main" id="{2F1636AD-CE03-41F6-A3CC-2B2FB70033F7}"/>
                  </a:ext>
                </a:extLst>
              </p:cNvPr>
              <p:cNvSpPr/>
              <p:nvPr/>
            </p:nvSpPr>
            <p:spPr>
              <a:xfrm>
                <a:off x="5320098" y="4200609"/>
                <a:ext cx="4105996" cy="9545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𝐼𝐺</m:t>
                      </m:r>
                      <m:r>
                        <a:rPr lang="ru-RU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ru-RU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f>
                            <m:fPr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sSub>
                            <m:sSubPr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sz="28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Прямоугольник 20">
                <a:extLst>
                  <a:ext uri="{FF2B5EF4-FFF2-40B4-BE49-F238E27FC236}">
                    <a16:creationId xmlns:a16="http://schemas.microsoft.com/office/drawing/2014/main" id="{2F1636AD-CE03-41F6-A3CC-2B2FB70033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0098" y="4200609"/>
                <a:ext cx="4105996" cy="9545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54CD5110-B711-4263-855F-9937A0384D0F}"/>
              </a:ext>
            </a:extLst>
          </p:cNvPr>
          <p:cNvSpPr/>
          <p:nvPr/>
        </p:nvSpPr>
        <p:spPr>
          <a:xfrm>
            <a:off x="301996" y="3078299"/>
            <a:ext cx="442140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Энтропия Шеннона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62309D1C-A604-4542-A980-10DC2CF996BB}"/>
              </a:ext>
            </a:extLst>
          </p:cNvPr>
          <p:cNvSpPr/>
          <p:nvPr/>
        </p:nvSpPr>
        <p:spPr>
          <a:xfrm>
            <a:off x="170851" y="3970001"/>
            <a:ext cx="49568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Прирост информации</a:t>
            </a:r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5D68FFB4-80E2-4B79-8FC9-7EE30D7AAF45}"/>
              </a:ext>
            </a:extLst>
          </p:cNvPr>
          <p:cNvSpPr/>
          <p:nvPr/>
        </p:nvSpPr>
        <p:spPr>
          <a:xfrm>
            <a:off x="4603566" y="4956789"/>
            <a:ext cx="1044116" cy="423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/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2FCA10F0-1115-4C83-8130-D8BF25812CCB}"/>
              </a:ext>
            </a:extLst>
          </p:cNvPr>
          <p:cNvSpPr/>
          <p:nvPr/>
        </p:nvSpPr>
        <p:spPr>
          <a:xfrm>
            <a:off x="3651896" y="5801991"/>
            <a:ext cx="1152128" cy="38150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A3906D82-AE6A-4463-801D-BAD8253060D8}"/>
              </a:ext>
            </a:extLst>
          </p:cNvPr>
          <p:cNvSpPr/>
          <p:nvPr/>
        </p:nvSpPr>
        <p:spPr>
          <a:xfrm>
            <a:off x="5299671" y="5801721"/>
            <a:ext cx="1296144" cy="38150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/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423B864B-7099-4B9A-9335-1C42401A3622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4227960" y="5380074"/>
            <a:ext cx="897664" cy="42191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24ECA88A-D8E8-4F93-9745-C0B9B6B9CC0A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5125624" y="5380074"/>
            <a:ext cx="822119" cy="42164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36256F45-A56A-4762-BD7E-BD2C7C69B66A}"/>
                  </a:ext>
                </a:extLst>
              </p:cNvPr>
              <p:cNvSpPr/>
              <p:nvPr/>
            </p:nvSpPr>
            <p:spPr>
              <a:xfrm>
                <a:off x="5821774" y="4979690"/>
                <a:ext cx="60856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36256F45-A56A-4762-BD7E-BD2C7C69B6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1774" y="4979690"/>
                <a:ext cx="60856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Прямоугольник 29">
                <a:extLst>
                  <a:ext uri="{FF2B5EF4-FFF2-40B4-BE49-F238E27FC236}">
                    <a16:creationId xmlns:a16="http://schemas.microsoft.com/office/drawing/2014/main" id="{1F15EEBF-94A2-4814-BBE6-8C1DED8DF680}"/>
                  </a:ext>
                </a:extLst>
              </p:cNvPr>
              <p:cNvSpPr/>
              <p:nvPr/>
            </p:nvSpPr>
            <p:spPr>
              <a:xfrm>
                <a:off x="3965850" y="6173488"/>
                <a:ext cx="60856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0" name="Прямоугольник 29">
                <a:extLst>
                  <a:ext uri="{FF2B5EF4-FFF2-40B4-BE49-F238E27FC236}">
                    <a16:creationId xmlns:a16="http://schemas.microsoft.com/office/drawing/2014/main" id="{1F15EEBF-94A2-4814-BBE6-8C1DED8DF6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850" y="6173488"/>
                <a:ext cx="608565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Прямоугольник 30">
                <a:extLst>
                  <a:ext uri="{FF2B5EF4-FFF2-40B4-BE49-F238E27FC236}">
                    <a16:creationId xmlns:a16="http://schemas.microsoft.com/office/drawing/2014/main" id="{E385F4C2-DB45-4451-A68D-58ED55B10CA3}"/>
                  </a:ext>
                </a:extLst>
              </p:cNvPr>
              <p:cNvSpPr/>
              <p:nvPr/>
            </p:nvSpPr>
            <p:spPr>
              <a:xfrm>
                <a:off x="5800679" y="6170478"/>
                <a:ext cx="60856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1" name="Прямоугольник 30">
                <a:extLst>
                  <a:ext uri="{FF2B5EF4-FFF2-40B4-BE49-F238E27FC236}">
                    <a16:creationId xmlns:a16="http://schemas.microsoft.com/office/drawing/2014/main" id="{E385F4C2-DB45-4451-A68D-58ED55B10C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0679" y="6170478"/>
                <a:ext cx="60856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олилиния: фигура 2">
            <a:extLst>
              <a:ext uri="{FF2B5EF4-FFF2-40B4-BE49-F238E27FC236}">
                <a16:creationId xmlns:a16="http://schemas.microsoft.com/office/drawing/2014/main" id="{6E9439BC-170C-452C-B385-8038B35D5170}"/>
              </a:ext>
            </a:extLst>
          </p:cNvPr>
          <p:cNvSpPr/>
          <p:nvPr/>
        </p:nvSpPr>
        <p:spPr>
          <a:xfrm>
            <a:off x="9850974" y="3210962"/>
            <a:ext cx="1705566" cy="1549572"/>
          </a:xfrm>
          <a:custGeom>
            <a:avLst/>
            <a:gdLst>
              <a:gd name="connsiteX0" fmla="*/ 0 w 1573618"/>
              <a:gd name="connsiteY0" fmla="*/ 1616251 h 1680047"/>
              <a:gd name="connsiteX1" fmla="*/ 712381 w 1573618"/>
              <a:gd name="connsiteY1" fmla="*/ 103 h 1680047"/>
              <a:gd name="connsiteX2" fmla="*/ 1573618 w 1573618"/>
              <a:gd name="connsiteY2" fmla="*/ 1680047 h 168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3618" h="1680047">
                <a:moveTo>
                  <a:pt x="0" y="1616251"/>
                </a:moveTo>
                <a:cubicBezTo>
                  <a:pt x="225055" y="802860"/>
                  <a:pt x="450111" y="-10530"/>
                  <a:pt x="712381" y="103"/>
                </a:cubicBezTo>
                <a:cubicBezTo>
                  <a:pt x="974651" y="10736"/>
                  <a:pt x="1274134" y="845391"/>
                  <a:pt x="1573618" y="1680047"/>
                </a:cubicBezTo>
              </a:path>
            </a:pathLst>
          </a:cu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олилиния: фигура 31">
            <a:extLst>
              <a:ext uri="{FF2B5EF4-FFF2-40B4-BE49-F238E27FC236}">
                <a16:creationId xmlns:a16="http://schemas.microsoft.com/office/drawing/2014/main" id="{4BB41825-AB24-491D-A0BB-1C315689CA00}"/>
              </a:ext>
            </a:extLst>
          </p:cNvPr>
          <p:cNvSpPr/>
          <p:nvPr/>
        </p:nvSpPr>
        <p:spPr>
          <a:xfrm>
            <a:off x="9850974" y="1999578"/>
            <a:ext cx="1573618" cy="827739"/>
          </a:xfrm>
          <a:custGeom>
            <a:avLst/>
            <a:gdLst>
              <a:gd name="connsiteX0" fmla="*/ 0 w 1573618"/>
              <a:gd name="connsiteY0" fmla="*/ 1616251 h 1680047"/>
              <a:gd name="connsiteX1" fmla="*/ 712381 w 1573618"/>
              <a:gd name="connsiteY1" fmla="*/ 103 h 1680047"/>
              <a:gd name="connsiteX2" fmla="*/ 1573618 w 1573618"/>
              <a:gd name="connsiteY2" fmla="*/ 1680047 h 168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3618" h="1680047">
                <a:moveTo>
                  <a:pt x="0" y="1616251"/>
                </a:moveTo>
                <a:cubicBezTo>
                  <a:pt x="225055" y="802860"/>
                  <a:pt x="450111" y="-10530"/>
                  <a:pt x="712381" y="103"/>
                </a:cubicBezTo>
                <a:cubicBezTo>
                  <a:pt x="974651" y="10736"/>
                  <a:pt x="1274134" y="845391"/>
                  <a:pt x="1573618" y="1680047"/>
                </a:cubicBezTo>
              </a:path>
            </a:pathLst>
          </a:cu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036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7" grpId="0"/>
      <p:bldP spid="20" grpId="0"/>
      <p:bldP spid="21" grpId="0"/>
      <p:bldP spid="22" grpId="0"/>
      <p:bldP spid="23" grpId="0"/>
      <p:bldP spid="24" grpId="0" animBg="1"/>
      <p:bldP spid="25" grpId="0" animBg="1"/>
      <p:bldP spid="26" grpId="0" animBg="1"/>
      <p:bldP spid="29" grpId="0"/>
      <p:bldP spid="30" grpId="0"/>
      <p:bldP spid="31" grpId="0"/>
      <p:bldP spid="3" grpId="0" animBg="1"/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5520" y="692696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</a:t>
            </a:r>
            <a:endParaRPr lang="tr-TR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Решений. Антон Долганов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28" y="1844824"/>
            <a:ext cx="11341993" cy="344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72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5520" y="692696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</a:t>
            </a:r>
            <a:endParaRPr lang="tr-TR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Решений. Антон Долганов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0230" y="1988840"/>
            <a:ext cx="12202230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09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5520" y="692696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</a:t>
            </a:r>
            <a:endParaRPr lang="tr-TR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Решений. Антон Долганов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376" y="2132856"/>
            <a:ext cx="1124902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36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5520" y="692696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</a:t>
            </a:r>
            <a:endParaRPr lang="tr-TR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Решений. Антон Долганов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03512" y="1556792"/>
            <a:ext cx="9106556" cy="491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31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5520" y="692696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</a:t>
            </a:r>
            <a:endParaRPr lang="tr-TR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Решений. Антон Долганов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83D2F78-57B9-4C08-8BF4-E57596D36CA4}"/>
              </a:ext>
            </a:extLst>
          </p:cNvPr>
          <p:cNvSpPr/>
          <p:nvPr/>
        </p:nvSpPr>
        <p:spPr>
          <a:xfrm>
            <a:off x="501567" y="1380107"/>
            <a:ext cx="118465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Что можно настроить, чтобы избежать переобучения</a:t>
            </a:r>
            <a:endParaRPr lang="en-US" sz="3200" b="0" i="1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9ACF524-AB31-4967-A4ED-A33F31706644}"/>
              </a:ext>
            </a:extLst>
          </p:cNvPr>
          <p:cNvSpPr/>
          <p:nvPr/>
        </p:nvSpPr>
        <p:spPr>
          <a:xfrm>
            <a:off x="501567" y="2265325"/>
            <a:ext cx="1130525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Деревья Решений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склонны к переобучению при большом количестве параметров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Поэтому в случае большого числа параметров и относительно небольшой размерности выборки будет ну наверняка переобучение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11CD9A4-7A5A-46E7-A0CF-2F9E131F472F}"/>
              </a:ext>
            </a:extLst>
          </p:cNvPr>
          <p:cNvSpPr/>
          <p:nvPr/>
        </p:nvSpPr>
        <p:spPr>
          <a:xfrm>
            <a:off x="565794" y="4381651"/>
            <a:ext cx="1124102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Можно предусмотреть использование методов снижении размерности, чтобы у вашего дерева было больше шансов найти отличительные признаки. (Хотя это не так важно)</a:t>
            </a:r>
          </a:p>
        </p:txBody>
      </p:sp>
    </p:spTree>
    <p:extLst>
      <p:ext uri="{BB962C8B-B14F-4D97-AF65-F5344CB8AC3E}">
        <p14:creationId xmlns:p14="http://schemas.microsoft.com/office/powerpoint/2010/main" val="955411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Опорных Векторов. Антон Долганов</a:t>
            </a:r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Заголовок 1"/>
          <p:cNvSpPr txBox="1">
            <a:spLocks/>
          </p:cNvSpPr>
          <p:nvPr/>
        </p:nvSpPr>
        <p:spPr>
          <a:xfrm>
            <a:off x="1769838" y="981165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Ранее в Машинном Обучении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5182B4C-E6A8-40D8-A35C-D0539AE52F94}"/>
              </a:ext>
            </a:extLst>
          </p:cNvPr>
          <p:cNvSpPr/>
          <p:nvPr/>
        </p:nvSpPr>
        <p:spPr>
          <a:xfrm>
            <a:off x="335360" y="1772816"/>
            <a:ext cx="11475777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Опорных Векторов</a:t>
            </a:r>
          </a:p>
          <a:p>
            <a:pPr lvl="1"/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Линейное Разделение</a:t>
            </a:r>
          </a:p>
          <a:p>
            <a:pPr lvl="1"/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Максимизация зазора между опорными векторами</a:t>
            </a:r>
          </a:p>
          <a:p>
            <a:pPr lvl="1"/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Soft Margin 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 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Hard Margin</a:t>
            </a:r>
            <a:endParaRPr lang="en-US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tr-TR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Kernel Trick</a:t>
            </a:r>
          </a:p>
          <a:p>
            <a:pPr lvl="1"/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Ядро преобразования в многомерное пространство</a:t>
            </a:r>
            <a:endParaRPr lang="en-US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</a:t>
            </a:r>
            <a:endParaRPr lang="tr-TR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Линейная Функция</a:t>
            </a:r>
          </a:p>
          <a:p>
            <a:pPr lvl="1"/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Минимизация зазора между опорными векторами</a:t>
            </a:r>
          </a:p>
          <a:p>
            <a:pPr lvl="1"/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Soft Margin 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 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Hard Margin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Kernel Trick</a:t>
            </a:r>
            <a:endParaRPr lang="en-US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79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5520" y="692696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</a:t>
            </a:r>
            <a:endParaRPr lang="tr-TR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20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Решений. Антон Долганов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83D2F78-57B9-4C08-8BF4-E57596D36CA4}"/>
              </a:ext>
            </a:extLst>
          </p:cNvPr>
          <p:cNvSpPr/>
          <p:nvPr/>
        </p:nvSpPr>
        <p:spPr>
          <a:xfrm>
            <a:off x="312296" y="1520414"/>
            <a:ext cx="115579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Что можно настроить, чтобы избежать переобучения</a:t>
            </a:r>
            <a:endParaRPr lang="en-US" sz="3200" i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9ACF524-AB31-4967-A4ED-A33F31706644}"/>
              </a:ext>
            </a:extLst>
          </p:cNvPr>
          <p:cNvSpPr/>
          <p:nvPr/>
        </p:nvSpPr>
        <p:spPr>
          <a:xfrm>
            <a:off x="408539" y="2292961"/>
            <a:ext cx="113052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Перед обучением сбалансируйте набор данных, чтобы дерево не смещалось в сторону доминирующих классов.</a:t>
            </a:r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C050A88-C1ED-45F1-9ED0-50C4CED0EAB4}"/>
              </a:ext>
            </a:extLst>
          </p:cNvPr>
          <p:cNvSpPr/>
          <p:nvPr/>
        </p:nvSpPr>
        <p:spPr>
          <a:xfrm>
            <a:off x="356541" y="3637898"/>
            <a:ext cx="1146948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Балансировка классов может быть выполнена путем выборки равного количества </a:t>
            </a:r>
            <a:r>
              <a:rPr lang="ru-RU" sz="2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подвыборок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для каждого класса или, предпочтительно, путем нормирования весов для каждого класса</a:t>
            </a:r>
          </a:p>
        </p:txBody>
      </p:sp>
    </p:spTree>
    <p:extLst>
      <p:ext uri="{BB962C8B-B14F-4D97-AF65-F5344CB8AC3E}">
        <p14:creationId xmlns:p14="http://schemas.microsoft.com/office/powerpoint/2010/main" val="105361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5520" y="692696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</a:t>
            </a:r>
            <a:endParaRPr lang="tr-TR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21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Решений. Антон Долганов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83D2F78-57B9-4C08-8BF4-E57596D36CA4}"/>
              </a:ext>
            </a:extLst>
          </p:cNvPr>
          <p:cNvSpPr/>
          <p:nvPr/>
        </p:nvSpPr>
        <p:spPr>
          <a:xfrm>
            <a:off x="491430" y="1443317"/>
            <a:ext cx="115579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Что можно настроить, чтобы избежать переобучения</a:t>
            </a:r>
            <a:endParaRPr lang="en-US" sz="3200" i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9ACF524-AB31-4967-A4ED-A33F31706644}"/>
              </a:ext>
            </a:extLst>
          </p:cNvPr>
          <p:cNvSpPr/>
          <p:nvPr/>
        </p:nvSpPr>
        <p:spPr>
          <a:xfrm>
            <a:off x="335360" y="2319646"/>
            <a:ext cx="1219199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Используйте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rgbClr val="DCDCDC"/>
                </a:solidFill>
                <a:latin typeface="Courier New" panose="02070309020205020404" pitchFamily="49" charset="0"/>
              </a:rPr>
              <a:t>max_depth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 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(максимальное количество разбиений решений в дереве), чтобы контролировать размер дерева для предотвращения переобучения</a:t>
            </a:r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9088CC7-2156-4101-B4A4-AEAD9654D521}"/>
              </a:ext>
            </a:extLst>
          </p:cNvPr>
          <p:cNvSpPr/>
          <p:nvPr/>
        </p:nvSpPr>
        <p:spPr>
          <a:xfrm>
            <a:off x="335360" y="3994927"/>
            <a:ext cx="777686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Отслеживайте количество образцов для разных классах на листьях, чтобы обеспечить оптимальный размер дерева. Начните с малых значений.</a:t>
            </a:r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B04A1F6-7723-450E-AE56-167F5C3ED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7599" y="3648223"/>
            <a:ext cx="3322755" cy="293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80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5520" y="692696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</a:t>
            </a:r>
            <a:endParaRPr lang="tr-TR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Решений. Антон Долганов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64C743D-27CF-40F1-AA82-B36DB87394C7}"/>
              </a:ext>
            </a:extLst>
          </p:cNvPr>
          <p:cNvSpPr/>
          <p:nvPr/>
        </p:nvSpPr>
        <p:spPr>
          <a:xfrm>
            <a:off x="797187" y="2384185"/>
            <a:ext cx="1037411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Используйте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rgbClr val="DCDCDC"/>
                </a:solidFill>
                <a:latin typeface="Courier New" panose="02070309020205020404" pitchFamily="49" charset="0"/>
              </a:rPr>
              <a:t>min_samples_split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 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или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rgbClr val="DCDCDC"/>
                </a:solidFill>
                <a:latin typeface="Courier New" panose="02070309020205020404" pitchFamily="49" charset="0"/>
              </a:rPr>
              <a:t>min_samples_leaf</a:t>
            </a:r>
            <a:r>
              <a:rPr lang="ru-RU" sz="2400" dirty="0">
                <a:solidFill>
                  <a:srgbClr val="DCDCDC"/>
                </a:solidFill>
                <a:latin typeface="Courier New" panose="02070309020205020404" pitchFamily="49" charset="0"/>
              </a:rPr>
              <a:t> 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для того чтобы обеспечить принятие решений достаточно большим числом примеров</a:t>
            </a:r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50D12DE-F4FC-4ED8-B5A9-33402F671C5C}"/>
              </a:ext>
            </a:extLst>
          </p:cNvPr>
          <p:cNvSpPr/>
          <p:nvPr/>
        </p:nvSpPr>
        <p:spPr>
          <a:xfrm>
            <a:off x="518932" y="4034075"/>
            <a:ext cx="111541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Очень маленькое число обычно означает, что дерево переобучится, в то время как большое число ограничивает возможности дерева для изучения данных</a:t>
            </a:r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9A26C6BE-3B24-4DD5-8A3B-74A9E70E21DD}"/>
              </a:ext>
            </a:extLst>
          </p:cNvPr>
          <p:cNvSpPr/>
          <p:nvPr/>
        </p:nvSpPr>
        <p:spPr>
          <a:xfrm>
            <a:off x="492070" y="1362690"/>
            <a:ext cx="115579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Что можно настроить, чтобы избежать переобучения</a:t>
            </a:r>
            <a:endParaRPr lang="en-US" sz="3200" i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939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5520" y="692696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</a:t>
            </a:r>
            <a:endParaRPr lang="tr-TR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Решений. Антон Долганов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83D2F78-57B9-4C08-8BF4-E57596D36CA4}"/>
              </a:ext>
            </a:extLst>
          </p:cNvPr>
          <p:cNvSpPr/>
          <p:nvPr/>
        </p:nvSpPr>
        <p:spPr>
          <a:xfrm>
            <a:off x="3143672" y="1354515"/>
            <a:ext cx="66191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Регуляризация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что-то вроде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DB930202-31F0-41FC-AD5D-F0699C0E0B26}"/>
              </a:ext>
            </a:extLst>
          </p:cNvPr>
          <p:cNvGrpSpPr/>
          <p:nvPr/>
        </p:nvGrpSpPr>
        <p:grpSpPr>
          <a:xfrm>
            <a:off x="6730084" y="2396866"/>
            <a:ext cx="5328592" cy="3259478"/>
            <a:chOff x="3119478" y="3600739"/>
            <a:chExt cx="5680712" cy="2697473"/>
          </a:xfrm>
        </p:grpSpPr>
        <p:cxnSp>
          <p:nvCxnSpPr>
            <p:cNvPr id="18" name="Прямая со стрелкой 17">
              <a:extLst>
                <a:ext uri="{FF2B5EF4-FFF2-40B4-BE49-F238E27FC236}">
                  <a16:creationId xmlns:a16="http://schemas.microsoft.com/office/drawing/2014/main" id="{A548C485-C7ED-48EC-B154-C6A1B78F2433}"/>
                </a:ext>
              </a:extLst>
            </p:cNvPr>
            <p:cNvCxnSpPr>
              <a:cxnSpLocks/>
              <a:stCxn id="27" idx="2"/>
              <a:endCxn id="26" idx="0"/>
            </p:cNvCxnSpPr>
            <p:nvPr/>
          </p:nvCxnSpPr>
          <p:spPr>
            <a:xfrm>
              <a:off x="4271606" y="4682308"/>
              <a:ext cx="822452" cy="41345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Прямоугольник: скругленные углы 18">
              <a:extLst>
                <a:ext uri="{FF2B5EF4-FFF2-40B4-BE49-F238E27FC236}">
                  <a16:creationId xmlns:a16="http://schemas.microsoft.com/office/drawing/2014/main" id="{7D83CC6B-9ADE-47A8-9CAA-C10AAD86CB46}"/>
                </a:ext>
              </a:extLst>
            </p:cNvPr>
            <p:cNvSpPr/>
            <p:nvPr/>
          </p:nvSpPr>
          <p:spPr>
            <a:xfrm>
              <a:off x="5040052" y="3600739"/>
              <a:ext cx="1152128" cy="4267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 dirty="0"/>
            </a:p>
          </p:txBody>
        </p:sp>
        <p:sp>
          <p:nvSpPr>
            <p:cNvPr id="20" name="Прямоугольник: скругленные углы 19">
              <a:extLst>
                <a:ext uri="{FF2B5EF4-FFF2-40B4-BE49-F238E27FC236}">
                  <a16:creationId xmlns:a16="http://schemas.microsoft.com/office/drawing/2014/main" id="{109F1B3D-2306-4CFF-8BEF-0D5552D44908}"/>
                </a:ext>
              </a:extLst>
            </p:cNvPr>
            <p:cNvSpPr/>
            <p:nvPr/>
          </p:nvSpPr>
          <p:spPr>
            <a:xfrm>
              <a:off x="6537332" y="4339961"/>
              <a:ext cx="1044116" cy="4232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 dirty="0"/>
            </a:p>
          </p:txBody>
        </p:sp>
        <p:sp>
          <p:nvSpPr>
            <p:cNvPr id="21" name="Прямоугольник: скругленные углы 20">
              <a:extLst>
                <a:ext uri="{FF2B5EF4-FFF2-40B4-BE49-F238E27FC236}">
                  <a16:creationId xmlns:a16="http://schemas.microsoft.com/office/drawing/2014/main" id="{A5DBEBF3-7618-496A-BDC7-9964FFA3BBF2}"/>
                </a:ext>
              </a:extLst>
            </p:cNvPr>
            <p:cNvSpPr/>
            <p:nvPr/>
          </p:nvSpPr>
          <p:spPr>
            <a:xfrm>
              <a:off x="5734548" y="5101712"/>
              <a:ext cx="1152128" cy="38150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 dirty="0"/>
            </a:p>
          </p:txBody>
        </p:sp>
        <p:cxnSp>
          <p:nvCxnSpPr>
            <p:cNvPr id="22" name="Прямая со стрелкой 21">
              <a:extLst>
                <a:ext uri="{FF2B5EF4-FFF2-40B4-BE49-F238E27FC236}">
                  <a16:creationId xmlns:a16="http://schemas.microsoft.com/office/drawing/2014/main" id="{440955A7-D8AF-4022-B1E4-8D057B67150F}"/>
                </a:ext>
              </a:extLst>
            </p:cNvPr>
            <p:cNvCxnSpPr>
              <a:cxnSpLocks/>
              <a:stCxn id="19" idx="2"/>
              <a:endCxn id="27" idx="0"/>
            </p:cNvCxnSpPr>
            <p:nvPr/>
          </p:nvCxnSpPr>
          <p:spPr>
            <a:xfrm flipH="1">
              <a:off x="4271606" y="4027489"/>
              <a:ext cx="1344510" cy="23153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>
              <a:extLst>
                <a:ext uri="{FF2B5EF4-FFF2-40B4-BE49-F238E27FC236}">
                  <a16:creationId xmlns:a16="http://schemas.microsoft.com/office/drawing/2014/main" id="{59444060-431B-46E2-B123-F10C6B60E8A2}"/>
                </a:ext>
              </a:extLst>
            </p:cNvPr>
            <p:cNvCxnSpPr>
              <a:cxnSpLocks/>
              <a:stCxn id="19" idx="2"/>
              <a:endCxn id="20" idx="0"/>
            </p:cNvCxnSpPr>
            <p:nvPr/>
          </p:nvCxnSpPr>
          <p:spPr>
            <a:xfrm>
              <a:off x="5616116" y="4027489"/>
              <a:ext cx="1443274" cy="312472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>
              <a:extLst>
                <a:ext uri="{FF2B5EF4-FFF2-40B4-BE49-F238E27FC236}">
                  <a16:creationId xmlns:a16="http://schemas.microsoft.com/office/drawing/2014/main" id="{6798F2B2-4D33-4BAB-B8C6-0F8D5BE3CB3A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>
            <a:xfrm flipH="1">
              <a:off x="6310612" y="4763246"/>
              <a:ext cx="748778" cy="338466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>
              <a:extLst>
                <a:ext uri="{FF2B5EF4-FFF2-40B4-BE49-F238E27FC236}">
                  <a16:creationId xmlns:a16="http://schemas.microsoft.com/office/drawing/2014/main" id="{7C1C8059-CFBA-43EB-9001-BEB3763F6996}"/>
                </a:ext>
              </a:extLst>
            </p:cNvPr>
            <p:cNvCxnSpPr>
              <a:cxnSpLocks/>
              <a:stCxn id="20" idx="2"/>
              <a:endCxn id="29" idx="0"/>
            </p:cNvCxnSpPr>
            <p:nvPr/>
          </p:nvCxnSpPr>
          <p:spPr>
            <a:xfrm>
              <a:off x="7059390" y="4763246"/>
              <a:ext cx="615451" cy="347947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Прямоугольник: скругленные углы 25">
              <a:extLst>
                <a:ext uri="{FF2B5EF4-FFF2-40B4-BE49-F238E27FC236}">
                  <a16:creationId xmlns:a16="http://schemas.microsoft.com/office/drawing/2014/main" id="{4FEE5D07-63CB-4910-AF32-848185471835}"/>
                </a:ext>
              </a:extLst>
            </p:cNvPr>
            <p:cNvSpPr/>
            <p:nvPr/>
          </p:nvSpPr>
          <p:spPr>
            <a:xfrm>
              <a:off x="4572000" y="5095766"/>
              <a:ext cx="1044116" cy="42328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 dirty="0"/>
            </a:p>
          </p:txBody>
        </p:sp>
        <p:sp>
          <p:nvSpPr>
            <p:cNvPr id="27" name="Прямоугольник: скругленные углы 26">
              <a:extLst>
                <a:ext uri="{FF2B5EF4-FFF2-40B4-BE49-F238E27FC236}">
                  <a16:creationId xmlns:a16="http://schemas.microsoft.com/office/drawing/2014/main" id="{E79548B2-1B52-41A5-AA7A-D79B4E2410CC}"/>
                </a:ext>
              </a:extLst>
            </p:cNvPr>
            <p:cNvSpPr/>
            <p:nvPr/>
          </p:nvSpPr>
          <p:spPr>
            <a:xfrm>
              <a:off x="3749548" y="4259023"/>
              <a:ext cx="1044116" cy="4232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 dirty="0"/>
            </a:p>
          </p:txBody>
        </p:sp>
        <p:sp>
          <p:nvSpPr>
            <p:cNvPr id="28" name="Прямоугольник: скругленные углы 27">
              <a:extLst>
                <a:ext uri="{FF2B5EF4-FFF2-40B4-BE49-F238E27FC236}">
                  <a16:creationId xmlns:a16="http://schemas.microsoft.com/office/drawing/2014/main" id="{69E42CC2-0DDD-4001-967F-0818F514B76E}"/>
                </a:ext>
              </a:extLst>
            </p:cNvPr>
            <p:cNvSpPr/>
            <p:nvPr/>
          </p:nvSpPr>
          <p:spPr>
            <a:xfrm>
              <a:off x="3119478" y="5137008"/>
              <a:ext cx="1152128" cy="38150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 dirty="0"/>
            </a:p>
          </p:txBody>
        </p:sp>
        <p:sp>
          <p:nvSpPr>
            <p:cNvPr id="29" name="Прямоугольник: скругленные углы 28">
              <a:extLst>
                <a:ext uri="{FF2B5EF4-FFF2-40B4-BE49-F238E27FC236}">
                  <a16:creationId xmlns:a16="http://schemas.microsoft.com/office/drawing/2014/main" id="{8AF361E2-44E8-4A3B-8074-DA3F115865AE}"/>
                </a:ext>
              </a:extLst>
            </p:cNvPr>
            <p:cNvSpPr/>
            <p:nvPr/>
          </p:nvSpPr>
          <p:spPr>
            <a:xfrm>
              <a:off x="7152783" y="5111193"/>
              <a:ext cx="1044116" cy="4232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 dirty="0"/>
            </a:p>
          </p:txBody>
        </p:sp>
        <p:sp>
          <p:nvSpPr>
            <p:cNvPr id="30" name="Прямоугольник: скругленные углы 29">
              <a:extLst>
                <a:ext uri="{FF2B5EF4-FFF2-40B4-BE49-F238E27FC236}">
                  <a16:creationId xmlns:a16="http://schemas.microsoft.com/office/drawing/2014/main" id="{11AC84B8-E84C-411F-9173-459C3A2E8D55}"/>
                </a:ext>
              </a:extLst>
            </p:cNvPr>
            <p:cNvSpPr/>
            <p:nvPr/>
          </p:nvSpPr>
          <p:spPr>
            <a:xfrm>
              <a:off x="6703951" y="5916706"/>
              <a:ext cx="897664" cy="38150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 dirty="0"/>
            </a:p>
          </p:txBody>
        </p:sp>
        <p:sp>
          <p:nvSpPr>
            <p:cNvPr id="31" name="Прямоугольник: скругленные углы 30">
              <a:extLst>
                <a:ext uri="{FF2B5EF4-FFF2-40B4-BE49-F238E27FC236}">
                  <a16:creationId xmlns:a16="http://schemas.microsoft.com/office/drawing/2014/main" id="{B041F0F4-A5AC-4DE8-87CE-159552AAAD06}"/>
                </a:ext>
              </a:extLst>
            </p:cNvPr>
            <p:cNvSpPr/>
            <p:nvPr/>
          </p:nvSpPr>
          <p:spPr>
            <a:xfrm>
              <a:off x="7902526" y="5916706"/>
              <a:ext cx="897664" cy="38150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 dirty="0"/>
            </a:p>
          </p:txBody>
        </p:sp>
        <p:cxnSp>
          <p:nvCxnSpPr>
            <p:cNvPr id="32" name="Прямая со стрелкой 31">
              <a:extLst>
                <a:ext uri="{FF2B5EF4-FFF2-40B4-BE49-F238E27FC236}">
                  <a16:creationId xmlns:a16="http://schemas.microsoft.com/office/drawing/2014/main" id="{0902EB78-8760-4B7C-94E6-396D79D1B85C}"/>
                </a:ext>
              </a:extLst>
            </p:cNvPr>
            <p:cNvCxnSpPr>
              <a:cxnSpLocks/>
              <a:stCxn id="29" idx="2"/>
              <a:endCxn id="30" idx="0"/>
            </p:cNvCxnSpPr>
            <p:nvPr/>
          </p:nvCxnSpPr>
          <p:spPr>
            <a:xfrm flipH="1">
              <a:off x="7152783" y="5534478"/>
              <a:ext cx="522058" cy="38222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>
              <a:extLst>
                <a:ext uri="{FF2B5EF4-FFF2-40B4-BE49-F238E27FC236}">
                  <a16:creationId xmlns:a16="http://schemas.microsoft.com/office/drawing/2014/main" id="{B4CCD387-2DBF-4E88-A280-2586C582C348}"/>
                </a:ext>
              </a:extLst>
            </p:cNvPr>
            <p:cNvCxnSpPr>
              <a:cxnSpLocks/>
              <a:stCxn id="29" idx="2"/>
              <a:endCxn id="31" idx="0"/>
            </p:cNvCxnSpPr>
            <p:nvPr/>
          </p:nvCxnSpPr>
          <p:spPr>
            <a:xfrm>
              <a:off x="7674841" y="5534478"/>
              <a:ext cx="676517" cy="38222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>
              <a:extLst>
                <a:ext uri="{FF2B5EF4-FFF2-40B4-BE49-F238E27FC236}">
                  <a16:creationId xmlns:a16="http://schemas.microsoft.com/office/drawing/2014/main" id="{6F7B26DB-37BD-4B33-B56C-DEC94AEF6EE6}"/>
                </a:ext>
              </a:extLst>
            </p:cNvPr>
            <p:cNvCxnSpPr>
              <a:cxnSpLocks/>
              <a:stCxn id="27" idx="2"/>
              <a:endCxn id="28" idx="0"/>
            </p:cNvCxnSpPr>
            <p:nvPr/>
          </p:nvCxnSpPr>
          <p:spPr>
            <a:xfrm flipH="1">
              <a:off x="3695542" y="4682308"/>
              <a:ext cx="576064" cy="45470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Знак умножения 34">
            <a:extLst>
              <a:ext uri="{FF2B5EF4-FFF2-40B4-BE49-F238E27FC236}">
                <a16:creationId xmlns:a16="http://schemas.microsoft.com/office/drawing/2014/main" id="{3E2F1FE4-2E6C-40E8-B017-10F8A374F6BF}"/>
              </a:ext>
            </a:extLst>
          </p:cNvPr>
          <p:cNvSpPr/>
          <p:nvPr/>
        </p:nvSpPr>
        <p:spPr>
          <a:xfrm>
            <a:off x="7451647" y="2689462"/>
            <a:ext cx="956659" cy="813574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Знак умножения 35">
            <a:extLst>
              <a:ext uri="{FF2B5EF4-FFF2-40B4-BE49-F238E27FC236}">
                <a16:creationId xmlns:a16="http://schemas.microsoft.com/office/drawing/2014/main" id="{13B54A2F-DA2F-4BF5-8652-2B27D14E3867}"/>
              </a:ext>
            </a:extLst>
          </p:cNvPr>
          <p:cNvSpPr/>
          <p:nvPr/>
        </p:nvSpPr>
        <p:spPr>
          <a:xfrm>
            <a:off x="9827946" y="2897133"/>
            <a:ext cx="1049041" cy="834497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B3C70CF-1E32-424C-829D-3CAD42D0DEF5}"/>
              </a:ext>
            </a:extLst>
          </p:cNvPr>
          <p:cNvSpPr/>
          <p:nvPr/>
        </p:nvSpPr>
        <p:spPr>
          <a:xfrm>
            <a:off x="54473" y="2423848"/>
            <a:ext cx="702363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Обрезка (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Pruning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При таком подходе дерево сначала строится до максимальной глубины, а затем постепенно, снизу вверх, удаляются некоторые узлы дерева путем сравнения качества дерева с этим узлом решения и без него.</a:t>
            </a:r>
          </a:p>
        </p:txBody>
      </p:sp>
    </p:spTree>
    <p:extLst>
      <p:ext uri="{BB962C8B-B14F-4D97-AF65-F5344CB8AC3E}">
        <p14:creationId xmlns:p14="http://schemas.microsoft.com/office/powerpoint/2010/main" val="381661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5" grpId="0" animBg="1"/>
      <p:bldP spid="3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5520" y="692696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</a:t>
            </a:r>
            <a:endParaRPr lang="tr-TR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Решений. Антон Долганов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D8F90CF4-2DA3-4215-99F6-DA6800DF40D6}"/>
              </a:ext>
            </a:extLst>
          </p:cNvPr>
          <p:cNvSpPr/>
          <p:nvPr/>
        </p:nvSpPr>
        <p:spPr>
          <a:xfrm>
            <a:off x="4476082" y="1312319"/>
            <a:ext cx="19495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Pruning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9BD31E7D-591B-47BE-8F5A-D422FEE8CD61}"/>
                  </a:ext>
                </a:extLst>
              </p:cNvPr>
              <p:cNvSpPr/>
              <p:nvPr/>
            </p:nvSpPr>
            <p:spPr>
              <a:xfrm>
                <a:off x="242857" y="1775888"/>
                <a:ext cx="11706285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Обрезка с минимальными затратами и сложностью - это алгоритм, используемый для обрезки дерева во избежание чрезмерной подгонки</a:t>
                </a:r>
                <a:endParaRPr lang="en-US" sz="24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endParaRPr lang="en-US" sz="24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Этот алгоритм параметризован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известный как параметр сложности. Параметр сложности используется для определения меры затраты-сложность данного дерева</a:t>
                </a:r>
                <a:r>
                  <a:rPr lang="ru-RU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9BD31E7D-591B-47BE-8F5A-D422FEE8CD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57" y="1775888"/>
                <a:ext cx="11706285" cy="2308324"/>
              </a:xfrm>
              <a:prstGeom prst="rect">
                <a:avLst/>
              </a:prstGeom>
              <a:blipFill>
                <a:blip r:embed="rId4"/>
                <a:stretch>
                  <a:fillRect l="-833" t="-2111" b="-42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6F591078-032B-4013-A85D-19B08FFBA3CC}"/>
                  </a:ext>
                </a:extLst>
              </p:cNvPr>
              <p:cNvSpPr/>
              <p:nvPr/>
            </p:nvSpPr>
            <p:spPr>
              <a:xfrm>
                <a:off x="466458" y="4075571"/>
                <a:ext cx="400962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ru-RU" sz="32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ru-RU" sz="32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ru-RU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ru-RU" sz="32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ru-RU" sz="32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ru-RU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ru-RU" sz="32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ru-RU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ru-RU" sz="32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ru-RU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6F591078-032B-4013-A85D-19B08FFBA3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58" y="4075571"/>
                <a:ext cx="4009624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Прямоугольник 36">
                <a:extLst>
                  <a:ext uri="{FF2B5EF4-FFF2-40B4-BE49-F238E27FC236}">
                    <a16:creationId xmlns:a16="http://schemas.microsoft.com/office/drawing/2014/main" id="{177C5218-8DF3-4288-835C-D5D931112A36}"/>
                  </a:ext>
                </a:extLst>
              </p:cNvPr>
              <p:cNvSpPr/>
              <p:nvPr/>
            </p:nvSpPr>
            <p:spPr>
              <a:xfrm>
                <a:off x="302587" y="4674485"/>
                <a:ext cx="734829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sz="3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36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- </a:t>
                </a:r>
                <a:r>
                  <a:rPr lang="ru-RU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количество конечных узлов в</a:t>
                </a:r>
                <a:r>
                  <a:rPr lang="en-US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 </a:t>
                </a:r>
                <a:endParaRPr lang="ru-RU" sz="36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" name="Прямоугольник 36">
                <a:extLst>
                  <a:ext uri="{FF2B5EF4-FFF2-40B4-BE49-F238E27FC236}">
                    <a16:creationId xmlns:a16="http://schemas.microsoft.com/office/drawing/2014/main" id="{177C5218-8DF3-4288-835C-D5D931112A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87" y="4674485"/>
                <a:ext cx="7348294" cy="646331"/>
              </a:xfrm>
              <a:prstGeom prst="rect">
                <a:avLst/>
              </a:prstGeom>
              <a:blipFill>
                <a:blip r:embed="rId6"/>
                <a:stretch>
                  <a:fillRect b="-207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F52A3B16-58AE-452F-9555-48897CC30EDF}"/>
                  </a:ext>
                </a:extLst>
              </p:cNvPr>
              <p:cNvSpPr/>
              <p:nvPr/>
            </p:nvSpPr>
            <p:spPr>
              <a:xfrm>
                <a:off x="118045" y="5434710"/>
                <a:ext cx="9635887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ru-RU" sz="36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ru-RU" sz="36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>
                    <a:solidFill>
                      <a:schemeClr val="bg1"/>
                    </a:solidFill>
                  </a:rPr>
                  <a:t> </a:t>
                </a:r>
                <a:r>
                  <a:rPr lang="en-US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- </a:t>
                </a:r>
                <a:r>
                  <a:rPr lang="ru-RU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это общий коэффициент ошибочной классификации конечных узлов</a:t>
                </a:r>
              </a:p>
            </p:txBody>
          </p:sp>
        </mc:Choice>
        <mc:Fallback xmlns=""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F52A3B16-58AE-452F-9555-48897CC30E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45" y="5434710"/>
                <a:ext cx="9635887" cy="1077218"/>
              </a:xfrm>
              <a:prstGeom prst="rect">
                <a:avLst/>
              </a:prstGeom>
              <a:blipFill>
                <a:blip r:embed="rId7"/>
                <a:stretch>
                  <a:fillRect l="-1265" b="-153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ACF75E48-DAEC-4244-99C9-ADA7B5A726DF}"/>
                  </a:ext>
                </a:extLst>
              </p:cNvPr>
              <p:cNvSpPr/>
              <p:nvPr/>
            </p:nvSpPr>
            <p:spPr>
              <a:xfrm>
                <a:off x="7799244" y="4303695"/>
                <a:ext cx="4356577" cy="11310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ru-RU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ru-RU" sz="3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3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ru-RU" sz="3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ru-RU" sz="3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sz="3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ru-RU" sz="3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ru-RU" sz="3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3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ru-RU" sz="3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ru-RU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ru-RU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ru-RU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|−1</m:t>
                          </m:r>
                        </m:den>
                      </m:f>
                    </m:oMath>
                  </m:oMathPara>
                </a14:m>
                <a:endParaRPr lang="ru-RU" sz="32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ACF75E48-DAEC-4244-99C9-ADA7B5A726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9244" y="4303695"/>
                <a:ext cx="4356577" cy="11310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696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/>
      <p:bldP spid="37" grpId="0"/>
      <p:bldP spid="39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9505056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 для классификации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CDC258D-1598-419A-96FF-35954355065A}"/>
              </a:ext>
            </a:extLst>
          </p:cNvPr>
          <p:cNvSpPr/>
          <p:nvPr/>
        </p:nvSpPr>
        <p:spPr>
          <a:xfrm>
            <a:off x="5309995" y="1484295"/>
            <a:ext cx="1401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Python</a:t>
            </a:r>
            <a:endParaRPr lang="ru-RU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FC891EC-7D7C-4A93-92EA-5BB2B159B203}"/>
              </a:ext>
            </a:extLst>
          </p:cNvPr>
          <p:cNvSpPr/>
          <p:nvPr/>
        </p:nvSpPr>
        <p:spPr>
          <a:xfrm>
            <a:off x="220502" y="4788350"/>
            <a:ext cx="53463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DT_clf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.fit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X_train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y_train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fr-F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90251D6-4205-41AF-8369-FE9C906C623A}"/>
              </a:ext>
            </a:extLst>
          </p:cNvPr>
          <p:cNvSpPr/>
          <p:nvPr/>
        </p:nvSpPr>
        <p:spPr>
          <a:xfrm>
            <a:off x="220502" y="5232554"/>
            <a:ext cx="64524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y_predict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 = 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DT_clf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.predict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X_test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2447CD88-273B-41F0-994D-172D7FEF6707}"/>
              </a:ext>
            </a:extLst>
          </p:cNvPr>
          <p:cNvSpPr/>
          <p:nvPr/>
        </p:nvSpPr>
        <p:spPr>
          <a:xfrm>
            <a:off x="254816" y="5754097"/>
            <a:ext cx="7992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Z = DT_clf.predict_proba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B5174BA-1B5A-41EE-8F58-86BBB4FD14DE}"/>
              </a:ext>
            </a:extLst>
          </p:cNvPr>
          <p:cNvSpPr/>
          <p:nvPr/>
        </p:nvSpPr>
        <p:spPr>
          <a:xfrm>
            <a:off x="320950" y="1939159"/>
            <a:ext cx="116797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sklearn.tree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DecisionTreeClassifier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C11B6BD-2526-4B3D-81FC-26C6BB928694}"/>
              </a:ext>
            </a:extLst>
          </p:cNvPr>
          <p:cNvSpPr/>
          <p:nvPr/>
        </p:nvSpPr>
        <p:spPr>
          <a:xfrm>
            <a:off x="312673" y="2442238"/>
            <a:ext cx="62680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DT</a:t>
            </a:r>
            <a:r>
              <a:rPr lang="tr-TR" sz="2400">
                <a:solidFill>
                  <a:srgbClr val="D4D4D4"/>
                </a:solidFill>
                <a:latin typeface="Courier New" panose="02070309020205020404" pitchFamily="49" charset="0"/>
              </a:rPr>
              <a:t>_clf</a:t>
            </a:r>
            <a:r>
              <a:rPr lang="en-US" sz="240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tr-TR" sz="240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en-US" sz="240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DecisionTreeClassifier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737DDA1-9593-4899-AD6A-2A961A6839EC}"/>
              </a:ext>
            </a:extLst>
          </p:cNvPr>
          <p:cNvSpPr/>
          <p:nvPr/>
        </p:nvSpPr>
        <p:spPr>
          <a:xfrm>
            <a:off x="1042174" y="2867900"/>
            <a:ext cx="106716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>
                <a:solidFill>
                  <a:srgbClr val="D5D5D5"/>
                </a:solidFill>
                <a:latin typeface="Courier New" panose="02070309020205020404" pitchFamily="49" charset="0"/>
              </a:rPr>
              <a:t>DecisionTreeClassifier(ccp_alpha=0.0, class_weight=</a:t>
            </a:r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</a:rPr>
              <a:t>No</a:t>
            </a:r>
            <a:r>
              <a:rPr lang="tr-TR" sz="2000" dirty="0">
                <a:solidFill>
                  <a:srgbClr val="D5D5D5"/>
                </a:solidFill>
                <a:latin typeface="Courier New" panose="02070309020205020404" pitchFamily="49" charset="0"/>
              </a:rPr>
              <a:t>ne, criterion='gini', max_depth=7, max_features=</a:t>
            </a:r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</a:rPr>
              <a:t>No</a:t>
            </a:r>
            <a:r>
              <a:rPr lang="tr-TR" sz="2000" dirty="0">
                <a:solidFill>
                  <a:srgbClr val="D5D5D5"/>
                </a:solidFill>
                <a:latin typeface="Courier New" panose="02070309020205020404" pitchFamily="49" charset="0"/>
              </a:rPr>
              <a:t>ne, max_leaf_</a:t>
            </a:r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</a:rPr>
              <a:t>no</a:t>
            </a:r>
            <a:r>
              <a:rPr lang="tr-TR" sz="2000" dirty="0">
                <a:solidFill>
                  <a:srgbClr val="D5D5D5"/>
                </a:solidFill>
                <a:latin typeface="Courier New" panose="02070309020205020404" pitchFamily="49" charset="0"/>
              </a:rPr>
              <a:t>des=15, min_impurity_decrease=0.0, min_impurity_split=</a:t>
            </a:r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</a:rPr>
              <a:t>No</a:t>
            </a:r>
            <a:r>
              <a:rPr lang="tr-TR" sz="2000" dirty="0">
                <a:solidFill>
                  <a:srgbClr val="D5D5D5"/>
                </a:solidFill>
                <a:latin typeface="Courier New" panose="02070309020205020404" pitchFamily="49" charset="0"/>
              </a:rPr>
              <a:t>ne, min_samples_leaf=1, min_samples_split=6, min_weight_fraction_leaf=0.0, presort='deprecated', random_state=</a:t>
            </a:r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</a:rPr>
              <a:t>No</a:t>
            </a:r>
            <a:r>
              <a:rPr lang="tr-TR" sz="2000" dirty="0">
                <a:solidFill>
                  <a:srgbClr val="D5D5D5"/>
                </a:solidFill>
                <a:latin typeface="Courier New" panose="02070309020205020404" pitchFamily="49" charset="0"/>
              </a:rPr>
              <a:t>ne, splitter='best')</a:t>
            </a:r>
            <a:endParaRPr lang="ru-RU" sz="20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498DF6F-198A-4BEE-AEA9-EFD89121E495}"/>
              </a:ext>
            </a:extLst>
          </p:cNvPr>
          <p:cNvSpPr/>
          <p:nvPr/>
        </p:nvSpPr>
        <p:spPr>
          <a:xfrm>
            <a:off x="254949" y="6225852"/>
            <a:ext cx="51619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DT_clf.feature_importances_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64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99456" y="873070"/>
            <a:ext cx="9577064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 для классификации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CDC258D-1598-419A-96FF-35954355065A}"/>
              </a:ext>
            </a:extLst>
          </p:cNvPr>
          <p:cNvSpPr/>
          <p:nvPr/>
        </p:nvSpPr>
        <p:spPr>
          <a:xfrm>
            <a:off x="5309995" y="1484295"/>
            <a:ext cx="1401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Python</a:t>
            </a:r>
            <a:endParaRPr lang="ru-RU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BF2C53A-5C9A-478B-BE0E-344888B9C39A}"/>
              </a:ext>
            </a:extLst>
          </p:cNvPr>
          <p:cNvSpPr/>
          <p:nvPr/>
        </p:nvSpPr>
        <p:spPr>
          <a:xfrm>
            <a:off x="220623" y="2912757"/>
            <a:ext cx="122557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DT_clf=DecisionTreeClassifier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n-US" sz="2400" dirty="0">
              <a:solidFill>
                <a:srgbClr val="DCDCDC"/>
              </a:solidFill>
              <a:latin typeface="Courier New" panose="02070309020205020404" pitchFamily="49" charset="0"/>
            </a:endParaRPr>
          </a:p>
          <a:p>
            <a:endParaRPr lang="tr-TR" sz="24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path = DT_clf.cost_complexity_pruning_path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X_train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y_train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sz="24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ccp_alphas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impurities = path.ccp_alphas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path.impurities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276DACA-9D32-4EAC-BEEE-93AF68D0B8F7}"/>
              </a:ext>
            </a:extLst>
          </p:cNvPr>
          <p:cNvSpPr/>
          <p:nvPr/>
        </p:nvSpPr>
        <p:spPr>
          <a:xfrm>
            <a:off x="191344" y="4509120"/>
            <a:ext cx="123853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parameters = 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{</a:t>
            </a:r>
            <a:r>
              <a:rPr lang="tr-TR" sz="2400" dirty="0">
                <a:solidFill>
                  <a:srgbClr val="CE9178"/>
                </a:solidFill>
                <a:latin typeface="Courier New" panose="02070309020205020404" pitchFamily="49" charset="0"/>
              </a:rPr>
              <a:t>'ccp_alpha'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ccp_alphas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[:</a:t>
            </a:r>
            <a:r>
              <a:rPr lang="tr-TR" sz="2400" dirty="0">
                <a:solidFill>
                  <a:srgbClr val="B5CEA8"/>
                </a:solidFill>
                <a:latin typeface="Courier New" panose="02070309020205020404" pitchFamily="49" charset="0"/>
              </a:rPr>
              <a:t>-1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]}</a:t>
            </a:r>
            <a:endParaRPr lang="tr-TR" sz="24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sz="2200" dirty="0">
                <a:solidFill>
                  <a:srgbClr val="D4D4D4"/>
                </a:solidFill>
                <a:latin typeface="Courier New" panose="02070309020205020404" pitchFamily="49" charset="0"/>
              </a:rPr>
              <a:t/>
            </a:r>
            <a:br>
              <a:rPr lang="tr-TR" sz="2200" dirty="0">
                <a:solidFill>
                  <a:srgbClr val="D4D4D4"/>
                </a:solidFill>
                <a:latin typeface="Courier New" panose="02070309020205020404" pitchFamily="49" charset="0"/>
              </a:rPr>
            </a:br>
            <a:r>
              <a:rPr lang="tr-TR" sz="2200" dirty="0">
                <a:solidFill>
                  <a:srgbClr val="D4D4D4"/>
                </a:solidFill>
                <a:latin typeface="Courier New" panose="02070309020205020404" pitchFamily="49" charset="0"/>
              </a:rPr>
              <a:t>DT_clf_search = GridSearchCV</a:t>
            </a:r>
            <a:r>
              <a:rPr lang="tr-TR" sz="22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sz="2200" dirty="0">
                <a:solidFill>
                  <a:srgbClr val="D4D4D4"/>
                </a:solidFill>
                <a:latin typeface="Courier New" panose="02070309020205020404" pitchFamily="49" charset="0"/>
              </a:rPr>
              <a:t>estimator = DecisionTreeClassifier</a:t>
            </a:r>
            <a:r>
              <a:rPr lang="tr-TR" sz="2200" dirty="0">
                <a:solidFill>
                  <a:srgbClr val="DCDCDC"/>
                </a:solidFill>
                <a:latin typeface="Courier New" panose="02070309020205020404" pitchFamily="49" charset="0"/>
              </a:rPr>
              <a:t>(),</a:t>
            </a:r>
            <a:endParaRPr lang="tr-TR" sz="22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sz="2200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         param_grid=parameters </a:t>
            </a:r>
            <a:r>
              <a:rPr lang="tr-TR" sz="22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sz="2200" dirty="0">
                <a:solidFill>
                  <a:srgbClr val="D4D4D4"/>
                </a:solidFill>
                <a:latin typeface="Courier New" panose="02070309020205020404" pitchFamily="49" charset="0"/>
              </a:rPr>
              <a:t>cv=StratifiedKFold</a:t>
            </a:r>
            <a:r>
              <a:rPr lang="tr-TR" sz="22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sz="2200" dirty="0">
                <a:solidFill>
                  <a:srgbClr val="D4D4D4"/>
                </a:solidFill>
                <a:latin typeface="Courier New" panose="02070309020205020404" pitchFamily="49" charset="0"/>
              </a:rPr>
              <a:t>n_splits=</a:t>
            </a:r>
            <a:r>
              <a:rPr lang="tr-TR" sz="2200" dirty="0">
                <a:solidFill>
                  <a:srgbClr val="B5CEA8"/>
                </a:solidFill>
                <a:latin typeface="Courier New" panose="02070309020205020404" pitchFamily="49" charset="0"/>
              </a:rPr>
              <a:t>5</a:t>
            </a:r>
            <a:r>
              <a:rPr lang="tr-TR" sz="2200" dirty="0">
                <a:solidFill>
                  <a:srgbClr val="DCDCDC"/>
                </a:solidFill>
                <a:latin typeface="Courier New" panose="02070309020205020404" pitchFamily="49" charset="0"/>
              </a:rPr>
              <a:t>))</a:t>
            </a:r>
            <a:endParaRPr lang="tr-TR" sz="22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6E0EDA0-2EC4-479E-AD84-755F3B1B3D06}"/>
              </a:ext>
            </a:extLst>
          </p:cNvPr>
          <p:cNvSpPr/>
          <p:nvPr/>
        </p:nvSpPr>
        <p:spPr>
          <a:xfrm>
            <a:off x="189814" y="6077262"/>
            <a:ext cx="77428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DT_clf_best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DT_clf_search.best_estimator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_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46414597-C914-45AE-99B8-72DCD1558431}"/>
              </a:ext>
            </a:extLst>
          </p:cNvPr>
          <p:cNvSpPr/>
          <p:nvPr/>
        </p:nvSpPr>
        <p:spPr>
          <a:xfrm>
            <a:off x="229669" y="2057019"/>
            <a:ext cx="117326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sklearn.model_selection </a:t>
            </a:r>
            <a:r>
              <a:rPr lang="tr-TR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GridSearchCV</a:t>
            </a:r>
          </a:p>
          <a:p>
            <a:r>
              <a:rPr lang="tr-TR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sklearn.model_selection </a:t>
            </a:r>
            <a:r>
              <a:rPr lang="tr-TR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StratifiedKFold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41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464" y="873070"/>
            <a:ext cx="9217024" cy="827739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 для классификации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E7C54A35-195B-4975-A56D-732B75DA7B4B}"/>
              </a:ext>
            </a:extLst>
          </p:cNvPr>
          <p:cNvSpPr txBox="1">
            <a:spLocks/>
          </p:cNvSpPr>
          <p:nvPr/>
        </p:nvSpPr>
        <p:spPr>
          <a:xfrm>
            <a:off x="776300" y="1349725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S.W.O.T.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DAF5494B-9DB4-4570-A506-3A786F1C86BB}"/>
              </a:ext>
            </a:extLst>
          </p:cNvPr>
          <p:cNvSpPr/>
          <p:nvPr/>
        </p:nvSpPr>
        <p:spPr>
          <a:xfrm>
            <a:off x="119336" y="1960906"/>
            <a:ext cx="1185221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Сильные Стороны</a:t>
            </a:r>
            <a:endParaRPr lang="en-US" sz="2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Легко объясняется, работает со многими классами и нелинейными данными, разными типами данных (категориальными и числовыми)</a:t>
            </a:r>
            <a:endParaRPr lang="en-US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Слабые Стороны</a:t>
            </a:r>
            <a:endParaRPr lang="en-US" sz="2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Небольшое изменение данных может привести к большому изменению структуры оптимального дерева решений</a:t>
            </a:r>
            <a:endParaRPr lang="en-US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Возможности</a:t>
            </a:r>
            <a:endParaRPr lang="en-US" sz="2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Выбор значимых параметров</a:t>
            </a:r>
            <a:endParaRPr lang="en-US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Неприятности</a:t>
            </a:r>
            <a:endParaRPr lang="en-US" sz="2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Легко переобучить и нужно отслеживать параметры, трудности с несбалансированными классами</a:t>
            </a:r>
            <a:endParaRPr lang="en-US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84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Заголовок 1"/>
          <p:cNvSpPr txBox="1">
            <a:spLocks/>
          </p:cNvSpPr>
          <p:nvPr/>
        </p:nvSpPr>
        <p:spPr>
          <a:xfrm>
            <a:off x="1769838" y="981165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884918" y="1700808"/>
            <a:ext cx="1003561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</a:t>
            </a:r>
          </a:p>
          <a:p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</a:t>
            </a:r>
            <a:r>
              <a:rPr lang="tr-T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для классификации</a:t>
            </a:r>
            <a:endParaRPr lang="tr-TR" sz="32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</a:t>
            </a:r>
            <a:r>
              <a:rPr lang="tr-TR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для регрессии</a:t>
            </a:r>
            <a:endParaRPr lang="tr-TR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50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84344" y="985280"/>
            <a:ext cx="9786697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 для регрессии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Решений. Антон Долганов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0B638CFB-41C3-414C-970C-87E55F4CC843}"/>
              </a:ext>
            </a:extLst>
          </p:cNvPr>
          <p:cNvCxnSpPr/>
          <p:nvPr/>
        </p:nvCxnSpPr>
        <p:spPr>
          <a:xfrm>
            <a:off x="983432" y="1756013"/>
            <a:ext cx="0" cy="455330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BF5B8A59-FD39-4EA7-AAFB-9D50BCF51641}"/>
              </a:ext>
            </a:extLst>
          </p:cNvPr>
          <p:cNvCxnSpPr>
            <a:cxnSpLocks/>
          </p:cNvCxnSpPr>
          <p:nvPr/>
        </p:nvCxnSpPr>
        <p:spPr>
          <a:xfrm flipH="1">
            <a:off x="983432" y="6309320"/>
            <a:ext cx="895332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145B90D0-49BB-4B9E-A66D-505B9B4020EB}"/>
              </a:ext>
            </a:extLst>
          </p:cNvPr>
          <p:cNvSpPr/>
          <p:nvPr/>
        </p:nvSpPr>
        <p:spPr>
          <a:xfrm>
            <a:off x="4170738" y="2463106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B79F48A1-A4C2-472A-839E-4972CB244101}"/>
              </a:ext>
            </a:extLst>
          </p:cNvPr>
          <p:cNvSpPr/>
          <p:nvPr/>
        </p:nvSpPr>
        <p:spPr>
          <a:xfrm>
            <a:off x="6194037" y="362184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4B206CEA-9B72-4685-A351-181DD06608C3}"/>
              </a:ext>
            </a:extLst>
          </p:cNvPr>
          <p:cNvSpPr/>
          <p:nvPr/>
        </p:nvSpPr>
        <p:spPr>
          <a:xfrm>
            <a:off x="5250738" y="2186418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4FDAABAE-1154-49CD-AE58-76CEE182E490}"/>
              </a:ext>
            </a:extLst>
          </p:cNvPr>
          <p:cNvSpPr/>
          <p:nvPr/>
        </p:nvSpPr>
        <p:spPr>
          <a:xfrm>
            <a:off x="4710738" y="222754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F1408F0B-58ED-40AF-ABC3-0326851D58D4}"/>
              </a:ext>
            </a:extLst>
          </p:cNvPr>
          <p:cNvSpPr/>
          <p:nvPr/>
        </p:nvSpPr>
        <p:spPr>
          <a:xfrm>
            <a:off x="7504508" y="584796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D29246E1-9380-43F0-9D1A-7A42A651ECA3}"/>
              </a:ext>
            </a:extLst>
          </p:cNvPr>
          <p:cNvSpPr/>
          <p:nvPr/>
        </p:nvSpPr>
        <p:spPr>
          <a:xfrm>
            <a:off x="8145787" y="585220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73F5B02E-E87F-4757-B5F0-C9DC713E7596}"/>
              </a:ext>
            </a:extLst>
          </p:cNvPr>
          <p:cNvSpPr/>
          <p:nvPr/>
        </p:nvSpPr>
        <p:spPr>
          <a:xfrm>
            <a:off x="2857470" y="545969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8F286C5C-FB6E-4DB7-8B8A-3EADEC3E411C}"/>
              </a:ext>
            </a:extLst>
          </p:cNvPr>
          <p:cNvSpPr/>
          <p:nvPr/>
        </p:nvSpPr>
        <p:spPr>
          <a:xfrm>
            <a:off x="2317470" y="570331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A149BF1B-F444-411A-9A5D-952671FC3AF7}"/>
              </a:ext>
            </a:extLst>
          </p:cNvPr>
          <p:cNvSpPr/>
          <p:nvPr/>
        </p:nvSpPr>
        <p:spPr>
          <a:xfrm>
            <a:off x="1632178" y="578961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39358035-9AA7-4A45-B9E1-54F468F3C994}"/>
              </a:ext>
            </a:extLst>
          </p:cNvPr>
          <p:cNvSpPr/>
          <p:nvPr/>
        </p:nvSpPr>
        <p:spPr>
          <a:xfrm>
            <a:off x="6908501" y="568644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FE83A713-E24B-4483-B6C3-6B23D7D1BB9C}"/>
              </a:ext>
            </a:extLst>
          </p:cNvPr>
          <p:cNvSpPr/>
          <p:nvPr/>
        </p:nvSpPr>
        <p:spPr>
          <a:xfrm>
            <a:off x="6366000" y="424472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1E207FFB-69A1-4B51-8581-DC90F9A20289}"/>
              </a:ext>
            </a:extLst>
          </p:cNvPr>
          <p:cNvSpPr/>
          <p:nvPr/>
        </p:nvSpPr>
        <p:spPr>
          <a:xfrm>
            <a:off x="2949186" y="6264302"/>
            <a:ext cx="75697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Время проведенное в Казино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мин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BF8F91AC-C054-41A4-AB3B-A360D30FDD6D}"/>
              </a:ext>
            </a:extLst>
          </p:cNvPr>
          <p:cNvSpPr/>
          <p:nvPr/>
        </p:nvSpPr>
        <p:spPr>
          <a:xfrm rot="16200000">
            <a:off x="-917457" y="3599454"/>
            <a:ext cx="2744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Выигрыш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$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E11724AC-EFDC-45DC-BCF7-299A9A5209EA}"/>
              </a:ext>
            </a:extLst>
          </p:cNvPr>
          <p:cNvCxnSpPr/>
          <p:nvPr/>
        </p:nvCxnSpPr>
        <p:spPr>
          <a:xfrm>
            <a:off x="3863752" y="2289587"/>
            <a:ext cx="0" cy="4040023"/>
          </a:xfrm>
          <a:prstGeom prst="line">
            <a:avLst/>
          </a:prstGeom>
          <a:ln w="762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5F3AAFC3-683B-4C65-9E68-79AAFDF00759}"/>
              </a:ext>
            </a:extLst>
          </p:cNvPr>
          <p:cNvCxnSpPr/>
          <p:nvPr/>
        </p:nvCxnSpPr>
        <p:spPr>
          <a:xfrm>
            <a:off x="6023992" y="2269296"/>
            <a:ext cx="0" cy="4040023"/>
          </a:xfrm>
          <a:prstGeom prst="line">
            <a:avLst/>
          </a:prstGeom>
          <a:ln w="762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E501939D-4E49-4AB5-B403-B0CE16FB2186}"/>
              </a:ext>
            </a:extLst>
          </p:cNvPr>
          <p:cNvCxnSpPr/>
          <p:nvPr/>
        </p:nvCxnSpPr>
        <p:spPr>
          <a:xfrm>
            <a:off x="6906000" y="2269297"/>
            <a:ext cx="0" cy="4040023"/>
          </a:xfrm>
          <a:prstGeom prst="line">
            <a:avLst/>
          </a:prstGeom>
          <a:ln w="762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F41D0A39-3AB8-45B4-9638-5241F59B0F4E}"/>
              </a:ext>
            </a:extLst>
          </p:cNvPr>
          <p:cNvCxnSpPr/>
          <p:nvPr/>
        </p:nvCxnSpPr>
        <p:spPr>
          <a:xfrm>
            <a:off x="1487488" y="5814807"/>
            <a:ext cx="2376264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36DB8CE4-A95B-43DC-80F8-305187BE1B32}"/>
              </a:ext>
            </a:extLst>
          </p:cNvPr>
          <p:cNvCxnSpPr/>
          <p:nvPr/>
        </p:nvCxnSpPr>
        <p:spPr>
          <a:xfrm>
            <a:off x="3817773" y="2497549"/>
            <a:ext cx="2376264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A7248BA4-47CE-4BA5-B0BD-45BBDF6BD4CB}"/>
              </a:ext>
            </a:extLst>
          </p:cNvPr>
          <p:cNvCxnSpPr>
            <a:cxnSpLocks/>
          </p:cNvCxnSpPr>
          <p:nvPr/>
        </p:nvCxnSpPr>
        <p:spPr>
          <a:xfrm>
            <a:off x="6096000" y="4161842"/>
            <a:ext cx="810000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4FB50F96-6920-4172-A47D-60D18B02C210}"/>
              </a:ext>
            </a:extLst>
          </p:cNvPr>
          <p:cNvCxnSpPr>
            <a:cxnSpLocks/>
          </p:cNvCxnSpPr>
          <p:nvPr/>
        </p:nvCxnSpPr>
        <p:spPr>
          <a:xfrm>
            <a:off x="6856376" y="6012666"/>
            <a:ext cx="1922245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76616D60-B9A5-4515-8CFC-55E1FF949C8C}"/>
              </a:ext>
            </a:extLst>
          </p:cNvPr>
          <p:cNvGrpSpPr/>
          <p:nvPr/>
        </p:nvGrpSpPr>
        <p:grpSpPr>
          <a:xfrm>
            <a:off x="7399991" y="2118251"/>
            <a:ext cx="4752722" cy="3259727"/>
            <a:chOff x="4027322" y="3600533"/>
            <a:chExt cx="5009016" cy="2697679"/>
          </a:xfrm>
        </p:grpSpPr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B7E2A554-8E4D-4275-8C54-668DDFB5B507}"/>
                </a:ext>
              </a:extLst>
            </p:cNvPr>
            <p:cNvSpPr/>
            <p:nvPr/>
          </p:nvSpPr>
          <p:spPr>
            <a:xfrm>
              <a:off x="4909086" y="3600533"/>
              <a:ext cx="1585774" cy="4267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b="1" dirty="0"/>
                <a:t>Время</a:t>
              </a:r>
              <a:r>
                <a:rPr lang="en-US" sz="2000" dirty="0"/>
                <a:t> &lt; 10</a:t>
              </a:r>
              <a:endParaRPr lang="ru-RU" sz="2000" dirty="0"/>
            </a:p>
          </p:txBody>
        </p:sp>
        <p:sp>
          <p:nvSpPr>
            <p:cNvPr id="46" name="Прямоугольник: скругленные углы 45">
              <a:extLst>
                <a:ext uri="{FF2B5EF4-FFF2-40B4-BE49-F238E27FC236}">
                  <a16:creationId xmlns:a16="http://schemas.microsoft.com/office/drawing/2014/main" id="{86928036-AF66-4693-9274-5AE22C037687}"/>
                </a:ext>
              </a:extLst>
            </p:cNvPr>
            <p:cNvSpPr/>
            <p:nvPr/>
          </p:nvSpPr>
          <p:spPr>
            <a:xfrm>
              <a:off x="6024931" y="4244677"/>
              <a:ext cx="1585772" cy="4232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b="1" dirty="0"/>
                <a:t>Время</a:t>
              </a:r>
              <a:r>
                <a:rPr lang="en-US" sz="2000" dirty="0"/>
                <a:t> ≥ 25</a:t>
              </a:r>
              <a:endParaRPr lang="ru-RU" sz="2000" dirty="0"/>
            </a:p>
          </p:txBody>
        </p:sp>
        <p:sp>
          <p:nvSpPr>
            <p:cNvPr id="47" name="Прямоугольник: скругленные углы 46">
              <a:extLst>
                <a:ext uri="{FF2B5EF4-FFF2-40B4-BE49-F238E27FC236}">
                  <a16:creationId xmlns:a16="http://schemas.microsoft.com/office/drawing/2014/main" id="{A2BD5B7A-63A1-42F4-898A-F53B6687FC4F}"/>
                </a:ext>
              </a:extLst>
            </p:cNvPr>
            <p:cNvSpPr/>
            <p:nvPr/>
          </p:nvSpPr>
          <p:spPr>
            <a:xfrm>
              <a:off x="5503734" y="4994108"/>
              <a:ext cx="1152128" cy="38150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4 $</a:t>
              </a:r>
              <a:endParaRPr lang="ru-RU" sz="2000" b="1" dirty="0"/>
            </a:p>
          </p:txBody>
        </p:sp>
        <p:cxnSp>
          <p:nvCxnSpPr>
            <p:cNvPr id="48" name="Прямая со стрелкой 47">
              <a:extLst>
                <a:ext uri="{FF2B5EF4-FFF2-40B4-BE49-F238E27FC236}">
                  <a16:creationId xmlns:a16="http://schemas.microsoft.com/office/drawing/2014/main" id="{7C7B2FC5-FC0C-4DB1-B395-FAA8759FE292}"/>
                </a:ext>
              </a:extLst>
            </p:cNvPr>
            <p:cNvCxnSpPr>
              <a:cxnSpLocks/>
              <a:stCxn id="45" idx="2"/>
              <a:endCxn id="53" idx="0"/>
            </p:cNvCxnSpPr>
            <p:nvPr/>
          </p:nvCxnSpPr>
          <p:spPr>
            <a:xfrm flipH="1">
              <a:off x="4559215" y="4027283"/>
              <a:ext cx="1142758" cy="240381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 стрелкой 48">
              <a:extLst>
                <a:ext uri="{FF2B5EF4-FFF2-40B4-BE49-F238E27FC236}">
                  <a16:creationId xmlns:a16="http://schemas.microsoft.com/office/drawing/2014/main" id="{5B78686A-BDAF-40DE-B520-B52C2C7C6C8E}"/>
                </a:ext>
              </a:extLst>
            </p:cNvPr>
            <p:cNvCxnSpPr>
              <a:cxnSpLocks/>
              <a:stCxn id="45" idx="2"/>
              <a:endCxn id="46" idx="0"/>
            </p:cNvCxnSpPr>
            <p:nvPr/>
          </p:nvCxnSpPr>
          <p:spPr>
            <a:xfrm>
              <a:off x="5701973" y="4027283"/>
              <a:ext cx="1115844" cy="21739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 стрелкой 49">
              <a:extLst>
                <a:ext uri="{FF2B5EF4-FFF2-40B4-BE49-F238E27FC236}">
                  <a16:creationId xmlns:a16="http://schemas.microsoft.com/office/drawing/2014/main" id="{5F2AA611-B134-4BB0-A80D-E3509D8FAA9A}"/>
                </a:ext>
              </a:extLst>
            </p:cNvPr>
            <p:cNvCxnSpPr>
              <a:cxnSpLocks/>
              <a:stCxn id="46" idx="2"/>
              <a:endCxn id="47" idx="0"/>
            </p:cNvCxnSpPr>
            <p:nvPr/>
          </p:nvCxnSpPr>
          <p:spPr>
            <a:xfrm flipH="1">
              <a:off x="6079798" y="4667962"/>
              <a:ext cx="738019" cy="326146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 стрелкой 50">
              <a:extLst>
                <a:ext uri="{FF2B5EF4-FFF2-40B4-BE49-F238E27FC236}">
                  <a16:creationId xmlns:a16="http://schemas.microsoft.com/office/drawing/2014/main" id="{E42C37EB-099B-4E79-A731-5918B41CA299}"/>
                </a:ext>
              </a:extLst>
            </p:cNvPr>
            <p:cNvCxnSpPr>
              <a:cxnSpLocks/>
              <a:stCxn id="46" idx="2"/>
              <a:endCxn id="55" idx="0"/>
            </p:cNvCxnSpPr>
            <p:nvPr/>
          </p:nvCxnSpPr>
          <p:spPr>
            <a:xfrm>
              <a:off x="6817817" y="4667962"/>
              <a:ext cx="1106176" cy="443231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Прямоугольник: скругленные углы 52">
              <a:extLst>
                <a:ext uri="{FF2B5EF4-FFF2-40B4-BE49-F238E27FC236}">
                  <a16:creationId xmlns:a16="http://schemas.microsoft.com/office/drawing/2014/main" id="{823217EA-8FBE-42C6-88CC-16E3A6B2338F}"/>
                </a:ext>
              </a:extLst>
            </p:cNvPr>
            <p:cNvSpPr/>
            <p:nvPr/>
          </p:nvSpPr>
          <p:spPr>
            <a:xfrm>
              <a:off x="4027322" y="4267664"/>
              <a:ext cx="1063785" cy="42328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5 $</a:t>
              </a:r>
              <a:endParaRPr lang="ru-RU" sz="2000" b="1" dirty="0"/>
            </a:p>
          </p:txBody>
        </p:sp>
        <p:sp>
          <p:nvSpPr>
            <p:cNvPr id="55" name="Прямоугольник: скругленные углы 54">
              <a:extLst>
                <a:ext uri="{FF2B5EF4-FFF2-40B4-BE49-F238E27FC236}">
                  <a16:creationId xmlns:a16="http://schemas.microsoft.com/office/drawing/2014/main" id="{72E120DB-FE90-49A2-950C-5B5B4E25F0DD}"/>
                </a:ext>
              </a:extLst>
            </p:cNvPr>
            <p:cNvSpPr/>
            <p:nvPr/>
          </p:nvSpPr>
          <p:spPr>
            <a:xfrm>
              <a:off x="7109434" y="5111193"/>
              <a:ext cx="1629118" cy="4232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b="1" dirty="0"/>
                <a:t>Время</a:t>
              </a:r>
              <a:r>
                <a:rPr lang="en-US" sz="2000" dirty="0"/>
                <a:t> ≥ 20 </a:t>
              </a:r>
              <a:endParaRPr lang="ru-RU" sz="2000" dirty="0"/>
            </a:p>
          </p:txBody>
        </p:sp>
        <p:sp>
          <p:nvSpPr>
            <p:cNvPr id="56" name="Прямоугольник: скругленные углы 55">
              <a:extLst>
                <a:ext uri="{FF2B5EF4-FFF2-40B4-BE49-F238E27FC236}">
                  <a16:creationId xmlns:a16="http://schemas.microsoft.com/office/drawing/2014/main" id="{A83DA446-1343-4A31-AB5F-221538A1B907}"/>
                </a:ext>
              </a:extLst>
            </p:cNvPr>
            <p:cNvSpPr/>
            <p:nvPr/>
          </p:nvSpPr>
          <p:spPr>
            <a:xfrm>
              <a:off x="6703951" y="5916706"/>
              <a:ext cx="897664" cy="38150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25 $</a:t>
              </a:r>
              <a:endParaRPr lang="ru-RU" sz="2000" b="1" dirty="0"/>
            </a:p>
          </p:txBody>
        </p:sp>
        <p:sp>
          <p:nvSpPr>
            <p:cNvPr id="57" name="Прямоугольник: скругленные углы 56">
              <a:extLst>
                <a:ext uri="{FF2B5EF4-FFF2-40B4-BE49-F238E27FC236}">
                  <a16:creationId xmlns:a16="http://schemas.microsoft.com/office/drawing/2014/main" id="{5431ED8A-BA9D-4A3A-8B0A-B50AF063B235}"/>
                </a:ext>
              </a:extLst>
            </p:cNvPr>
            <p:cNvSpPr/>
            <p:nvPr/>
          </p:nvSpPr>
          <p:spPr>
            <a:xfrm>
              <a:off x="8028362" y="5916705"/>
              <a:ext cx="1007976" cy="38150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50 $</a:t>
              </a:r>
              <a:endParaRPr lang="ru-RU" sz="2000" b="1" dirty="0"/>
            </a:p>
          </p:txBody>
        </p:sp>
        <p:cxnSp>
          <p:nvCxnSpPr>
            <p:cNvPr id="58" name="Прямая со стрелкой 57">
              <a:extLst>
                <a:ext uri="{FF2B5EF4-FFF2-40B4-BE49-F238E27FC236}">
                  <a16:creationId xmlns:a16="http://schemas.microsoft.com/office/drawing/2014/main" id="{2F771AD4-54F3-4E9B-B5D9-DD8FA5B9C6F9}"/>
                </a:ext>
              </a:extLst>
            </p:cNvPr>
            <p:cNvCxnSpPr>
              <a:cxnSpLocks/>
              <a:stCxn id="55" idx="2"/>
              <a:endCxn id="56" idx="0"/>
            </p:cNvCxnSpPr>
            <p:nvPr/>
          </p:nvCxnSpPr>
          <p:spPr>
            <a:xfrm flipH="1">
              <a:off x="7152783" y="5534477"/>
              <a:ext cx="771210" cy="382229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 стрелкой 58">
              <a:extLst>
                <a:ext uri="{FF2B5EF4-FFF2-40B4-BE49-F238E27FC236}">
                  <a16:creationId xmlns:a16="http://schemas.microsoft.com/office/drawing/2014/main" id="{26B6D4FF-BFD6-46BC-8D2E-E4D8BD005C48}"/>
                </a:ext>
              </a:extLst>
            </p:cNvPr>
            <p:cNvCxnSpPr>
              <a:cxnSpLocks/>
              <a:stCxn id="55" idx="2"/>
              <a:endCxn id="57" idx="0"/>
            </p:cNvCxnSpPr>
            <p:nvPr/>
          </p:nvCxnSpPr>
          <p:spPr>
            <a:xfrm>
              <a:off x="7923993" y="5534477"/>
              <a:ext cx="608358" cy="38222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5147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9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Заголовок 1"/>
          <p:cNvSpPr txBox="1">
            <a:spLocks/>
          </p:cNvSpPr>
          <p:nvPr/>
        </p:nvSpPr>
        <p:spPr>
          <a:xfrm>
            <a:off x="1769838" y="981165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884918" y="1700808"/>
            <a:ext cx="1003561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</a:t>
            </a:r>
          </a:p>
          <a:p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</a:t>
            </a:r>
            <a:r>
              <a:rPr lang="tr-TR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для классификации</a:t>
            </a:r>
            <a:endParaRPr lang="tr-TR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</a:t>
            </a:r>
            <a:r>
              <a:rPr lang="tr-TR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для регрессии</a:t>
            </a:r>
            <a:endParaRPr lang="tr-TR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02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30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Решений. Антон Долганов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0B638CFB-41C3-414C-970C-87E55F4CC843}"/>
              </a:ext>
            </a:extLst>
          </p:cNvPr>
          <p:cNvCxnSpPr/>
          <p:nvPr/>
        </p:nvCxnSpPr>
        <p:spPr>
          <a:xfrm>
            <a:off x="983432" y="1756013"/>
            <a:ext cx="0" cy="455330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BF5B8A59-FD39-4EA7-AAFB-9D50BCF51641}"/>
              </a:ext>
            </a:extLst>
          </p:cNvPr>
          <p:cNvCxnSpPr>
            <a:cxnSpLocks/>
          </p:cNvCxnSpPr>
          <p:nvPr/>
        </p:nvCxnSpPr>
        <p:spPr>
          <a:xfrm flipH="1">
            <a:off x="983432" y="6309320"/>
            <a:ext cx="895332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145B90D0-49BB-4B9E-A66D-505B9B4020EB}"/>
              </a:ext>
            </a:extLst>
          </p:cNvPr>
          <p:cNvSpPr/>
          <p:nvPr/>
        </p:nvSpPr>
        <p:spPr>
          <a:xfrm>
            <a:off x="4170738" y="2463106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B79F48A1-A4C2-472A-839E-4972CB244101}"/>
              </a:ext>
            </a:extLst>
          </p:cNvPr>
          <p:cNvSpPr/>
          <p:nvPr/>
        </p:nvSpPr>
        <p:spPr>
          <a:xfrm>
            <a:off x="6194037" y="362184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4B206CEA-9B72-4685-A351-181DD06608C3}"/>
              </a:ext>
            </a:extLst>
          </p:cNvPr>
          <p:cNvSpPr/>
          <p:nvPr/>
        </p:nvSpPr>
        <p:spPr>
          <a:xfrm>
            <a:off x="5250738" y="2186418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4FDAABAE-1154-49CD-AE58-76CEE182E490}"/>
              </a:ext>
            </a:extLst>
          </p:cNvPr>
          <p:cNvSpPr/>
          <p:nvPr/>
        </p:nvSpPr>
        <p:spPr>
          <a:xfrm>
            <a:off x="4710738" y="222754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F1408F0B-58ED-40AF-ABC3-0326851D58D4}"/>
              </a:ext>
            </a:extLst>
          </p:cNvPr>
          <p:cNvSpPr/>
          <p:nvPr/>
        </p:nvSpPr>
        <p:spPr>
          <a:xfrm>
            <a:off x="7504508" y="584796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D29246E1-9380-43F0-9D1A-7A42A651ECA3}"/>
              </a:ext>
            </a:extLst>
          </p:cNvPr>
          <p:cNvSpPr/>
          <p:nvPr/>
        </p:nvSpPr>
        <p:spPr>
          <a:xfrm>
            <a:off x="8145787" y="585220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73F5B02E-E87F-4757-B5F0-C9DC713E7596}"/>
              </a:ext>
            </a:extLst>
          </p:cNvPr>
          <p:cNvSpPr/>
          <p:nvPr/>
        </p:nvSpPr>
        <p:spPr>
          <a:xfrm>
            <a:off x="2857470" y="545969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8F286C5C-FB6E-4DB7-8B8A-3EADEC3E411C}"/>
              </a:ext>
            </a:extLst>
          </p:cNvPr>
          <p:cNvSpPr/>
          <p:nvPr/>
        </p:nvSpPr>
        <p:spPr>
          <a:xfrm>
            <a:off x="2317470" y="570331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A149BF1B-F444-411A-9A5D-952671FC3AF7}"/>
              </a:ext>
            </a:extLst>
          </p:cNvPr>
          <p:cNvSpPr/>
          <p:nvPr/>
        </p:nvSpPr>
        <p:spPr>
          <a:xfrm>
            <a:off x="1632178" y="578961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39358035-9AA7-4A45-B9E1-54F468F3C994}"/>
              </a:ext>
            </a:extLst>
          </p:cNvPr>
          <p:cNvSpPr/>
          <p:nvPr/>
        </p:nvSpPr>
        <p:spPr>
          <a:xfrm>
            <a:off x="6908501" y="568644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FE83A713-E24B-4483-B6C3-6B23D7D1BB9C}"/>
              </a:ext>
            </a:extLst>
          </p:cNvPr>
          <p:cNvSpPr/>
          <p:nvPr/>
        </p:nvSpPr>
        <p:spPr>
          <a:xfrm>
            <a:off x="6366000" y="424472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1E207FFB-69A1-4B51-8581-DC90F9A20289}"/>
              </a:ext>
            </a:extLst>
          </p:cNvPr>
          <p:cNvSpPr/>
          <p:nvPr/>
        </p:nvSpPr>
        <p:spPr>
          <a:xfrm>
            <a:off x="2435988" y="6266488"/>
            <a:ext cx="75697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Время проведенное в Казино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мин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BF8F91AC-C054-41A4-AB3B-A360D30FDD6D}"/>
              </a:ext>
            </a:extLst>
          </p:cNvPr>
          <p:cNvSpPr/>
          <p:nvPr/>
        </p:nvSpPr>
        <p:spPr>
          <a:xfrm rot="16200000">
            <a:off x="-917458" y="3599454"/>
            <a:ext cx="2744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Выигрыш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$</a:t>
            </a:r>
          </a:p>
        </p:txBody>
      </p: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25C6F523-8AEA-4D9F-9E3F-4699B9EC53B9}"/>
              </a:ext>
            </a:extLst>
          </p:cNvPr>
          <p:cNvCxnSpPr/>
          <p:nvPr/>
        </p:nvCxnSpPr>
        <p:spPr>
          <a:xfrm>
            <a:off x="2317470" y="2347939"/>
            <a:ext cx="0" cy="4040023"/>
          </a:xfrm>
          <a:prstGeom prst="line">
            <a:avLst/>
          </a:prstGeom>
          <a:ln w="762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6CF0C357-68C7-4AC3-AA4D-E3D3007D575D}"/>
              </a:ext>
            </a:extLst>
          </p:cNvPr>
          <p:cNvCxnSpPr>
            <a:cxnSpLocks/>
          </p:cNvCxnSpPr>
          <p:nvPr/>
        </p:nvCxnSpPr>
        <p:spPr>
          <a:xfrm>
            <a:off x="1732383" y="5999692"/>
            <a:ext cx="439795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E5CF3BA6-0169-49D6-8284-8324BDF3D9D5}"/>
              </a:ext>
            </a:extLst>
          </p:cNvPr>
          <p:cNvCxnSpPr>
            <a:cxnSpLocks/>
          </p:cNvCxnSpPr>
          <p:nvPr/>
        </p:nvCxnSpPr>
        <p:spPr>
          <a:xfrm flipV="1">
            <a:off x="2462763" y="4335741"/>
            <a:ext cx="5937493" cy="60438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6F97A80-1C68-4E4E-8624-553ED7CE7D54}"/>
                  </a:ext>
                </a:extLst>
              </p:cNvPr>
              <p:cNvSpPr txBox="1"/>
              <p:nvPr/>
            </p:nvSpPr>
            <p:spPr>
              <a:xfrm>
                <a:off x="8919628" y="1131583"/>
                <a:ext cx="3321487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ru-R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ru-RU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6F97A80-1C68-4E4E-8624-553ED7CE7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628" y="1131583"/>
                <a:ext cx="3321487" cy="755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AC84F0F-7125-4681-8865-8E68D09EBA98}"/>
                  </a:ext>
                </a:extLst>
              </p:cNvPr>
              <p:cNvSpPr txBox="1"/>
              <p:nvPr/>
            </p:nvSpPr>
            <p:spPr>
              <a:xfrm>
                <a:off x="8894915" y="2013279"/>
                <a:ext cx="3286862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𝐴𝐸</m:t>
                      </m:r>
                      <m:r>
                        <a:rPr lang="ru-R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|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AC84F0F-7125-4681-8865-8E68D09EB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4915" y="2013279"/>
                <a:ext cx="3286862" cy="755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351430D5-8E8D-445A-93C8-A8B962FCF7C6}"/>
              </a:ext>
            </a:extLst>
          </p:cNvPr>
          <p:cNvCxnSpPr>
            <a:cxnSpLocks/>
          </p:cNvCxnSpPr>
          <p:nvPr/>
        </p:nvCxnSpPr>
        <p:spPr>
          <a:xfrm>
            <a:off x="8116492" y="2497549"/>
            <a:ext cx="0" cy="244361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02572B68-E92C-4D3D-B4AE-6D90BF9C7569}"/>
              </a:ext>
            </a:extLst>
          </p:cNvPr>
          <p:cNvCxnSpPr>
            <a:cxnSpLocks/>
          </p:cNvCxnSpPr>
          <p:nvPr/>
        </p:nvCxnSpPr>
        <p:spPr>
          <a:xfrm flipH="1">
            <a:off x="8116493" y="4941168"/>
            <a:ext cx="3778393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>
            <a:extLst>
              <a:ext uri="{FF2B5EF4-FFF2-40B4-BE49-F238E27FC236}">
                <a16:creationId xmlns:a16="http://schemas.microsoft.com/office/drawing/2014/main" id="{E570CEE0-1635-43AE-A604-B43B1BF6BAA3}"/>
              </a:ext>
            </a:extLst>
          </p:cNvPr>
          <p:cNvSpPr/>
          <p:nvPr/>
        </p:nvSpPr>
        <p:spPr>
          <a:xfrm>
            <a:off x="8315482" y="270442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B090A68F-BA4B-4E24-8B20-2AA22B84EA06}"/>
                  </a:ext>
                </a:extLst>
              </p:cNvPr>
              <p:cNvSpPr/>
              <p:nvPr/>
            </p:nvSpPr>
            <p:spPr>
              <a:xfrm rot="16200000">
                <a:off x="7481498" y="2917035"/>
                <a:ext cx="7098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B090A68F-BA4B-4E24-8B20-2AA22B84EA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481498" y="2917035"/>
                <a:ext cx="70987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4626CC7C-84DA-420D-B665-2AD2ECC9B62F}"/>
              </a:ext>
            </a:extLst>
          </p:cNvPr>
          <p:cNvSpPr/>
          <p:nvPr/>
        </p:nvSpPr>
        <p:spPr>
          <a:xfrm>
            <a:off x="9192344" y="5048599"/>
            <a:ext cx="2353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Порог по времени</a:t>
            </a:r>
            <a:endParaRPr lang="ru-RU" dirty="0"/>
          </a:p>
        </p:txBody>
      </p: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B6786081-FD64-446E-8075-8A877283ED90}"/>
              </a:ext>
            </a:extLst>
          </p:cNvPr>
          <p:cNvCxnSpPr>
            <a:cxnSpLocks/>
          </p:cNvCxnSpPr>
          <p:nvPr/>
        </p:nvCxnSpPr>
        <p:spPr>
          <a:xfrm>
            <a:off x="2639616" y="4396178"/>
            <a:ext cx="0" cy="1193062"/>
          </a:xfrm>
          <a:prstGeom prst="line">
            <a:avLst/>
          </a:prstGeom>
          <a:ln w="762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>
            <a:extLst>
              <a:ext uri="{FF2B5EF4-FFF2-40B4-BE49-F238E27FC236}">
                <a16:creationId xmlns:a16="http://schemas.microsoft.com/office/drawing/2014/main" id="{C3977093-F21A-4CC0-8AA4-1E2843D5FE6D}"/>
              </a:ext>
            </a:extLst>
          </p:cNvPr>
          <p:cNvCxnSpPr>
            <a:cxnSpLocks/>
          </p:cNvCxnSpPr>
          <p:nvPr/>
        </p:nvCxnSpPr>
        <p:spPr>
          <a:xfrm>
            <a:off x="3122521" y="4375486"/>
            <a:ext cx="0" cy="1042445"/>
          </a:xfrm>
          <a:prstGeom prst="line">
            <a:avLst/>
          </a:prstGeom>
          <a:ln w="762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>
            <a:extLst>
              <a:ext uri="{FF2B5EF4-FFF2-40B4-BE49-F238E27FC236}">
                <a16:creationId xmlns:a16="http://schemas.microsoft.com/office/drawing/2014/main" id="{6AFF5A03-6BD4-426D-B042-463119C7D104}"/>
              </a:ext>
            </a:extLst>
          </p:cNvPr>
          <p:cNvCxnSpPr>
            <a:cxnSpLocks/>
            <a:stCxn id="18" idx="4"/>
          </p:cNvCxnSpPr>
          <p:nvPr/>
        </p:nvCxnSpPr>
        <p:spPr>
          <a:xfrm flipH="1">
            <a:off x="4439816" y="3003106"/>
            <a:ext cx="922" cy="1267381"/>
          </a:xfrm>
          <a:prstGeom prst="line">
            <a:avLst/>
          </a:prstGeom>
          <a:ln w="762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>
            <a:extLst>
              <a:ext uri="{FF2B5EF4-FFF2-40B4-BE49-F238E27FC236}">
                <a16:creationId xmlns:a16="http://schemas.microsoft.com/office/drawing/2014/main" id="{EB18C69B-9F8D-4766-8044-3A0EFB492F4B}"/>
              </a:ext>
            </a:extLst>
          </p:cNvPr>
          <p:cNvCxnSpPr>
            <a:cxnSpLocks/>
          </p:cNvCxnSpPr>
          <p:nvPr/>
        </p:nvCxnSpPr>
        <p:spPr>
          <a:xfrm>
            <a:off x="5015880" y="2746764"/>
            <a:ext cx="0" cy="1649414"/>
          </a:xfrm>
          <a:prstGeom prst="line">
            <a:avLst/>
          </a:prstGeom>
          <a:ln w="762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>
            <a:extLst>
              <a:ext uri="{FF2B5EF4-FFF2-40B4-BE49-F238E27FC236}">
                <a16:creationId xmlns:a16="http://schemas.microsoft.com/office/drawing/2014/main" id="{C621A203-A658-4ACE-8D62-8842455C9181}"/>
              </a:ext>
            </a:extLst>
          </p:cNvPr>
          <p:cNvCxnSpPr>
            <a:cxnSpLocks/>
          </p:cNvCxnSpPr>
          <p:nvPr/>
        </p:nvCxnSpPr>
        <p:spPr>
          <a:xfrm>
            <a:off x="5519936" y="2704420"/>
            <a:ext cx="0" cy="1643383"/>
          </a:xfrm>
          <a:prstGeom prst="line">
            <a:avLst/>
          </a:prstGeom>
          <a:ln w="762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78F2F90D-4DFF-4FC2-AC92-78B1039453AD}"/>
              </a:ext>
            </a:extLst>
          </p:cNvPr>
          <p:cNvCxnSpPr>
            <a:cxnSpLocks/>
          </p:cNvCxnSpPr>
          <p:nvPr/>
        </p:nvCxnSpPr>
        <p:spPr>
          <a:xfrm>
            <a:off x="6456040" y="3933056"/>
            <a:ext cx="0" cy="576064"/>
          </a:xfrm>
          <a:prstGeom prst="line">
            <a:avLst/>
          </a:prstGeom>
          <a:ln w="762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>
            <a:extLst>
              <a:ext uri="{FF2B5EF4-FFF2-40B4-BE49-F238E27FC236}">
                <a16:creationId xmlns:a16="http://schemas.microsoft.com/office/drawing/2014/main" id="{248519E1-2385-40A2-9CDC-C08A93146201}"/>
              </a:ext>
            </a:extLst>
          </p:cNvPr>
          <p:cNvCxnSpPr>
            <a:cxnSpLocks/>
          </p:cNvCxnSpPr>
          <p:nvPr/>
        </p:nvCxnSpPr>
        <p:spPr>
          <a:xfrm flipH="1">
            <a:off x="6734037" y="4375486"/>
            <a:ext cx="3628" cy="565682"/>
          </a:xfrm>
          <a:prstGeom prst="line">
            <a:avLst/>
          </a:prstGeom>
          <a:ln w="762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>
            <a:extLst>
              <a:ext uri="{FF2B5EF4-FFF2-40B4-BE49-F238E27FC236}">
                <a16:creationId xmlns:a16="http://schemas.microsoft.com/office/drawing/2014/main" id="{22AF62FC-57C1-4389-935F-A7C4AFF73D7C}"/>
              </a:ext>
            </a:extLst>
          </p:cNvPr>
          <p:cNvCxnSpPr>
            <a:cxnSpLocks/>
          </p:cNvCxnSpPr>
          <p:nvPr/>
        </p:nvCxnSpPr>
        <p:spPr>
          <a:xfrm>
            <a:off x="7210944" y="4396178"/>
            <a:ext cx="0" cy="1393432"/>
          </a:xfrm>
          <a:prstGeom prst="line">
            <a:avLst/>
          </a:prstGeom>
          <a:ln w="762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>
            <a:extLst>
              <a:ext uri="{FF2B5EF4-FFF2-40B4-BE49-F238E27FC236}">
                <a16:creationId xmlns:a16="http://schemas.microsoft.com/office/drawing/2014/main" id="{FFAC7576-629E-4DF8-A43E-CBB4C0453766}"/>
              </a:ext>
            </a:extLst>
          </p:cNvPr>
          <p:cNvCxnSpPr>
            <a:cxnSpLocks/>
          </p:cNvCxnSpPr>
          <p:nvPr/>
        </p:nvCxnSpPr>
        <p:spPr>
          <a:xfrm>
            <a:off x="7752184" y="4375486"/>
            <a:ext cx="0" cy="1680737"/>
          </a:xfrm>
          <a:prstGeom prst="line">
            <a:avLst/>
          </a:prstGeom>
          <a:ln w="762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>
            <a:extLst>
              <a:ext uri="{FF2B5EF4-FFF2-40B4-BE49-F238E27FC236}">
                <a16:creationId xmlns:a16="http://schemas.microsoft.com/office/drawing/2014/main" id="{1D09113E-3818-4810-AC8A-0B97DC2F9637}"/>
              </a:ext>
            </a:extLst>
          </p:cNvPr>
          <p:cNvCxnSpPr>
            <a:cxnSpLocks/>
          </p:cNvCxnSpPr>
          <p:nvPr/>
        </p:nvCxnSpPr>
        <p:spPr>
          <a:xfrm>
            <a:off x="8400256" y="4396178"/>
            <a:ext cx="0" cy="1738052"/>
          </a:xfrm>
          <a:prstGeom prst="line">
            <a:avLst/>
          </a:prstGeom>
          <a:ln w="762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Заголовок 1">
            <a:extLst>
              <a:ext uri="{FF2B5EF4-FFF2-40B4-BE49-F238E27FC236}">
                <a16:creationId xmlns:a16="http://schemas.microsoft.com/office/drawing/2014/main" id="{9C790600-1B98-470F-997C-012EA237110F}"/>
              </a:ext>
            </a:extLst>
          </p:cNvPr>
          <p:cNvSpPr txBox="1">
            <a:spLocks/>
          </p:cNvSpPr>
          <p:nvPr/>
        </p:nvSpPr>
        <p:spPr>
          <a:xfrm>
            <a:off x="-96688" y="932067"/>
            <a:ext cx="9786697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 для регрессии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03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4" grpId="0" animBg="1"/>
      <p:bldP spid="34" grpId="0"/>
      <p:bldP spid="3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31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Решений. Антон Долганов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0B638CFB-41C3-414C-970C-87E55F4CC843}"/>
              </a:ext>
            </a:extLst>
          </p:cNvPr>
          <p:cNvCxnSpPr/>
          <p:nvPr/>
        </p:nvCxnSpPr>
        <p:spPr>
          <a:xfrm>
            <a:off x="983432" y="1756013"/>
            <a:ext cx="0" cy="455330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BF5B8A59-FD39-4EA7-AAFB-9D50BCF51641}"/>
              </a:ext>
            </a:extLst>
          </p:cNvPr>
          <p:cNvCxnSpPr>
            <a:cxnSpLocks/>
          </p:cNvCxnSpPr>
          <p:nvPr/>
        </p:nvCxnSpPr>
        <p:spPr>
          <a:xfrm flipH="1">
            <a:off x="983432" y="6309320"/>
            <a:ext cx="895332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145B90D0-49BB-4B9E-A66D-505B9B4020EB}"/>
              </a:ext>
            </a:extLst>
          </p:cNvPr>
          <p:cNvSpPr/>
          <p:nvPr/>
        </p:nvSpPr>
        <p:spPr>
          <a:xfrm>
            <a:off x="4170738" y="2463106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B79F48A1-A4C2-472A-839E-4972CB244101}"/>
              </a:ext>
            </a:extLst>
          </p:cNvPr>
          <p:cNvSpPr/>
          <p:nvPr/>
        </p:nvSpPr>
        <p:spPr>
          <a:xfrm>
            <a:off x="6194037" y="362184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4B206CEA-9B72-4685-A351-181DD06608C3}"/>
              </a:ext>
            </a:extLst>
          </p:cNvPr>
          <p:cNvSpPr/>
          <p:nvPr/>
        </p:nvSpPr>
        <p:spPr>
          <a:xfrm>
            <a:off x="5250738" y="2186418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4FDAABAE-1154-49CD-AE58-76CEE182E490}"/>
              </a:ext>
            </a:extLst>
          </p:cNvPr>
          <p:cNvSpPr/>
          <p:nvPr/>
        </p:nvSpPr>
        <p:spPr>
          <a:xfrm>
            <a:off x="4710738" y="222754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F1408F0B-58ED-40AF-ABC3-0326851D58D4}"/>
              </a:ext>
            </a:extLst>
          </p:cNvPr>
          <p:cNvSpPr/>
          <p:nvPr/>
        </p:nvSpPr>
        <p:spPr>
          <a:xfrm>
            <a:off x="7504508" y="584796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D29246E1-9380-43F0-9D1A-7A42A651ECA3}"/>
              </a:ext>
            </a:extLst>
          </p:cNvPr>
          <p:cNvSpPr/>
          <p:nvPr/>
        </p:nvSpPr>
        <p:spPr>
          <a:xfrm>
            <a:off x="8145787" y="585220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73F5B02E-E87F-4757-B5F0-C9DC713E7596}"/>
              </a:ext>
            </a:extLst>
          </p:cNvPr>
          <p:cNvSpPr/>
          <p:nvPr/>
        </p:nvSpPr>
        <p:spPr>
          <a:xfrm>
            <a:off x="2857470" y="545969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8F286C5C-FB6E-4DB7-8B8A-3EADEC3E411C}"/>
              </a:ext>
            </a:extLst>
          </p:cNvPr>
          <p:cNvSpPr/>
          <p:nvPr/>
        </p:nvSpPr>
        <p:spPr>
          <a:xfrm>
            <a:off x="2317470" y="570331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A149BF1B-F444-411A-9A5D-952671FC3AF7}"/>
              </a:ext>
            </a:extLst>
          </p:cNvPr>
          <p:cNvSpPr/>
          <p:nvPr/>
        </p:nvSpPr>
        <p:spPr>
          <a:xfrm>
            <a:off x="1632178" y="578961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39358035-9AA7-4A45-B9E1-54F468F3C994}"/>
              </a:ext>
            </a:extLst>
          </p:cNvPr>
          <p:cNvSpPr/>
          <p:nvPr/>
        </p:nvSpPr>
        <p:spPr>
          <a:xfrm>
            <a:off x="6908501" y="568644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FE83A713-E24B-4483-B6C3-6B23D7D1BB9C}"/>
              </a:ext>
            </a:extLst>
          </p:cNvPr>
          <p:cNvSpPr/>
          <p:nvPr/>
        </p:nvSpPr>
        <p:spPr>
          <a:xfrm>
            <a:off x="6366000" y="424472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1E207FFB-69A1-4B51-8581-DC90F9A20289}"/>
              </a:ext>
            </a:extLst>
          </p:cNvPr>
          <p:cNvSpPr/>
          <p:nvPr/>
        </p:nvSpPr>
        <p:spPr>
          <a:xfrm>
            <a:off x="3122521" y="6308739"/>
            <a:ext cx="75697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Время проведенное в Казино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мин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BF8F91AC-C054-41A4-AB3B-A360D30FDD6D}"/>
              </a:ext>
            </a:extLst>
          </p:cNvPr>
          <p:cNvSpPr/>
          <p:nvPr/>
        </p:nvSpPr>
        <p:spPr>
          <a:xfrm rot="16200000">
            <a:off x="-917458" y="3599454"/>
            <a:ext cx="2744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Выигрыш, $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25C6F523-8AEA-4D9F-9E3F-4699B9EC53B9}"/>
              </a:ext>
            </a:extLst>
          </p:cNvPr>
          <p:cNvCxnSpPr/>
          <p:nvPr/>
        </p:nvCxnSpPr>
        <p:spPr>
          <a:xfrm>
            <a:off x="2857470" y="2376166"/>
            <a:ext cx="0" cy="4040023"/>
          </a:xfrm>
          <a:prstGeom prst="line">
            <a:avLst/>
          </a:prstGeom>
          <a:ln w="762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6CF0C357-68C7-4AC3-AA4D-E3D3007D575D}"/>
              </a:ext>
            </a:extLst>
          </p:cNvPr>
          <p:cNvCxnSpPr>
            <a:cxnSpLocks/>
          </p:cNvCxnSpPr>
          <p:nvPr/>
        </p:nvCxnSpPr>
        <p:spPr>
          <a:xfrm flipV="1">
            <a:off x="1692951" y="5917256"/>
            <a:ext cx="1125087" cy="26374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E5CF3BA6-0169-49D6-8284-8324BDF3D9D5}"/>
              </a:ext>
            </a:extLst>
          </p:cNvPr>
          <p:cNvCxnSpPr>
            <a:cxnSpLocks/>
          </p:cNvCxnSpPr>
          <p:nvPr/>
        </p:nvCxnSpPr>
        <p:spPr>
          <a:xfrm>
            <a:off x="2857470" y="4355047"/>
            <a:ext cx="6190858" cy="1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6F97A80-1C68-4E4E-8624-553ED7CE7D54}"/>
                  </a:ext>
                </a:extLst>
              </p:cNvPr>
              <p:cNvSpPr txBox="1"/>
              <p:nvPr/>
            </p:nvSpPr>
            <p:spPr>
              <a:xfrm>
                <a:off x="8919628" y="1131583"/>
                <a:ext cx="3321487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ru-R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ru-RU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6F97A80-1C68-4E4E-8624-553ED7CE7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628" y="1131583"/>
                <a:ext cx="3321487" cy="755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AC84F0F-7125-4681-8865-8E68D09EBA98}"/>
                  </a:ext>
                </a:extLst>
              </p:cNvPr>
              <p:cNvSpPr txBox="1"/>
              <p:nvPr/>
            </p:nvSpPr>
            <p:spPr>
              <a:xfrm>
                <a:off x="8894915" y="2013279"/>
                <a:ext cx="3286862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𝐴𝐸</m:t>
                      </m:r>
                      <m:r>
                        <a:rPr lang="ru-R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|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AC84F0F-7125-4681-8865-8E68D09EB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4915" y="2013279"/>
                <a:ext cx="3286862" cy="755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351430D5-8E8D-445A-93C8-A8B962FCF7C6}"/>
              </a:ext>
            </a:extLst>
          </p:cNvPr>
          <p:cNvCxnSpPr>
            <a:cxnSpLocks/>
          </p:cNvCxnSpPr>
          <p:nvPr/>
        </p:nvCxnSpPr>
        <p:spPr>
          <a:xfrm>
            <a:off x="8116492" y="2497549"/>
            <a:ext cx="0" cy="244361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02572B68-E92C-4D3D-B4AE-6D90BF9C7569}"/>
              </a:ext>
            </a:extLst>
          </p:cNvPr>
          <p:cNvCxnSpPr>
            <a:cxnSpLocks/>
          </p:cNvCxnSpPr>
          <p:nvPr/>
        </p:nvCxnSpPr>
        <p:spPr>
          <a:xfrm flipH="1">
            <a:off x="8116493" y="4941168"/>
            <a:ext cx="3778393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>
            <a:extLst>
              <a:ext uri="{FF2B5EF4-FFF2-40B4-BE49-F238E27FC236}">
                <a16:creationId xmlns:a16="http://schemas.microsoft.com/office/drawing/2014/main" id="{E570CEE0-1635-43AE-A604-B43B1BF6BAA3}"/>
              </a:ext>
            </a:extLst>
          </p:cNvPr>
          <p:cNvSpPr/>
          <p:nvPr/>
        </p:nvSpPr>
        <p:spPr>
          <a:xfrm>
            <a:off x="8315482" y="270442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B090A68F-BA4B-4E24-8B20-2AA22B84EA06}"/>
                  </a:ext>
                </a:extLst>
              </p:cNvPr>
              <p:cNvSpPr/>
              <p:nvPr/>
            </p:nvSpPr>
            <p:spPr>
              <a:xfrm rot="16200000">
                <a:off x="7481498" y="2917035"/>
                <a:ext cx="7098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B090A68F-BA4B-4E24-8B20-2AA22B84EA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481498" y="2917035"/>
                <a:ext cx="70987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4626CC7C-84DA-420D-B665-2AD2ECC9B62F}"/>
              </a:ext>
            </a:extLst>
          </p:cNvPr>
          <p:cNvSpPr/>
          <p:nvPr/>
        </p:nvSpPr>
        <p:spPr>
          <a:xfrm>
            <a:off x="9192344" y="5048599"/>
            <a:ext cx="2353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Порог по времени</a:t>
            </a:r>
            <a:endParaRPr lang="ru-RU" dirty="0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0B4585BA-5734-4B83-92EA-733D9CFE2B3C}"/>
              </a:ext>
            </a:extLst>
          </p:cNvPr>
          <p:cNvSpPr/>
          <p:nvPr/>
        </p:nvSpPr>
        <p:spPr>
          <a:xfrm>
            <a:off x="8559628" y="3069429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CBFAA8CC-19C0-410C-831B-E3525A3BA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1" name="Заголовок 1">
            <a:extLst>
              <a:ext uri="{FF2B5EF4-FFF2-40B4-BE49-F238E27FC236}">
                <a16:creationId xmlns:a16="http://schemas.microsoft.com/office/drawing/2014/main" id="{AFB28537-EDF8-4B3A-9FFA-425DF8C518DE}"/>
              </a:ext>
            </a:extLst>
          </p:cNvPr>
          <p:cNvSpPr txBox="1">
            <a:spLocks/>
          </p:cNvSpPr>
          <p:nvPr/>
        </p:nvSpPr>
        <p:spPr>
          <a:xfrm>
            <a:off x="-96688" y="932067"/>
            <a:ext cx="9786697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 для регрессии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2126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Решений. Антон Долганов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0B638CFB-41C3-414C-970C-87E55F4CC843}"/>
              </a:ext>
            </a:extLst>
          </p:cNvPr>
          <p:cNvCxnSpPr/>
          <p:nvPr/>
        </p:nvCxnSpPr>
        <p:spPr>
          <a:xfrm>
            <a:off x="983432" y="1756013"/>
            <a:ext cx="0" cy="455330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BF5B8A59-FD39-4EA7-AAFB-9D50BCF51641}"/>
              </a:ext>
            </a:extLst>
          </p:cNvPr>
          <p:cNvCxnSpPr>
            <a:cxnSpLocks/>
          </p:cNvCxnSpPr>
          <p:nvPr/>
        </p:nvCxnSpPr>
        <p:spPr>
          <a:xfrm flipH="1">
            <a:off x="983432" y="6309320"/>
            <a:ext cx="895332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145B90D0-49BB-4B9E-A66D-505B9B4020EB}"/>
              </a:ext>
            </a:extLst>
          </p:cNvPr>
          <p:cNvSpPr/>
          <p:nvPr/>
        </p:nvSpPr>
        <p:spPr>
          <a:xfrm>
            <a:off x="4170738" y="2463106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B79F48A1-A4C2-472A-839E-4972CB244101}"/>
              </a:ext>
            </a:extLst>
          </p:cNvPr>
          <p:cNvSpPr/>
          <p:nvPr/>
        </p:nvSpPr>
        <p:spPr>
          <a:xfrm>
            <a:off x="6194037" y="362184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4B206CEA-9B72-4685-A351-181DD06608C3}"/>
              </a:ext>
            </a:extLst>
          </p:cNvPr>
          <p:cNvSpPr/>
          <p:nvPr/>
        </p:nvSpPr>
        <p:spPr>
          <a:xfrm>
            <a:off x="5250738" y="2186418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4FDAABAE-1154-49CD-AE58-76CEE182E490}"/>
              </a:ext>
            </a:extLst>
          </p:cNvPr>
          <p:cNvSpPr/>
          <p:nvPr/>
        </p:nvSpPr>
        <p:spPr>
          <a:xfrm>
            <a:off x="4710738" y="222754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F1408F0B-58ED-40AF-ABC3-0326851D58D4}"/>
              </a:ext>
            </a:extLst>
          </p:cNvPr>
          <p:cNvSpPr/>
          <p:nvPr/>
        </p:nvSpPr>
        <p:spPr>
          <a:xfrm>
            <a:off x="7504508" y="584796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D29246E1-9380-43F0-9D1A-7A42A651ECA3}"/>
              </a:ext>
            </a:extLst>
          </p:cNvPr>
          <p:cNvSpPr/>
          <p:nvPr/>
        </p:nvSpPr>
        <p:spPr>
          <a:xfrm>
            <a:off x="8145787" y="585220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73F5B02E-E87F-4757-B5F0-C9DC713E7596}"/>
              </a:ext>
            </a:extLst>
          </p:cNvPr>
          <p:cNvSpPr/>
          <p:nvPr/>
        </p:nvSpPr>
        <p:spPr>
          <a:xfrm>
            <a:off x="2857470" y="545969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8F286C5C-FB6E-4DB7-8B8A-3EADEC3E411C}"/>
              </a:ext>
            </a:extLst>
          </p:cNvPr>
          <p:cNvSpPr/>
          <p:nvPr/>
        </p:nvSpPr>
        <p:spPr>
          <a:xfrm>
            <a:off x="2317470" y="570331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A149BF1B-F444-411A-9A5D-952671FC3AF7}"/>
              </a:ext>
            </a:extLst>
          </p:cNvPr>
          <p:cNvSpPr/>
          <p:nvPr/>
        </p:nvSpPr>
        <p:spPr>
          <a:xfrm>
            <a:off x="1632178" y="578961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39358035-9AA7-4A45-B9E1-54F468F3C994}"/>
              </a:ext>
            </a:extLst>
          </p:cNvPr>
          <p:cNvSpPr/>
          <p:nvPr/>
        </p:nvSpPr>
        <p:spPr>
          <a:xfrm>
            <a:off x="6908501" y="568644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FE83A713-E24B-4483-B6C3-6B23D7D1BB9C}"/>
              </a:ext>
            </a:extLst>
          </p:cNvPr>
          <p:cNvSpPr/>
          <p:nvPr/>
        </p:nvSpPr>
        <p:spPr>
          <a:xfrm>
            <a:off x="6366000" y="424472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1E207FFB-69A1-4B51-8581-DC90F9A20289}"/>
              </a:ext>
            </a:extLst>
          </p:cNvPr>
          <p:cNvSpPr/>
          <p:nvPr/>
        </p:nvSpPr>
        <p:spPr>
          <a:xfrm>
            <a:off x="3122521" y="6308739"/>
            <a:ext cx="75697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Время проведенное в Казино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мин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BF8F91AC-C054-41A4-AB3B-A360D30FDD6D}"/>
              </a:ext>
            </a:extLst>
          </p:cNvPr>
          <p:cNvSpPr/>
          <p:nvPr/>
        </p:nvSpPr>
        <p:spPr>
          <a:xfrm rot="16200000">
            <a:off x="-917458" y="3599454"/>
            <a:ext cx="2744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Выигрыш, $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25C6F523-8AEA-4D9F-9E3F-4699B9EC53B9}"/>
              </a:ext>
            </a:extLst>
          </p:cNvPr>
          <p:cNvCxnSpPr/>
          <p:nvPr/>
        </p:nvCxnSpPr>
        <p:spPr>
          <a:xfrm>
            <a:off x="3397470" y="2335035"/>
            <a:ext cx="0" cy="4040023"/>
          </a:xfrm>
          <a:prstGeom prst="line">
            <a:avLst/>
          </a:prstGeom>
          <a:ln w="762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6CF0C357-68C7-4AC3-AA4D-E3D3007D575D}"/>
              </a:ext>
            </a:extLst>
          </p:cNvPr>
          <p:cNvCxnSpPr>
            <a:cxnSpLocks/>
          </p:cNvCxnSpPr>
          <p:nvPr/>
        </p:nvCxnSpPr>
        <p:spPr>
          <a:xfrm flipV="1">
            <a:off x="1732382" y="5756609"/>
            <a:ext cx="1665088" cy="2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E5CF3BA6-0169-49D6-8284-8324BDF3D9D5}"/>
              </a:ext>
            </a:extLst>
          </p:cNvPr>
          <p:cNvCxnSpPr>
            <a:cxnSpLocks/>
          </p:cNvCxnSpPr>
          <p:nvPr/>
        </p:nvCxnSpPr>
        <p:spPr>
          <a:xfrm flipV="1">
            <a:off x="3427619" y="4277158"/>
            <a:ext cx="5366912" cy="77889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6F97A80-1C68-4E4E-8624-553ED7CE7D54}"/>
                  </a:ext>
                </a:extLst>
              </p:cNvPr>
              <p:cNvSpPr txBox="1"/>
              <p:nvPr/>
            </p:nvSpPr>
            <p:spPr>
              <a:xfrm>
                <a:off x="8919628" y="1131583"/>
                <a:ext cx="3321487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ru-R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ru-RU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6F97A80-1C68-4E4E-8624-553ED7CE7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628" y="1131583"/>
                <a:ext cx="3321487" cy="755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AC84F0F-7125-4681-8865-8E68D09EBA98}"/>
                  </a:ext>
                </a:extLst>
              </p:cNvPr>
              <p:cNvSpPr txBox="1"/>
              <p:nvPr/>
            </p:nvSpPr>
            <p:spPr>
              <a:xfrm>
                <a:off x="8894915" y="2013279"/>
                <a:ext cx="3286862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𝐴𝐸</m:t>
                      </m:r>
                      <m:r>
                        <a:rPr lang="ru-R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|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AC84F0F-7125-4681-8865-8E68D09EB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4915" y="2013279"/>
                <a:ext cx="3286862" cy="755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351430D5-8E8D-445A-93C8-A8B962FCF7C6}"/>
              </a:ext>
            </a:extLst>
          </p:cNvPr>
          <p:cNvCxnSpPr>
            <a:cxnSpLocks/>
          </p:cNvCxnSpPr>
          <p:nvPr/>
        </p:nvCxnSpPr>
        <p:spPr>
          <a:xfrm>
            <a:off x="8116492" y="2497549"/>
            <a:ext cx="0" cy="244361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02572B68-E92C-4D3D-B4AE-6D90BF9C7569}"/>
              </a:ext>
            </a:extLst>
          </p:cNvPr>
          <p:cNvCxnSpPr>
            <a:cxnSpLocks/>
          </p:cNvCxnSpPr>
          <p:nvPr/>
        </p:nvCxnSpPr>
        <p:spPr>
          <a:xfrm flipH="1">
            <a:off x="8116493" y="4941168"/>
            <a:ext cx="3778393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>
            <a:extLst>
              <a:ext uri="{FF2B5EF4-FFF2-40B4-BE49-F238E27FC236}">
                <a16:creationId xmlns:a16="http://schemas.microsoft.com/office/drawing/2014/main" id="{E570CEE0-1635-43AE-A604-B43B1BF6BAA3}"/>
              </a:ext>
            </a:extLst>
          </p:cNvPr>
          <p:cNvSpPr/>
          <p:nvPr/>
        </p:nvSpPr>
        <p:spPr>
          <a:xfrm>
            <a:off x="8315482" y="270442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B090A68F-BA4B-4E24-8B20-2AA22B84EA06}"/>
                  </a:ext>
                </a:extLst>
              </p:cNvPr>
              <p:cNvSpPr/>
              <p:nvPr/>
            </p:nvSpPr>
            <p:spPr>
              <a:xfrm rot="16200000">
                <a:off x="7481498" y="2917035"/>
                <a:ext cx="7098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B090A68F-BA4B-4E24-8B20-2AA22B84EA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481498" y="2917035"/>
                <a:ext cx="70987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4626CC7C-84DA-420D-B665-2AD2ECC9B62F}"/>
              </a:ext>
            </a:extLst>
          </p:cNvPr>
          <p:cNvSpPr/>
          <p:nvPr/>
        </p:nvSpPr>
        <p:spPr>
          <a:xfrm>
            <a:off x="9192344" y="5048599"/>
            <a:ext cx="2353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Порог по времени</a:t>
            </a:r>
            <a:endParaRPr lang="ru-RU" dirty="0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0B4585BA-5734-4B83-92EA-733D9CFE2B3C}"/>
              </a:ext>
            </a:extLst>
          </p:cNvPr>
          <p:cNvSpPr/>
          <p:nvPr/>
        </p:nvSpPr>
        <p:spPr>
          <a:xfrm>
            <a:off x="8559628" y="3069429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665EC6CF-568C-47DF-9054-200BF65C4C4F}"/>
              </a:ext>
            </a:extLst>
          </p:cNvPr>
          <p:cNvSpPr/>
          <p:nvPr/>
        </p:nvSpPr>
        <p:spPr>
          <a:xfrm>
            <a:off x="8803774" y="3425581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Заголовок 1">
            <a:extLst>
              <a:ext uri="{FF2B5EF4-FFF2-40B4-BE49-F238E27FC236}">
                <a16:creationId xmlns:a16="http://schemas.microsoft.com/office/drawing/2014/main" id="{D30A04E0-2F7D-4304-88C3-24594F2128F1}"/>
              </a:ext>
            </a:extLst>
          </p:cNvPr>
          <p:cNvSpPr txBox="1">
            <a:spLocks/>
          </p:cNvSpPr>
          <p:nvPr/>
        </p:nvSpPr>
        <p:spPr>
          <a:xfrm>
            <a:off x="-96688" y="932067"/>
            <a:ext cx="9786697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 для регрессии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1595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Решений. Антон Долганов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0B638CFB-41C3-414C-970C-87E55F4CC843}"/>
              </a:ext>
            </a:extLst>
          </p:cNvPr>
          <p:cNvCxnSpPr/>
          <p:nvPr/>
        </p:nvCxnSpPr>
        <p:spPr>
          <a:xfrm>
            <a:off x="983432" y="1756013"/>
            <a:ext cx="0" cy="455330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BF5B8A59-FD39-4EA7-AAFB-9D50BCF51641}"/>
              </a:ext>
            </a:extLst>
          </p:cNvPr>
          <p:cNvCxnSpPr>
            <a:cxnSpLocks/>
          </p:cNvCxnSpPr>
          <p:nvPr/>
        </p:nvCxnSpPr>
        <p:spPr>
          <a:xfrm flipH="1">
            <a:off x="983432" y="6309320"/>
            <a:ext cx="895332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145B90D0-49BB-4B9E-A66D-505B9B4020EB}"/>
              </a:ext>
            </a:extLst>
          </p:cNvPr>
          <p:cNvSpPr/>
          <p:nvPr/>
        </p:nvSpPr>
        <p:spPr>
          <a:xfrm>
            <a:off x="4170738" y="2463106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B79F48A1-A4C2-472A-839E-4972CB244101}"/>
              </a:ext>
            </a:extLst>
          </p:cNvPr>
          <p:cNvSpPr/>
          <p:nvPr/>
        </p:nvSpPr>
        <p:spPr>
          <a:xfrm>
            <a:off x="6194037" y="362184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4B206CEA-9B72-4685-A351-181DD06608C3}"/>
              </a:ext>
            </a:extLst>
          </p:cNvPr>
          <p:cNvSpPr/>
          <p:nvPr/>
        </p:nvSpPr>
        <p:spPr>
          <a:xfrm>
            <a:off x="5250738" y="2186418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4FDAABAE-1154-49CD-AE58-76CEE182E490}"/>
              </a:ext>
            </a:extLst>
          </p:cNvPr>
          <p:cNvSpPr/>
          <p:nvPr/>
        </p:nvSpPr>
        <p:spPr>
          <a:xfrm>
            <a:off x="4710738" y="222754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F1408F0B-58ED-40AF-ABC3-0326851D58D4}"/>
              </a:ext>
            </a:extLst>
          </p:cNvPr>
          <p:cNvSpPr/>
          <p:nvPr/>
        </p:nvSpPr>
        <p:spPr>
          <a:xfrm>
            <a:off x="7504508" y="584796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D29246E1-9380-43F0-9D1A-7A42A651ECA3}"/>
              </a:ext>
            </a:extLst>
          </p:cNvPr>
          <p:cNvSpPr/>
          <p:nvPr/>
        </p:nvSpPr>
        <p:spPr>
          <a:xfrm>
            <a:off x="8145787" y="585220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73F5B02E-E87F-4757-B5F0-C9DC713E7596}"/>
              </a:ext>
            </a:extLst>
          </p:cNvPr>
          <p:cNvSpPr/>
          <p:nvPr/>
        </p:nvSpPr>
        <p:spPr>
          <a:xfrm>
            <a:off x="2857470" y="545969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8F286C5C-FB6E-4DB7-8B8A-3EADEC3E411C}"/>
              </a:ext>
            </a:extLst>
          </p:cNvPr>
          <p:cNvSpPr/>
          <p:nvPr/>
        </p:nvSpPr>
        <p:spPr>
          <a:xfrm>
            <a:off x="2317470" y="570331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A149BF1B-F444-411A-9A5D-952671FC3AF7}"/>
              </a:ext>
            </a:extLst>
          </p:cNvPr>
          <p:cNvSpPr/>
          <p:nvPr/>
        </p:nvSpPr>
        <p:spPr>
          <a:xfrm>
            <a:off x="1632178" y="578961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39358035-9AA7-4A45-B9E1-54F468F3C994}"/>
              </a:ext>
            </a:extLst>
          </p:cNvPr>
          <p:cNvSpPr/>
          <p:nvPr/>
        </p:nvSpPr>
        <p:spPr>
          <a:xfrm>
            <a:off x="6908501" y="568644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FE83A713-E24B-4483-B6C3-6B23D7D1BB9C}"/>
              </a:ext>
            </a:extLst>
          </p:cNvPr>
          <p:cNvSpPr/>
          <p:nvPr/>
        </p:nvSpPr>
        <p:spPr>
          <a:xfrm>
            <a:off x="6366000" y="424472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1E207FFB-69A1-4B51-8581-DC90F9A20289}"/>
              </a:ext>
            </a:extLst>
          </p:cNvPr>
          <p:cNvSpPr/>
          <p:nvPr/>
        </p:nvSpPr>
        <p:spPr>
          <a:xfrm>
            <a:off x="3122521" y="6308739"/>
            <a:ext cx="75697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Время проведенное в Казино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мин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BF8F91AC-C054-41A4-AB3B-A360D30FDD6D}"/>
              </a:ext>
            </a:extLst>
          </p:cNvPr>
          <p:cNvSpPr/>
          <p:nvPr/>
        </p:nvSpPr>
        <p:spPr>
          <a:xfrm rot="16200000">
            <a:off x="-917458" y="3599454"/>
            <a:ext cx="2744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Выигрыш, $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25C6F523-8AEA-4D9F-9E3F-4699B9EC53B9}"/>
              </a:ext>
            </a:extLst>
          </p:cNvPr>
          <p:cNvCxnSpPr/>
          <p:nvPr/>
        </p:nvCxnSpPr>
        <p:spPr>
          <a:xfrm>
            <a:off x="4663259" y="2141830"/>
            <a:ext cx="0" cy="4040023"/>
          </a:xfrm>
          <a:prstGeom prst="line">
            <a:avLst/>
          </a:prstGeom>
          <a:ln w="762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6CF0C357-68C7-4AC3-AA4D-E3D3007D575D}"/>
              </a:ext>
            </a:extLst>
          </p:cNvPr>
          <p:cNvCxnSpPr>
            <a:cxnSpLocks/>
          </p:cNvCxnSpPr>
          <p:nvPr/>
        </p:nvCxnSpPr>
        <p:spPr>
          <a:xfrm>
            <a:off x="1817468" y="5013997"/>
            <a:ext cx="2778637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E5CF3BA6-0169-49D6-8284-8324BDF3D9D5}"/>
              </a:ext>
            </a:extLst>
          </p:cNvPr>
          <p:cNvCxnSpPr>
            <a:cxnSpLocks/>
          </p:cNvCxnSpPr>
          <p:nvPr/>
        </p:nvCxnSpPr>
        <p:spPr>
          <a:xfrm>
            <a:off x="4703119" y="4206315"/>
            <a:ext cx="4075502" cy="18117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6F97A80-1C68-4E4E-8624-553ED7CE7D54}"/>
                  </a:ext>
                </a:extLst>
              </p:cNvPr>
              <p:cNvSpPr txBox="1"/>
              <p:nvPr/>
            </p:nvSpPr>
            <p:spPr>
              <a:xfrm>
                <a:off x="8919628" y="1131583"/>
                <a:ext cx="3321487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ru-R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ru-RU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6F97A80-1C68-4E4E-8624-553ED7CE7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628" y="1131583"/>
                <a:ext cx="3321487" cy="755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AC84F0F-7125-4681-8865-8E68D09EBA98}"/>
                  </a:ext>
                </a:extLst>
              </p:cNvPr>
              <p:cNvSpPr txBox="1"/>
              <p:nvPr/>
            </p:nvSpPr>
            <p:spPr>
              <a:xfrm>
                <a:off x="8894915" y="2013279"/>
                <a:ext cx="3286862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𝐴𝐸</m:t>
                      </m:r>
                      <m:r>
                        <a:rPr lang="ru-R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|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AC84F0F-7125-4681-8865-8E68D09EB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4915" y="2013279"/>
                <a:ext cx="3286862" cy="755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351430D5-8E8D-445A-93C8-A8B962FCF7C6}"/>
              </a:ext>
            </a:extLst>
          </p:cNvPr>
          <p:cNvCxnSpPr>
            <a:cxnSpLocks/>
          </p:cNvCxnSpPr>
          <p:nvPr/>
        </p:nvCxnSpPr>
        <p:spPr>
          <a:xfrm>
            <a:off x="8116492" y="2497549"/>
            <a:ext cx="0" cy="244361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02572B68-E92C-4D3D-B4AE-6D90BF9C7569}"/>
              </a:ext>
            </a:extLst>
          </p:cNvPr>
          <p:cNvCxnSpPr>
            <a:cxnSpLocks/>
          </p:cNvCxnSpPr>
          <p:nvPr/>
        </p:nvCxnSpPr>
        <p:spPr>
          <a:xfrm flipH="1">
            <a:off x="8116493" y="4941168"/>
            <a:ext cx="3778393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>
            <a:extLst>
              <a:ext uri="{FF2B5EF4-FFF2-40B4-BE49-F238E27FC236}">
                <a16:creationId xmlns:a16="http://schemas.microsoft.com/office/drawing/2014/main" id="{E570CEE0-1635-43AE-A604-B43B1BF6BAA3}"/>
              </a:ext>
            </a:extLst>
          </p:cNvPr>
          <p:cNvSpPr/>
          <p:nvPr/>
        </p:nvSpPr>
        <p:spPr>
          <a:xfrm>
            <a:off x="8315482" y="270442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B090A68F-BA4B-4E24-8B20-2AA22B84EA06}"/>
                  </a:ext>
                </a:extLst>
              </p:cNvPr>
              <p:cNvSpPr/>
              <p:nvPr/>
            </p:nvSpPr>
            <p:spPr>
              <a:xfrm rot="16200000">
                <a:off x="7481498" y="2917035"/>
                <a:ext cx="7098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B090A68F-BA4B-4E24-8B20-2AA22B84EA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481498" y="2917035"/>
                <a:ext cx="70987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4626CC7C-84DA-420D-B665-2AD2ECC9B62F}"/>
              </a:ext>
            </a:extLst>
          </p:cNvPr>
          <p:cNvSpPr/>
          <p:nvPr/>
        </p:nvSpPr>
        <p:spPr>
          <a:xfrm>
            <a:off x="9192344" y="5048599"/>
            <a:ext cx="2353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Порог по времени</a:t>
            </a:r>
            <a:endParaRPr lang="ru-RU" dirty="0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0B4585BA-5734-4B83-92EA-733D9CFE2B3C}"/>
              </a:ext>
            </a:extLst>
          </p:cNvPr>
          <p:cNvSpPr/>
          <p:nvPr/>
        </p:nvSpPr>
        <p:spPr>
          <a:xfrm>
            <a:off x="8559628" y="3069429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665EC6CF-568C-47DF-9054-200BF65C4C4F}"/>
              </a:ext>
            </a:extLst>
          </p:cNvPr>
          <p:cNvSpPr/>
          <p:nvPr/>
        </p:nvSpPr>
        <p:spPr>
          <a:xfrm>
            <a:off x="8803774" y="3425581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38AFDBA9-7C07-4FB5-B617-B48755FB788A}"/>
              </a:ext>
            </a:extLst>
          </p:cNvPr>
          <p:cNvSpPr/>
          <p:nvPr/>
        </p:nvSpPr>
        <p:spPr>
          <a:xfrm>
            <a:off x="9171038" y="3274901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Заголовок 1">
            <a:extLst>
              <a:ext uri="{FF2B5EF4-FFF2-40B4-BE49-F238E27FC236}">
                <a16:creationId xmlns:a16="http://schemas.microsoft.com/office/drawing/2014/main" id="{71515DE4-97D0-4074-B4E3-E4CDDE8F9F1D}"/>
              </a:ext>
            </a:extLst>
          </p:cNvPr>
          <p:cNvSpPr txBox="1">
            <a:spLocks/>
          </p:cNvSpPr>
          <p:nvPr/>
        </p:nvSpPr>
        <p:spPr>
          <a:xfrm>
            <a:off x="-96688" y="932067"/>
            <a:ext cx="9786697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 для регрессии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253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Решений. Антон Долганов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0B638CFB-41C3-414C-970C-87E55F4CC843}"/>
              </a:ext>
            </a:extLst>
          </p:cNvPr>
          <p:cNvCxnSpPr/>
          <p:nvPr/>
        </p:nvCxnSpPr>
        <p:spPr>
          <a:xfrm>
            <a:off x="983432" y="1756013"/>
            <a:ext cx="0" cy="455330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BF5B8A59-FD39-4EA7-AAFB-9D50BCF51641}"/>
              </a:ext>
            </a:extLst>
          </p:cNvPr>
          <p:cNvCxnSpPr>
            <a:cxnSpLocks/>
          </p:cNvCxnSpPr>
          <p:nvPr/>
        </p:nvCxnSpPr>
        <p:spPr>
          <a:xfrm flipH="1">
            <a:off x="983432" y="6309320"/>
            <a:ext cx="895332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145B90D0-49BB-4B9E-A66D-505B9B4020EB}"/>
              </a:ext>
            </a:extLst>
          </p:cNvPr>
          <p:cNvSpPr/>
          <p:nvPr/>
        </p:nvSpPr>
        <p:spPr>
          <a:xfrm>
            <a:off x="4170738" y="2463106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B79F48A1-A4C2-472A-839E-4972CB244101}"/>
              </a:ext>
            </a:extLst>
          </p:cNvPr>
          <p:cNvSpPr/>
          <p:nvPr/>
        </p:nvSpPr>
        <p:spPr>
          <a:xfrm>
            <a:off x="6194037" y="362184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4B206CEA-9B72-4685-A351-181DD06608C3}"/>
              </a:ext>
            </a:extLst>
          </p:cNvPr>
          <p:cNvSpPr/>
          <p:nvPr/>
        </p:nvSpPr>
        <p:spPr>
          <a:xfrm>
            <a:off x="5250738" y="2186418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4FDAABAE-1154-49CD-AE58-76CEE182E490}"/>
              </a:ext>
            </a:extLst>
          </p:cNvPr>
          <p:cNvSpPr/>
          <p:nvPr/>
        </p:nvSpPr>
        <p:spPr>
          <a:xfrm>
            <a:off x="4710738" y="222754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F1408F0B-58ED-40AF-ABC3-0326851D58D4}"/>
              </a:ext>
            </a:extLst>
          </p:cNvPr>
          <p:cNvSpPr/>
          <p:nvPr/>
        </p:nvSpPr>
        <p:spPr>
          <a:xfrm>
            <a:off x="7504508" y="584796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D29246E1-9380-43F0-9D1A-7A42A651ECA3}"/>
              </a:ext>
            </a:extLst>
          </p:cNvPr>
          <p:cNvSpPr/>
          <p:nvPr/>
        </p:nvSpPr>
        <p:spPr>
          <a:xfrm>
            <a:off x="8145787" y="585220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73F5B02E-E87F-4757-B5F0-C9DC713E7596}"/>
              </a:ext>
            </a:extLst>
          </p:cNvPr>
          <p:cNvSpPr/>
          <p:nvPr/>
        </p:nvSpPr>
        <p:spPr>
          <a:xfrm>
            <a:off x="2857470" y="545969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8F286C5C-FB6E-4DB7-8B8A-3EADEC3E411C}"/>
              </a:ext>
            </a:extLst>
          </p:cNvPr>
          <p:cNvSpPr/>
          <p:nvPr/>
        </p:nvSpPr>
        <p:spPr>
          <a:xfrm>
            <a:off x="2317470" y="570331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A149BF1B-F444-411A-9A5D-952671FC3AF7}"/>
              </a:ext>
            </a:extLst>
          </p:cNvPr>
          <p:cNvSpPr/>
          <p:nvPr/>
        </p:nvSpPr>
        <p:spPr>
          <a:xfrm>
            <a:off x="1632178" y="578961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39358035-9AA7-4A45-B9E1-54F468F3C994}"/>
              </a:ext>
            </a:extLst>
          </p:cNvPr>
          <p:cNvSpPr/>
          <p:nvPr/>
        </p:nvSpPr>
        <p:spPr>
          <a:xfrm>
            <a:off x="6908501" y="568644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FE83A713-E24B-4483-B6C3-6B23D7D1BB9C}"/>
              </a:ext>
            </a:extLst>
          </p:cNvPr>
          <p:cNvSpPr/>
          <p:nvPr/>
        </p:nvSpPr>
        <p:spPr>
          <a:xfrm>
            <a:off x="6366000" y="424472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1E207FFB-69A1-4B51-8581-DC90F9A20289}"/>
              </a:ext>
            </a:extLst>
          </p:cNvPr>
          <p:cNvSpPr/>
          <p:nvPr/>
        </p:nvSpPr>
        <p:spPr>
          <a:xfrm>
            <a:off x="3122521" y="6308739"/>
            <a:ext cx="75697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Время проведенное в Казино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мин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BF8F91AC-C054-41A4-AB3B-A360D30FDD6D}"/>
              </a:ext>
            </a:extLst>
          </p:cNvPr>
          <p:cNvSpPr/>
          <p:nvPr/>
        </p:nvSpPr>
        <p:spPr>
          <a:xfrm rot="16200000">
            <a:off x="-917458" y="3599454"/>
            <a:ext cx="2744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Выигрыш, $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25C6F523-8AEA-4D9F-9E3F-4699B9EC53B9}"/>
              </a:ext>
            </a:extLst>
          </p:cNvPr>
          <p:cNvCxnSpPr/>
          <p:nvPr/>
        </p:nvCxnSpPr>
        <p:spPr>
          <a:xfrm>
            <a:off x="5225039" y="2141830"/>
            <a:ext cx="0" cy="4040023"/>
          </a:xfrm>
          <a:prstGeom prst="line">
            <a:avLst/>
          </a:prstGeom>
          <a:ln w="762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6CF0C357-68C7-4AC3-AA4D-E3D3007D575D}"/>
              </a:ext>
            </a:extLst>
          </p:cNvPr>
          <p:cNvCxnSpPr>
            <a:cxnSpLocks/>
          </p:cNvCxnSpPr>
          <p:nvPr/>
        </p:nvCxnSpPr>
        <p:spPr>
          <a:xfrm>
            <a:off x="1847528" y="4437112"/>
            <a:ext cx="3270420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E5CF3BA6-0169-49D6-8284-8324BDF3D9D5}"/>
              </a:ext>
            </a:extLst>
          </p:cNvPr>
          <p:cNvCxnSpPr>
            <a:cxnSpLocks/>
          </p:cNvCxnSpPr>
          <p:nvPr/>
        </p:nvCxnSpPr>
        <p:spPr>
          <a:xfrm flipV="1">
            <a:off x="5332370" y="4435296"/>
            <a:ext cx="3574282" cy="15063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6F97A80-1C68-4E4E-8624-553ED7CE7D54}"/>
                  </a:ext>
                </a:extLst>
              </p:cNvPr>
              <p:cNvSpPr txBox="1"/>
              <p:nvPr/>
            </p:nvSpPr>
            <p:spPr>
              <a:xfrm>
                <a:off x="8919628" y="1131583"/>
                <a:ext cx="3321487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ru-R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ru-RU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6F97A80-1C68-4E4E-8624-553ED7CE7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628" y="1131583"/>
                <a:ext cx="3321487" cy="755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AC84F0F-7125-4681-8865-8E68D09EBA98}"/>
                  </a:ext>
                </a:extLst>
              </p:cNvPr>
              <p:cNvSpPr txBox="1"/>
              <p:nvPr/>
            </p:nvSpPr>
            <p:spPr>
              <a:xfrm>
                <a:off x="8894915" y="2013279"/>
                <a:ext cx="3286862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𝐴𝐸</m:t>
                      </m:r>
                      <m:r>
                        <a:rPr lang="ru-R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|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AC84F0F-7125-4681-8865-8E68D09EB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4915" y="2013279"/>
                <a:ext cx="3286862" cy="755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351430D5-8E8D-445A-93C8-A8B962FCF7C6}"/>
              </a:ext>
            </a:extLst>
          </p:cNvPr>
          <p:cNvCxnSpPr>
            <a:cxnSpLocks/>
          </p:cNvCxnSpPr>
          <p:nvPr/>
        </p:nvCxnSpPr>
        <p:spPr>
          <a:xfrm>
            <a:off x="8116492" y="2497549"/>
            <a:ext cx="0" cy="244361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02572B68-E92C-4D3D-B4AE-6D90BF9C7569}"/>
              </a:ext>
            </a:extLst>
          </p:cNvPr>
          <p:cNvCxnSpPr>
            <a:cxnSpLocks/>
          </p:cNvCxnSpPr>
          <p:nvPr/>
        </p:nvCxnSpPr>
        <p:spPr>
          <a:xfrm flipH="1">
            <a:off x="8116493" y="4941168"/>
            <a:ext cx="3778393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>
            <a:extLst>
              <a:ext uri="{FF2B5EF4-FFF2-40B4-BE49-F238E27FC236}">
                <a16:creationId xmlns:a16="http://schemas.microsoft.com/office/drawing/2014/main" id="{E570CEE0-1635-43AE-A604-B43B1BF6BAA3}"/>
              </a:ext>
            </a:extLst>
          </p:cNvPr>
          <p:cNvSpPr/>
          <p:nvPr/>
        </p:nvSpPr>
        <p:spPr>
          <a:xfrm>
            <a:off x="8315482" y="270442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B090A68F-BA4B-4E24-8B20-2AA22B84EA06}"/>
                  </a:ext>
                </a:extLst>
              </p:cNvPr>
              <p:cNvSpPr/>
              <p:nvPr/>
            </p:nvSpPr>
            <p:spPr>
              <a:xfrm rot="16200000">
                <a:off x="7481498" y="2917035"/>
                <a:ext cx="7098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B090A68F-BA4B-4E24-8B20-2AA22B84EA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481498" y="2917035"/>
                <a:ext cx="70987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4626CC7C-84DA-420D-B665-2AD2ECC9B62F}"/>
              </a:ext>
            </a:extLst>
          </p:cNvPr>
          <p:cNvSpPr/>
          <p:nvPr/>
        </p:nvSpPr>
        <p:spPr>
          <a:xfrm>
            <a:off x="9192344" y="5048599"/>
            <a:ext cx="2353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Порог по времени</a:t>
            </a:r>
            <a:endParaRPr lang="ru-RU" dirty="0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0B4585BA-5734-4B83-92EA-733D9CFE2B3C}"/>
              </a:ext>
            </a:extLst>
          </p:cNvPr>
          <p:cNvSpPr/>
          <p:nvPr/>
        </p:nvSpPr>
        <p:spPr>
          <a:xfrm>
            <a:off x="8559628" y="3069429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665EC6CF-568C-47DF-9054-200BF65C4C4F}"/>
              </a:ext>
            </a:extLst>
          </p:cNvPr>
          <p:cNvSpPr/>
          <p:nvPr/>
        </p:nvSpPr>
        <p:spPr>
          <a:xfrm>
            <a:off x="8803774" y="3425581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38AFDBA9-7C07-4FB5-B617-B48755FB788A}"/>
              </a:ext>
            </a:extLst>
          </p:cNvPr>
          <p:cNvSpPr/>
          <p:nvPr/>
        </p:nvSpPr>
        <p:spPr>
          <a:xfrm>
            <a:off x="9171038" y="3274901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D17C78DB-EE15-430D-8939-AF509AD6E0E0}"/>
              </a:ext>
            </a:extLst>
          </p:cNvPr>
          <p:cNvSpPr/>
          <p:nvPr/>
        </p:nvSpPr>
        <p:spPr>
          <a:xfrm>
            <a:off x="9405449" y="3063825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Заголовок 1">
            <a:extLst>
              <a:ext uri="{FF2B5EF4-FFF2-40B4-BE49-F238E27FC236}">
                <a16:creationId xmlns:a16="http://schemas.microsoft.com/office/drawing/2014/main" id="{D9538764-CC5B-4DD6-8A1F-EC4315F1B648}"/>
              </a:ext>
            </a:extLst>
          </p:cNvPr>
          <p:cNvSpPr txBox="1">
            <a:spLocks/>
          </p:cNvSpPr>
          <p:nvPr/>
        </p:nvSpPr>
        <p:spPr>
          <a:xfrm>
            <a:off x="-96688" y="932067"/>
            <a:ext cx="9786697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 для регрессии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8687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Решений. Антон Долганов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0B638CFB-41C3-414C-970C-87E55F4CC843}"/>
              </a:ext>
            </a:extLst>
          </p:cNvPr>
          <p:cNvCxnSpPr/>
          <p:nvPr/>
        </p:nvCxnSpPr>
        <p:spPr>
          <a:xfrm>
            <a:off x="983432" y="1756013"/>
            <a:ext cx="0" cy="455330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BF5B8A59-FD39-4EA7-AAFB-9D50BCF51641}"/>
              </a:ext>
            </a:extLst>
          </p:cNvPr>
          <p:cNvCxnSpPr>
            <a:cxnSpLocks/>
          </p:cNvCxnSpPr>
          <p:nvPr/>
        </p:nvCxnSpPr>
        <p:spPr>
          <a:xfrm flipH="1">
            <a:off x="983432" y="6309320"/>
            <a:ext cx="895332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145B90D0-49BB-4B9E-A66D-505B9B4020EB}"/>
              </a:ext>
            </a:extLst>
          </p:cNvPr>
          <p:cNvSpPr/>
          <p:nvPr/>
        </p:nvSpPr>
        <p:spPr>
          <a:xfrm>
            <a:off x="4170738" y="2463106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B79F48A1-A4C2-472A-839E-4972CB244101}"/>
              </a:ext>
            </a:extLst>
          </p:cNvPr>
          <p:cNvSpPr/>
          <p:nvPr/>
        </p:nvSpPr>
        <p:spPr>
          <a:xfrm>
            <a:off x="6194037" y="362184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4B206CEA-9B72-4685-A351-181DD06608C3}"/>
              </a:ext>
            </a:extLst>
          </p:cNvPr>
          <p:cNvSpPr/>
          <p:nvPr/>
        </p:nvSpPr>
        <p:spPr>
          <a:xfrm>
            <a:off x="5250738" y="2186418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4FDAABAE-1154-49CD-AE58-76CEE182E490}"/>
              </a:ext>
            </a:extLst>
          </p:cNvPr>
          <p:cNvSpPr/>
          <p:nvPr/>
        </p:nvSpPr>
        <p:spPr>
          <a:xfrm>
            <a:off x="4710738" y="222754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F1408F0B-58ED-40AF-ABC3-0326851D58D4}"/>
              </a:ext>
            </a:extLst>
          </p:cNvPr>
          <p:cNvSpPr/>
          <p:nvPr/>
        </p:nvSpPr>
        <p:spPr>
          <a:xfrm>
            <a:off x="7504508" y="584796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D29246E1-9380-43F0-9D1A-7A42A651ECA3}"/>
              </a:ext>
            </a:extLst>
          </p:cNvPr>
          <p:cNvSpPr/>
          <p:nvPr/>
        </p:nvSpPr>
        <p:spPr>
          <a:xfrm>
            <a:off x="8145787" y="585220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73F5B02E-E87F-4757-B5F0-C9DC713E7596}"/>
              </a:ext>
            </a:extLst>
          </p:cNvPr>
          <p:cNvSpPr/>
          <p:nvPr/>
        </p:nvSpPr>
        <p:spPr>
          <a:xfrm>
            <a:off x="2857470" y="545969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8F286C5C-FB6E-4DB7-8B8A-3EADEC3E411C}"/>
              </a:ext>
            </a:extLst>
          </p:cNvPr>
          <p:cNvSpPr/>
          <p:nvPr/>
        </p:nvSpPr>
        <p:spPr>
          <a:xfrm>
            <a:off x="2317470" y="570331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A149BF1B-F444-411A-9A5D-952671FC3AF7}"/>
              </a:ext>
            </a:extLst>
          </p:cNvPr>
          <p:cNvSpPr/>
          <p:nvPr/>
        </p:nvSpPr>
        <p:spPr>
          <a:xfrm>
            <a:off x="1632178" y="578961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39358035-9AA7-4A45-B9E1-54F468F3C994}"/>
              </a:ext>
            </a:extLst>
          </p:cNvPr>
          <p:cNvSpPr/>
          <p:nvPr/>
        </p:nvSpPr>
        <p:spPr>
          <a:xfrm>
            <a:off x="6908501" y="568644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FE83A713-E24B-4483-B6C3-6B23D7D1BB9C}"/>
              </a:ext>
            </a:extLst>
          </p:cNvPr>
          <p:cNvSpPr/>
          <p:nvPr/>
        </p:nvSpPr>
        <p:spPr>
          <a:xfrm>
            <a:off x="6366000" y="424472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1E207FFB-69A1-4B51-8581-DC90F9A20289}"/>
              </a:ext>
            </a:extLst>
          </p:cNvPr>
          <p:cNvSpPr/>
          <p:nvPr/>
        </p:nvSpPr>
        <p:spPr>
          <a:xfrm>
            <a:off x="3122521" y="6308739"/>
            <a:ext cx="75697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Время проведенное в Казино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мин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BF8F91AC-C054-41A4-AB3B-A360D30FDD6D}"/>
              </a:ext>
            </a:extLst>
          </p:cNvPr>
          <p:cNvSpPr/>
          <p:nvPr/>
        </p:nvSpPr>
        <p:spPr>
          <a:xfrm rot="16200000">
            <a:off x="-917458" y="3599454"/>
            <a:ext cx="2744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Выигрыш, $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25C6F523-8AEA-4D9F-9E3F-4699B9EC53B9}"/>
              </a:ext>
            </a:extLst>
          </p:cNvPr>
          <p:cNvCxnSpPr/>
          <p:nvPr/>
        </p:nvCxnSpPr>
        <p:spPr>
          <a:xfrm>
            <a:off x="5816456" y="2141830"/>
            <a:ext cx="0" cy="4040023"/>
          </a:xfrm>
          <a:prstGeom prst="line">
            <a:avLst/>
          </a:prstGeom>
          <a:ln w="762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6CF0C357-68C7-4AC3-AA4D-E3D3007D575D}"/>
              </a:ext>
            </a:extLst>
          </p:cNvPr>
          <p:cNvCxnSpPr>
            <a:cxnSpLocks/>
          </p:cNvCxnSpPr>
          <p:nvPr/>
        </p:nvCxnSpPr>
        <p:spPr>
          <a:xfrm flipV="1">
            <a:off x="1847528" y="4310748"/>
            <a:ext cx="3943210" cy="1816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E5CF3BA6-0169-49D6-8284-8324BDF3D9D5}"/>
              </a:ext>
            </a:extLst>
          </p:cNvPr>
          <p:cNvCxnSpPr>
            <a:cxnSpLocks/>
          </p:cNvCxnSpPr>
          <p:nvPr/>
        </p:nvCxnSpPr>
        <p:spPr>
          <a:xfrm flipV="1">
            <a:off x="5790738" y="5165516"/>
            <a:ext cx="3104177" cy="6138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6F97A80-1C68-4E4E-8624-553ED7CE7D54}"/>
                  </a:ext>
                </a:extLst>
              </p:cNvPr>
              <p:cNvSpPr txBox="1"/>
              <p:nvPr/>
            </p:nvSpPr>
            <p:spPr>
              <a:xfrm>
                <a:off x="8919628" y="1131583"/>
                <a:ext cx="3321487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ru-R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ru-RU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6F97A80-1C68-4E4E-8624-553ED7CE7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628" y="1131583"/>
                <a:ext cx="3321487" cy="755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AC84F0F-7125-4681-8865-8E68D09EBA98}"/>
                  </a:ext>
                </a:extLst>
              </p:cNvPr>
              <p:cNvSpPr txBox="1"/>
              <p:nvPr/>
            </p:nvSpPr>
            <p:spPr>
              <a:xfrm>
                <a:off x="8894915" y="2013279"/>
                <a:ext cx="3286862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𝐴𝐸</m:t>
                      </m:r>
                      <m:r>
                        <a:rPr lang="ru-R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|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AC84F0F-7125-4681-8865-8E68D09EB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4915" y="2013279"/>
                <a:ext cx="3286862" cy="755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351430D5-8E8D-445A-93C8-A8B962FCF7C6}"/>
              </a:ext>
            </a:extLst>
          </p:cNvPr>
          <p:cNvCxnSpPr>
            <a:cxnSpLocks/>
          </p:cNvCxnSpPr>
          <p:nvPr/>
        </p:nvCxnSpPr>
        <p:spPr>
          <a:xfrm>
            <a:off x="8116492" y="2497549"/>
            <a:ext cx="0" cy="244361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02572B68-E92C-4D3D-B4AE-6D90BF9C7569}"/>
              </a:ext>
            </a:extLst>
          </p:cNvPr>
          <p:cNvCxnSpPr>
            <a:cxnSpLocks/>
          </p:cNvCxnSpPr>
          <p:nvPr/>
        </p:nvCxnSpPr>
        <p:spPr>
          <a:xfrm flipH="1">
            <a:off x="8116493" y="4941168"/>
            <a:ext cx="3778393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>
            <a:extLst>
              <a:ext uri="{FF2B5EF4-FFF2-40B4-BE49-F238E27FC236}">
                <a16:creationId xmlns:a16="http://schemas.microsoft.com/office/drawing/2014/main" id="{E570CEE0-1635-43AE-A604-B43B1BF6BAA3}"/>
              </a:ext>
            </a:extLst>
          </p:cNvPr>
          <p:cNvSpPr/>
          <p:nvPr/>
        </p:nvSpPr>
        <p:spPr>
          <a:xfrm>
            <a:off x="8315482" y="270442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B090A68F-BA4B-4E24-8B20-2AA22B84EA06}"/>
                  </a:ext>
                </a:extLst>
              </p:cNvPr>
              <p:cNvSpPr/>
              <p:nvPr/>
            </p:nvSpPr>
            <p:spPr>
              <a:xfrm rot="16200000">
                <a:off x="7481498" y="2917035"/>
                <a:ext cx="7098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B090A68F-BA4B-4E24-8B20-2AA22B84EA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481498" y="2917035"/>
                <a:ext cx="70987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4626CC7C-84DA-420D-B665-2AD2ECC9B62F}"/>
              </a:ext>
            </a:extLst>
          </p:cNvPr>
          <p:cNvSpPr/>
          <p:nvPr/>
        </p:nvSpPr>
        <p:spPr>
          <a:xfrm>
            <a:off x="9192344" y="5048599"/>
            <a:ext cx="2353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Порог по времени</a:t>
            </a:r>
            <a:endParaRPr lang="ru-RU" dirty="0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0B4585BA-5734-4B83-92EA-733D9CFE2B3C}"/>
              </a:ext>
            </a:extLst>
          </p:cNvPr>
          <p:cNvSpPr/>
          <p:nvPr/>
        </p:nvSpPr>
        <p:spPr>
          <a:xfrm>
            <a:off x="8559628" y="3069429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665EC6CF-568C-47DF-9054-200BF65C4C4F}"/>
              </a:ext>
            </a:extLst>
          </p:cNvPr>
          <p:cNvSpPr/>
          <p:nvPr/>
        </p:nvSpPr>
        <p:spPr>
          <a:xfrm>
            <a:off x="8803774" y="3425581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38AFDBA9-7C07-4FB5-B617-B48755FB788A}"/>
              </a:ext>
            </a:extLst>
          </p:cNvPr>
          <p:cNvSpPr/>
          <p:nvPr/>
        </p:nvSpPr>
        <p:spPr>
          <a:xfrm>
            <a:off x="9171038" y="3274901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D17C78DB-EE15-430D-8939-AF509AD6E0E0}"/>
              </a:ext>
            </a:extLst>
          </p:cNvPr>
          <p:cNvSpPr/>
          <p:nvPr/>
        </p:nvSpPr>
        <p:spPr>
          <a:xfrm>
            <a:off x="9405449" y="3063825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E6388CEB-9E39-416A-8F03-F052471D927E}"/>
              </a:ext>
            </a:extLst>
          </p:cNvPr>
          <p:cNvSpPr/>
          <p:nvPr/>
        </p:nvSpPr>
        <p:spPr>
          <a:xfrm>
            <a:off x="9784438" y="2894975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Заголовок 1">
            <a:extLst>
              <a:ext uri="{FF2B5EF4-FFF2-40B4-BE49-F238E27FC236}">
                <a16:creationId xmlns:a16="http://schemas.microsoft.com/office/drawing/2014/main" id="{CF1FAC68-413F-41CB-BABB-50C84DBA1566}"/>
              </a:ext>
            </a:extLst>
          </p:cNvPr>
          <p:cNvSpPr txBox="1">
            <a:spLocks/>
          </p:cNvSpPr>
          <p:nvPr/>
        </p:nvSpPr>
        <p:spPr>
          <a:xfrm>
            <a:off x="-96688" y="932067"/>
            <a:ext cx="9786697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 для регрессии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2349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Решений. Антон Долганов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0B638CFB-41C3-414C-970C-87E55F4CC843}"/>
              </a:ext>
            </a:extLst>
          </p:cNvPr>
          <p:cNvCxnSpPr/>
          <p:nvPr/>
        </p:nvCxnSpPr>
        <p:spPr>
          <a:xfrm>
            <a:off x="983432" y="1756013"/>
            <a:ext cx="0" cy="455330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BF5B8A59-FD39-4EA7-AAFB-9D50BCF51641}"/>
              </a:ext>
            </a:extLst>
          </p:cNvPr>
          <p:cNvCxnSpPr>
            <a:cxnSpLocks/>
          </p:cNvCxnSpPr>
          <p:nvPr/>
        </p:nvCxnSpPr>
        <p:spPr>
          <a:xfrm flipH="1">
            <a:off x="983432" y="6309320"/>
            <a:ext cx="895332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145B90D0-49BB-4B9E-A66D-505B9B4020EB}"/>
              </a:ext>
            </a:extLst>
          </p:cNvPr>
          <p:cNvSpPr/>
          <p:nvPr/>
        </p:nvSpPr>
        <p:spPr>
          <a:xfrm>
            <a:off x="4170738" y="2463106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B79F48A1-A4C2-472A-839E-4972CB244101}"/>
              </a:ext>
            </a:extLst>
          </p:cNvPr>
          <p:cNvSpPr/>
          <p:nvPr/>
        </p:nvSpPr>
        <p:spPr>
          <a:xfrm>
            <a:off x="6194037" y="362184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4B206CEA-9B72-4685-A351-181DD06608C3}"/>
              </a:ext>
            </a:extLst>
          </p:cNvPr>
          <p:cNvSpPr/>
          <p:nvPr/>
        </p:nvSpPr>
        <p:spPr>
          <a:xfrm>
            <a:off x="5250738" y="2186418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4FDAABAE-1154-49CD-AE58-76CEE182E490}"/>
              </a:ext>
            </a:extLst>
          </p:cNvPr>
          <p:cNvSpPr/>
          <p:nvPr/>
        </p:nvSpPr>
        <p:spPr>
          <a:xfrm>
            <a:off x="4710738" y="222754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F1408F0B-58ED-40AF-ABC3-0326851D58D4}"/>
              </a:ext>
            </a:extLst>
          </p:cNvPr>
          <p:cNvSpPr/>
          <p:nvPr/>
        </p:nvSpPr>
        <p:spPr>
          <a:xfrm>
            <a:off x="7504508" y="584796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D29246E1-9380-43F0-9D1A-7A42A651ECA3}"/>
              </a:ext>
            </a:extLst>
          </p:cNvPr>
          <p:cNvSpPr/>
          <p:nvPr/>
        </p:nvSpPr>
        <p:spPr>
          <a:xfrm>
            <a:off x="8145787" y="585220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73F5B02E-E87F-4757-B5F0-C9DC713E7596}"/>
              </a:ext>
            </a:extLst>
          </p:cNvPr>
          <p:cNvSpPr/>
          <p:nvPr/>
        </p:nvSpPr>
        <p:spPr>
          <a:xfrm>
            <a:off x="2857470" y="545969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8F286C5C-FB6E-4DB7-8B8A-3EADEC3E411C}"/>
              </a:ext>
            </a:extLst>
          </p:cNvPr>
          <p:cNvSpPr/>
          <p:nvPr/>
        </p:nvSpPr>
        <p:spPr>
          <a:xfrm>
            <a:off x="2317470" y="570331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A149BF1B-F444-411A-9A5D-952671FC3AF7}"/>
              </a:ext>
            </a:extLst>
          </p:cNvPr>
          <p:cNvSpPr/>
          <p:nvPr/>
        </p:nvSpPr>
        <p:spPr>
          <a:xfrm>
            <a:off x="1632178" y="578961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39358035-9AA7-4A45-B9E1-54F468F3C994}"/>
              </a:ext>
            </a:extLst>
          </p:cNvPr>
          <p:cNvSpPr/>
          <p:nvPr/>
        </p:nvSpPr>
        <p:spPr>
          <a:xfrm>
            <a:off x="6908501" y="568644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FE83A713-E24B-4483-B6C3-6B23D7D1BB9C}"/>
              </a:ext>
            </a:extLst>
          </p:cNvPr>
          <p:cNvSpPr/>
          <p:nvPr/>
        </p:nvSpPr>
        <p:spPr>
          <a:xfrm>
            <a:off x="6366000" y="424472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1E207FFB-69A1-4B51-8581-DC90F9A20289}"/>
              </a:ext>
            </a:extLst>
          </p:cNvPr>
          <p:cNvSpPr/>
          <p:nvPr/>
        </p:nvSpPr>
        <p:spPr>
          <a:xfrm>
            <a:off x="3122521" y="6308739"/>
            <a:ext cx="75697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Время проведенное в Казино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мин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BF8F91AC-C054-41A4-AB3B-A360D30FDD6D}"/>
              </a:ext>
            </a:extLst>
          </p:cNvPr>
          <p:cNvSpPr/>
          <p:nvPr/>
        </p:nvSpPr>
        <p:spPr>
          <a:xfrm rot="16200000">
            <a:off x="-917458" y="3599454"/>
            <a:ext cx="2744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Выигрыш, $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25C6F523-8AEA-4D9F-9E3F-4699B9EC53B9}"/>
              </a:ext>
            </a:extLst>
          </p:cNvPr>
          <p:cNvCxnSpPr/>
          <p:nvPr/>
        </p:nvCxnSpPr>
        <p:spPr>
          <a:xfrm>
            <a:off x="6464037" y="2289587"/>
            <a:ext cx="0" cy="4040023"/>
          </a:xfrm>
          <a:prstGeom prst="line">
            <a:avLst/>
          </a:prstGeom>
          <a:ln w="762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6CF0C357-68C7-4AC3-AA4D-E3D3007D575D}"/>
              </a:ext>
            </a:extLst>
          </p:cNvPr>
          <p:cNvCxnSpPr>
            <a:cxnSpLocks/>
          </p:cNvCxnSpPr>
          <p:nvPr/>
        </p:nvCxnSpPr>
        <p:spPr>
          <a:xfrm flipV="1">
            <a:off x="1769838" y="4166080"/>
            <a:ext cx="4694199" cy="1264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E5CF3BA6-0169-49D6-8284-8324BDF3D9D5}"/>
              </a:ext>
            </a:extLst>
          </p:cNvPr>
          <p:cNvCxnSpPr>
            <a:cxnSpLocks/>
          </p:cNvCxnSpPr>
          <p:nvPr/>
        </p:nvCxnSpPr>
        <p:spPr>
          <a:xfrm flipV="1">
            <a:off x="6469012" y="5165056"/>
            <a:ext cx="2450616" cy="6138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6F97A80-1C68-4E4E-8624-553ED7CE7D54}"/>
                  </a:ext>
                </a:extLst>
              </p:cNvPr>
              <p:cNvSpPr txBox="1"/>
              <p:nvPr/>
            </p:nvSpPr>
            <p:spPr>
              <a:xfrm>
                <a:off x="8919628" y="1131583"/>
                <a:ext cx="3321487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ru-R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ru-RU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6F97A80-1C68-4E4E-8624-553ED7CE7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628" y="1131583"/>
                <a:ext cx="3321487" cy="755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AC84F0F-7125-4681-8865-8E68D09EBA98}"/>
                  </a:ext>
                </a:extLst>
              </p:cNvPr>
              <p:cNvSpPr txBox="1"/>
              <p:nvPr/>
            </p:nvSpPr>
            <p:spPr>
              <a:xfrm>
                <a:off x="8894915" y="2013279"/>
                <a:ext cx="3286862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𝐴𝐸</m:t>
                      </m:r>
                      <m:r>
                        <a:rPr lang="ru-R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|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AC84F0F-7125-4681-8865-8E68D09EB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4915" y="2013279"/>
                <a:ext cx="3286862" cy="755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351430D5-8E8D-445A-93C8-A8B962FCF7C6}"/>
              </a:ext>
            </a:extLst>
          </p:cNvPr>
          <p:cNvCxnSpPr>
            <a:cxnSpLocks/>
          </p:cNvCxnSpPr>
          <p:nvPr/>
        </p:nvCxnSpPr>
        <p:spPr>
          <a:xfrm>
            <a:off x="8116492" y="2497549"/>
            <a:ext cx="0" cy="244361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02572B68-E92C-4D3D-B4AE-6D90BF9C7569}"/>
              </a:ext>
            </a:extLst>
          </p:cNvPr>
          <p:cNvCxnSpPr>
            <a:cxnSpLocks/>
          </p:cNvCxnSpPr>
          <p:nvPr/>
        </p:nvCxnSpPr>
        <p:spPr>
          <a:xfrm flipH="1">
            <a:off x="8116493" y="4941168"/>
            <a:ext cx="3778393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>
            <a:extLst>
              <a:ext uri="{FF2B5EF4-FFF2-40B4-BE49-F238E27FC236}">
                <a16:creationId xmlns:a16="http://schemas.microsoft.com/office/drawing/2014/main" id="{E570CEE0-1635-43AE-A604-B43B1BF6BAA3}"/>
              </a:ext>
            </a:extLst>
          </p:cNvPr>
          <p:cNvSpPr/>
          <p:nvPr/>
        </p:nvSpPr>
        <p:spPr>
          <a:xfrm>
            <a:off x="8315482" y="270442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B090A68F-BA4B-4E24-8B20-2AA22B84EA06}"/>
                  </a:ext>
                </a:extLst>
              </p:cNvPr>
              <p:cNvSpPr/>
              <p:nvPr/>
            </p:nvSpPr>
            <p:spPr>
              <a:xfrm rot="16200000">
                <a:off x="7481498" y="2917035"/>
                <a:ext cx="7098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B090A68F-BA4B-4E24-8B20-2AA22B84EA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481498" y="2917035"/>
                <a:ext cx="70987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4626CC7C-84DA-420D-B665-2AD2ECC9B62F}"/>
              </a:ext>
            </a:extLst>
          </p:cNvPr>
          <p:cNvSpPr/>
          <p:nvPr/>
        </p:nvSpPr>
        <p:spPr>
          <a:xfrm>
            <a:off x="9192344" y="5048599"/>
            <a:ext cx="2353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Порог по времени</a:t>
            </a:r>
            <a:endParaRPr lang="ru-RU" dirty="0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0B4585BA-5734-4B83-92EA-733D9CFE2B3C}"/>
              </a:ext>
            </a:extLst>
          </p:cNvPr>
          <p:cNvSpPr/>
          <p:nvPr/>
        </p:nvSpPr>
        <p:spPr>
          <a:xfrm>
            <a:off x="8559628" y="3069429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665EC6CF-568C-47DF-9054-200BF65C4C4F}"/>
              </a:ext>
            </a:extLst>
          </p:cNvPr>
          <p:cNvSpPr/>
          <p:nvPr/>
        </p:nvSpPr>
        <p:spPr>
          <a:xfrm>
            <a:off x="8803774" y="3425581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38AFDBA9-7C07-4FB5-B617-B48755FB788A}"/>
              </a:ext>
            </a:extLst>
          </p:cNvPr>
          <p:cNvSpPr/>
          <p:nvPr/>
        </p:nvSpPr>
        <p:spPr>
          <a:xfrm>
            <a:off x="9171038" y="3274901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D17C78DB-EE15-430D-8939-AF509AD6E0E0}"/>
              </a:ext>
            </a:extLst>
          </p:cNvPr>
          <p:cNvSpPr/>
          <p:nvPr/>
        </p:nvSpPr>
        <p:spPr>
          <a:xfrm>
            <a:off x="9405449" y="3063825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E6388CEB-9E39-416A-8F03-F052471D927E}"/>
              </a:ext>
            </a:extLst>
          </p:cNvPr>
          <p:cNvSpPr/>
          <p:nvPr/>
        </p:nvSpPr>
        <p:spPr>
          <a:xfrm>
            <a:off x="9784438" y="2894975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542D1025-E940-4953-BF3A-E9529E65D3BC}"/>
              </a:ext>
            </a:extLst>
          </p:cNvPr>
          <p:cNvSpPr/>
          <p:nvPr/>
        </p:nvSpPr>
        <p:spPr>
          <a:xfrm>
            <a:off x="10100036" y="2986661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Заголовок 1">
            <a:extLst>
              <a:ext uri="{FF2B5EF4-FFF2-40B4-BE49-F238E27FC236}">
                <a16:creationId xmlns:a16="http://schemas.microsoft.com/office/drawing/2014/main" id="{122A6480-06E8-4A39-B8AB-59DE6502CF50}"/>
              </a:ext>
            </a:extLst>
          </p:cNvPr>
          <p:cNvSpPr txBox="1">
            <a:spLocks/>
          </p:cNvSpPr>
          <p:nvPr/>
        </p:nvSpPr>
        <p:spPr>
          <a:xfrm>
            <a:off x="-96688" y="932067"/>
            <a:ext cx="9786697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 для регрессии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3075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Решений. Антон Долганов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0B638CFB-41C3-414C-970C-87E55F4CC843}"/>
              </a:ext>
            </a:extLst>
          </p:cNvPr>
          <p:cNvCxnSpPr/>
          <p:nvPr/>
        </p:nvCxnSpPr>
        <p:spPr>
          <a:xfrm>
            <a:off x="983432" y="1756013"/>
            <a:ext cx="0" cy="455330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BF5B8A59-FD39-4EA7-AAFB-9D50BCF51641}"/>
              </a:ext>
            </a:extLst>
          </p:cNvPr>
          <p:cNvCxnSpPr>
            <a:cxnSpLocks/>
          </p:cNvCxnSpPr>
          <p:nvPr/>
        </p:nvCxnSpPr>
        <p:spPr>
          <a:xfrm flipH="1">
            <a:off x="983432" y="6309320"/>
            <a:ext cx="895332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145B90D0-49BB-4B9E-A66D-505B9B4020EB}"/>
              </a:ext>
            </a:extLst>
          </p:cNvPr>
          <p:cNvSpPr/>
          <p:nvPr/>
        </p:nvSpPr>
        <p:spPr>
          <a:xfrm>
            <a:off x="4170738" y="2463106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B79F48A1-A4C2-472A-839E-4972CB244101}"/>
              </a:ext>
            </a:extLst>
          </p:cNvPr>
          <p:cNvSpPr/>
          <p:nvPr/>
        </p:nvSpPr>
        <p:spPr>
          <a:xfrm>
            <a:off x="6194037" y="362184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4B206CEA-9B72-4685-A351-181DD06608C3}"/>
              </a:ext>
            </a:extLst>
          </p:cNvPr>
          <p:cNvSpPr/>
          <p:nvPr/>
        </p:nvSpPr>
        <p:spPr>
          <a:xfrm>
            <a:off x="5250738" y="2186418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4FDAABAE-1154-49CD-AE58-76CEE182E490}"/>
              </a:ext>
            </a:extLst>
          </p:cNvPr>
          <p:cNvSpPr/>
          <p:nvPr/>
        </p:nvSpPr>
        <p:spPr>
          <a:xfrm>
            <a:off x="4710738" y="222754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F1408F0B-58ED-40AF-ABC3-0326851D58D4}"/>
              </a:ext>
            </a:extLst>
          </p:cNvPr>
          <p:cNvSpPr/>
          <p:nvPr/>
        </p:nvSpPr>
        <p:spPr>
          <a:xfrm>
            <a:off x="7504508" y="584796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D29246E1-9380-43F0-9D1A-7A42A651ECA3}"/>
              </a:ext>
            </a:extLst>
          </p:cNvPr>
          <p:cNvSpPr/>
          <p:nvPr/>
        </p:nvSpPr>
        <p:spPr>
          <a:xfrm>
            <a:off x="8145787" y="585220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73F5B02E-E87F-4757-B5F0-C9DC713E7596}"/>
              </a:ext>
            </a:extLst>
          </p:cNvPr>
          <p:cNvSpPr/>
          <p:nvPr/>
        </p:nvSpPr>
        <p:spPr>
          <a:xfrm>
            <a:off x="2857470" y="545969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8F286C5C-FB6E-4DB7-8B8A-3EADEC3E411C}"/>
              </a:ext>
            </a:extLst>
          </p:cNvPr>
          <p:cNvSpPr/>
          <p:nvPr/>
        </p:nvSpPr>
        <p:spPr>
          <a:xfrm>
            <a:off x="2317470" y="570331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A149BF1B-F444-411A-9A5D-952671FC3AF7}"/>
              </a:ext>
            </a:extLst>
          </p:cNvPr>
          <p:cNvSpPr/>
          <p:nvPr/>
        </p:nvSpPr>
        <p:spPr>
          <a:xfrm>
            <a:off x="1632178" y="578961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39358035-9AA7-4A45-B9E1-54F468F3C994}"/>
              </a:ext>
            </a:extLst>
          </p:cNvPr>
          <p:cNvSpPr/>
          <p:nvPr/>
        </p:nvSpPr>
        <p:spPr>
          <a:xfrm>
            <a:off x="6908501" y="568644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FE83A713-E24B-4483-B6C3-6B23D7D1BB9C}"/>
              </a:ext>
            </a:extLst>
          </p:cNvPr>
          <p:cNvSpPr/>
          <p:nvPr/>
        </p:nvSpPr>
        <p:spPr>
          <a:xfrm>
            <a:off x="6366000" y="424472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1E207FFB-69A1-4B51-8581-DC90F9A20289}"/>
              </a:ext>
            </a:extLst>
          </p:cNvPr>
          <p:cNvSpPr/>
          <p:nvPr/>
        </p:nvSpPr>
        <p:spPr>
          <a:xfrm>
            <a:off x="3122521" y="6308739"/>
            <a:ext cx="75697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Время проведенное в Казино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мин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BF8F91AC-C054-41A4-AB3B-A360D30FDD6D}"/>
              </a:ext>
            </a:extLst>
          </p:cNvPr>
          <p:cNvSpPr/>
          <p:nvPr/>
        </p:nvSpPr>
        <p:spPr>
          <a:xfrm rot="16200000">
            <a:off x="-917458" y="3599454"/>
            <a:ext cx="2744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Выигрыш, $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25C6F523-8AEA-4D9F-9E3F-4699B9EC53B9}"/>
              </a:ext>
            </a:extLst>
          </p:cNvPr>
          <p:cNvCxnSpPr/>
          <p:nvPr/>
        </p:nvCxnSpPr>
        <p:spPr>
          <a:xfrm>
            <a:off x="6906000" y="2289587"/>
            <a:ext cx="0" cy="4040023"/>
          </a:xfrm>
          <a:prstGeom prst="line">
            <a:avLst/>
          </a:prstGeom>
          <a:ln w="762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6CF0C357-68C7-4AC3-AA4D-E3D3007D575D}"/>
              </a:ext>
            </a:extLst>
          </p:cNvPr>
          <p:cNvCxnSpPr>
            <a:cxnSpLocks/>
          </p:cNvCxnSpPr>
          <p:nvPr/>
        </p:nvCxnSpPr>
        <p:spPr>
          <a:xfrm flipV="1">
            <a:off x="1651990" y="4238547"/>
            <a:ext cx="5175546" cy="6174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E5CF3BA6-0169-49D6-8284-8324BDF3D9D5}"/>
              </a:ext>
            </a:extLst>
          </p:cNvPr>
          <p:cNvCxnSpPr>
            <a:cxnSpLocks/>
          </p:cNvCxnSpPr>
          <p:nvPr/>
        </p:nvCxnSpPr>
        <p:spPr>
          <a:xfrm flipV="1">
            <a:off x="6874818" y="5977170"/>
            <a:ext cx="2450616" cy="6138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6F97A80-1C68-4E4E-8624-553ED7CE7D54}"/>
                  </a:ext>
                </a:extLst>
              </p:cNvPr>
              <p:cNvSpPr txBox="1"/>
              <p:nvPr/>
            </p:nvSpPr>
            <p:spPr>
              <a:xfrm>
                <a:off x="8919628" y="1131583"/>
                <a:ext cx="3321487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ru-R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ru-RU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6F97A80-1C68-4E4E-8624-553ED7CE7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628" y="1131583"/>
                <a:ext cx="3321487" cy="755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AC84F0F-7125-4681-8865-8E68D09EBA98}"/>
                  </a:ext>
                </a:extLst>
              </p:cNvPr>
              <p:cNvSpPr txBox="1"/>
              <p:nvPr/>
            </p:nvSpPr>
            <p:spPr>
              <a:xfrm>
                <a:off x="8894915" y="2013279"/>
                <a:ext cx="3286862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𝐴𝐸</m:t>
                      </m:r>
                      <m:r>
                        <a:rPr lang="ru-R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|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AC84F0F-7125-4681-8865-8E68D09EB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4915" y="2013279"/>
                <a:ext cx="3286862" cy="755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351430D5-8E8D-445A-93C8-A8B962FCF7C6}"/>
              </a:ext>
            </a:extLst>
          </p:cNvPr>
          <p:cNvCxnSpPr>
            <a:cxnSpLocks/>
          </p:cNvCxnSpPr>
          <p:nvPr/>
        </p:nvCxnSpPr>
        <p:spPr>
          <a:xfrm>
            <a:off x="8116492" y="2497549"/>
            <a:ext cx="0" cy="244361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02572B68-E92C-4D3D-B4AE-6D90BF9C7569}"/>
              </a:ext>
            </a:extLst>
          </p:cNvPr>
          <p:cNvCxnSpPr>
            <a:cxnSpLocks/>
          </p:cNvCxnSpPr>
          <p:nvPr/>
        </p:nvCxnSpPr>
        <p:spPr>
          <a:xfrm flipH="1">
            <a:off x="8116493" y="4941168"/>
            <a:ext cx="3778393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>
            <a:extLst>
              <a:ext uri="{FF2B5EF4-FFF2-40B4-BE49-F238E27FC236}">
                <a16:creationId xmlns:a16="http://schemas.microsoft.com/office/drawing/2014/main" id="{E570CEE0-1635-43AE-A604-B43B1BF6BAA3}"/>
              </a:ext>
            </a:extLst>
          </p:cNvPr>
          <p:cNvSpPr/>
          <p:nvPr/>
        </p:nvSpPr>
        <p:spPr>
          <a:xfrm>
            <a:off x="8315482" y="270442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B090A68F-BA4B-4E24-8B20-2AA22B84EA06}"/>
                  </a:ext>
                </a:extLst>
              </p:cNvPr>
              <p:cNvSpPr/>
              <p:nvPr/>
            </p:nvSpPr>
            <p:spPr>
              <a:xfrm rot="16200000">
                <a:off x="7481498" y="2917035"/>
                <a:ext cx="7098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B090A68F-BA4B-4E24-8B20-2AA22B84EA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481498" y="2917035"/>
                <a:ext cx="70987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4626CC7C-84DA-420D-B665-2AD2ECC9B62F}"/>
              </a:ext>
            </a:extLst>
          </p:cNvPr>
          <p:cNvSpPr/>
          <p:nvPr/>
        </p:nvSpPr>
        <p:spPr>
          <a:xfrm>
            <a:off x="9192344" y="5048599"/>
            <a:ext cx="2353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Порог по времени</a:t>
            </a:r>
            <a:endParaRPr lang="ru-RU" dirty="0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0B4585BA-5734-4B83-92EA-733D9CFE2B3C}"/>
              </a:ext>
            </a:extLst>
          </p:cNvPr>
          <p:cNvSpPr/>
          <p:nvPr/>
        </p:nvSpPr>
        <p:spPr>
          <a:xfrm>
            <a:off x="8559628" y="3069429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665EC6CF-568C-47DF-9054-200BF65C4C4F}"/>
              </a:ext>
            </a:extLst>
          </p:cNvPr>
          <p:cNvSpPr/>
          <p:nvPr/>
        </p:nvSpPr>
        <p:spPr>
          <a:xfrm>
            <a:off x="8803774" y="3425581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38AFDBA9-7C07-4FB5-B617-B48755FB788A}"/>
              </a:ext>
            </a:extLst>
          </p:cNvPr>
          <p:cNvSpPr/>
          <p:nvPr/>
        </p:nvSpPr>
        <p:spPr>
          <a:xfrm>
            <a:off x="9171038" y="3274901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D17C78DB-EE15-430D-8939-AF509AD6E0E0}"/>
              </a:ext>
            </a:extLst>
          </p:cNvPr>
          <p:cNvSpPr/>
          <p:nvPr/>
        </p:nvSpPr>
        <p:spPr>
          <a:xfrm>
            <a:off x="9405449" y="3063825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E6388CEB-9E39-416A-8F03-F052471D927E}"/>
              </a:ext>
            </a:extLst>
          </p:cNvPr>
          <p:cNvSpPr/>
          <p:nvPr/>
        </p:nvSpPr>
        <p:spPr>
          <a:xfrm>
            <a:off x="9784438" y="2894975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542D1025-E940-4953-BF3A-E9529E65D3BC}"/>
              </a:ext>
            </a:extLst>
          </p:cNvPr>
          <p:cNvSpPr/>
          <p:nvPr/>
        </p:nvSpPr>
        <p:spPr>
          <a:xfrm>
            <a:off x="10100036" y="2986661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E3AFB101-ABF7-4A99-AC6A-2842152D038C}"/>
              </a:ext>
            </a:extLst>
          </p:cNvPr>
          <p:cNvSpPr/>
          <p:nvPr/>
        </p:nvSpPr>
        <p:spPr>
          <a:xfrm>
            <a:off x="10358346" y="3305897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Заголовок 1">
            <a:extLst>
              <a:ext uri="{FF2B5EF4-FFF2-40B4-BE49-F238E27FC236}">
                <a16:creationId xmlns:a16="http://schemas.microsoft.com/office/drawing/2014/main" id="{17EE3F7B-E778-401F-A6AF-14727FE849AC}"/>
              </a:ext>
            </a:extLst>
          </p:cNvPr>
          <p:cNvSpPr txBox="1">
            <a:spLocks/>
          </p:cNvSpPr>
          <p:nvPr/>
        </p:nvSpPr>
        <p:spPr>
          <a:xfrm>
            <a:off x="-96688" y="932067"/>
            <a:ext cx="9786697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 для регрессии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150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Решений. Антон Долганов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0B638CFB-41C3-414C-970C-87E55F4CC843}"/>
              </a:ext>
            </a:extLst>
          </p:cNvPr>
          <p:cNvCxnSpPr/>
          <p:nvPr/>
        </p:nvCxnSpPr>
        <p:spPr>
          <a:xfrm>
            <a:off x="983432" y="1756013"/>
            <a:ext cx="0" cy="455330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BF5B8A59-FD39-4EA7-AAFB-9D50BCF51641}"/>
              </a:ext>
            </a:extLst>
          </p:cNvPr>
          <p:cNvCxnSpPr>
            <a:cxnSpLocks/>
          </p:cNvCxnSpPr>
          <p:nvPr/>
        </p:nvCxnSpPr>
        <p:spPr>
          <a:xfrm flipH="1">
            <a:off x="983432" y="6309320"/>
            <a:ext cx="895332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145B90D0-49BB-4B9E-A66D-505B9B4020EB}"/>
              </a:ext>
            </a:extLst>
          </p:cNvPr>
          <p:cNvSpPr/>
          <p:nvPr/>
        </p:nvSpPr>
        <p:spPr>
          <a:xfrm>
            <a:off x="4170738" y="2463106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B79F48A1-A4C2-472A-839E-4972CB244101}"/>
              </a:ext>
            </a:extLst>
          </p:cNvPr>
          <p:cNvSpPr/>
          <p:nvPr/>
        </p:nvSpPr>
        <p:spPr>
          <a:xfrm>
            <a:off x="6194037" y="362184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4B206CEA-9B72-4685-A351-181DD06608C3}"/>
              </a:ext>
            </a:extLst>
          </p:cNvPr>
          <p:cNvSpPr/>
          <p:nvPr/>
        </p:nvSpPr>
        <p:spPr>
          <a:xfrm>
            <a:off x="5250738" y="2186418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4FDAABAE-1154-49CD-AE58-76CEE182E490}"/>
              </a:ext>
            </a:extLst>
          </p:cNvPr>
          <p:cNvSpPr/>
          <p:nvPr/>
        </p:nvSpPr>
        <p:spPr>
          <a:xfrm>
            <a:off x="4710738" y="222754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F1408F0B-58ED-40AF-ABC3-0326851D58D4}"/>
              </a:ext>
            </a:extLst>
          </p:cNvPr>
          <p:cNvSpPr/>
          <p:nvPr/>
        </p:nvSpPr>
        <p:spPr>
          <a:xfrm>
            <a:off x="7504508" y="584796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D29246E1-9380-43F0-9D1A-7A42A651ECA3}"/>
              </a:ext>
            </a:extLst>
          </p:cNvPr>
          <p:cNvSpPr/>
          <p:nvPr/>
        </p:nvSpPr>
        <p:spPr>
          <a:xfrm>
            <a:off x="8145787" y="585220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73F5B02E-E87F-4757-B5F0-C9DC713E7596}"/>
              </a:ext>
            </a:extLst>
          </p:cNvPr>
          <p:cNvSpPr/>
          <p:nvPr/>
        </p:nvSpPr>
        <p:spPr>
          <a:xfrm>
            <a:off x="2857470" y="545969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8F286C5C-FB6E-4DB7-8B8A-3EADEC3E411C}"/>
              </a:ext>
            </a:extLst>
          </p:cNvPr>
          <p:cNvSpPr/>
          <p:nvPr/>
        </p:nvSpPr>
        <p:spPr>
          <a:xfrm>
            <a:off x="2317470" y="570331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A149BF1B-F444-411A-9A5D-952671FC3AF7}"/>
              </a:ext>
            </a:extLst>
          </p:cNvPr>
          <p:cNvSpPr/>
          <p:nvPr/>
        </p:nvSpPr>
        <p:spPr>
          <a:xfrm>
            <a:off x="1632178" y="578961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39358035-9AA7-4A45-B9E1-54F468F3C994}"/>
              </a:ext>
            </a:extLst>
          </p:cNvPr>
          <p:cNvSpPr/>
          <p:nvPr/>
        </p:nvSpPr>
        <p:spPr>
          <a:xfrm>
            <a:off x="6908501" y="568644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FE83A713-E24B-4483-B6C3-6B23D7D1BB9C}"/>
              </a:ext>
            </a:extLst>
          </p:cNvPr>
          <p:cNvSpPr/>
          <p:nvPr/>
        </p:nvSpPr>
        <p:spPr>
          <a:xfrm>
            <a:off x="6366000" y="424472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1E207FFB-69A1-4B51-8581-DC90F9A20289}"/>
              </a:ext>
            </a:extLst>
          </p:cNvPr>
          <p:cNvSpPr/>
          <p:nvPr/>
        </p:nvSpPr>
        <p:spPr>
          <a:xfrm>
            <a:off x="3122521" y="6308739"/>
            <a:ext cx="75697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Время проведенное в Казино, мин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BF8F91AC-C054-41A4-AB3B-A360D30FDD6D}"/>
              </a:ext>
            </a:extLst>
          </p:cNvPr>
          <p:cNvSpPr/>
          <p:nvPr/>
        </p:nvSpPr>
        <p:spPr>
          <a:xfrm rot="16200000">
            <a:off x="-917458" y="3599454"/>
            <a:ext cx="2744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Выигрыш, $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25C6F523-8AEA-4D9F-9E3F-4699B9EC53B9}"/>
              </a:ext>
            </a:extLst>
          </p:cNvPr>
          <p:cNvCxnSpPr/>
          <p:nvPr/>
        </p:nvCxnSpPr>
        <p:spPr>
          <a:xfrm>
            <a:off x="7443338" y="2268716"/>
            <a:ext cx="0" cy="4040023"/>
          </a:xfrm>
          <a:prstGeom prst="line">
            <a:avLst/>
          </a:prstGeom>
          <a:ln w="762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6CF0C357-68C7-4AC3-AA4D-E3D3007D575D}"/>
              </a:ext>
            </a:extLst>
          </p:cNvPr>
          <p:cNvCxnSpPr>
            <a:cxnSpLocks/>
          </p:cNvCxnSpPr>
          <p:nvPr/>
        </p:nvCxnSpPr>
        <p:spPr>
          <a:xfrm>
            <a:off x="1769838" y="4488706"/>
            <a:ext cx="5648079" cy="67146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E5CF3BA6-0169-49D6-8284-8324BDF3D9D5}"/>
              </a:ext>
            </a:extLst>
          </p:cNvPr>
          <p:cNvCxnSpPr>
            <a:cxnSpLocks/>
          </p:cNvCxnSpPr>
          <p:nvPr/>
        </p:nvCxnSpPr>
        <p:spPr>
          <a:xfrm flipV="1">
            <a:off x="7651768" y="5977170"/>
            <a:ext cx="1673666" cy="22522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6F97A80-1C68-4E4E-8624-553ED7CE7D54}"/>
                  </a:ext>
                </a:extLst>
              </p:cNvPr>
              <p:cNvSpPr txBox="1"/>
              <p:nvPr/>
            </p:nvSpPr>
            <p:spPr>
              <a:xfrm>
                <a:off x="8919628" y="1131583"/>
                <a:ext cx="3321487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ru-R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ru-RU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6F97A80-1C68-4E4E-8624-553ED7CE7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628" y="1131583"/>
                <a:ext cx="3321487" cy="755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AC84F0F-7125-4681-8865-8E68D09EBA98}"/>
                  </a:ext>
                </a:extLst>
              </p:cNvPr>
              <p:cNvSpPr txBox="1"/>
              <p:nvPr/>
            </p:nvSpPr>
            <p:spPr>
              <a:xfrm>
                <a:off x="8894915" y="2013279"/>
                <a:ext cx="3286862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𝐴𝐸</m:t>
                      </m:r>
                      <m:r>
                        <a:rPr lang="ru-R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|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AC84F0F-7125-4681-8865-8E68D09EB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4915" y="2013279"/>
                <a:ext cx="3286862" cy="755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351430D5-8E8D-445A-93C8-A8B962FCF7C6}"/>
              </a:ext>
            </a:extLst>
          </p:cNvPr>
          <p:cNvCxnSpPr>
            <a:cxnSpLocks/>
          </p:cNvCxnSpPr>
          <p:nvPr/>
        </p:nvCxnSpPr>
        <p:spPr>
          <a:xfrm>
            <a:off x="8116492" y="2497549"/>
            <a:ext cx="0" cy="244361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02572B68-E92C-4D3D-B4AE-6D90BF9C7569}"/>
              </a:ext>
            </a:extLst>
          </p:cNvPr>
          <p:cNvCxnSpPr>
            <a:cxnSpLocks/>
          </p:cNvCxnSpPr>
          <p:nvPr/>
        </p:nvCxnSpPr>
        <p:spPr>
          <a:xfrm flipH="1">
            <a:off x="8116493" y="4941168"/>
            <a:ext cx="3778393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>
            <a:extLst>
              <a:ext uri="{FF2B5EF4-FFF2-40B4-BE49-F238E27FC236}">
                <a16:creationId xmlns:a16="http://schemas.microsoft.com/office/drawing/2014/main" id="{E570CEE0-1635-43AE-A604-B43B1BF6BAA3}"/>
              </a:ext>
            </a:extLst>
          </p:cNvPr>
          <p:cNvSpPr/>
          <p:nvPr/>
        </p:nvSpPr>
        <p:spPr>
          <a:xfrm>
            <a:off x="8315482" y="270442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B090A68F-BA4B-4E24-8B20-2AA22B84EA06}"/>
                  </a:ext>
                </a:extLst>
              </p:cNvPr>
              <p:cNvSpPr/>
              <p:nvPr/>
            </p:nvSpPr>
            <p:spPr>
              <a:xfrm rot="16200000">
                <a:off x="7481498" y="2917035"/>
                <a:ext cx="7098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B090A68F-BA4B-4E24-8B20-2AA22B84EA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481498" y="2917035"/>
                <a:ext cx="70987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4626CC7C-84DA-420D-B665-2AD2ECC9B62F}"/>
              </a:ext>
            </a:extLst>
          </p:cNvPr>
          <p:cNvSpPr/>
          <p:nvPr/>
        </p:nvSpPr>
        <p:spPr>
          <a:xfrm>
            <a:off x="9192344" y="5048599"/>
            <a:ext cx="2353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Порог по времени</a:t>
            </a:r>
            <a:endParaRPr lang="ru-RU" dirty="0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0B4585BA-5734-4B83-92EA-733D9CFE2B3C}"/>
              </a:ext>
            </a:extLst>
          </p:cNvPr>
          <p:cNvSpPr/>
          <p:nvPr/>
        </p:nvSpPr>
        <p:spPr>
          <a:xfrm>
            <a:off x="8559628" y="3069429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665EC6CF-568C-47DF-9054-200BF65C4C4F}"/>
              </a:ext>
            </a:extLst>
          </p:cNvPr>
          <p:cNvSpPr/>
          <p:nvPr/>
        </p:nvSpPr>
        <p:spPr>
          <a:xfrm>
            <a:off x="8803774" y="3425581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38AFDBA9-7C07-4FB5-B617-B48755FB788A}"/>
              </a:ext>
            </a:extLst>
          </p:cNvPr>
          <p:cNvSpPr/>
          <p:nvPr/>
        </p:nvSpPr>
        <p:spPr>
          <a:xfrm>
            <a:off x="9171038" y="3274901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D17C78DB-EE15-430D-8939-AF509AD6E0E0}"/>
              </a:ext>
            </a:extLst>
          </p:cNvPr>
          <p:cNvSpPr/>
          <p:nvPr/>
        </p:nvSpPr>
        <p:spPr>
          <a:xfrm>
            <a:off x="9405449" y="3063825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E6388CEB-9E39-416A-8F03-F052471D927E}"/>
              </a:ext>
            </a:extLst>
          </p:cNvPr>
          <p:cNvSpPr/>
          <p:nvPr/>
        </p:nvSpPr>
        <p:spPr>
          <a:xfrm>
            <a:off x="9784438" y="2894975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542D1025-E940-4953-BF3A-E9529E65D3BC}"/>
              </a:ext>
            </a:extLst>
          </p:cNvPr>
          <p:cNvSpPr/>
          <p:nvPr/>
        </p:nvSpPr>
        <p:spPr>
          <a:xfrm>
            <a:off x="10100036" y="2986661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E3AFB101-ABF7-4A99-AC6A-2842152D038C}"/>
              </a:ext>
            </a:extLst>
          </p:cNvPr>
          <p:cNvSpPr/>
          <p:nvPr/>
        </p:nvSpPr>
        <p:spPr>
          <a:xfrm>
            <a:off x="10358346" y="3305897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9AC7BCA2-A3AE-479A-BA9E-DFB81790F9AB}"/>
              </a:ext>
            </a:extLst>
          </p:cNvPr>
          <p:cNvSpPr/>
          <p:nvPr/>
        </p:nvSpPr>
        <p:spPr>
          <a:xfrm>
            <a:off x="10649248" y="3159530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Заголовок 1">
            <a:extLst>
              <a:ext uri="{FF2B5EF4-FFF2-40B4-BE49-F238E27FC236}">
                <a16:creationId xmlns:a16="http://schemas.microsoft.com/office/drawing/2014/main" id="{B0C856B3-C192-4F72-92B9-E394177A1C5F}"/>
              </a:ext>
            </a:extLst>
          </p:cNvPr>
          <p:cNvSpPr txBox="1">
            <a:spLocks/>
          </p:cNvSpPr>
          <p:nvPr/>
        </p:nvSpPr>
        <p:spPr>
          <a:xfrm>
            <a:off x="-96688" y="932067"/>
            <a:ext cx="9786697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 для регрессии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2742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Решений. Антон Долганов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0B638CFB-41C3-414C-970C-87E55F4CC843}"/>
              </a:ext>
            </a:extLst>
          </p:cNvPr>
          <p:cNvCxnSpPr/>
          <p:nvPr/>
        </p:nvCxnSpPr>
        <p:spPr>
          <a:xfrm>
            <a:off x="983432" y="1804186"/>
            <a:ext cx="0" cy="455330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BF5B8A59-FD39-4EA7-AAFB-9D50BCF51641}"/>
              </a:ext>
            </a:extLst>
          </p:cNvPr>
          <p:cNvCxnSpPr>
            <a:cxnSpLocks/>
          </p:cNvCxnSpPr>
          <p:nvPr/>
        </p:nvCxnSpPr>
        <p:spPr>
          <a:xfrm flipH="1">
            <a:off x="983432" y="6357493"/>
            <a:ext cx="895332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145B90D0-49BB-4B9E-A66D-505B9B4020EB}"/>
              </a:ext>
            </a:extLst>
          </p:cNvPr>
          <p:cNvSpPr/>
          <p:nvPr/>
        </p:nvSpPr>
        <p:spPr>
          <a:xfrm>
            <a:off x="4170738" y="251127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B79F48A1-A4C2-472A-839E-4972CB244101}"/>
              </a:ext>
            </a:extLst>
          </p:cNvPr>
          <p:cNvSpPr/>
          <p:nvPr/>
        </p:nvSpPr>
        <p:spPr>
          <a:xfrm>
            <a:off x="6194037" y="367001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4B206CEA-9B72-4685-A351-181DD06608C3}"/>
              </a:ext>
            </a:extLst>
          </p:cNvPr>
          <p:cNvSpPr/>
          <p:nvPr/>
        </p:nvSpPr>
        <p:spPr>
          <a:xfrm>
            <a:off x="5250738" y="223459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4FDAABAE-1154-49CD-AE58-76CEE182E490}"/>
              </a:ext>
            </a:extLst>
          </p:cNvPr>
          <p:cNvSpPr/>
          <p:nvPr/>
        </p:nvSpPr>
        <p:spPr>
          <a:xfrm>
            <a:off x="4710738" y="227572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F1408F0B-58ED-40AF-ABC3-0326851D58D4}"/>
              </a:ext>
            </a:extLst>
          </p:cNvPr>
          <p:cNvSpPr/>
          <p:nvPr/>
        </p:nvSpPr>
        <p:spPr>
          <a:xfrm>
            <a:off x="7504508" y="58961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D29246E1-9380-43F0-9D1A-7A42A651ECA3}"/>
              </a:ext>
            </a:extLst>
          </p:cNvPr>
          <p:cNvSpPr/>
          <p:nvPr/>
        </p:nvSpPr>
        <p:spPr>
          <a:xfrm>
            <a:off x="8145787" y="5900373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73F5B02E-E87F-4757-B5F0-C9DC713E7596}"/>
              </a:ext>
            </a:extLst>
          </p:cNvPr>
          <p:cNvSpPr/>
          <p:nvPr/>
        </p:nvSpPr>
        <p:spPr>
          <a:xfrm>
            <a:off x="2857470" y="550786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8F286C5C-FB6E-4DB7-8B8A-3EADEC3E411C}"/>
              </a:ext>
            </a:extLst>
          </p:cNvPr>
          <p:cNvSpPr/>
          <p:nvPr/>
        </p:nvSpPr>
        <p:spPr>
          <a:xfrm>
            <a:off x="2317470" y="575149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A149BF1B-F444-411A-9A5D-952671FC3AF7}"/>
              </a:ext>
            </a:extLst>
          </p:cNvPr>
          <p:cNvSpPr/>
          <p:nvPr/>
        </p:nvSpPr>
        <p:spPr>
          <a:xfrm>
            <a:off x="1632178" y="5837783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39358035-9AA7-4A45-B9E1-54F468F3C994}"/>
              </a:ext>
            </a:extLst>
          </p:cNvPr>
          <p:cNvSpPr/>
          <p:nvPr/>
        </p:nvSpPr>
        <p:spPr>
          <a:xfrm>
            <a:off x="6908501" y="5734614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FE83A713-E24B-4483-B6C3-6B23D7D1BB9C}"/>
              </a:ext>
            </a:extLst>
          </p:cNvPr>
          <p:cNvSpPr/>
          <p:nvPr/>
        </p:nvSpPr>
        <p:spPr>
          <a:xfrm>
            <a:off x="6366000" y="4292894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1E207FFB-69A1-4B51-8581-DC90F9A20289}"/>
              </a:ext>
            </a:extLst>
          </p:cNvPr>
          <p:cNvSpPr/>
          <p:nvPr/>
        </p:nvSpPr>
        <p:spPr>
          <a:xfrm>
            <a:off x="3122521" y="6356912"/>
            <a:ext cx="75697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Время проведенное в Казино, мин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BF8F91AC-C054-41A4-AB3B-A360D30FDD6D}"/>
              </a:ext>
            </a:extLst>
          </p:cNvPr>
          <p:cNvSpPr/>
          <p:nvPr/>
        </p:nvSpPr>
        <p:spPr>
          <a:xfrm rot="16200000">
            <a:off x="-917458" y="3647627"/>
            <a:ext cx="2744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Выигрыш, $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25C6F523-8AEA-4D9F-9E3F-4699B9EC53B9}"/>
              </a:ext>
            </a:extLst>
          </p:cNvPr>
          <p:cNvCxnSpPr/>
          <p:nvPr/>
        </p:nvCxnSpPr>
        <p:spPr>
          <a:xfrm>
            <a:off x="8021101" y="2246803"/>
            <a:ext cx="0" cy="4040023"/>
          </a:xfrm>
          <a:prstGeom prst="line">
            <a:avLst/>
          </a:prstGeom>
          <a:ln w="762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6CF0C357-68C7-4AC3-AA4D-E3D3007D575D}"/>
              </a:ext>
            </a:extLst>
          </p:cNvPr>
          <p:cNvCxnSpPr>
            <a:cxnSpLocks/>
          </p:cNvCxnSpPr>
          <p:nvPr/>
        </p:nvCxnSpPr>
        <p:spPr>
          <a:xfrm>
            <a:off x="1769838" y="4681552"/>
            <a:ext cx="6327088" cy="90423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E5CF3BA6-0169-49D6-8284-8324BDF3D9D5}"/>
              </a:ext>
            </a:extLst>
          </p:cNvPr>
          <p:cNvCxnSpPr>
            <a:cxnSpLocks/>
          </p:cNvCxnSpPr>
          <p:nvPr/>
        </p:nvCxnSpPr>
        <p:spPr>
          <a:xfrm>
            <a:off x="8116492" y="5956441"/>
            <a:ext cx="758906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6F97A80-1C68-4E4E-8624-553ED7CE7D54}"/>
                  </a:ext>
                </a:extLst>
              </p:cNvPr>
              <p:cNvSpPr txBox="1"/>
              <p:nvPr/>
            </p:nvSpPr>
            <p:spPr>
              <a:xfrm>
                <a:off x="8919628" y="1131583"/>
                <a:ext cx="3321487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ru-R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ru-RU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6F97A80-1C68-4E4E-8624-553ED7CE7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628" y="1131583"/>
                <a:ext cx="3321487" cy="755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AC84F0F-7125-4681-8865-8E68D09EBA98}"/>
                  </a:ext>
                </a:extLst>
              </p:cNvPr>
              <p:cNvSpPr txBox="1"/>
              <p:nvPr/>
            </p:nvSpPr>
            <p:spPr>
              <a:xfrm>
                <a:off x="8894915" y="2013279"/>
                <a:ext cx="3286862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𝐴𝐸</m:t>
                      </m:r>
                      <m:r>
                        <a:rPr lang="ru-R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|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AC84F0F-7125-4681-8865-8E68D09EB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4915" y="2013279"/>
                <a:ext cx="3286862" cy="755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351430D5-8E8D-445A-93C8-A8B962FCF7C6}"/>
              </a:ext>
            </a:extLst>
          </p:cNvPr>
          <p:cNvCxnSpPr>
            <a:cxnSpLocks/>
          </p:cNvCxnSpPr>
          <p:nvPr/>
        </p:nvCxnSpPr>
        <p:spPr>
          <a:xfrm>
            <a:off x="8116492" y="2497549"/>
            <a:ext cx="0" cy="244361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02572B68-E92C-4D3D-B4AE-6D90BF9C7569}"/>
              </a:ext>
            </a:extLst>
          </p:cNvPr>
          <p:cNvCxnSpPr>
            <a:cxnSpLocks/>
          </p:cNvCxnSpPr>
          <p:nvPr/>
        </p:nvCxnSpPr>
        <p:spPr>
          <a:xfrm flipH="1">
            <a:off x="8116493" y="4941168"/>
            <a:ext cx="3778393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>
            <a:extLst>
              <a:ext uri="{FF2B5EF4-FFF2-40B4-BE49-F238E27FC236}">
                <a16:creationId xmlns:a16="http://schemas.microsoft.com/office/drawing/2014/main" id="{E570CEE0-1635-43AE-A604-B43B1BF6BAA3}"/>
              </a:ext>
            </a:extLst>
          </p:cNvPr>
          <p:cNvSpPr/>
          <p:nvPr/>
        </p:nvSpPr>
        <p:spPr>
          <a:xfrm>
            <a:off x="8315482" y="270442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B090A68F-BA4B-4E24-8B20-2AA22B84EA06}"/>
                  </a:ext>
                </a:extLst>
              </p:cNvPr>
              <p:cNvSpPr/>
              <p:nvPr/>
            </p:nvSpPr>
            <p:spPr>
              <a:xfrm rot="16200000">
                <a:off x="7481498" y="2917035"/>
                <a:ext cx="7098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B090A68F-BA4B-4E24-8B20-2AA22B84EA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481498" y="2917035"/>
                <a:ext cx="70987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4626CC7C-84DA-420D-B665-2AD2ECC9B62F}"/>
              </a:ext>
            </a:extLst>
          </p:cNvPr>
          <p:cNvSpPr/>
          <p:nvPr/>
        </p:nvSpPr>
        <p:spPr>
          <a:xfrm>
            <a:off x="9192344" y="5048599"/>
            <a:ext cx="2353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Порог по времени</a:t>
            </a:r>
            <a:endParaRPr lang="ru-RU" dirty="0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0B4585BA-5734-4B83-92EA-733D9CFE2B3C}"/>
              </a:ext>
            </a:extLst>
          </p:cNvPr>
          <p:cNvSpPr/>
          <p:nvPr/>
        </p:nvSpPr>
        <p:spPr>
          <a:xfrm>
            <a:off x="8559628" y="3069429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665EC6CF-568C-47DF-9054-200BF65C4C4F}"/>
              </a:ext>
            </a:extLst>
          </p:cNvPr>
          <p:cNvSpPr/>
          <p:nvPr/>
        </p:nvSpPr>
        <p:spPr>
          <a:xfrm>
            <a:off x="8803774" y="3425581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38AFDBA9-7C07-4FB5-B617-B48755FB788A}"/>
              </a:ext>
            </a:extLst>
          </p:cNvPr>
          <p:cNvSpPr/>
          <p:nvPr/>
        </p:nvSpPr>
        <p:spPr>
          <a:xfrm>
            <a:off x="9171038" y="3274901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D17C78DB-EE15-430D-8939-AF509AD6E0E0}"/>
              </a:ext>
            </a:extLst>
          </p:cNvPr>
          <p:cNvSpPr/>
          <p:nvPr/>
        </p:nvSpPr>
        <p:spPr>
          <a:xfrm>
            <a:off x="9405449" y="3063825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E6388CEB-9E39-416A-8F03-F052471D927E}"/>
              </a:ext>
            </a:extLst>
          </p:cNvPr>
          <p:cNvSpPr/>
          <p:nvPr/>
        </p:nvSpPr>
        <p:spPr>
          <a:xfrm>
            <a:off x="9784438" y="2894975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542D1025-E940-4953-BF3A-E9529E65D3BC}"/>
              </a:ext>
            </a:extLst>
          </p:cNvPr>
          <p:cNvSpPr/>
          <p:nvPr/>
        </p:nvSpPr>
        <p:spPr>
          <a:xfrm>
            <a:off x="10100036" y="2986661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E3AFB101-ABF7-4A99-AC6A-2842152D038C}"/>
              </a:ext>
            </a:extLst>
          </p:cNvPr>
          <p:cNvSpPr/>
          <p:nvPr/>
        </p:nvSpPr>
        <p:spPr>
          <a:xfrm>
            <a:off x="10358346" y="3305897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9AC7BCA2-A3AE-479A-BA9E-DFB81790F9AB}"/>
              </a:ext>
            </a:extLst>
          </p:cNvPr>
          <p:cNvSpPr/>
          <p:nvPr/>
        </p:nvSpPr>
        <p:spPr>
          <a:xfrm>
            <a:off x="10649248" y="3159530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9AFF029D-4CB4-483B-9197-61DA66E3C30B}"/>
              </a:ext>
            </a:extLst>
          </p:cNvPr>
          <p:cNvSpPr/>
          <p:nvPr/>
        </p:nvSpPr>
        <p:spPr>
          <a:xfrm>
            <a:off x="10940150" y="2948932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Заголовок 1">
            <a:extLst>
              <a:ext uri="{FF2B5EF4-FFF2-40B4-BE49-F238E27FC236}">
                <a16:creationId xmlns:a16="http://schemas.microsoft.com/office/drawing/2014/main" id="{08385289-93D7-4E3B-BB43-1A0BBC690B55}"/>
              </a:ext>
            </a:extLst>
          </p:cNvPr>
          <p:cNvSpPr txBox="1">
            <a:spLocks/>
          </p:cNvSpPr>
          <p:nvPr/>
        </p:nvSpPr>
        <p:spPr>
          <a:xfrm>
            <a:off x="-96688" y="932067"/>
            <a:ext cx="9786697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 для регрессии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902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Заголовок 1"/>
          <p:cNvSpPr txBox="1">
            <a:spLocks/>
          </p:cNvSpPr>
          <p:nvPr/>
        </p:nvSpPr>
        <p:spPr>
          <a:xfrm>
            <a:off x="1769838" y="981165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884918" y="1700808"/>
            <a:ext cx="1003561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</a:t>
            </a:r>
          </a:p>
          <a:p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</a:t>
            </a:r>
            <a:r>
              <a:rPr lang="tr-T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для классификации</a:t>
            </a:r>
            <a:endParaRPr lang="tr-TR" sz="32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</a:t>
            </a:r>
            <a:r>
              <a:rPr lang="tr-T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для регрессии</a:t>
            </a:r>
            <a:endParaRPr lang="tr-TR" sz="32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566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40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Решений. Антон Долганов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0B638CFB-41C3-414C-970C-87E55F4CC843}"/>
              </a:ext>
            </a:extLst>
          </p:cNvPr>
          <p:cNvCxnSpPr/>
          <p:nvPr/>
        </p:nvCxnSpPr>
        <p:spPr>
          <a:xfrm>
            <a:off x="983432" y="1756013"/>
            <a:ext cx="0" cy="455330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BF5B8A59-FD39-4EA7-AAFB-9D50BCF51641}"/>
              </a:ext>
            </a:extLst>
          </p:cNvPr>
          <p:cNvCxnSpPr>
            <a:cxnSpLocks/>
          </p:cNvCxnSpPr>
          <p:nvPr/>
        </p:nvCxnSpPr>
        <p:spPr>
          <a:xfrm flipH="1">
            <a:off x="983432" y="6309320"/>
            <a:ext cx="895332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145B90D0-49BB-4B9E-A66D-505B9B4020EB}"/>
              </a:ext>
            </a:extLst>
          </p:cNvPr>
          <p:cNvSpPr/>
          <p:nvPr/>
        </p:nvSpPr>
        <p:spPr>
          <a:xfrm>
            <a:off x="4170738" y="2463106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B79F48A1-A4C2-472A-839E-4972CB244101}"/>
              </a:ext>
            </a:extLst>
          </p:cNvPr>
          <p:cNvSpPr/>
          <p:nvPr/>
        </p:nvSpPr>
        <p:spPr>
          <a:xfrm>
            <a:off x="6194037" y="362184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4B206CEA-9B72-4685-A351-181DD06608C3}"/>
              </a:ext>
            </a:extLst>
          </p:cNvPr>
          <p:cNvSpPr/>
          <p:nvPr/>
        </p:nvSpPr>
        <p:spPr>
          <a:xfrm>
            <a:off x="5250738" y="2186418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4FDAABAE-1154-49CD-AE58-76CEE182E490}"/>
              </a:ext>
            </a:extLst>
          </p:cNvPr>
          <p:cNvSpPr/>
          <p:nvPr/>
        </p:nvSpPr>
        <p:spPr>
          <a:xfrm>
            <a:off x="4710738" y="222754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F1408F0B-58ED-40AF-ABC3-0326851D58D4}"/>
              </a:ext>
            </a:extLst>
          </p:cNvPr>
          <p:cNvSpPr/>
          <p:nvPr/>
        </p:nvSpPr>
        <p:spPr>
          <a:xfrm>
            <a:off x="7504508" y="584796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D29246E1-9380-43F0-9D1A-7A42A651ECA3}"/>
              </a:ext>
            </a:extLst>
          </p:cNvPr>
          <p:cNvSpPr/>
          <p:nvPr/>
        </p:nvSpPr>
        <p:spPr>
          <a:xfrm>
            <a:off x="8145787" y="585220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73F5B02E-E87F-4757-B5F0-C9DC713E7596}"/>
              </a:ext>
            </a:extLst>
          </p:cNvPr>
          <p:cNvSpPr/>
          <p:nvPr/>
        </p:nvSpPr>
        <p:spPr>
          <a:xfrm>
            <a:off x="2857470" y="545969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8F286C5C-FB6E-4DB7-8B8A-3EADEC3E411C}"/>
              </a:ext>
            </a:extLst>
          </p:cNvPr>
          <p:cNvSpPr/>
          <p:nvPr/>
        </p:nvSpPr>
        <p:spPr>
          <a:xfrm>
            <a:off x="2317470" y="570331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A149BF1B-F444-411A-9A5D-952671FC3AF7}"/>
              </a:ext>
            </a:extLst>
          </p:cNvPr>
          <p:cNvSpPr/>
          <p:nvPr/>
        </p:nvSpPr>
        <p:spPr>
          <a:xfrm>
            <a:off x="1632178" y="578961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39358035-9AA7-4A45-B9E1-54F468F3C994}"/>
              </a:ext>
            </a:extLst>
          </p:cNvPr>
          <p:cNvSpPr/>
          <p:nvPr/>
        </p:nvSpPr>
        <p:spPr>
          <a:xfrm>
            <a:off x="6908501" y="568644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FE83A713-E24B-4483-B6C3-6B23D7D1BB9C}"/>
              </a:ext>
            </a:extLst>
          </p:cNvPr>
          <p:cNvSpPr/>
          <p:nvPr/>
        </p:nvSpPr>
        <p:spPr>
          <a:xfrm>
            <a:off x="6366000" y="424472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1E207FFB-69A1-4B51-8581-DC90F9A20289}"/>
              </a:ext>
            </a:extLst>
          </p:cNvPr>
          <p:cNvSpPr/>
          <p:nvPr/>
        </p:nvSpPr>
        <p:spPr>
          <a:xfrm>
            <a:off x="3122521" y="6308739"/>
            <a:ext cx="75697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Время проведенное в Казино, мин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BF8F91AC-C054-41A4-AB3B-A360D30FDD6D}"/>
              </a:ext>
            </a:extLst>
          </p:cNvPr>
          <p:cNvSpPr/>
          <p:nvPr/>
        </p:nvSpPr>
        <p:spPr>
          <a:xfrm rot="16200000">
            <a:off x="-917458" y="3599454"/>
            <a:ext cx="2744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Выигрыш, $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6F97A80-1C68-4E4E-8624-553ED7CE7D54}"/>
                  </a:ext>
                </a:extLst>
              </p:cNvPr>
              <p:cNvSpPr txBox="1"/>
              <p:nvPr/>
            </p:nvSpPr>
            <p:spPr>
              <a:xfrm>
                <a:off x="8919628" y="1131583"/>
                <a:ext cx="3321487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ru-R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ru-RU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6F97A80-1C68-4E4E-8624-553ED7CE7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628" y="1131583"/>
                <a:ext cx="3321487" cy="755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AC84F0F-7125-4681-8865-8E68D09EBA98}"/>
                  </a:ext>
                </a:extLst>
              </p:cNvPr>
              <p:cNvSpPr txBox="1"/>
              <p:nvPr/>
            </p:nvSpPr>
            <p:spPr>
              <a:xfrm>
                <a:off x="8894915" y="2013279"/>
                <a:ext cx="3286862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𝐴𝐸</m:t>
                      </m:r>
                      <m:r>
                        <a:rPr lang="ru-R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|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AC84F0F-7125-4681-8865-8E68D09EB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4915" y="2013279"/>
                <a:ext cx="3286862" cy="755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351430D5-8E8D-445A-93C8-A8B962FCF7C6}"/>
              </a:ext>
            </a:extLst>
          </p:cNvPr>
          <p:cNvCxnSpPr>
            <a:cxnSpLocks/>
          </p:cNvCxnSpPr>
          <p:nvPr/>
        </p:nvCxnSpPr>
        <p:spPr>
          <a:xfrm>
            <a:off x="8116492" y="2497549"/>
            <a:ext cx="0" cy="244361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02572B68-E92C-4D3D-B4AE-6D90BF9C7569}"/>
              </a:ext>
            </a:extLst>
          </p:cNvPr>
          <p:cNvCxnSpPr>
            <a:cxnSpLocks/>
          </p:cNvCxnSpPr>
          <p:nvPr/>
        </p:nvCxnSpPr>
        <p:spPr>
          <a:xfrm flipH="1">
            <a:off x="8116493" y="4941168"/>
            <a:ext cx="3778393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>
            <a:extLst>
              <a:ext uri="{FF2B5EF4-FFF2-40B4-BE49-F238E27FC236}">
                <a16:creationId xmlns:a16="http://schemas.microsoft.com/office/drawing/2014/main" id="{E570CEE0-1635-43AE-A604-B43B1BF6BAA3}"/>
              </a:ext>
            </a:extLst>
          </p:cNvPr>
          <p:cNvSpPr/>
          <p:nvPr/>
        </p:nvSpPr>
        <p:spPr>
          <a:xfrm>
            <a:off x="8315482" y="270442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B090A68F-BA4B-4E24-8B20-2AA22B84EA06}"/>
                  </a:ext>
                </a:extLst>
              </p:cNvPr>
              <p:cNvSpPr/>
              <p:nvPr/>
            </p:nvSpPr>
            <p:spPr>
              <a:xfrm rot="16200000">
                <a:off x="7481498" y="2917035"/>
                <a:ext cx="7098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B090A68F-BA4B-4E24-8B20-2AA22B84EA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481498" y="2917035"/>
                <a:ext cx="70987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4626CC7C-84DA-420D-B665-2AD2ECC9B62F}"/>
              </a:ext>
            </a:extLst>
          </p:cNvPr>
          <p:cNvSpPr/>
          <p:nvPr/>
        </p:nvSpPr>
        <p:spPr>
          <a:xfrm>
            <a:off x="9192344" y="5048599"/>
            <a:ext cx="2353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Порог по времени</a:t>
            </a:r>
            <a:endParaRPr lang="ru-RU" dirty="0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0B4585BA-5734-4B83-92EA-733D9CFE2B3C}"/>
              </a:ext>
            </a:extLst>
          </p:cNvPr>
          <p:cNvSpPr/>
          <p:nvPr/>
        </p:nvSpPr>
        <p:spPr>
          <a:xfrm>
            <a:off x="8559628" y="3069429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665EC6CF-568C-47DF-9054-200BF65C4C4F}"/>
              </a:ext>
            </a:extLst>
          </p:cNvPr>
          <p:cNvSpPr/>
          <p:nvPr/>
        </p:nvSpPr>
        <p:spPr>
          <a:xfrm>
            <a:off x="8705890" y="3431894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38AFDBA9-7C07-4FB5-B617-B48755FB788A}"/>
              </a:ext>
            </a:extLst>
          </p:cNvPr>
          <p:cNvSpPr/>
          <p:nvPr/>
        </p:nvSpPr>
        <p:spPr>
          <a:xfrm>
            <a:off x="9171038" y="3274901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D17C78DB-EE15-430D-8939-AF509AD6E0E0}"/>
              </a:ext>
            </a:extLst>
          </p:cNvPr>
          <p:cNvSpPr/>
          <p:nvPr/>
        </p:nvSpPr>
        <p:spPr>
          <a:xfrm>
            <a:off x="9405449" y="3063825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E6388CEB-9E39-416A-8F03-F052471D927E}"/>
              </a:ext>
            </a:extLst>
          </p:cNvPr>
          <p:cNvSpPr/>
          <p:nvPr/>
        </p:nvSpPr>
        <p:spPr>
          <a:xfrm>
            <a:off x="9784438" y="2894975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542D1025-E940-4953-BF3A-E9529E65D3BC}"/>
              </a:ext>
            </a:extLst>
          </p:cNvPr>
          <p:cNvSpPr/>
          <p:nvPr/>
        </p:nvSpPr>
        <p:spPr>
          <a:xfrm>
            <a:off x="10100036" y="2986661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E3AFB101-ABF7-4A99-AC6A-2842152D038C}"/>
              </a:ext>
            </a:extLst>
          </p:cNvPr>
          <p:cNvSpPr/>
          <p:nvPr/>
        </p:nvSpPr>
        <p:spPr>
          <a:xfrm>
            <a:off x="10358346" y="3305897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9AC7BCA2-A3AE-479A-BA9E-DFB81790F9AB}"/>
              </a:ext>
            </a:extLst>
          </p:cNvPr>
          <p:cNvSpPr/>
          <p:nvPr/>
        </p:nvSpPr>
        <p:spPr>
          <a:xfrm>
            <a:off x="10649248" y="3159530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9AFF029D-4CB4-483B-9197-61DA66E3C30B}"/>
              </a:ext>
            </a:extLst>
          </p:cNvPr>
          <p:cNvSpPr/>
          <p:nvPr/>
        </p:nvSpPr>
        <p:spPr>
          <a:xfrm>
            <a:off x="10940150" y="2948932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B1CC2875-F1C8-4B8D-9110-13A1FFC625F2}"/>
              </a:ext>
            </a:extLst>
          </p:cNvPr>
          <p:cNvCxnSpPr/>
          <p:nvPr/>
        </p:nvCxnSpPr>
        <p:spPr>
          <a:xfrm>
            <a:off x="3791744" y="2268716"/>
            <a:ext cx="0" cy="4040023"/>
          </a:xfrm>
          <a:prstGeom prst="line">
            <a:avLst/>
          </a:prstGeom>
          <a:ln w="762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24D6F5F8-9E17-403F-9AC3-B62330981A21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4" name="Заголовок 1">
            <a:extLst>
              <a:ext uri="{FF2B5EF4-FFF2-40B4-BE49-F238E27FC236}">
                <a16:creationId xmlns:a16="http://schemas.microsoft.com/office/drawing/2014/main" id="{B2329627-92ED-4EAD-AEDF-AC40BFF542E7}"/>
              </a:ext>
            </a:extLst>
          </p:cNvPr>
          <p:cNvSpPr txBox="1">
            <a:spLocks/>
          </p:cNvSpPr>
          <p:nvPr/>
        </p:nvSpPr>
        <p:spPr>
          <a:xfrm>
            <a:off x="-96688" y="932067"/>
            <a:ext cx="9786697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 для регрессии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68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41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Решений. Антон Долганов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0B638CFB-41C3-414C-970C-87E55F4CC843}"/>
              </a:ext>
            </a:extLst>
          </p:cNvPr>
          <p:cNvCxnSpPr/>
          <p:nvPr/>
        </p:nvCxnSpPr>
        <p:spPr>
          <a:xfrm>
            <a:off x="983432" y="1756013"/>
            <a:ext cx="0" cy="455330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BF5B8A59-FD39-4EA7-AAFB-9D50BCF51641}"/>
              </a:ext>
            </a:extLst>
          </p:cNvPr>
          <p:cNvCxnSpPr>
            <a:cxnSpLocks/>
          </p:cNvCxnSpPr>
          <p:nvPr/>
        </p:nvCxnSpPr>
        <p:spPr>
          <a:xfrm flipH="1">
            <a:off x="983432" y="6309320"/>
            <a:ext cx="895332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145B90D0-49BB-4B9E-A66D-505B9B4020EB}"/>
              </a:ext>
            </a:extLst>
          </p:cNvPr>
          <p:cNvSpPr/>
          <p:nvPr/>
        </p:nvSpPr>
        <p:spPr>
          <a:xfrm>
            <a:off x="4170738" y="2463106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B79F48A1-A4C2-472A-839E-4972CB244101}"/>
              </a:ext>
            </a:extLst>
          </p:cNvPr>
          <p:cNvSpPr/>
          <p:nvPr/>
        </p:nvSpPr>
        <p:spPr>
          <a:xfrm>
            <a:off x="6194037" y="362184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4B206CEA-9B72-4685-A351-181DD06608C3}"/>
              </a:ext>
            </a:extLst>
          </p:cNvPr>
          <p:cNvSpPr/>
          <p:nvPr/>
        </p:nvSpPr>
        <p:spPr>
          <a:xfrm>
            <a:off x="5250738" y="2186418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4FDAABAE-1154-49CD-AE58-76CEE182E490}"/>
              </a:ext>
            </a:extLst>
          </p:cNvPr>
          <p:cNvSpPr/>
          <p:nvPr/>
        </p:nvSpPr>
        <p:spPr>
          <a:xfrm>
            <a:off x="4710738" y="222754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F1408F0B-58ED-40AF-ABC3-0326851D58D4}"/>
              </a:ext>
            </a:extLst>
          </p:cNvPr>
          <p:cNvSpPr/>
          <p:nvPr/>
        </p:nvSpPr>
        <p:spPr>
          <a:xfrm>
            <a:off x="7504508" y="584796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D29246E1-9380-43F0-9D1A-7A42A651ECA3}"/>
              </a:ext>
            </a:extLst>
          </p:cNvPr>
          <p:cNvSpPr/>
          <p:nvPr/>
        </p:nvSpPr>
        <p:spPr>
          <a:xfrm>
            <a:off x="8145787" y="585220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73F5B02E-E87F-4757-B5F0-C9DC713E7596}"/>
              </a:ext>
            </a:extLst>
          </p:cNvPr>
          <p:cNvSpPr/>
          <p:nvPr/>
        </p:nvSpPr>
        <p:spPr>
          <a:xfrm>
            <a:off x="2857470" y="545969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8F286C5C-FB6E-4DB7-8B8A-3EADEC3E411C}"/>
              </a:ext>
            </a:extLst>
          </p:cNvPr>
          <p:cNvSpPr/>
          <p:nvPr/>
        </p:nvSpPr>
        <p:spPr>
          <a:xfrm>
            <a:off x="2317470" y="570331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A149BF1B-F444-411A-9A5D-952671FC3AF7}"/>
              </a:ext>
            </a:extLst>
          </p:cNvPr>
          <p:cNvSpPr/>
          <p:nvPr/>
        </p:nvSpPr>
        <p:spPr>
          <a:xfrm>
            <a:off x="1632178" y="578961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39358035-9AA7-4A45-B9E1-54F468F3C994}"/>
              </a:ext>
            </a:extLst>
          </p:cNvPr>
          <p:cNvSpPr/>
          <p:nvPr/>
        </p:nvSpPr>
        <p:spPr>
          <a:xfrm>
            <a:off x="6908501" y="568644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FE83A713-E24B-4483-B6C3-6B23D7D1BB9C}"/>
              </a:ext>
            </a:extLst>
          </p:cNvPr>
          <p:cNvSpPr/>
          <p:nvPr/>
        </p:nvSpPr>
        <p:spPr>
          <a:xfrm>
            <a:off x="6366000" y="424472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1E207FFB-69A1-4B51-8581-DC90F9A20289}"/>
              </a:ext>
            </a:extLst>
          </p:cNvPr>
          <p:cNvSpPr/>
          <p:nvPr/>
        </p:nvSpPr>
        <p:spPr>
          <a:xfrm>
            <a:off x="3122521" y="6308739"/>
            <a:ext cx="75697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Время проведенное в Казино, мин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BF8F91AC-C054-41A4-AB3B-A360D30FDD6D}"/>
              </a:ext>
            </a:extLst>
          </p:cNvPr>
          <p:cNvSpPr/>
          <p:nvPr/>
        </p:nvSpPr>
        <p:spPr>
          <a:xfrm rot="16200000">
            <a:off x="-917458" y="3599454"/>
            <a:ext cx="2744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Выигрыш, $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E11724AC-EFDC-45DC-BCF7-299A9A5209EA}"/>
              </a:ext>
            </a:extLst>
          </p:cNvPr>
          <p:cNvCxnSpPr/>
          <p:nvPr/>
        </p:nvCxnSpPr>
        <p:spPr>
          <a:xfrm>
            <a:off x="3863752" y="2289587"/>
            <a:ext cx="0" cy="4040023"/>
          </a:xfrm>
          <a:prstGeom prst="line">
            <a:avLst/>
          </a:prstGeom>
          <a:ln w="762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5F3AAFC3-683B-4C65-9E68-79AAFDF00759}"/>
              </a:ext>
            </a:extLst>
          </p:cNvPr>
          <p:cNvCxnSpPr/>
          <p:nvPr/>
        </p:nvCxnSpPr>
        <p:spPr>
          <a:xfrm>
            <a:off x="6023992" y="2269296"/>
            <a:ext cx="0" cy="4040023"/>
          </a:xfrm>
          <a:prstGeom prst="line">
            <a:avLst/>
          </a:prstGeom>
          <a:ln w="762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E501939D-4E49-4AB5-B403-B0CE16FB2186}"/>
              </a:ext>
            </a:extLst>
          </p:cNvPr>
          <p:cNvCxnSpPr/>
          <p:nvPr/>
        </p:nvCxnSpPr>
        <p:spPr>
          <a:xfrm>
            <a:off x="6906000" y="2269297"/>
            <a:ext cx="0" cy="4040023"/>
          </a:xfrm>
          <a:prstGeom prst="line">
            <a:avLst/>
          </a:prstGeom>
          <a:ln w="762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F41D0A39-3AB8-45B4-9638-5241F59B0F4E}"/>
              </a:ext>
            </a:extLst>
          </p:cNvPr>
          <p:cNvCxnSpPr/>
          <p:nvPr/>
        </p:nvCxnSpPr>
        <p:spPr>
          <a:xfrm>
            <a:off x="1487488" y="5814807"/>
            <a:ext cx="2376264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36DB8CE4-A95B-43DC-80F8-305187BE1B32}"/>
              </a:ext>
            </a:extLst>
          </p:cNvPr>
          <p:cNvCxnSpPr/>
          <p:nvPr/>
        </p:nvCxnSpPr>
        <p:spPr>
          <a:xfrm>
            <a:off x="3817773" y="2497549"/>
            <a:ext cx="2376264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A7248BA4-47CE-4BA5-B0BD-45BBDF6BD4CB}"/>
              </a:ext>
            </a:extLst>
          </p:cNvPr>
          <p:cNvCxnSpPr>
            <a:cxnSpLocks/>
          </p:cNvCxnSpPr>
          <p:nvPr/>
        </p:nvCxnSpPr>
        <p:spPr>
          <a:xfrm>
            <a:off x="6096000" y="4161842"/>
            <a:ext cx="810000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4FB50F96-6920-4172-A47D-60D18B02C210}"/>
              </a:ext>
            </a:extLst>
          </p:cNvPr>
          <p:cNvCxnSpPr>
            <a:cxnSpLocks/>
          </p:cNvCxnSpPr>
          <p:nvPr/>
        </p:nvCxnSpPr>
        <p:spPr>
          <a:xfrm>
            <a:off x="6856376" y="6012666"/>
            <a:ext cx="1922245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76616D60-B9A5-4515-8CFC-55E1FF949C8C}"/>
              </a:ext>
            </a:extLst>
          </p:cNvPr>
          <p:cNvGrpSpPr/>
          <p:nvPr/>
        </p:nvGrpSpPr>
        <p:grpSpPr>
          <a:xfrm>
            <a:off x="7399991" y="2118251"/>
            <a:ext cx="4752722" cy="3259727"/>
            <a:chOff x="4027322" y="3600533"/>
            <a:chExt cx="5009016" cy="2697679"/>
          </a:xfrm>
        </p:grpSpPr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B7E2A554-8E4D-4275-8C54-668DDFB5B507}"/>
                </a:ext>
              </a:extLst>
            </p:cNvPr>
            <p:cNvSpPr/>
            <p:nvPr/>
          </p:nvSpPr>
          <p:spPr>
            <a:xfrm>
              <a:off x="4706595" y="3600533"/>
              <a:ext cx="1604017" cy="4267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b="1" dirty="0"/>
                <a:t>Время</a:t>
              </a:r>
              <a:r>
                <a:rPr lang="en-US" sz="2000" dirty="0"/>
                <a:t> &lt; 10</a:t>
              </a:r>
              <a:endParaRPr lang="ru-RU" sz="2000" dirty="0"/>
            </a:p>
          </p:txBody>
        </p:sp>
        <p:sp>
          <p:nvSpPr>
            <p:cNvPr id="46" name="Прямоугольник: скругленные углы 45">
              <a:extLst>
                <a:ext uri="{FF2B5EF4-FFF2-40B4-BE49-F238E27FC236}">
                  <a16:creationId xmlns:a16="http://schemas.microsoft.com/office/drawing/2014/main" id="{86928036-AF66-4693-9274-5AE22C037687}"/>
                </a:ext>
              </a:extLst>
            </p:cNvPr>
            <p:cNvSpPr/>
            <p:nvPr/>
          </p:nvSpPr>
          <p:spPr>
            <a:xfrm>
              <a:off x="6143630" y="4244677"/>
              <a:ext cx="1709908" cy="4232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b="1" dirty="0"/>
                <a:t>Время</a:t>
              </a:r>
              <a:r>
                <a:rPr lang="en-US" sz="2000" dirty="0"/>
                <a:t> ≥ 25</a:t>
              </a:r>
              <a:endParaRPr lang="ru-RU" sz="2000" dirty="0"/>
            </a:p>
          </p:txBody>
        </p:sp>
        <p:sp>
          <p:nvSpPr>
            <p:cNvPr id="47" name="Прямоугольник: скругленные углы 46">
              <a:extLst>
                <a:ext uri="{FF2B5EF4-FFF2-40B4-BE49-F238E27FC236}">
                  <a16:creationId xmlns:a16="http://schemas.microsoft.com/office/drawing/2014/main" id="{A2BD5B7A-63A1-42F4-898A-F53B6687FC4F}"/>
                </a:ext>
              </a:extLst>
            </p:cNvPr>
            <p:cNvSpPr/>
            <p:nvPr/>
          </p:nvSpPr>
          <p:spPr>
            <a:xfrm>
              <a:off x="5503734" y="4994108"/>
              <a:ext cx="1152128" cy="38150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4 $</a:t>
              </a:r>
              <a:endParaRPr lang="ru-RU" sz="2000" b="1" dirty="0"/>
            </a:p>
          </p:txBody>
        </p:sp>
        <p:cxnSp>
          <p:nvCxnSpPr>
            <p:cNvPr id="48" name="Прямая со стрелкой 47">
              <a:extLst>
                <a:ext uri="{FF2B5EF4-FFF2-40B4-BE49-F238E27FC236}">
                  <a16:creationId xmlns:a16="http://schemas.microsoft.com/office/drawing/2014/main" id="{7C7B2FC5-FC0C-4DB1-B395-FAA8759FE292}"/>
                </a:ext>
              </a:extLst>
            </p:cNvPr>
            <p:cNvCxnSpPr>
              <a:cxnSpLocks/>
              <a:stCxn id="45" idx="2"/>
              <a:endCxn id="53" idx="0"/>
            </p:cNvCxnSpPr>
            <p:nvPr/>
          </p:nvCxnSpPr>
          <p:spPr>
            <a:xfrm flipH="1">
              <a:off x="4559215" y="4027283"/>
              <a:ext cx="949389" cy="240381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 стрелкой 48">
              <a:extLst>
                <a:ext uri="{FF2B5EF4-FFF2-40B4-BE49-F238E27FC236}">
                  <a16:creationId xmlns:a16="http://schemas.microsoft.com/office/drawing/2014/main" id="{5B78686A-BDAF-40DE-B520-B52C2C7C6C8E}"/>
                </a:ext>
              </a:extLst>
            </p:cNvPr>
            <p:cNvCxnSpPr>
              <a:cxnSpLocks/>
              <a:stCxn id="45" idx="2"/>
              <a:endCxn id="46" idx="0"/>
            </p:cNvCxnSpPr>
            <p:nvPr/>
          </p:nvCxnSpPr>
          <p:spPr>
            <a:xfrm>
              <a:off x="5508604" y="4027283"/>
              <a:ext cx="1489980" cy="21739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 стрелкой 49">
              <a:extLst>
                <a:ext uri="{FF2B5EF4-FFF2-40B4-BE49-F238E27FC236}">
                  <a16:creationId xmlns:a16="http://schemas.microsoft.com/office/drawing/2014/main" id="{5F2AA611-B134-4BB0-A80D-E3509D8FAA9A}"/>
                </a:ext>
              </a:extLst>
            </p:cNvPr>
            <p:cNvCxnSpPr>
              <a:cxnSpLocks/>
              <a:stCxn id="46" idx="2"/>
              <a:endCxn id="47" idx="0"/>
            </p:cNvCxnSpPr>
            <p:nvPr/>
          </p:nvCxnSpPr>
          <p:spPr>
            <a:xfrm flipH="1">
              <a:off x="6079798" y="4667962"/>
              <a:ext cx="918786" cy="326146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 стрелкой 50">
              <a:extLst>
                <a:ext uri="{FF2B5EF4-FFF2-40B4-BE49-F238E27FC236}">
                  <a16:creationId xmlns:a16="http://schemas.microsoft.com/office/drawing/2014/main" id="{E42C37EB-099B-4E79-A731-5918B41CA299}"/>
                </a:ext>
              </a:extLst>
            </p:cNvPr>
            <p:cNvCxnSpPr>
              <a:cxnSpLocks/>
              <a:stCxn id="46" idx="2"/>
              <a:endCxn id="55" idx="0"/>
            </p:cNvCxnSpPr>
            <p:nvPr/>
          </p:nvCxnSpPr>
          <p:spPr>
            <a:xfrm>
              <a:off x="6998584" y="4667962"/>
              <a:ext cx="777854" cy="443231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Прямоугольник: скругленные углы 52">
              <a:extLst>
                <a:ext uri="{FF2B5EF4-FFF2-40B4-BE49-F238E27FC236}">
                  <a16:creationId xmlns:a16="http://schemas.microsoft.com/office/drawing/2014/main" id="{823217EA-8FBE-42C6-88CC-16E3A6B2338F}"/>
                </a:ext>
              </a:extLst>
            </p:cNvPr>
            <p:cNvSpPr/>
            <p:nvPr/>
          </p:nvSpPr>
          <p:spPr>
            <a:xfrm>
              <a:off x="4027322" y="4267664"/>
              <a:ext cx="1063785" cy="42328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5 $</a:t>
              </a:r>
              <a:endParaRPr lang="ru-RU" sz="2000" b="1" dirty="0"/>
            </a:p>
          </p:txBody>
        </p:sp>
        <p:sp>
          <p:nvSpPr>
            <p:cNvPr id="55" name="Прямоугольник: скругленные углы 54">
              <a:extLst>
                <a:ext uri="{FF2B5EF4-FFF2-40B4-BE49-F238E27FC236}">
                  <a16:creationId xmlns:a16="http://schemas.microsoft.com/office/drawing/2014/main" id="{72E120DB-FE90-49A2-950C-5B5B4E25F0DD}"/>
                </a:ext>
              </a:extLst>
            </p:cNvPr>
            <p:cNvSpPr/>
            <p:nvPr/>
          </p:nvSpPr>
          <p:spPr>
            <a:xfrm>
              <a:off x="6998584" y="5111193"/>
              <a:ext cx="1555707" cy="4232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b="1" dirty="0"/>
                <a:t>Время</a:t>
              </a:r>
              <a:r>
                <a:rPr lang="en-US" sz="2000" dirty="0"/>
                <a:t> ≥ 20 </a:t>
              </a:r>
              <a:endParaRPr lang="ru-RU" sz="2000" dirty="0"/>
            </a:p>
          </p:txBody>
        </p:sp>
        <p:sp>
          <p:nvSpPr>
            <p:cNvPr id="56" name="Прямоугольник: скругленные углы 55">
              <a:extLst>
                <a:ext uri="{FF2B5EF4-FFF2-40B4-BE49-F238E27FC236}">
                  <a16:creationId xmlns:a16="http://schemas.microsoft.com/office/drawing/2014/main" id="{A83DA446-1343-4A31-AB5F-221538A1B907}"/>
                </a:ext>
              </a:extLst>
            </p:cNvPr>
            <p:cNvSpPr/>
            <p:nvPr/>
          </p:nvSpPr>
          <p:spPr>
            <a:xfrm>
              <a:off x="6703951" y="5916706"/>
              <a:ext cx="897664" cy="38150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25 $</a:t>
              </a:r>
              <a:endParaRPr lang="ru-RU" sz="2000" b="1" dirty="0"/>
            </a:p>
          </p:txBody>
        </p:sp>
        <p:sp>
          <p:nvSpPr>
            <p:cNvPr id="57" name="Прямоугольник: скругленные углы 56">
              <a:extLst>
                <a:ext uri="{FF2B5EF4-FFF2-40B4-BE49-F238E27FC236}">
                  <a16:creationId xmlns:a16="http://schemas.microsoft.com/office/drawing/2014/main" id="{5431ED8A-BA9D-4A3A-8B0A-B50AF063B235}"/>
                </a:ext>
              </a:extLst>
            </p:cNvPr>
            <p:cNvSpPr/>
            <p:nvPr/>
          </p:nvSpPr>
          <p:spPr>
            <a:xfrm>
              <a:off x="8028362" y="5916705"/>
              <a:ext cx="1007976" cy="38150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50 $</a:t>
              </a:r>
              <a:endParaRPr lang="ru-RU" sz="2000" b="1" dirty="0"/>
            </a:p>
          </p:txBody>
        </p:sp>
        <p:cxnSp>
          <p:nvCxnSpPr>
            <p:cNvPr id="58" name="Прямая со стрелкой 57">
              <a:extLst>
                <a:ext uri="{FF2B5EF4-FFF2-40B4-BE49-F238E27FC236}">
                  <a16:creationId xmlns:a16="http://schemas.microsoft.com/office/drawing/2014/main" id="{2F771AD4-54F3-4E9B-B5D9-DD8FA5B9C6F9}"/>
                </a:ext>
              </a:extLst>
            </p:cNvPr>
            <p:cNvCxnSpPr>
              <a:cxnSpLocks/>
              <a:stCxn id="55" idx="2"/>
              <a:endCxn id="56" idx="0"/>
            </p:cNvCxnSpPr>
            <p:nvPr/>
          </p:nvCxnSpPr>
          <p:spPr>
            <a:xfrm flipH="1">
              <a:off x="7152783" y="5534477"/>
              <a:ext cx="623655" cy="382229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 стрелкой 58">
              <a:extLst>
                <a:ext uri="{FF2B5EF4-FFF2-40B4-BE49-F238E27FC236}">
                  <a16:creationId xmlns:a16="http://schemas.microsoft.com/office/drawing/2014/main" id="{26B6D4FF-BFD6-46BC-8D2E-E4D8BD005C48}"/>
                </a:ext>
              </a:extLst>
            </p:cNvPr>
            <p:cNvCxnSpPr>
              <a:cxnSpLocks/>
              <a:stCxn id="55" idx="2"/>
              <a:endCxn id="57" idx="0"/>
            </p:cNvCxnSpPr>
            <p:nvPr/>
          </p:nvCxnSpPr>
          <p:spPr>
            <a:xfrm>
              <a:off x="7776438" y="5534477"/>
              <a:ext cx="755912" cy="38222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Заголовок 1">
            <a:extLst>
              <a:ext uri="{FF2B5EF4-FFF2-40B4-BE49-F238E27FC236}">
                <a16:creationId xmlns:a16="http://schemas.microsoft.com/office/drawing/2014/main" id="{69956D03-BEA8-4C2E-9142-967093411EE5}"/>
              </a:ext>
            </a:extLst>
          </p:cNvPr>
          <p:cNvSpPr txBox="1">
            <a:spLocks/>
          </p:cNvSpPr>
          <p:nvPr/>
        </p:nvSpPr>
        <p:spPr>
          <a:xfrm>
            <a:off x="-96688" y="932067"/>
            <a:ext cx="9786697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 для регрессии</a:t>
            </a:r>
          </a:p>
        </p:txBody>
      </p:sp>
    </p:spTree>
    <p:extLst>
      <p:ext uri="{BB962C8B-B14F-4D97-AF65-F5344CB8AC3E}">
        <p14:creationId xmlns:p14="http://schemas.microsoft.com/office/powerpoint/2010/main" val="398073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9B647D7-D3F3-438A-9303-CDF9F3214A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028"/>
          <a:stretch/>
        </p:blipFill>
        <p:spPr>
          <a:xfrm>
            <a:off x="7111173" y="1567390"/>
            <a:ext cx="4203473" cy="336194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3477" y="1005800"/>
            <a:ext cx="8347241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 для регрессии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42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Решений. Антон Долганов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24D6F5F8-9E17-403F-9AC3-B62330981A21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66" name="Прямая соединительная линия 65">
            <a:extLst>
              <a:ext uri="{FF2B5EF4-FFF2-40B4-BE49-F238E27FC236}">
                <a16:creationId xmlns:a16="http://schemas.microsoft.com/office/drawing/2014/main" id="{10CCAAB5-F043-48C1-965A-B7B4063E2483}"/>
              </a:ext>
            </a:extLst>
          </p:cNvPr>
          <p:cNvCxnSpPr>
            <a:cxnSpLocks/>
          </p:cNvCxnSpPr>
          <p:nvPr/>
        </p:nvCxnSpPr>
        <p:spPr>
          <a:xfrm>
            <a:off x="1957474" y="1706893"/>
            <a:ext cx="0" cy="2521330"/>
          </a:xfrm>
          <a:prstGeom prst="line">
            <a:avLst/>
          </a:prstGeom>
          <a:ln w="762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>
            <a:extLst>
              <a:ext uri="{FF2B5EF4-FFF2-40B4-BE49-F238E27FC236}">
                <a16:creationId xmlns:a16="http://schemas.microsoft.com/office/drawing/2014/main" id="{21D07DB7-7145-46B8-BA07-7B1276986BCB}"/>
              </a:ext>
            </a:extLst>
          </p:cNvPr>
          <p:cNvCxnSpPr>
            <a:cxnSpLocks/>
          </p:cNvCxnSpPr>
          <p:nvPr/>
        </p:nvCxnSpPr>
        <p:spPr>
          <a:xfrm>
            <a:off x="877354" y="3932616"/>
            <a:ext cx="936104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>
            <a:extLst>
              <a:ext uri="{FF2B5EF4-FFF2-40B4-BE49-F238E27FC236}">
                <a16:creationId xmlns:a16="http://schemas.microsoft.com/office/drawing/2014/main" id="{8706A34A-4102-4C0B-B2EF-EC242B0A1154}"/>
              </a:ext>
            </a:extLst>
          </p:cNvPr>
          <p:cNvCxnSpPr>
            <a:cxnSpLocks/>
          </p:cNvCxnSpPr>
          <p:nvPr/>
        </p:nvCxnSpPr>
        <p:spPr>
          <a:xfrm>
            <a:off x="1957474" y="3140528"/>
            <a:ext cx="2880320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>
            <a:extLst>
              <a:ext uri="{FF2B5EF4-FFF2-40B4-BE49-F238E27FC236}">
                <a16:creationId xmlns:a16="http://schemas.microsoft.com/office/drawing/2014/main" id="{A5928027-1DAD-433F-A979-6E028BD6A07C}"/>
              </a:ext>
            </a:extLst>
          </p:cNvPr>
          <p:cNvCxnSpPr>
            <a:cxnSpLocks/>
          </p:cNvCxnSpPr>
          <p:nvPr/>
        </p:nvCxnSpPr>
        <p:spPr>
          <a:xfrm>
            <a:off x="9476994" y="1767919"/>
            <a:ext cx="0" cy="2521330"/>
          </a:xfrm>
          <a:prstGeom prst="line">
            <a:avLst/>
          </a:prstGeom>
          <a:ln w="762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>
            <a:extLst>
              <a:ext uri="{FF2B5EF4-FFF2-40B4-BE49-F238E27FC236}">
                <a16:creationId xmlns:a16="http://schemas.microsoft.com/office/drawing/2014/main" id="{830CFDF7-D01E-4546-9EAA-949BE87FE739}"/>
              </a:ext>
            </a:extLst>
          </p:cNvPr>
          <p:cNvCxnSpPr>
            <a:cxnSpLocks/>
          </p:cNvCxnSpPr>
          <p:nvPr/>
        </p:nvCxnSpPr>
        <p:spPr>
          <a:xfrm>
            <a:off x="8098780" y="3140528"/>
            <a:ext cx="936104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>
            <a:extLst>
              <a:ext uri="{FF2B5EF4-FFF2-40B4-BE49-F238E27FC236}">
                <a16:creationId xmlns:a16="http://schemas.microsoft.com/office/drawing/2014/main" id="{087D561D-42C4-41B6-9D41-85A677E14042}"/>
              </a:ext>
            </a:extLst>
          </p:cNvPr>
          <p:cNvCxnSpPr>
            <a:cxnSpLocks/>
          </p:cNvCxnSpPr>
          <p:nvPr/>
        </p:nvCxnSpPr>
        <p:spPr>
          <a:xfrm>
            <a:off x="9984432" y="2708920"/>
            <a:ext cx="936104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Прямоугольник 71">
                <a:extLst>
                  <a:ext uri="{FF2B5EF4-FFF2-40B4-BE49-F238E27FC236}">
                    <a16:creationId xmlns:a16="http://schemas.microsoft.com/office/drawing/2014/main" id="{199046C2-75AC-4B03-ADB8-589D1E92FE94}"/>
                  </a:ext>
                </a:extLst>
              </p:cNvPr>
              <p:cNvSpPr/>
              <p:nvPr/>
            </p:nvSpPr>
            <p:spPr>
              <a:xfrm>
                <a:off x="695400" y="4776257"/>
                <a:ext cx="178631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Время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Порог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72" name="Прямоугольник 71">
                <a:extLst>
                  <a:ext uri="{FF2B5EF4-FFF2-40B4-BE49-F238E27FC236}">
                    <a16:creationId xmlns:a16="http://schemas.microsoft.com/office/drawing/2014/main" id="{199046C2-75AC-4B03-ADB8-589D1E92FE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00" y="4776257"/>
                <a:ext cx="1786318" cy="646331"/>
              </a:xfrm>
              <a:prstGeom prst="rect">
                <a:avLst/>
              </a:prstGeom>
              <a:blipFill>
                <a:blip r:embed="rId5"/>
                <a:stretch>
                  <a:fillRect r="-1296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Прямоугольник 72">
                <a:extLst>
                  <a:ext uri="{FF2B5EF4-FFF2-40B4-BE49-F238E27FC236}">
                    <a16:creationId xmlns:a16="http://schemas.microsoft.com/office/drawing/2014/main" id="{FE259DC1-C982-4F45-A1C5-DC582CBEBB8B}"/>
                  </a:ext>
                </a:extLst>
              </p:cNvPr>
              <p:cNvSpPr/>
              <p:nvPr/>
            </p:nvSpPr>
            <p:spPr>
              <a:xfrm>
                <a:off x="7635416" y="4794475"/>
                <a:ext cx="178631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Пол</m:t>
                      </m:r>
                      <m:r>
                        <a:rPr lang="en-US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Порог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73" name="Прямоугольник 72">
                <a:extLst>
                  <a:ext uri="{FF2B5EF4-FFF2-40B4-BE49-F238E27FC236}">
                    <a16:creationId xmlns:a16="http://schemas.microsoft.com/office/drawing/2014/main" id="{FE259DC1-C982-4F45-A1C5-DC582CBEBB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5416" y="4794475"/>
                <a:ext cx="1786318" cy="646331"/>
              </a:xfrm>
              <a:prstGeom prst="rect">
                <a:avLst/>
              </a:prstGeom>
              <a:blipFill>
                <a:blip r:embed="rId6"/>
                <a:stretch>
                  <a:fillRect r="-1017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Группа 73">
            <a:extLst>
              <a:ext uri="{FF2B5EF4-FFF2-40B4-BE49-F238E27FC236}">
                <a16:creationId xmlns:a16="http://schemas.microsoft.com/office/drawing/2014/main" id="{63FFA2D7-AA3B-49AE-80FE-3E688CB4D687}"/>
              </a:ext>
            </a:extLst>
          </p:cNvPr>
          <p:cNvGrpSpPr/>
          <p:nvPr/>
        </p:nvGrpSpPr>
        <p:grpSpPr>
          <a:xfrm>
            <a:off x="4698749" y="4781561"/>
            <a:ext cx="3630441" cy="2144910"/>
            <a:chOff x="4027322" y="3600533"/>
            <a:chExt cx="3826215" cy="1775081"/>
          </a:xfrm>
        </p:grpSpPr>
        <p:sp>
          <p:nvSpPr>
            <p:cNvPr id="75" name="Прямоугольник: скругленные углы 74">
              <a:extLst>
                <a:ext uri="{FF2B5EF4-FFF2-40B4-BE49-F238E27FC236}">
                  <a16:creationId xmlns:a16="http://schemas.microsoft.com/office/drawing/2014/main" id="{8C7F5312-5B33-473D-BDDB-AAF7E4C09FD0}"/>
                </a:ext>
              </a:extLst>
            </p:cNvPr>
            <p:cNvSpPr/>
            <p:nvPr/>
          </p:nvSpPr>
          <p:spPr>
            <a:xfrm>
              <a:off x="4909086" y="3600533"/>
              <a:ext cx="1577419" cy="4267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b="1" dirty="0"/>
                <a:t>Время</a:t>
              </a:r>
              <a:r>
                <a:rPr lang="en-US" sz="2000" dirty="0"/>
                <a:t> &lt; 10</a:t>
              </a:r>
              <a:endParaRPr lang="ru-RU" sz="2000" dirty="0"/>
            </a:p>
          </p:txBody>
        </p:sp>
        <p:sp>
          <p:nvSpPr>
            <p:cNvPr id="76" name="Прямоугольник: скругленные углы 75">
              <a:extLst>
                <a:ext uri="{FF2B5EF4-FFF2-40B4-BE49-F238E27FC236}">
                  <a16:creationId xmlns:a16="http://schemas.microsoft.com/office/drawing/2014/main" id="{7B0EE842-A381-4549-BE51-742732EAE2B7}"/>
                </a:ext>
              </a:extLst>
            </p:cNvPr>
            <p:cNvSpPr/>
            <p:nvPr/>
          </p:nvSpPr>
          <p:spPr>
            <a:xfrm>
              <a:off x="6209176" y="4244677"/>
              <a:ext cx="1401526" cy="4232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b="1" dirty="0"/>
                <a:t>Пол</a:t>
              </a:r>
              <a:r>
                <a:rPr lang="en-US" sz="2000" b="1" dirty="0"/>
                <a:t> - M</a:t>
              </a:r>
              <a:endParaRPr lang="ru-RU" sz="2000" dirty="0"/>
            </a:p>
          </p:txBody>
        </p:sp>
        <p:sp>
          <p:nvSpPr>
            <p:cNvPr id="77" name="Прямоугольник: скругленные углы 76">
              <a:extLst>
                <a:ext uri="{FF2B5EF4-FFF2-40B4-BE49-F238E27FC236}">
                  <a16:creationId xmlns:a16="http://schemas.microsoft.com/office/drawing/2014/main" id="{86F18A6F-8367-442B-929C-EA80C23BF083}"/>
                </a:ext>
              </a:extLst>
            </p:cNvPr>
            <p:cNvSpPr/>
            <p:nvPr/>
          </p:nvSpPr>
          <p:spPr>
            <a:xfrm>
              <a:off x="5503734" y="4994108"/>
              <a:ext cx="1152128" cy="38150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25 $</a:t>
              </a:r>
              <a:endParaRPr lang="ru-RU" sz="2000" b="1" dirty="0"/>
            </a:p>
          </p:txBody>
        </p:sp>
        <p:cxnSp>
          <p:nvCxnSpPr>
            <p:cNvPr id="78" name="Прямая со стрелкой 77">
              <a:extLst>
                <a:ext uri="{FF2B5EF4-FFF2-40B4-BE49-F238E27FC236}">
                  <a16:creationId xmlns:a16="http://schemas.microsoft.com/office/drawing/2014/main" id="{B628D6F7-8A02-43F5-A660-385CC05B767A}"/>
                </a:ext>
              </a:extLst>
            </p:cNvPr>
            <p:cNvCxnSpPr>
              <a:cxnSpLocks/>
              <a:stCxn id="75" idx="2"/>
              <a:endCxn id="82" idx="0"/>
            </p:cNvCxnSpPr>
            <p:nvPr/>
          </p:nvCxnSpPr>
          <p:spPr>
            <a:xfrm flipH="1">
              <a:off x="4559215" y="4027283"/>
              <a:ext cx="1138580" cy="240381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 стрелкой 78">
              <a:extLst>
                <a:ext uri="{FF2B5EF4-FFF2-40B4-BE49-F238E27FC236}">
                  <a16:creationId xmlns:a16="http://schemas.microsoft.com/office/drawing/2014/main" id="{4B8DBCAF-AF4A-4997-9875-43FAFC2B6BF7}"/>
                </a:ext>
              </a:extLst>
            </p:cNvPr>
            <p:cNvCxnSpPr>
              <a:cxnSpLocks/>
              <a:stCxn id="75" idx="2"/>
              <a:endCxn id="76" idx="0"/>
            </p:cNvCxnSpPr>
            <p:nvPr/>
          </p:nvCxnSpPr>
          <p:spPr>
            <a:xfrm>
              <a:off x="5697795" y="4027283"/>
              <a:ext cx="1212144" cy="21739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Прямая со стрелкой 79">
              <a:extLst>
                <a:ext uri="{FF2B5EF4-FFF2-40B4-BE49-F238E27FC236}">
                  <a16:creationId xmlns:a16="http://schemas.microsoft.com/office/drawing/2014/main" id="{D5E20C0E-1E07-4BA5-B330-13FA114C4844}"/>
                </a:ext>
              </a:extLst>
            </p:cNvPr>
            <p:cNvCxnSpPr>
              <a:cxnSpLocks/>
              <a:stCxn id="76" idx="2"/>
              <a:endCxn id="77" idx="0"/>
            </p:cNvCxnSpPr>
            <p:nvPr/>
          </p:nvCxnSpPr>
          <p:spPr>
            <a:xfrm flipH="1">
              <a:off x="6079798" y="4667962"/>
              <a:ext cx="830141" cy="326146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 стрелкой 80">
              <a:extLst>
                <a:ext uri="{FF2B5EF4-FFF2-40B4-BE49-F238E27FC236}">
                  <a16:creationId xmlns:a16="http://schemas.microsoft.com/office/drawing/2014/main" id="{9881C4B6-320C-44B0-9FA1-B65C44FF13EF}"/>
                </a:ext>
              </a:extLst>
            </p:cNvPr>
            <p:cNvCxnSpPr>
              <a:cxnSpLocks/>
              <a:stCxn id="76" idx="2"/>
            </p:cNvCxnSpPr>
            <p:nvPr/>
          </p:nvCxnSpPr>
          <p:spPr>
            <a:xfrm>
              <a:off x="6909939" y="4667962"/>
              <a:ext cx="943598" cy="443231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Прямоугольник: скругленные углы 81">
              <a:extLst>
                <a:ext uri="{FF2B5EF4-FFF2-40B4-BE49-F238E27FC236}">
                  <a16:creationId xmlns:a16="http://schemas.microsoft.com/office/drawing/2014/main" id="{49109AC9-170D-4327-B433-FD79569346B1}"/>
                </a:ext>
              </a:extLst>
            </p:cNvPr>
            <p:cNvSpPr/>
            <p:nvPr/>
          </p:nvSpPr>
          <p:spPr>
            <a:xfrm>
              <a:off x="4027322" y="4267664"/>
              <a:ext cx="1063785" cy="42328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5 $</a:t>
              </a:r>
              <a:endParaRPr lang="ru-RU" sz="2000" b="1" dirty="0"/>
            </a:p>
          </p:txBody>
        </p:sp>
      </p:grpSp>
      <p:pic>
        <p:nvPicPr>
          <p:cNvPr id="29" name="Объект 6">
            <a:extLst>
              <a:ext uri="{FF2B5EF4-FFF2-40B4-BE49-F238E27FC236}">
                <a16:creationId xmlns:a16="http://schemas.microsoft.com/office/drawing/2014/main" id="{BC08AF19-3FF5-4165-8B18-9AE5731F8FB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7"/>
          <a:stretch>
            <a:fillRect/>
          </a:stretch>
        </p:blipFill>
        <p:spPr>
          <a:xfrm>
            <a:off x="132297" y="1900373"/>
            <a:ext cx="5384800" cy="268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24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72" grpId="0"/>
      <p:bldP spid="7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8496944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 для регрессии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43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CDC258D-1598-419A-96FF-35954355065A}"/>
              </a:ext>
            </a:extLst>
          </p:cNvPr>
          <p:cNvSpPr/>
          <p:nvPr/>
        </p:nvSpPr>
        <p:spPr>
          <a:xfrm>
            <a:off x="5309995" y="1484295"/>
            <a:ext cx="1401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Python</a:t>
            </a:r>
            <a:endParaRPr lang="ru-RU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5440" y="2204864"/>
            <a:ext cx="9802054" cy="400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61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8496944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 для регрессии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44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CDC258D-1598-419A-96FF-35954355065A}"/>
              </a:ext>
            </a:extLst>
          </p:cNvPr>
          <p:cNvSpPr/>
          <p:nvPr/>
        </p:nvSpPr>
        <p:spPr>
          <a:xfrm>
            <a:off x="5309995" y="1484295"/>
            <a:ext cx="1401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Python</a:t>
            </a:r>
            <a:endParaRPr lang="ru-RU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99656" y="1988840"/>
            <a:ext cx="5227488" cy="463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65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8496944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 для регрессии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45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CDC258D-1598-419A-96FF-35954355065A}"/>
              </a:ext>
            </a:extLst>
          </p:cNvPr>
          <p:cNvSpPr/>
          <p:nvPr/>
        </p:nvSpPr>
        <p:spPr>
          <a:xfrm>
            <a:off x="5309995" y="1484295"/>
            <a:ext cx="1401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Python</a:t>
            </a:r>
            <a:endParaRPr lang="ru-RU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85ABE16-8E53-4A0F-93BB-333D64D8CC32}"/>
              </a:ext>
            </a:extLst>
          </p:cNvPr>
          <p:cNvSpPr/>
          <p:nvPr/>
        </p:nvSpPr>
        <p:spPr>
          <a:xfrm>
            <a:off x="433846" y="2572705"/>
            <a:ext cx="61506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DT_reg=DecisionTreeRegressor()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FC891EC-7D7C-4A93-92EA-5BB2B159B203}"/>
              </a:ext>
            </a:extLst>
          </p:cNvPr>
          <p:cNvSpPr/>
          <p:nvPr/>
        </p:nvSpPr>
        <p:spPr>
          <a:xfrm>
            <a:off x="425825" y="4767705"/>
            <a:ext cx="53463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DT_reg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.fit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X_train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y_train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fr-F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90251D6-4205-41AF-8369-FE9C906C623A}"/>
              </a:ext>
            </a:extLst>
          </p:cNvPr>
          <p:cNvSpPr/>
          <p:nvPr/>
        </p:nvSpPr>
        <p:spPr>
          <a:xfrm>
            <a:off x="425825" y="5359346"/>
            <a:ext cx="62680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y_predict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 DT_reg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.predict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X_test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FF0D078-E0A7-495D-AA83-595EF7FF51AC}"/>
              </a:ext>
            </a:extLst>
          </p:cNvPr>
          <p:cNvSpPr/>
          <p:nvPr/>
        </p:nvSpPr>
        <p:spPr>
          <a:xfrm>
            <a:off x="425826" y="1978952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sklearn.tree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DecisionTreeRegressor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F4A26F5-28E4-4361-8179-6B7800990CEC}"/>
              </a:ext>
            </a:extLst>
          </p:cNvPr>
          <p:cNvSpPr/>
          <p:nvPr/>
        </p:nvSpPr>
        <p:spPr>
          <a:xfrm>
            <a:off x="1070591" y="3006513"/>
            <a:ext cx="1102781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>
                <a:solidFill>
                  <a:srgbClr val="D5D5D5"/>
                </a:solidFill>
                <a:latin typeface="Courier New" panose="02070309020205020404" pitchFamily="49" charset="0"/>
              </a:rPr>
              <a:t>DecisionTreeRegressor(ccp_alpha=0.0, criterion='mse', max_depth=</a:t>
            </a:r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</a:rPr>
              <a:t>No</a:t>
            </a:r>
            <a:r>
              <a:rPr lang="tr-TR" sz="2000" dirty="0">
                <a:solidFill>
                  <a:srgbClr val="D5D5D5"/>
                </a:solidFill>
                <a:latin typeface="Courier New" panose="02070309020205020404" pitchFamily="49" charset="0"/>
              </a:rPr>
              <a:t>ne, max_features=</a:t>
            </a:r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</a:rPr>
              <a:t>No</a:t>
            </a:r>
            <a:r>
              <a:rPr lang="tr-TR" sz="2000" dirty="0">
                <a:solidFill>
                  <a:srgbClr val="D5D5D5"/>
                </a:solidFill>
                <a:latin typeface="Courier New" panose="02070309020205020404" pitchFamily="49" charset="0"/>
              </a:rPr>
              <a:t>ne, max_leaf_</a:t>
            </a:r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</a:rPr>
              <a:t>no</a:t>
            </a:r>
            <a:r>
              <a:rPr lang="tr-TR" sz="2000" dirty="0">
                <a:solidFill>
                  <a:srgbClr val="D5D5D5"/>
                </a:solidFill>
                <a:latin typeface="Courier New" panose="02070309020205020404" pitchFamily="49" charset="0"/>
              </a:rPr>
              <a:t>des=</a:t>
            </a:r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</a:rPr>
              <a:t>No</a:t>
            </a:r>
            <a:r>
              <a:rPr lang="tr-TR" sz="2000" dirty="0">
                <a:solidFill>
                  <a:srgbClr val="D5D5D5"/>
                </a:solidFill>
                <a:latin typeface="Courier New" panose="02070309020205020404" pitchFamily="49" charset="0"/>
              </a:rPr>
              <a:t>ne, min_impurity_decrease=0.0, min_impurity_split=</a:t>
            </a:r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</a:rPr>
              <a:t>No</a:t>
            </a:r>
            <a:r>
              <a:rPr lang="tr-TR" sz="2000" dirty="0">
                <a:solidFill>
                  <a:srgbClr val="D5D5D5"/>
                </a:solidFill>
                <a:latin typeface="Courier New" panose="02070309020205020404" pitchFamily="49" charset="0"/>
              </a:rPr>
              <a:t>ne, min_samples_leaf=1, min_samples_split=2, min_weight_fraction_leaf=0.0, presort='deprecated', random_state=</a:t>
            </a:r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</a:rPr>
              <a:t>No</a:t>
            </a:r>
            <a:r>
              <a:rPr lang="tr-TR" sz="2000" dirty="0">
                <a:solidFill>
                  <a:srgbClr val="D5D5D5"/>
                </a:solidFill>
                <a:latin typeface="Courier New" panose="02070309020205020404" pitchFamily="49" charset="0"/>
              </a:rPr>
              <a:t>ne, splitter='best')</a:t>
            </a:r>
            <a:endParaRPr lang="ru-RU" sz="200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EE7AA104-4B04-4720-A44F-FA7E8D6AB011}"/>
              </a:ext>
            </a:extLst>
          </p:cNvPr>
          <p:cNvSpPr/>
          <p:nvPr/>
        </p:nvSpPr>
        <p:spPr>
          <a:xfrm>
            <a:off x="425825" y="6013460"/>
            <a:ext cx="53463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DT_reg.feature_importances_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95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464" y="873070"/>
            <a:ext cx="9217024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 для регрессии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46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E7C54A35-195B-4975-A56D-732B75DA7B4B}"/>
              </a:ext>
            </a:extLst>
          </p:cNvPr>
          <p:cNvSpPr txBox="1">
            <a:spLocks/>
          </p:cNvSpPr>
          <p:nvPr/>
        </p:nvSpPr>
        <p:spPr>
          <a:xfrm>
            <a:off x="776300" y="1349725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S.W.O.T.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DAF5494B-9DB4-4570-A506-3A786F1C86BB}"/>
              </a:ext>
            </a:extLst>
          </p:cNvPr>
          <p:cNvSpPr/>
          <p:nvPr/>
        </p:nvSpPr>
        <p:spPr>
          <a:xfrm>
            <a:off x="335360" y="2132856"/>
            <a:ext cx="11386645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Сильные Стороны</a:t>
            </a:r>
            <a:endParaRPr lang="en-US" sz="2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Легко объясняется, работает с разными типами данных (категориальными и числовыми)</a:t>
            </a:r>
            <a:endParaRPr lang="en-US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Слабые Стороны</a:t>
            </a:r>
            <a:endParaRPr lang="en-US" sz="2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Небольшое изменение данных может привести к большому изменению структуры оптимального дерева решений</a:t>
            </a:r>
            <a:endParaRPr lang="en-US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Возможности</a:t>
            </a:r>
            <a:endParaRPr lang="en-US" sz="2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Выбор значимых параметров</a:t>
            </a:r>
            <a:endParaRPr lang="en-US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6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Неприятности</a:t>
            </a:r>
            <a:endParaRPr lang="en-US" sz="2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Легко переобучить и нужно отслеживать параметры; </a:t>
            </a:r>
            <a:endParaRPr lang="en-US" sz="2600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6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</a:t>
            </a:r>
            <a:r>
              <a:rPr lang="ru-RU" sz="26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линейными (наклонными) и плавными связями</a:t>
            </a:r>
            <a:endParaRPr lang="en-US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99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47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Заголовок 1"/>
          <p:cNvSpPr txBox="1">
            <a:spLocks/>
          </p:cNvSpPr>
          <p:nvPr/>
        </p:nvSpPr>
        <p:spPr>
          <a:xfrm>
            <a:off x="1769838" y="981165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Резюме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760189" y="1546500"/>
            <a:ext cx="1067162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</a:t>
            </a:r>
          </a:p>
          <a:p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CART C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lassification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nd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R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egression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rees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</a:t>
            </a:r>
            <a:r>
              <a:rPr lang="tr-TR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для классификации</a:t>
            </a:r>
            <a:endParaRPr lang="tr-TR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</a:t>
            </a:r>
            <a:r>
              <a:rPr lang="tr-TR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для регрессии</a:t>
            </a:r>
          </a:p>
          <a:p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Корневой узел, узлы принятия решений, листья</a:t>
            </a:r>
            <a:endParaRPr lang="tr-TR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Критерий Джини, Прирост Информации, 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MSE</a:t>
            </a:r>
          </a:p>
          <a:p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Pruning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16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48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BBE2865-C550-491F-BD64-B31C7A88213A}"/>
              </a:ext>
            </a:extLst>
          </p:cNvPr>
          <p:cNvSpPr txBox="1"/>
          <p:nvPr/>
        </p:nvSpPr>
        <p:spPr>
          <a:xfrm>
            <a:off x="2567608" y="4010997"/>
            <a:ext cx="72994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7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9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115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9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7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endParaRPr lang="ru-RU" sz="6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3EA569C7-0387-4145-9D9C-1711F780F398}"/>
              </a:ext>
            </a:extLst>
          </p:cNvPr>
          <p:cNvSpPr txBox="1">
            <a:spLocks/>
          </p:cNvSpPr>
          <p:nvPr/>
        </p:nvSpPr>
        <p:spPr>
          <a:xfrm>
            <a:off x="2063552" y="2188876"/>
            <a:ext cx="856895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Вопросы, пожелания, предложения</a:t>
            </a:r>
          </a:p>
        </p:txBody>
      </p:sp>
    </p:spTree>
    <p:extLst>
      <p:ext uri="{BB962C8B-B14F-4D97-AF65-F5344CB8AC3E}">
        <p14:creationId xmlns:p14="http://schemas.microsoft.com/office/powerpoint/2010/main" val="330933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Мотивация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Решений. Антон Долганов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D49F9AF-D30F-4DAD-A2BE-6B3CB5A8CC63}"/>
              </a:ext>
            </a:extLst>
          </p:cNvPr>
          <p:cNvSpPr/>
          <p:nvPr/>
        </p:nvSpPr>
        <p:spPr>
          <a:xfrm>
            <a:off x="2696148" y="1459179"/>
            <a:ext cx="69701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Воинская обязанность в России</a:t>
            </a:r>
            <a:endParaRPr lang="en-US" sz="3200" b="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3097CF8B-AA51-476A-9301-6271AE33AF34}"/>
              </a:ext>
            </a:extLst>
          </p:cNvPr>
          <p:cNvSpPr/>
          <p:nvPr/>
        </p:nvSpPr>
        <p:spPr>
          <a:xfrm>
            <a:off x="3791744" y="2309156"/>
            <a:ext cx="2988332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Возраст юноши более 27 лет?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8989CA58-D273-45B8-ACA6-7F6115255252}"/>
              </a:ext>
            </a:extLst>
          </p:cNvPr>
          <p:cNvSpPr/>
          <p:nvPr/>
        </p:nvSpPr>
        <p:spPr>
          <a:xfrm>
            <a:off x="5750050" y="3646514"/>
            <a:ext cx="3802334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Молодой человек учится в университете?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091C8126-FF58-4F3F-90BD-75D577E44590}"/>
              </a:ext>
            </a:extLst>
          </p:cNvPr>
          <p:cNvSpPr/>
          <p:nvPr/>
        </p:nvSpPr>
        <p:spPr>
          <a:xfrm>
            <a:off x="4079776" y="5189476"/>
            <a:ext cx="3168352" cy="9361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Военкомат не будет вызывать</a:t>
            </a: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2CD10B1A-C5C9-4EEE-BB72-5E62A3438E8A}"/>
              </a:ext>
            </a:extLst>
          </p:cNvPr>
          <p:cNvSpPr/>
          <p:nvPr/>
        </p:nvSpPr>
        <p:spPr>
          <a:xfrm>
            <a:off x="1919536" y="3606216"/>
            <a:ext cx="3312368" cy="9361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Военкомат не будет вызывать</a:t>
            </a: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D4A7FBA5-321E-4827-B0BC-2D1CC7B8A881}"/>
              </a:ext>
            </a:extLst>
          </p:cNvPr>
          <p:cNvSpPr/>
          <p:nvPr/>
        </p:nvSpPr>
        <p:spPr>
          <a:xfrm>
            <a:off x="7907592" y="5202723"/>
            <a:ext cx="3444992" cy="9361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Военкомат призовет</a:t>
            </a: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1985300C-48CF-481E-96A1-060DE32D9013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 flipH="1">
            <a:off x="3575720" y="3245260"/>
            <a:ext cx="1710190" cy="36095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1822BD50-6C89-48AE-9C91-6B4C5316BCFC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5285910" y="3245260"/>
            <a:ext cx="2365307" cy="40125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BEFCFB92-4632-4F55-9CCD-D57506863978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flipH="1">
            <a:off x="5663952" y="4582618"/>
            <a:ext cx="1987265" cy="60685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AA1AF268-8762-4A34-8B0F-71222490FAC0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>
            <a:off x="7651217" y="4582618"/>
            <a:ext cx="1978871" cy="620105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8B01B48-BA98-4F29-B5E5-0C8C52004201}"/>
              </a:ext>
            </a:extLst>
          </p:cNvPr>
          <p:cNvSpPr txBox="1"/>
          <p:nvPr/>
        </p:nvSpPr>
        <p:spPr>
          <a:xfrm>
            <a:off x="2823631" y="2953498"/>
            <a:ext cx="736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4FE417-6E03-48CC-85E6-FE73486533A1}"/>
              </a:ext>
            </a:extLst>
          </p:cNvPr>
          <p:cNvSpPr txBox="1"/>
          <p:nvPr/>
        </p:nvSpPr>
        <p:spPr>
          <a:xfrm>
            <a:off x="6764455" y="3035190"/>
            <a:ext cx="1028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Нет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BBC253-BA16-42DA-87E7-2C73E09A33BE}"/>
              </a:ext>
            </a:extLst>
          </p:cNvPr>
          <p:cNvSpPr txBox="1"/>
          <p:nvPr/>
        </p:nvSpPr>
        <p:spPr>
          <a:xfrm>
            <a:off x="5036317" y="4575421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82B3C0-AA6B-453E-ABD1-B5FDDCE3E86A}"/>
              </a:ext>
            </a:extLst>
          </p:cNvPr>
          <p:cNvSpPr txBox="1"/>
          <p:nvPr/>
        </p:nvSpPr>
        <p:spPr>
          <a:xfrm>
            <a:off x="9651037" y="4453311"/>
            <a:ext cx="1028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Нет</a:t>
            </a:r>
          </a:p>
        </p:txBody>
      </p: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4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6" grpId="0"/>
      <p:bldP spid="27" grpId="0"/>
      <p:bldP spid="28" grpId="0"/>
      <p:bldP spid="29" grpId="0"/>
      <p:bldP spid="9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69838" y="100580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Структура Дерева Решений</a:t>
            </a:r>
            <a:endParaRPr lang="tr-TR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Решений. Антон Долганов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29F75BDF-F0E7-4197-BFBA-06E355AFD543}"/>
              </a:ext>
            </a:extLst>
          </p:cNvPr>
          <p:cNvSpPr/>
          <p:nvPr/>
        </p:nvSpPr>
        <p:spPr>
          <a:xfrm>
            <a:off x="4778512" y="1898077"/>
            <a:ext cx="1152128" cy="426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AD891890-C418-4539-83C9-AE91226DCD86}"/>
              </a:ext>
            </a:extLst>
          </p:cNvPr>
          <p:cNvSpPr/>
          <p:nvPr/>
        </p:nvSpPr>
        <p:spPr>
          <a:xfrm>
            <a:off x="6824808" y="2759442"/>
            <a:ext cx="1044116" cy="423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9CEB1C17-808C-47BA-B5CB-7258A36C36B4}"/>
              </a:ext>
            </a:extLst>
          </p:cNvPr>
          <p:cNvSpPr/>
          <p:nvPr/>
        </p:nvSpPr>
        <p:spPr>
          <a:xfrm>
            <a:off x="5797769" y="3902699"/>
            <a:ext cx="1152128" cy="38150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/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5AA684C2-6E98-42D0-9C22-2802EE427F1F}"/>
              </a:ext>
            </a:extLst>
          </p:cNvPr>
          <p:cNvCxnSpPr>
            <a:cxnSpLocks/>
            <a:stCxn id="16" idx="2"/>
            <a:endCxn id="28" idx="0"/>
          </p:cNvCxnSpPr>
          <p:nvPr/>
        </p:nvCxnSpPr>
        <p:spPr>
          <a:xfrm flipH="1">
            <a:off x="3409143" y="2324827"/>
            <a:ext cx="1945433" cy="68852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360A92E6-8DDD-407D-B3A4-EBE764CA68B7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5354576" y="2324827"/>
            <a:ext cx="1992290" cy="434615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0568AA32-7BA3-4650-922D-071351350B36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6373833" y="3182727"/>
            <a:ext cx="973033" cy="71997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1AAC3D27-1682-4AFF-BC45-E6BC38C85456}"/>
              </a:ext>
            </a:extLst>
          </p:cNvPr>
          <p:cNvCxnSpPr>
            <a:cxnSpLocks/>
            <a:stCxn id="17" idx="2"/>
            <a:endCxn id="32" idx="0"/>
          </p:cNvCxnSpPr>
          <p:nvPr/>
        </p:nvCxnSpPr>
        <p:spPr>
          <a:xfrm>
            <a:off x="7346866" y="3182727"/>
            <a:ext cx="1044116" cy="85281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6A8AD2E1-57D7-43D1-AC6B-2C87B912C0C0}"/>
              </a:ext>
            </a:extLst>
          </p:cNvPr>
          <p:cNvSpPr/>
          <p:nvPr/>
        </p:nvSpPr>
        <p:spPr>
          <a:xfrm>
            <a:off x="3985207" y="4724175"/>
            <a:ext cx="1044116" cy="423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119317F3-A6F3-4CF2-9BBE-0105DB9D3187}"/>
              </a:ext>
            </a:extLst>
          </p:cNvPr>
          <p:cNvSpPr/>
          <p:nvPr/>
        </p:nvSpPr>
        <p:spPr>
          <a:xfrm>
            <a:off x="3033537" y="6092327"/>
            <a:ext cx="1152128" cy="38150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/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8D1F3316-E762-4781-BA27-C8C9DF424F03}"/>
              </a:ext>
            </a:extLst>
          </p:cNvPr>
          <p:cNvSpPr/>
          <p:nvPr/>
        </p:nvSpPr>
        <p:spPr>
          <a:xfrm>
            <a:off x="5553816" y="6092327"/>
            <a:ext cx="1296144" cy="38150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/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CB5F6318-6170-4E68-83F7-154246F87A18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flipH="1">
            <a:off x="3609601" y="5147460"/>
            <a:ext cx="897664" cy="94486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F609C3ED-6963-41BF-A732-CF5DDD2E3658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4507265" y="5147460"/>
            <a:ext cx="1694623" cy="94486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DB39F895-4671-4A6A-AD29-15F9C7B68202}"/>
              </a:ext>
            </a:extLst>
          </p:cNvPr>
          <p:cNvSpPr/>
          <p:nvPr/>
        </p:nvSpPr>
        <p:spPr>
          <a:xfrm>
            <a:off x="2887085" y="3013349"/>
            <a:ext cx="1044116" cy="423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1B57389D-65CC-411D-8EAA-6F2446B8BD12}"/>
              </a:ext>
            </a:extLst>
          </p:cNvPr>
          <p:cNvSpPr/>
          <p:nvPr/>
        </p:nvSpPr>
        <p:spPr>
          <a:xfrm>
            <a:off x="1935415" y="4381501"/>
            <a:ext cx="1152128" cy="38150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/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C0BCE3A9-B59F-42C2-B3B3-F294AEF6E4ED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 flipH="1">
            <a:off x="2511479" y="3436634"/>
            <a:ext cx="897664" cy="94486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A7AEC449-7B51-4F00-9893-3ACF39612B90}"/>
              </a:ext>
            </a:extLst>
          </p:cNvPr>
          <p:cNvCxnSpPr>
            <a:cxnSpLocks/>
            <a:stCxn id="28" idx="2"/>
            <a:endCxn id="23" idx="0"/>
          </p:cNvCxnSpPr>
          <p:nvPr/>
        </p:nvCxnSpPr>
        <p:spPr>
          <a:xfrm>
            <a:off x="3409143" y="3436634"/>
            <a:ext cx="1098122" cy="128754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5645CD31-FAC0-4132-87E3-237AEC2CF7F6}"/>
              </a:ext>
            </a:extLst>
          </p:cNvPr>
          <p:cNvSpPr/>
          <p:nvPr/>
        </p:nvSpPr>
        <p:spPr>
          <a:xfrm>
            <a:off x="7868924" y="4035544"/>
            <a:ext cx="1044116" cy="423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E5A71518-20F3-4D1F-8263-899B200F5C8B}"/>
              </a:ext>
            </a:extLst>
          </p:cNvPr>
          <p:cNvSpPr/>
          <p:nvPr/>
        </p:nvSpPr>
        <p:spPr>
          <a:xfrm>
            <a:off x="6917254" y="5403696"/>
            <a:ext cx="1152128" cy="38150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/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2BC6511A-C6F0-43BD-858E-A213FDFD6053}"/>
              </a:ext>
            </a:extLst>
          </p:cNvPr>
          <p:cNvSpPr/>
          <p:nvPr/>
        </p:nvSpPr>
        <p:spPr>
          <a:xfrm>
            <a:off x="8885860" y="5394474"/>
            <a:ext cx="1296144" cy="38150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/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1097305C-A9BF-4766-8AD2-3FE4ED4A9288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 flipH="1">
            <a:off x="7493318" y="4458829"/>
            <a:ext cx="897664" cy="94486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DF25E325-BB80-4376-A7A2-8FF7D38A61DA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>
            <a:off x="8390982" y="4458829"/>
            <a:ext cx="1142950" cy="935645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065DF77A-8ECF-4B35-BC1B-3DB4D3F9E9DF}"/>
                  </a:ext>
                </a:extLst>
              </p:cNvPr>
              <p:cNvSpPr/>
              <p:nvPr/>
            </p:nvSpPr>
            <p:spPr>
              <a:xfrm>
                <a:off x="6860349" y="1864248"/>
                <a:ext cx="302037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Корневой узел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065DF77A-8ECF-4B35-BC1B-3DB4D3F9E9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0349" y="1864248"/>
                <a:ext cx="302037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Овал 41">
            <a:extLst>
              <a:ext uri="{FF2B5EF4-FFF2-40B4-BE49-F238E27FC236}">
                <a16:creationId xmlns:a16="http://schemas.microsoft.com/office/drawing/2014/main" id="{35F3D9A7-18C3-4363-B335-943797868379}"/>
              </a:ext>
            </a:extLst>
          </p:cNvPr>
          <p:cNvSpPr/>
          <p:nvPr/>
        </p:nvSpPr>
        <p:spPr>
          <a:xfrm>
            <a:off x="4507265" y="1664028"/>
            <a:ext cx="1694623" cy="82773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Прямоугольник 42">
                <a:extLst>
                  <a:ext uri="{FF2B5EF4-FFF2-40B4-BE49-F238E27FC236}">
                    <a16:creationId xmlns:a16="http://schemas.microsoft.com/office/drawing/2014/main" id="{CFD38F9B-F7CA-47AB-AF1B-E14F350EFD6B}"/>
                  </a:ext>
                </a:extLst>
              </p:cNvPr>
              <p:cNvSpPr/>
              <p:nvPr/>
            </p:nvSpPr>
            <p:spPr>
              <a:xfrm>
                <a:off x="7952022" y="6066733"/>
                <a:ext cx="161935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Листья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43" name="Прямоугольник 42">
                <a:extLst>
                  <a:ext uri="{FF2B5EF4-FFF2-40B4-BE49-F238E27FC236}">
                    <a16:creationId xmlns:a16="http://schemas.microsoft.com/office/drawing/2014/main" id="{CFD38F9B-F7CA-47AB-AF1B-E14F350EFD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2022" y="6066733"/>
                <a:ext cx="1619354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Овал 43">
            <a:extLst>
              <a:ext uri="{FF2B5EF4-FFF2-40B4-BE49-F238E27FC236}">
                <a16:creationId xmlns:a16="http://schemas.microsoft.com/office/drawing/2014/main" id="{78E87472-502D-4F99-ABFA-81C889D1668F}"/>
              </a:ext>
            </a:extLst>
          </p:cNvPr>
          <p:cNvSpPr/>
          <p:nvPr/>
        </p:nvSpPr>
        <p:spPr>
          <a:xfrm>
            <a:off x="5509544" y="3665032"/>
            <a:ext cx="1694623" cy="82773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EB820175-5956-40A7-A9C1-65E2C926207C}"/>
              </a:ext>
            </a:extLst>
          </p:cNvPr>
          <p:cNvSpPr/>
          <p:nvPr/>
        </p:nvSpPr>
        <p:spPr>
          <a:xfrm>
            <a:off x="1669692" y="4158385"/>
            <a:ext cx="1694623" cy="82773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DF1934D6-7708-48F0-907E-A48C6E345A78}"/>
              </a:ext>
            </a:extLst>
          </p:cNvPr>
          <p:cNvSpPr/>
          <p:nvPr/>
        </p:nvSpPr>
        <p:spPr>
          <a:xfrm>
            <a:off x="2812642" y="5869884"/>
            <a:ext cx="1694623" cy="82773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289BED35-F839-4EEB-A864-B72828DEDCA7}"/>
              </a:ext>
            </a:extLst>
          </p:cNvPr>
          <p:cNvSpPr/>
          <p:nvPr/>
        </p:nvSpPr>
        <p:spPr>
          <a:xfrm>
            <a:off x="5337891" y="5860293"/>
            <a:ext cx="1694623" cy="82773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7FA42271-11BF-450D-B983-362CBD8B9A2B}"/>
              </a:ext>
            </a:extLst>
          </p:cNvPr>
          <p:cNvSpPr/>
          <p:nvPr/>
        </p:nvSpPr>
        <p:spPr>
          <a:xfrm>
            <a:off x="6646005" y="5181926"/>
            <a:ext cx="1694623" cy="82773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50FA88F3-D441-40F2-A0AC-AE55F4B9F332}"/>
              </a:ext>
            </a:extLst>
          </p:cNvPr>
          <p:cNvSpPr/>
          <p:nvPr/>
        </p:nvSpPr>
        <p:spPr>
          <a:xfrm>
            <a:off x="8629779" y="5149159"/>
            <a:ext cx="1694623" cy="82773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F3894522-FC98-4F97-B9EE-01CF325B923C}"/>
              </a:ext>
            </a:extLst>
          </p:cNvPr>
          <p:cNvSpPr/>
          <p:nvPr/>
        </p:nvSpPr>
        <p:spPr>
          <a:xfrm>
            <a:off x="2610583" y="2821922"/>
            <a:ext cx="1694623" cy="82773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6C619AE3-73BF-4F17-BDB1-925B1D09BAC8}"/>
              </a:ext>
            </a:extLst>
          </p:cNvPr>
          <p:cNvSpPr/>
          <p:nvPr/>
        </p:nvSpPr>
        <p:spPr>
          <a:xfrm>
            <a:off x="6474354" y="2545679"/>
            <a:ext cx="1694623" cy="82773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0C4506D7-9EB8-458B-8F0B-FC0930A23C3B}"/>
              </a:ext>
            </a:extLst>
          </p:cNvPr>
          <p:cNvSpPr/>
          <p:nvPr/>
        </p:nvSpPr>
        <p:spPr>
          <a:xfrm>
            <a:off x="3676622" y="4526396"/>
            <a:ext cx="1694623" cy="82773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2E3EA1F4-DC07-4BA7-B9A6-480D8AA66E15}"/>
              </a:ext>
            </a:extLst>
          </p:cNvPr>
          <p:cNvSpPr/>
          <p:nvPr/>
        </p:nvSpPr>
        <p:spPr>
          <a:xfrm>
            <a:off x="7493316" y="3843444"/>
            <a:ext cx="1694623" cy="82773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Прямоугольник 53">
                <a:extLst>
                  <a:ext uri="{FF2B5EF4-FFF2-40B4-BE49-F238E27FC236}">
                    <a16:creationId xmlns:a16="http://schemas.microsoft.com/office/drawing/2014/main" id="{2801CB27-0B65-4263-8EFD-4E715BDE3455}"/>
                  </a:ext>
                </a:extLst>
              </p:cNvPr>
              <p:cNvSpPr/>
              <p:nvPr/>
            </p:nvSpPr>
            <p:spPr>
              <a:xfrm>
                <a:off x="8177200" y="2775642"/>
                <a:ext cx="4101709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Узлы принятия </m:t>
                      </m:r>
                    </m:oMath>
                  </m:oMathPara>
                </a14:m>
                <a:endParaRPr lang="ru-RU" sz="32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решений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54" name="Прямоугольник 53">
                <a:extLst>
                  <a:ext uri="{FF2B5EF4-FFF2-40B4-BE49-F238E27FC236}">
                    <a16:creationId xmlns:a16="http://schemas.microsoft.com/office/drawing/2014/main" id="{2801CB27-0B65-4263-8EFD-4E715BDE34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7200" y="2775642"/>
                <a:ext cx="4101709" cy="10772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259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1" grpId="0"/>
      <p:bldP spid="41" grpId="1"/>
      <p:bldP spid="42" grpId="0" animBg="1"/>
      <p:bldP spid="42" grpId="1" animBg="1"/>
      <p:bldP spid="43" grpId="0"/>
      <p:bldP spid="43" grpId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1" animBg="1"/>
      <p:bldP spid="51" grpId="1" animBg="1"/>
      <p:bldP spid="52" grpId="1" animBg="1"/>
      <p:bldP spid="53" grpId="1" animBg="1"/>
      <p:bldP spid="5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Заголовок 1"/>
          <p:cNvSpPr txBox="1">
            <a:spLocks/>
          </p:cNvSpPr>
          <p:nvPr/>
        </p:nvSpPr>
        <p:spPr>
          <a:xfrm>
            <a:off x="1769838" y="981165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884918" y="1700808"/>
            <a:ext cx="1003561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</a:t>
            </a:r>
          </a:p>
          <a:p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</a:t>
            </a:r>
            <a:r>
              <a:rPr lang="tr-TR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для классификации</a:t>
            </a:r>
            <a:endParaRPr lang="tr-TR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</a:t>
            </a:r>
            <a:r>
              <a:rPr lang="tr-T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для регрессии</a:t>
            </a:r>
            <a:endParaRPr lang="tr-TR" sz="32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70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905" y="912327"/>
            <a:ext cx="11027711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Пример того, как построить Дерево Решений</a:t>
            </a:r>
            <a:endParaRPr lang="tr-TR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Решений. Антон Долганов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39" name="Таблица 38">
            <a:extLst>
              <a:ext uri="{FF2B5EF4-FFF2-40B4-BE49-F238E27FC236}">
                <a16:creationId xmlns:a16="http://schemas.microsoft.com/office/drawing/2014/main" id="{B3116D8E-96EF-4327-A840-7C04138FD7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732842"/>
              </p:ext>
            </p:extLst>
          </p:nvPr>
        </p:nvGraphicFramePr>
        <p:xfrm>
          <a:off x="277763" y="2128440"/>
          <a:ext cx="11593287" cy="35592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7595">
                  <a:extLst>
                    <a:ext uri="{9D8B030D-6E8A-4147-A177-3AD203B41FA5}">
                      <a16:colId xmlns:a16="http://schemas.microsoft.com/office/drawing/2014/main" val="4014200411"/>
                    </a:ext>
                  </a:extLst>
                </a:gridCol>
                <a:gridCol w="2051218">
                  <a:extLst>
                    <a:ext uri="{9D8B030D-6E8A-4147-A177-3AD203B41FA5}">
                      <a16:colId xmlns:a16="http://schemas.microsoft.com/office/drawing/2014/main" val="1824479943"/>
                    </a:ext>
                  </a:extLst>
                </a:gridCol>
                <a:gridCol w="4072238">
                  <a:extLst>
                    <a:ext uri="{9D8B030D-6E8A-4147-A177-3AD203B41FA5}">
                      <a16:colId xmlns:a16="http://schemas.microsoft.com/office/drawing/2014/main" val="3315376193"/>
                    </a:ext>
                  </a:extLst>
                </a:gridCol>
                <a:gridCol w="4492236">
                  <a:extLst>
                    <a:ext uri="{9D8B030D-6E8A-4147-A177-3AD203B41FA5}">
                      <a16:colId xmlns:a16="http://schemas.microsoft.com/office/drawing/2014/main" val="3067281319"/>
                    </a:ext>
                  </a:extLst>
                </a:gridCol>
              </a:tblGrid>
              <a:tr h="58749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effectLst/>
                        </a:rPr>
                        <a:t>Пол</a:t>
                      </a:r>
                      <a:endParaRPr lang="ru-RU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Балл ЕГЭ</a:t>
                      </a:r>
                    </a:p>
                  </a:txBody>
                  <a:tcPr marL="7620" marR="7620" marT="762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effectLst/>
                        </a:rPr>
                        <a:t>Живет в общежитии</a:t>
                      </a:r>
                      <a:endParaRPr lang="ru-RU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effectLst/>
                        </a:rPr>
                        <a:t>Отчислен в первый год</a:t>
                      </a: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986339"/>
                  </a:ext>
                </a:extLst>
              </a:tr>
              <a:tr h="30957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М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85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Нет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Нет</a:t>
                      </a:r>
                      <a:endParaRPr lang="ru-RU" sz="32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272428"/>
                  </a:ext>
                </a:extLst>
              </a:tr>
              <a:tr h="30957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Ж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90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Нет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Да</a:t>
                      </a:r>
                      <a:endParaRPr lang="ru-RU" sz="3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544776"/>
                  </a:ext>
                </a:extLst>
              </a:tr>
              <a:tr h="30957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М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70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Да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Да</a:t>
                      </a:r>
                      <a:endParaRPr lang="ru-RU" sz="3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934924"/>
                  </a:ext>
                </a:extLst>
              </a:tr>
              <a:tr h="30957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…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…</a:t>
                      </a:r>
                      <a:endParaRPr kumimoji="0" lang="ru-RU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…</a:t>
                      </a:r>
                      <a:endParaRPr kumimoji="0" lang="ru-RU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…</a:t>
                      </a:r>
                      <a:endParaRPr kumimoji="0" lang="ru-RU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930171"/>
                  </a:ext>
                </a:extLst>
              </a:tr>
              <a:tr h="30957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Ж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76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Нет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3200" u="none" strike="noStrike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</a:p>
                  </a:txBody>
                  <a:tcPr marL="7620" marR="7620" marT="762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382882"/>
                  </a:ext>
                </a:extLst>
              </a:tr>
              <a:tr h="30957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М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55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Да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3200" u="none" strike="noStrike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</a:p>
                  </a:txBody>
                  <a:tcPr marL="7620" marR="7620" marT="762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545379"/>
                  </a:ext>
                </a:extLst>
              </a:tr>
            </a:tbl>
          </a:graphicData>
        </a:graphic>
      </p:graphicFrame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5BE5AB1C-D9C4-4347-8FC0-612A45577896}"/>
              </a:ext>
            </a:extLst>
          </p:cNvPr>
          <p:cNvSpPr/>
          <p:nvPr/>
        </p:nvSpPr>
        <p:spPr>
          <a:xfrm>
            <a:off x="839416" y="5805264"/>
            <a:ext cx="107846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>
                <a:solidFill>
                  <a:schemeClr val="bg1"/>
                </a:solidFill>
                <a:latin typeface="Arial" panose="020B0604020202020204" pitchFamily="34" charset="0"/>
              </a:rPr>
              <a:t>Borisov, Vasilii ; Rabovskaya, Maria ; Zeyde, Kirill ; Syskov, Alexey. / </a:t>
            </a:r>
            <a:r>
              <a:rPr lang="tr-TR" sz="1600" b="1" dirty="0">
                <a:solidFill>
                  <a:schemeClr val="bg1"/>
                </a:solidFill>
                <a:latin typeface="Arial" panose="020B0604020202020204" pitchFamily="34" charset="0"/>
              </a:rPr>
              <a:t>Design an information system for student track prediction</a:t>
            </a:r>
            <a:r>
              <a:rPr lang="tr-TR" sz="1600" dirty="0">
                <a:solidFill>
                  <a:schemeClr val="bg1"/>
                </a:solidFill>
                <a:latin typeface="Arial" panose="020B0604020202020204" pitchFamily="34" charset="0"/>
              </a:rPr>
              <a:t>. SIBIRCON 2019 - International Multi-Conference on Engineering, Computer and Information Sciences, Proceedings. Institute of Electrical and Electronics Engineers Inc., 2019.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</a:rPr>
              <a:t>стр. 110-113</a:t>
            </a:r>
            <a:r>
              <a:rPr lang="tr-TR" sz="1600" dirty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9DEEBCB0-2CD5-4136-A542-1DC34C5919BB}"/>
              </a:ext>
            </a:extLst>
          </p:cNvPr>
          <p:cNvSpPr/>
          <p:nvPr/>
        </p:nvSpPr>
        <p:spPr>
          <a:xfrm>
            <a:off x="4950279" y="1447678"/>
            <a:ext cx="18309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Данные</a:t>
            </a:r>
            <a:endParaRPr lang="en-US" sz="3200" b="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88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5520" y="692696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</a:t>
            </a:r>
            <a:endParaRPr lang="tr-TR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Решений. Антон Долганов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59C678CE-8B20-4457-90E8-7350EB897FC0}"/>
              </a:ext>
            </a:extLst>
          </p:cNvPr>
          <p:cNvSpPr/>
          <p:nvPr/>
        </p:nvSpPr>
        <p:spPr>
          <a:xfrm>
            <a:off x="2055465" y="1258024"/>
            <a:ext cx="65165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Категориальные Переменные</a:t>
            </a:r>
            <a:endParaRPr lang="en-US" sz="3200" b="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C093E613-2B5F-4806-AC51-71698E97119D}"/>
              </a:ext>
            </a:extLst>
          </p:cNvPr>
          <p:cNvSpPr/>
          <p:nvPr/>
        </p:nvSpPr>
        <p:spPr>
          <a:xfrm>
            <a:off x="8662537" y="1553355"/>
            <a:ext cx="1782805" cy="58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Пол М</a:t>
            </a:r>
          </a:p>
        </p:txBody>
      </p:sp>
      <p:sp>
        <p:nvSpPr>
          <p:cNvPr id="37" name="Прямоугольник: скругленные углы 36">
            <a:extLst>
              <a:ext uri="{FF2B5EF4-FFF2-40B4-BE49-F238E27FC236}">
                <a16:creationId xmlns:a16="http://schemas.microsoft.com/office/drawing/2014/main" id="{4837189C-5EFB-4B16-B0E2-2AF6BE0C9CB7}"/>
              </a:ext>
            </a:extLst>
          </p:cNvPr>
          <p:cNvSpPr/>
          <p:nvPr/>
        </p:nvSpPr>
        <p:spPr>
          <a:xfrm>
            <a:off x="7409633" y="2681023"/>
            <a:ext cx="1920730" cy="114441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  <a:p>
            <a:pPr algn="ctr"/>
            <a:r>
              <a:rPr lang="ru-RU" sz="2400" dirty="0"/>
              <a:t>Отчислен</a:t>
            </a:r>
          </a:p>
          <a:p>
            <a:pPr algn="ctr"/>
            <a:r>
              <a:rPr lang="ru-RU" sz="2400" dirty="0"/>
              <a:t>Да</a:t>
            </a:r>
            <a:r>
              <a:rPr lang="en-US" sz="2400" dirty="0"/>
              <a:t>|</a:t>
            </a:r>
            <a:r>
              <a:rPr lang="ru-RU" sz="2400" dirty="0"/>
              <a:t>1536</a:t>
            </a:r>
          </a:p>
          <a:p>
            <a:pPr algn="ctr"/>
            <a:r>
              <a:rPr lang="ru-RU" sz="2400" dirty="0"/>
              <a:t>Нет</a:t>
            </a:r>
            <a:r>
              <a:rPr lang="en-US" sz="2400" dirty="0"/>
              <a:t> |</a:t>
            </a:r>
            <a:r>
              <a:rPr lang="ru-RU" sz="2400" dirty="0"/>
              <a:t>245</a:t>
            </a:r>
          </a:p>
          <a:p>
            <a:pPr algn="ctr"/>
            <a:endParaRPr lang="ru-RU" sz="2400" dirty="0"/>
          </a:p>
        </p:txBody>
      </p:sp>
      <p:sp>
        <p:nvSpPr>
          <p:cNvPr id="38" name="Прямоугольник: скругленные углы 37">
            <a:extLst>
              <a:ext uri="{FF2B5EF4-FFF2-40B4-BE49-F238E27FC236}">
                <a16:creationId xmlns:a16="http://schemas.microsoft.com/office/drawing/2014/main" id="{444FA1DC-685D-4A69-9E10-CB8AEEA112F8}"/>
              </a:ext>
            </a:extLst>
          </p:cNvPr>
          <p:cNvSpPr/>
          <p:nvPr/>
        </p:nvSpPr>
        <p:spPr>
          <a:xfrm>
            <a:off x="9515231" y="2671810"/>
            <a:ext cx="2041309" cy="116669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Отчислен</a:t>
            </a:r>
          </a:p>
          <a:p>
            <a:pPr algn="ctr"/>
            <a:r>
              <a:rPr lang="ru-RU" sz="2400" dirty="0"/>
              <a:t>Да</a:t>
            </a:r>
            <a:r>
              <a:rPr lang="en-US" sz="2400" dirty="0"/>
              <a:t>|</a:t>
            </a:r>
            <a:r>
              <a:rPr lang="ru-RU" sz="2400" dirty="0"/>
              <a:t>239</a:t>
            </a:r>
          </a:p>
          <a:p>
            <a:pPr algn="ctr"/>
            <a:r>
              <a:rPr lang="ru-RU" sz="2400" dirty="0"/>
              <a:t>Нет</a:t>
            </a:r>
            <a:r>
              <a:rPr lang="en-US" sz="2400" dirty="0"/>
              <a:t> |</a:t>
            </a:r>
            <a:r>
              <a:rPr lang="ru-RU" sz="2400" dirty="0"/>
              <a:t>1234</a:t>
            </a:r>
          </a:p>
        </p:txBody>
      </p: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CB197F55-335F-4811-9D4E-9375B840DC50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 flipH="1">
            <a:off x="8369998" y="2141421"/>
            <a:ext cx="1183942" cy="53960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E4098BF0-AB35-4B6E-BD9F-F115B2188DCD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>
            <a:off x="9553940" y="2141421"/>
            <a:ext cx="981946" cy="53038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6031ECA8-27A1-4CEA-B2F9-35F88FB593B4}"/>
              </a:ext>
            </a:extLst>
          </p:cNvPr>
          <p:cNvSpPr/>
          <p:nvPr/>
        </p:nvSpPr>
        <p:spPr>
          <a:xfrm>
            <a:off x="8208053" y="4016588"/>
            <a:ext cx="2041309" cy="845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ru-RU" sz="2400" dirty="0"/>
              <a:t>Живет в общежитии</a:t>
            </a:r>
          </a:p>
        </p:txBody>
      </p:sp>
      <p:sp>
        <p:nvSpPr>
          <p:cNvPr id="42" name="Прямоугольник: скругленные углы 41">
            <a:extLst>
              <a:ext uri="{FF2B5EF4-FFF2-40B4-BE49-F238E27FC236}">
                <a16:creationId xmlns:a16="http://schemas.microsoft.com/office/drawing/2014/main" id="{E559B6FB-5F1B-4C87-B11E-BB5F24E8A41F}"/>
              </a:ext>
            </a:extLst>
          </p:cNvPr>
          <p:cNvSpPr/>
          <p:nvPr/>
        </p:nvSpPr>
        <p:spPr>
          <a:xfrm>
            <a:off x="7170123" y="5326858"/>
            <a:ext cx="1975371" cy="124727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  <a:p>
            <a:pPr algn="ctr"/>
            <a:r>
              <a:rPr lang="ru-RU" sz="2400" dirty="0"/>
              <a:t>Отчислен</a:t>
            </a:r>
          </a:p>
          <a:p>
            <a:pPr algn="ctr"/>
            <a:r>
              <a:rPr lang="ru-RU" sz="2400" dirty="0"/>
              <a:t>Да</a:t>
            </a:r>
            <a:r>
              <a:rPr lang="en-US" sz="2400" dirty="0"/>
              <a:t>|135</a:t>
            </a:r>
            <a:endParaRPr lang="ru-RU" sz="2400" dirty="0"/>
          </a:p>
          <a:p>
            <a:pPr algn="ctr"/>
            <a:r>
              <a:rPr lang="ru-RU" sz="2400" dirty="0"/>
              <a:t>Нет</a:t>
            </a:r>
            <a:r>
              <a:rPr lang="en-US" sz="2400" dirty="0"/>
              <a:t> |949</a:t>
            </a:r>
            <a:endParaRPr lang="ru-RU" sz="2400" dirty="0"/>
          </a:p>
          <a:p>
            <a:pPr algn="ctr"/>
            <a:endParaRPr lang="ru-RU" sz="2400" dirty="0"/>
          </a:p>
        </p:txBody>
      </p:sp>
      <p:sp>
        <p:nvSpPr>
          <p:cNvPr id="43" name="Прямоугольник: скругленные углы 42">
            <a:extLst>
              <a:ext uri="{FF2B5EF4-FFF2-40B4-BE49-F238E27FC236}">
                <a16:creationId xmlns:a16="http://schemas.microsoft.com/office/drawing/2014/main" id="{C1A3E72B-82A4-4603-8647-7653C8CE462B}"/>
              </a:ext>
            </a:extLst>
          </p:cNvPr>
          <p:cNvSpPr/>
          <p:nvPr/>
        </p:nvSpPr>
        <p:spPr>
          <a:xfrm>
            <a:off x="9330363" y="5317644"/>
            <a:ext cx="2243456" cy="12564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Отчислен</a:t>
            </a:r>
          </a:p>
          <a:p>
            <a:pPr algn="ctr"/>
            <a:r>
              <a:rPr lang="ru-RU" sz="2400" dirty="0"/>
              <a:t>Да</a:t>
            </a:r>
            <a:r>
              <a:rPr lang="en-US" sz="2400" dirty="0"/>
              <a:t>|545</a:t>
            </a:r>
            <a:endParaRPr lang="ru-RU" sz="2400" dirty="0"/>
          </a:p>
          <a:p>
            <a:pPr algn="ctr"/>
            <a:r>
              <a:rPr lang="ru-RU" sz="2400" dirty="0"/>
              <a:t>Нет</a:t>
            </a:r>
            <a:r>
              <a:rPr lang="en-US" sz="2400" dirty="0"/>
              <a:t> |499</a:t>
            </a:r>
            <a:endParaRPr lang="ru-RU" sz="2400" dirty="0"/>
          </a:p>
        </p:txBody>
      </p: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A2055B9E-29B4-4AFE-9E2E-0132C8287736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 flipH="1">
            <a:off x="8157809" y="4862432"/>
            <a:ext cx="1070899" cy="46442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4A2E6ACA-1BF7-4B07-AA57-2493F159EF3C}"/>
              </a:ext>
            </a:extLst>
          </p:cNvPr>
          <p:cNvCxnSpPr>
            <a:cxnSpLocks/>
            <a:stCxn id="41" idx="2"/>
            <a:endCxn id="43" idx="0"/>
          </p:cNvCxnSpPr>
          <p:nvPr/>
        </p:nvCxnSpPr>
        <p:spPr>
          <a:xfrm>
            <a:off x="9228708" y="4862432"/>
            <a:ext cx="1223383" cy="45521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F388EBF-4E72-4606-9BD2-415DA94AD5B1}"/>
              </a:ext>
            </a:extLst>
          </p:cNvPr>
          <p:cNvSpPr txBox="1"/>
          <p:nvPr/>
        </p:nvSpPr>
        <p:spPr>
          <a:xfrm>
            <a:off x="8208053" y="2069443"/>
            <a:ext cx="736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B1984AC-6944-4C2E-8592-F7AB44866900}"/>
              </a:ext>
            </a:extLst>
          </p:cNvPr>
          <p:cNvSpPr txBox="1"/>
          <p:nvPr/>
        </p:nvSpPr>
        <p:spPr>
          <a:xfrm>
            <a:off x="10163304" y="2085844"/>
            <a:ext cx="1028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Нет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166E18-5767-4026-8BD8-02B4D2A6002A}"/>
              </a:ext>
            </a:extLst>
          </p:cNvPr>
          <p:cNvSpPr txBox="1"/>
          <p:nvPr/>
        </p:nvSpPr>
        <p:spPr>
          <a:xfrm>
            <a:off x="7639303" y="4720630"/>
            <a:ext cx="736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1DDD4C-C42C-40C6-AD4E-A32DC572E39D}"/>
              </a:ext>
            </a:extLst>
          </p:cNvPr>
          <p:cNvSpPr txBox="1"/>
          <p:nvPr/>
        </p:nvSpPr>
        <p:spPr>
          <a:xfrm>
            <a:off x="10220602" y="4688638"/>
            <a:ext cx="1028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Нет</a:t>
            </a:r>
          </a:p>
        </p:txBody>
      </p:sp>
      <p:graphicFrame>
        <p:nvGraphicFramePr>
          <p:cNvPr id="89" name="Таблица 88">
            <a:extLst>
              <a:ext uri="{FF2B5EF4-FFF2-40B4-BE49-F238E27FC236}">
                <a16:creationId xmlns:a16="http://schemas.microsoft.com/office/drawing/2014/main" id="{41C5716B-C0F2-4872-9B8A-DBBC0CD98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399827"/>
              </p:ext>
            </p:extLst>
          </p:nvPr>
        </p:nvGraphicFramePr>
        <p:xfrm>
          <a:off x="356191" y="1911275"/>
          <a:ext cx="6112578" cy="39547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1398">
                  <a:extLst>
                    <a:ext uri="{9D8B030D-6E8A-4147-A177-3AD203B41FA5}">
                      <a16:colId xmlns:a16="http://schemas.microsoft.com/office/drawing/2014/main" val="4014200411"/>
                    </a:ext>
                  </a:extLst>
                </a:gridCol>
                <a:gridCol w="2587752">
                  <a:extLst>
                    <a:ext uri="{9D8B030D-6E8A-4147-A177-3AD203B41FA5}">
                      <a16:colId xmlns:a16="http://schemas.microsoft.com/office/drawing/2014/main" val="3315376193"/>
                    </a:ext>
                  </a:extLst>
                </a:gridCol>
                <a:gridCol w="2503428">
                  <a:extLst>
                    <a:ext uri="{9D8B030D-6E8A-4147-A177-3AD203B41FA5}">
                      <a16:colId xmlns:a16="http://schemas.microsoft.com/office/drawing/2014/main" val="3067281319"/>
                    </a:ext>
                  </a:extLst>
                </a:gridCol>
              </a:tblGrid>
              <a:tr h="91363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effectLst/>
                        </a:rPr>
                        <a:t>Пол</a:t>
                      </a:r>
                      <a:endParaRPr lang="ru-RU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effectLst/>
                        </a:rPr>
                        <a:t>Живет в общежитии</a:t>
                      </a:r>
                      <a:endParaRPr lang="ru-RU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effectLst/>
                        </a:rPr>
                        <a:t>Отчислен в первый год</a:t>
                      </a: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986339"/>
                  </a:ext>
                </a:extLst>
              </a:tr>
              <a:tr h="30957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М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Нет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Нет</a:t>
                      </a:r>
                      <a:endParaRPr lang="ru-RU" sz="32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272428"/>
                  </a:ext>
                </a:extLst>
              </a:tr>
              <a:tr h="30957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Ж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Нет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Да</a:t>
                      </a:r>
                      <a:endParaRPr lang="ru-RU" sz="3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544776"/>
                  </a:ext>
                </a:extLst>
              </a:tr>
              <a:tr h="30957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М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Да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Да</a:t>
                      </a:r>
                      <a:endParaRPr lang="ru-RU" sz="3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934924"/>
                  </a:ext>
                </a:extLst>
              </a:tr>
              <a:tr h="30957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…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…</a:t>
                      </a:r>
                      <a:endParaRPr kumimoji="0" lang="ru-RU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…</a:t>
                      </a:r>
                      <a:endParaRPr kumimoji="0" lang="ru-RU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930171"/>
                  </a:ext>
                </a:extLst>
              </a:tr>
              <a:tr h="30957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Ж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Нет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3200" u="none" strike="noStrike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382882"/>
                  </a:ext>
                </a:extLst>
              </a:tr>
              <a:tr h="30957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М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Да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3200" u="none" strike="noStrike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545379"/>
                  </a:ext>
                </a:extLst>
              </a:tr>
            </a:tbl>
          </a:graphicData>
        </a:graphic>
      </p:graphicFrame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287E81AB-40A1-4E8C-93C5-6F80C433952E}"/>
              </a:ext>
            </a:extLst>
          </p:cNvPr>
          <p:cNvSpPr/>
          <p:nvPr/>
        </p:nvSpPr>
        <p:spPr>
          <a:xfrm>
            <a:off x="321353" y="5995285"/>
            <a:ext cx="66656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Оцениваем частоту встречаемости</a:t>
            </a:r>
            <a:endParaRPr lang="en-US" sz="2800" b="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40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6" grpId="0" animBg="1"/>
      <p:bldP spid="37" grpId="0" animBg="1"/>
      <p:bldP spid="38" grpId="0" animBg="1"/>
      <p:bldP spid="41" grpId="0" animBg="1"/>
      <p:bldP spid="42" grpId="0" animBg="1"/>
      <p:bldP spid="43" grpId="0" animBg="1"/>
      <p:bldP spid="52" grpId="0"/>
      <p:bldP spid="53" grpId="0"/>
      <p:bldP spid="54" grpId="0"/>
      <p:bldP spid="55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12807</TotalTime>
  <Words>1896</Words>
  <Application>Microsoft Office PowerPoint</Application>
  <PresentationFormat>Широкоэкранный</PresentationFormat>
  <Paragraphs>690</Paragraphs>
  <Slides>48</Slides>
  <Notes>47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48</vt:i4>
      </vt:variant>
    </vt:vector>
  </HeadingPairs>
  <TitlesOfParts>
    <vt:vector size="55" baseType="lpstr">
      <vt:lpstr>Arial</vt:lpstr>
      <vt:lpstr>Calibri</vt:lpstr>
      <vt:lpstr>Cambria Math</vt:lpstr>
      <vt:lpstr>Courier New</vt:lpstr>
      <vt:lpstr>Times New Roman</vt:lpstr>
      <vt:lpstr>Verdana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Мотивация</vt:lpstr>
      <vt:lpstr>Структура Дерева Решений</vt:lpstr>
      <vt:lpstr>Презентация PowerPoint</vt:lpstr>
      <vt:lpstr>Пример того, как построить Дерево Решений</vt:lpstr>
      <vt:lpstr>Деревья Решений</vt:lpstr>
      <vt:lpstr>Деревья Решений</vt:lpstr>
      <vt:lpstr>Деревья Решений</vt:lpstr>
      <vt:lpstr>Деревья Решений</vt:lpstr>
      <vt:lpstr>Деревья Решений</vt:lpstr>
      <vt:lpstr>Деревья Решений</vt:lpstr>
      <vt:lpstr>Деревья Решений</vt:lpstr>
      <vt:lpstr>Деревья Решений</vt:lpstr>
      <vt:lpstr>Деревья Решений</vt:lpstr>
      <vt:lpstr>Деревья Решений</vt:lpstr>
      <vt:lpstr>Деревья Решений</vt:lpstr>
      <vt:lpstr>Деревья Решений</vt:lpstr>
      <vt:lpstr>Деревья Решений</vt:lpstr>
      <vt:lpstr>Деревья Решений</vt:lpstr>
      <vt:lpstr>Деревья Решений</vt:lpstr>
      <vt:lpstr>Деревья Решений</vt:lpstr>
      <vt:lpstr>Деревья Решений для классификации</vt:lpstr>
      <vt:lpstr>Деревья Решений для классификации</vt:lpstr>
      <vt:lpstr>Деревья Решений для классификации</vt:lpstr>
      <vt:lpstr>Презентация PowerPoint</vt:lpstr>
      <vt:lpstr>Деревья Решений для регрессии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Деревья Решений для регрессии</vt:lpstr>
      <vt:lpstr>Деревья Решений для регрессии</vt:lpstr>
      <vt:lpstr>Деревья Решений для регрессии</vt:lpstr>
      <vt:lpstr>Деревья Решений для регрессии</vt:lpstr>
      <vt:lpstr>Деревья Решений для регрессии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Атоша</dc:creator>
  <cp:lastModifiedBy>Долганов Антон Юрьевич</cp:lastModifiedBy>
  <cp:revision>517</cp:revision>
  <dcterms:created xsi:type="dcterms:W3CDTF">2019-05-20T04:53:11Z</dcterms:created>
  <dcterms:modified xsi:type="dcterms:W3CDTF">2022-04-22T11:58:55Z</dcterms:modified>
</cp:coreProperties>
</file>