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468" r:id="rId3"/>
    <p:sldId id="264" r:id="rId4"/>
    <p:sldId id="469" r:id="rId5"/>
    <p:sldId id="380" r:id="rId6"/>
    <p:sldId id="378" r:id="rId7"/>
    <p:sldId id="475" r:id="rId8"/>
    <p:sldId id="298" r:id="rId9"/>
    <p:sldId id="471" r:id="rId10"/>
    <p:sldId id="447" r:id="rId11"/>
    <p:sldId id="449" r:id="rId12"/>
    <p:sldId id="439" r:id="rId13"/>
    <p:sldId id="472" r:id="rId14"/>
    <p:sldId id="441" r:id="rId15"/>
    <p:sldId id="442" r:id="rId16"/>
    <p:sldId id="443" r:id="rId17"/>
    <p:sldId id="446" r:id="rId18"/>
    <p:sldId id="476" r:id="rId19"/>
    <p:sldId id="454" r:id="rId20"/>
    <p:sldId id="453" r:id="rId21"/>
    <p:sldId id="451" r:id="rId22"/>
    <p:sldId id="452" r:id="rId23"/>
    <p:sldId id="455" r:id="rId24"/>
    <p:sldId id="458" r:id="rId25"/>
    <p:sldId id="461" r:id="rId26"/>
    <p:sldId id="462" r:id="rId27"/>
    <p:sldId id="477" r:id="rId28"/>
    <p:sldId id="438" r:id="rId29"/>
    <p:sldId id="463" r:id="rId30"/>
    <p:sldId id="406" r:id="rId31"/>
    <p:sldId id="444" r:id="rId32"/>
    <p:sldId id="445" r:id="rId33"/>
    <p:sldId id="456" r:id="rId34"/>
    <p:sldId id="457" r:id="rId35"/>
    <p:sldId id="459" r:id="rId36"/>
    <p:sldId id="464" r:id="rId37"/>
    <p:sldId id="478" r:id="rId38"/>
    <p:sldId id="479" r:id="rId39"/>
    <p:sldId id="460" r:id="rId40"/>
    <p:sldId id="465" r:id="rId41"/>
    <p:sldId id="466" r:id="rId42"/>
    <p:sldId id="480" r:id="rId43"/>
    <p:sldId id="435" r:id="rId44"/>
    <p:sldId id="481" r:id="rId45"/>
    <p:sldId id="467" r:id="rId46"/>
    <p:sldId id="261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3" autoAdjust="0"/>
    <p:restoredTop sz="95291" autoAdjust="0"/>
  </p:normalViewPr>
  <p:slideViewPr>
    <p:cSldViewPr>
      <p:cViewPr>
        <p:scale>
          <a:sx n="66" d="100"/>
          <a:sy n="66" d="100"/>
        </p:scale>
        <p:origin x="1186" y="51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7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705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4411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890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281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7714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9448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7825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498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511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113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640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534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934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7184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686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0020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768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8080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3452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0788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86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997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638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248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0692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4275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430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122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8037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001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013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24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73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004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531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68265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43737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487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444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93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244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3" Type="http://schemas.openxmlformats.org/officeDocument/2006/relationships/image" Target="../media/image2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3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2.png"/><Relationship Id="rId7" Type="http://schemas.openxmlformats.org/officeDocument/2006/relationships/image" Target="../media/image5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0.png"/><Relationship Id="rId5" Type="http://schemas.openxmlformats.org/officeDocument/2006/relationships/image" Target="../media/image50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1.png"/><Relationship Id="rId10" Type="http://schemas.openxmlformats.org/officeDocument/2006/relationships/image" Target="../media/image61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520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74.png"/><Relationship Id="rId5" Type="http://schemas.openxmlformats.org/officeDocument/2006/relationships/image" Target="../media/image58.png"/><Relationship Id="rId10" Type="http://schemas.openxmlformats.org/officeDocument/2006/relationships/image" Target="../media/image73.png"/><Relationship Id="rId4" Type="http://schemas.openxmlformats.org/officeDocument/2006/relationships/image" Target="../media/image57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2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0.png"/><Relationship Id="rId11" Type="http://schemas.openxmlformats.org/officeDocument/2006/relationships/image" Target="../media/image95.png"/><Relationship Id="rId5" Type="http://schemas.openxmlformats.org/officeDocument/2006/relationships/image" Target="../media/image890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2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11" Type="http://schemas.openxmlformats.org/officeDocument/2006/relationships/image" Target="../media/image63.emf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3.png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3" Type="http://schemas.openxmlformats.org/officeDocument/2006/relationships/image" Target="../media/image2.png"/><Relationship Id="rId7" Type="http://schemas.openxmlformats.org/officeDocument/2006/relationships/image" Target="../media/image12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60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29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2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4.emf"/><Relationship Id="rId5" Type="http://schemas.openxmlformats.org/officeDocument/2006/relationships/image" Target="../media/image10.png"/><Relationship Id="rId10" Type="http://schemas.openxmlformats.org/officeDocument/2006/relationships/image" Target="../media/image13.em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Текст 2">
            <a:extLst>
              <a:ext uri="{FF2B5EF4-FFF2-40B4-BE49-F238E27FC236}">
                <a16:creationId xmlns:a16="http://schemas.microsoft.com/office/drawing/2014/main" id="{400207CD-8E54-4740-BC6E-F01C9F4222B9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CEAFC27-4A4B-4E0F-9696-3DB00D4AA354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1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1.03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простую линейную модель машинного обучения 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39616" y="1345700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Производные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B4151-C655-4339-9049-586A123172B0}"/>
                  </a:ext>
                </a:extLst>
              </p:cNvPr>
              <p:cNvSpPr txBox="1"/>
              <p:nvPr/>
            </p:nvSpPr>
            <p:spPr>
              <a:xfrm>
                <a:off x="4098841" y="5984930"/>
                <a:ext cx="2691827" cy="829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B4151-C655-4339-9049-586A12317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841" y="5984930"/>
                <a:ext cx="2691827" cy="829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D8B023-87AE-4C05-B501-B9E85083DC42}"/>
                  </a:ext>
                </a:extLst>
              </p:cNvPr>
              <p:cNvSpPr txBox="1"/>
              <p:nvPr/>
            </p:nvSpPr>
            <p:spPr>
              <a:xfrm>
                <a:off x="2696477" y="1912060"/>
                <a:ext cx="116769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D8B023-87AE-4C05-B501-B9E85083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77" y="1912060"/>
                <a:ext cx="1167691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8AA93C-CF45-4D17-8EC8-D27308F52153}"/>
                  </a:ext>
                </a:extLst>
              </p:cNvPr>
              <p:cNvSpPr txBox="1"/>
              <p:nvPr/>
            </p:nvSpPr>
            <p:spPr>
              <a:xfrm>
                <a:off x="2243319" y="4530683"/>
                <a:ext cx="6784999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8AA93C-CF45-4D17-8EC8-D27308F5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19" y="4530683"/>
                <a:ext cx="6784999" cy="8206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01110F-0B63-4B65-818B-D07C4FE55B0A}"/>
                  </a:ext>
                </a:extLst>
              </p:cNvPr>
              <p:cNvSpPr txBox="1"/>
              <p:nvPr/>
            </p:nvSpPr>
            <p:spPr>
              <a:xfrm>
                <a:off x="7198778" y="5342290"/>
                <a:ext cx="182954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01110F-0B63-4B65-818B-D07C4FE55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778" y="5342290"/>
                <a:ext cx="1829540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1225FC-A86B-4EB9-A6BB-85A8F70D8556}"/>
                  </a:ext>
                </a:extLst>
              </p:cNvPr>
              <p:cNvSpPr txBox="1"/>
              <p:nvPr/>
            </p:nvSpPr>
            <p:spPr>
              <a:xfrm>
                <a:off x="3828615" y="5494201"/>
                <a:ext cx="14112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1225FC-A86B-4EB9-A6BB-85A8F70D8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615" y="5494201"/>
                <a:ext cx="141122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9E5DAC-0EE4-49D1-8A4C-0C92D5BE9308}"/>
                  </a:ext>
                </a:extLst>
              </p:cNvPr>
              <p:cNvSpPr txBox="1"/>
              <p:nvPr/>
            </p:nvSpPr>
            <p:spPr>
              <a:xfrm>
                <a:off x="5547121" y="5554043"/>
                <a:ext cx="14244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9E5DAC-0EE4-49D1-8A4C-0C92D5BE9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21" y="5554043"/>
                <a:ext cx="142442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C95F01-FCF3-4C21-A2AC-F6BC7799CF45}"/>
              </a:ext>
            </a:extLst>
          </p:cNvPr>
          <p:cNvSpPr/>
          <p:nvPr/>
        </p:nvSpPr>
        <p:spPr>
          <a:xfrm>
            <a:off x="158615" y="2134145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Для констант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0F076E-A5DA-495C-9C32-A66F84BA950B}"/>
              </a:ext>
            </a:extLst>
          </p:cNvPr>
          <p:cNvSpPr/>
          <p:nvPr/>
        </p:nvSpPr>
        <p:spPr>
          <a:xfrm>
            <a:off x="232621" y="4391963"/>
            <a:ext cx="1920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Для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63F3696-E252-4696-8239-C9BC25EC71C3}"/>
                  </a:ext>
                </a:extLst>
              </p:cNvPr>
              <p:cNvSpPr/>
              <p:nvPr/>
            </p:nvSpPr>
            <p:spPr>
              <a:xfrm>
                <a:off x="4243312" y="2072208"/>
                <a:ext cx="3273327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j-cs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j-cs"/>
                  </a:rPr>
                  <a:t>константа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63F3696-E252-4696-8239-C9BC25EC7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312" y="2072208"/>
                <a:ext cx="3273327" cy="513282"/>
              </a:xfrm>
              <a:prstGeom prst="rect">
                <a:avLst/>
              </a:prstGeom>
              <a:blipFill>
                <a:blip r:embed="rId10"/>
                <a:stretch>
                  <a:fillRect t="-3571" b="-22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6DB01E3C-E3D6-4920-94C8-887453F925BE}"/>
                  </a:ext>
                </a:extLst>
              </p:cNvPr>
              <p:cNvSpPr/>
              <p:nvPr/>
            </p:nvSpPr>
            <p:spPr>
              <a:xfrm>
                <a:off x="9428622" y="4609606"/>
                <a:ext cx="3273327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j-cs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константы</a:t>
                </a:r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6DB01E3C-E3D6-4920-94C8-887453F92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622" y="4609606"/>
                <a:ext cx="3273327" cy="513282"/>
              </a:xfrm>
              <a:prstGeom prst="rect">
                <a:avLst/>
              </a:prstGeom>
              <a:blipFill>
                <a:blip r:embed="rId11"/>
                <a:stretch>
                  <a:fillRect t="-3571" b="-22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06AA9C-8BBC-41AE-A422-694CAEE0BB90}"/>
              </a:ext>
            </a:extLst>
          </p:cNvPr>
          <p:cNvSpPr/>
          <p:nvPr/>
        </p:nvSpPr>
        <p:spPr>
          <a:xfrm>
            <a:off x="158615" y="2859158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Для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919FCB-2560-49D9-8367-A3B628D2A59A}"/>
                  </a:ext>
                </a:extLst>
              </p:cNvPr>
              <p:cNvSpPr txBox="1"/>
              <p:nvPr/>
            </p:nvSpPr>
            <p:spPr>
              <a:xfrm>
                <a:off x="3364095" y="2694461"/>
                <a:ext cx="6181949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919FCB-2560-49D9-8367-A3B628D2A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095" y="2694461"/>
                <a:ext cx="6181949" cy="8361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B0A95C-7C35-42E9-8CCC-5A0601C0EB5A}"/>
                  </a:ext>
                </a:extLst>
              </p:cNvPr>
              <p:cNvSpPr txBox="1"/>
              <p:nvPr/>
            </p:nvSpPr>
            <p:spPr>
              <a:xfrm>
                <a:off x="2639616" y="3631636"/>
                <a:ext cx="3690369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B0A95C-7C35-42E9-8CCC-5A0601C0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3631636"/>
                <a:ext cx="3690369" cy="8206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4EBC472B-DA22-45E9-A7A9-ACB3D8AB0385}"/>
                  </a:ext>
                </a:extLst>
              </p:cNvPr>
              <p:cNvSpPr/>
              <p:nvPr/>
            </p:nvSpPr>
            <p:spPr>
              <a:xfrm>
                <a:off x="6754461" y="3747564"/>
                <a:ext cx="3273327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j-cs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константа</a:t>
                </a:r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4EBC472B-DA22-45E9-A7A9-ACB3D8AB0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61" y="3747564"/>
                <a:ext cx="3273327" cy="513282"/>
              </a:xfrm>
              <a:prstGeom prst="rect">
                <a:avLst/>
              </a:prstGeom>
              <a:blipFill>
                <a:blip r:embed="rId14"/>
                <a:stretch>
                  <a:fillRect t="-3571" b="-22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EAF7D36-2259-42BE-A98B-CC550BCFC314}"/>
              </a:ext>
            </a:extLst>
          </p:cNvPr>
          <p:cNvSpPr/>
          <p:nvPr/>
        </p:nvSpPr>
        <p:spPr>
          <a:xfrm>
            <a:off x="264427" y="5405750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Цепное правило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4305069-B860-40BE-A2A1-8CC54931808A}"/>
              </a:ext>
            </a:extLst>
          </p:cNvPr>
          <p:cNvSpPr/>
          <p:nvPr/>
        </p:nvSpPr>
        <p:spPr>
          <a:xfrm>
            <a:off x="158615" y="6204897"/>
            <a:ext cx="3902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Производные степеней</a:t>
            </a:r>
          </a:p>
        </p:txBody>
      </p:sp>
    </p:spTree>
    <p:extLst>
      <p:ext uri="{BB962C8B-B14F-4D97-AF65-F5344CB8AC3E}">
        <p14:creationId xmlns:p14="http://schemas.microsoft.com/office/powerpoint/2010/main" val="9610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39616" y="1345700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наименьших квадратов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/>
              <p:nvPr/>
            </p:nvSpPr>
            <p:spPr>
              <a:xfrm>
                <a:off x="2956254" y="2058742"/>
                <a:ext cx="4761688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54" y="2058742"/>
                <a:ext cx="4761688" cy="957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256174-8F77-4024-8A00-A9EE5990038E}"/>
                  </a:ext>
                </a:extLst>
              </p:cNvPr>
              <p:cNvSpPr txBox="1"/>
              <p:nvPr/>
            </p:nvSpPr>
            <p:spPr>
              <a:xfrm>
                <a:off x="9211315" y="2032724"/>
                <a:ext cx="2502480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256174-8F77-4024-8A00-A9EE59900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315" y="2032724"/>
                <a:ext cx="2502480" cy="868699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DBC6AE-99F5-4586-8AB6-478FBA7B09D4}"/>
                  </a:ext>
                </a:extLst>
              </p:cNvPr>
              <p:cNvSpPr txBox="1"/>
              <p:nvPr/>
            </p:nvSpPr>
            <p:spPr>
              <a:xfrm>
                <a:off x="6840928" y="3072824"/>
                <a:ext cx="4725460" cy="874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DBC6AE-99F5-4586-8AB6-478FBA7B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28" y="3072824"/>
                <a:ext cx="4725460" cy="874855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51717-93DA-4EB5-8448-CDBC64449C5A}"/>
                  </a:ext>
                </a:extLst>
              </p:cNvPr>
              <p:cNvSpPr txBox="1"/>
              <p:nvPr/>
            </p:nvSpPr>
            <p:spPr>
              <a:xfrm>
                <a:off x="6748398" y="4872582"/>
                <a:ext cx="4974695" cy="812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51717-93DA-4EB5-8448-CDBC6444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398" y="4872582"/>
                <a:ext cx="4974695" cy="812530"/>
              </a:xfrm>
              <a:prstGeom prst="rect">
                <a:avLst/>
              </a:prstGeom>
              <a:blipFill>
                <a:blip r:embed="rId7"/>
                <a:stretch>
                  <a:fillRect b="-22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D1384E3-5434-4A1D-8CDF-A49FE8A343AA}"/>
                  </a:ext>
                </a:extLst>
              </p:cNvPr>
              <p:cNvSpPr/>
              <p:nvPr/>
            </p:nvSpPr>
            <p:spPr>
              <a:xfrm>
                <a:off x="268294" y="2239807"/>
                <a:ext cx="22602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𝒙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D1384E3-5434-4A1D-8CDF-A49FE8A34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94" y="2239807"/>
                <a:ext cx="22602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B1043CD3-2048-4367-9E7D-D94ABBB186C1}"/>
                  </a:ext>
                </a:extLst>
              </p:cNvPr>
              <p:cNvSpPr/>
              <p:nvPr/>
            </p:nvSpPr>
            <p:spPr>
              <a:xfrm>
                <a:off x="217253" y="4901811"/>
                <a:ext cx="2520280" cy="1018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B1043CD3-2048-4367-9E7D-D94ABBB18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3" y="4901811"/>
                <a:ext cx="2520280" cy="10186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CA584CF-C6FA-45D1-B828-20E6B5868F63}"/>
                  </a:ext>
                </a:extLst>
              </p:cNvPr>
              <p:cNvSpPr/>
              <p:nvPr/>
            </p:nvSpPr>
            <p:spPr>
              <a:xfrm>
                <a:off x="2770087" y="5794051"/>
                <a:ext cx="1586973" cy="983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CA584CF-C6FA-45D1-B828-20E6B5868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87" y="5794051"/>
                <a:ext cx="1586973" cy="983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326581B-B716-4A9A-83DA-3AC8DBB0F1CE}"/>
                  </a:ext>
                </a:extLst>
              </p:cNvPr>
              <p:cNvSpPr/>
              <p:nvPr/>
            </p:nvSpPr>
            <p:spPr>
              <a:xfrm>
                <a:off x="157836" y="5862206"/>
                <a:ext cx="2541529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326581B-B716-4A9A-83DA-3AC8DBB0F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6" y="5862206"/>
                <a:ext cx="2541529" cy="985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F89766C-6400-487F-A3F4-A9209EA14A5E}"/>
                  </a:ext>
                </a:extLst>
              </p:cNvPr>
              <p:cNvSpPr/>
              <p:nvPr/>
            </p:nvSpPr>
            <p:spPr>
              <a:xfrm>
                <a:off x="2104007" y="4893706"/>
                <a:ext cx="4424139" cy="974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8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  <m:r>
                            <a:rPr lang="en-US" sz="28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DF89766C-6400-487F-A3F4-A9209EA14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07" y="4893706"/>
                <a:ext cx="4424139" cy="9741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949530F-7368-472D-A13B-85B7BB4348AA}"/>
                  </a:ext>
                </a:extLst>
              </p:cNvPr>
              <p:cNvSpPr/>
              <p:nvPr/>
            </p:nvSpPr>
            <p:spPr>
              <a:xfrm>
                <a:off x="61948" y="2981160"/>
                <a:ext cx="2520280" cy="1021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949530F-7368-472D-A13B-85B7BB434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" y="2981160"/>
                <a:ext cx="2520280" cy="10213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B86C860-CB53-41F6-9274-FE98BE7EA25C}"/>
                  </a:ext>
                </a:extLst>
              </p:cNvPr>
              <p:cNvSpPr/>
              <p:nvPr/>
            </p:nvSpPr>
            <p:spPr>
              <a:xfrm>
                <a:off x="2637835" y="3880506"/>
                <a:ext cx="1491627" cy="1022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B86C860-CB53-41F6-9274-FE98BE7EA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35" y="3880506"/>
                <a:ext cx="1491627" cy="1022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D8EE80F-6E80-478B-96DF-A8837CA431AC}"/>
                  </a:ext>
                </a:extLst>
              </p:cNvPr>
              <p:cNvSpPr/>
              <p:nvPr/>
            </p:nvSpPr>
            <p:spPr>
              <a:xfrm>
                <a:off x="158614" y="3887376"/>
                <a:ext cx="2474203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7D8EE80F-6E80-478B-96DF-A8837CA43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4" y="3887376"/>
                <a:ext cx="2474203" cy="9852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E367340A-B2F7-48B4-B55B-288AF302D708}"/>
                  </a:ext>
                </a:extLst>
              </p:cNvPr>
              <p:cNvSpPr/>
              <p:nvPr/>
            </p:nvSpPr>
            <p:spPr>
              <a:xfrm>
                <a:off x="1896506" y="2973502"/>
                <a:ext cx="4424139" cy="974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8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E367340A-B2F7-48B4-B55B-288AF302D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506" y="2973502"/>
                <a:ext cx="4424139" cy="9741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1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76382" y="1418048"/>
            <a:ext cx="11784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наименьших квадратов: Матричное Представление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DBC6AE-99F5-4586-8AB6-478FBA7B09D4}"/>
                  </a:ext>
                </a:extLst>
              </p:cNvPr>
              <p:cNvSpPr txBox="1"/>
              <p:nvPr/>
            </p:nvSpPr>
            <p:spPr>
              <a:xfrm>
                <a:off x="217778" y="2079161"/>
                <a:ext cx="5391476" cy="874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sz="28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</m:t>
                          </m:r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DBC6AE-99F5-4586-8AB6-478FBA7B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8" y="2079161"/>
                <a:ext cx="5391476" cy="87485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51717-93DA-4EB5-8448-CDBC64449C5A}"/>
                  </a:ext>
                </a:extLst>
              </p:cNvPr>
              <p:cNvSpPr txBox="1"/>
              <p:nvPr/>
            </p:nvSpPr>
            <p:spPr>
              <a:xfrm>
                <a:off x="6152" y="2996952"/>
                <a:ext cx="6050053" cy="88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51717-93DA-4EB5-8448-CDBC6444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" y="2996952"/>
                <a:ext cx="6050053" cy="889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BE095DA-B9E0-4CF0-A7EA-F041A67D8F15}"/>
                  </a:ext>
                </a:extLst>
              </p:cNvPr>
              <p:cNvSpPr/>
              <p:nvPr/>
            </p:nvSpPr>
            <p:spPr>
              <a:xfrm>
                <a:off x="6024032" y="2136088"/>
                <a:ext cx="5779980" cy="84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1∗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BE095DA-B9E0-4CF0-A7EA-F041A67D8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032" y="2136088"/>
                <a:ext cx="5779980" cy="84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14692B0E-0C3C-427F-AF59-156EB5371D3A}"/>
                  </a:ext>
                </a:extLst>
              </p:cNvPr>
              <p:cNvSpPr/>
              <p:nvPr/>
            </p:nvSpPr>
            <p:spPr>
              <a:xfrm>
                <a:off x="6055896" y="3076990"/>
                <a:ext cx="5914055" cy="84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14692B0E-0C3C-427F-AF59-156EB5371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96" y="3076990"/>
                <a:ext cx="5914055" cy="84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6BC97DE5-8DB4-44B3-9092-9609F0087CE2}"/>
                  </a:ext>
                </a:extLst>
              </p:cNvPr>
              <p:cNvSpPr/>
              <p:nvPr/>
            </p:nvSpPr>
            <p:spPr>
              <a:xfrm>
                <a:off x="632434" y="4048211"/>
                <a:ext cx="1399742" cy="1070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6BC97DE5-8DB4-44B3-9092-9609F0087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4" y="4048211"/>
                <a:ext cx="1399742" cy="10706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2EEEE74D-E3BF-4364-92A9-934D448F4E13}"/>
                  </a:ext>
                </a:extLst>
              </p:cNvPr>
              <p:cNvSpPr/>
              <p:nvPr/>
            </p:nvSpPr>
            <p:spPr>
              <a:xfrm>
                <a:off x="2260128" y="4070761"/>
                <a:ext cx="1767087" cy="1070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2EEEE74D-E3BF-4364-92A9-934D448F4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28" y="4070761"/>
                <a:ext cx="1767087" cy="10700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0EB4F75-E0B0-4F29-9138-4D3556319610}"/>
                  </a:ext>
                </a:extLst>
              </p:cNvPr>
              <p:cNvSpPr/>
              <p:nvPr/>
            </p:nvSpPr>
            <p:spPr>
              <a:xfrm>
                <a:off x="4483119" y="4229390"/>
                <a:ext cx="1396857" cy="793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0EB4F75-E0B0-4F29-9138-4D3556319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19" y="4229390"/>
                <a:ext cx="1396857" cy="7933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A97903-10A0-4A58-9FAA-83982A27DD88}"/>
                  </a:ext>
                </a:extLst>
              </p:cNvPr>
              <p:cNvSpPr txBox="1"/>
              <p:nvPr/>
            </p:nvSpPr>
            <p:spPr>
              <a:xfrm>
                <a:off x="6734037" y="4288864"/>
                <a:ext cx="37678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r>
                        <a:rPr lang="en-US" sz="44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𝑇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𝑌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𝑋</m:t>
                          </m:r>
                          <m:r>
                            <a:rPr lang="en-US" sz="4400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𝐵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A97903-10A0-4A58-9FAA-83982A27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37" y="4288864"/>
                <a:ext cx="3767891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/>
              <p:nvPr/>
            </p:nvSpPr>
            <p:spPr>
              <a:xfrm>
                <a:off x="2672274" y="5384740"/>
                <a:ext cx="47035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𝐵</m:t>
                      </m:r>
                      <m:r>
                        <a:rPr lang="en-US" sz="4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48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r>
                        <a:rPr lang="en-US" sz="4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𝑇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𝑌</m:t>
                      </m:r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274" y="5384740"/>
                <a:ext cx="4703595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0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7" grpId="0"/>
      <p:bldP spid="22" grpId="0"/>
      <p:bldP spid="24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76382" y="1418048"/>
            <a:ext cx="1178463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наименьших квадратов: Матричное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/>
              <p:nvPr/>
            </p:nvSpPr>
            <p:spPr>
              <a:xfrm>
                <a:off x="2351584" y="2276872"/>
                <a:ext cx="47035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𝐵</m:t>
                      </m:r>
                      <m:r>
                        <a:rPr lang="en-US" sz="4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48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r>
                        <a:rPr lang="en-US" sz="4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𝑇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𝑌</m:t>
                      </m:r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276872"/>
                <a:ext cx="470359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5087888" y="3140968"/>
            <a:ext cx="4483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numpy</a:t>
            </a:r>
            <a:r>
              <a:rPr lang="en-U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8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295800" y="3789040"/>
            <a:ext cx="66720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 = np.array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es-E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Y = np.array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-5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-3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s-E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s-E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35760" y="4509120"/>
            <a:ext cx="78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np.dot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np.dot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np.linalg.inv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np.dot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)),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/>
              <p:nvPr/>
            </p:nvSpPr>
            <p:spPr>
              <a:xfrm>
                <a:off x="304128" y="3109543"/>
                <a:ext cx="16864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8" y="3109543"/>
                <a:ext cx="168642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BF24955-686E-41CE-BCF0-1727861CE1D8}"/>
                  </a:ext>
                </a:extLst>
              </p:cNvPr>
              <p:cNvSpPr/>
              <p:nvPr/>
            </p:nvSpPr>
            <p:spPr>
              <a:xfrm>
                <a:off x="2711624" y="3140968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3BF24955-686E-41CE-BCF0-1727861CE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140968"/>
                <a:ext cx="169443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Рисунок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16" y="3789040"/>
            <a:ext cx="504056" cy="1797849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3672" y="3789040"/>
            <a:ext cx="504056" cy="1797849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4727848" y="4941168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array([-5., 2.])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407368" y="5733256"/>
                <a:ext cx="12738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=2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733256"/>
                <a:ext cx="12738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2495600" y="5733256"/>
                <a:ext cx="15498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=−5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5733256"/>
                <a:ext cx="154984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0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  <p:bldP spid="20" grpId="0"/>
      <p:bldP spid="23" grpId="0"/>
      <p:bldP spid="25" grpId="0"/>
      <p:bldP spid="32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371364" y="1344281"/>
            <a:ext cx="1101722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наименьших квадратов: Обобщение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6BC97DE5-8DB4-44B3-9092-9609F0087CE2}"/>
                  </a:ext>
                </a:extLst>
              </p:cNvPr>
              <p:cNvSpPr/>
              <p:nvPr/>
            </p:nvSpPr>
            <p:spPr>
              <a:xfrm>
                <a:off x="10247762" y="1873185"/>
                <a:ext cx="1399742" cy="1070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6BC97DE5-8DB4-44B3-9092-9609F0087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762" y="1873185"/>
                <a:ext cx="1399742" cy="1070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2EEEE74D-E3BF-4364-92A9-934D448F4E13}"/>
                  </a:ext>
                </a:extLst>
              </p:cNvPr>
              <p:cNvSpPr/>
              <p:nvPr/>
            </p:nvSpPr>
            <p:spPr>
              <a:xfrm>
                <a:off x="8352202" y="1923671"/>
                <a:ext cx="1767087" cy="1070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2EEEE74D-E3BF-4364-92A9-934D448F4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202" y="1923671"/>
                <a:ext cx="1767087" cy="1070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0EB4F75-E0B0-4F29-9138-4D3556319610}"/>
                  </a:ext>
                </a:extLst>
              </p:cNvPr>
              <p:cNvSpPr/>
              <p:nvPr/>
            </p:nvSpPr>
            <p:spPr>
              <a:xfrm>
                <a:off x="6800978" y="1929693"/>
                <a:ext cx="1396857" cy="793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0EB4F75-E0B0-4F29-9138-4D3556319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978" y="1929693"/>
                <a:ext cx="1396857" cy="793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/>
              <p:nvPr/>
            </p:nvSpPr>
            <p:spPr>
              <a:xfrm>
                <a:off x="518602" y="1892055"/>
                <a:ext cx="47035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𝐵</m:t>
                      </m:r>
                      <m:r>
                        <a:rPr lang="en-US" sz="4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48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r>
                        <a:rPr lang="en-US" sz="4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𝑇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𝑌</m:t>
                      </m:r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2" y="1892055"/>
                <a:ext cx="4703595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435C099-9B23-472A-A919-35B5F48C7845}"/>
                  </a:ext>
                </a:extLst>
              </p:cNvPr>
              <p:cNvSpPr/>
              <p:nvPr/>
            </p:nvSpPr>
            <p:spPr>
              <a:xfrm>
                <a:off x="6312024" y="3178554"/>
                <a:ext cx="3209906" cy="1102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435C099-9B23-472A-A919-35B5F48C7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3178554"/>
                <a:ext cx="3209906" cy="11026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D609E6E-43EC-45A9-B8D5-3FDE0D33594C}"/>
                  </a:ext>
                </a:extLst>
              </p:cNvPr>
              <p:cNvSpPr/>
              <p:nvPr/>
            </p:nvSpPr>
            <p:spPr>
              <a:xfrm>
                <a:off x="9630269" y="2865007"/>
                <a:ext cx="1388265" cy="172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BD609E6E-43EC-45A9-B8D5-3FDE0D335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269" y="2865007"/>
                <a:ext cx="1388265" cy="17297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5CA6D08-0E2E-4F01-BB01-97B1F637C720}"/>
              </a:ext>
            </a:extLst>
          </p:cNvPr>
          <p:cNvSpPr txBox="1"/>
          <p:nvPr/>
        </p:nvSpPr>
        <p:spPr>
          <a:xfrm>
            <a:off x="446946" y="2844225"/>
            <a:ext cx="4816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Более одной переменной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21162-28D3-4FC0-85FC-8D1C2295F55C}"/>
                  </a:ext>
                </a:extLst>
              </p:cNvPr>
              <p:cNvSpPr txBox="1"/>
              <p:nvPr/>
            </p:nvSpPr>
            <p:spPr>
              <a:xfrm>
                <a:off x="399496" y="3517174"/>
                <a:ext cx="4665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+…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𝑡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;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21162-28D3-4FC0-85FC-8D1C2295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6" y="3517174"/>
                <a:ext cx="466563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18" grpId="0"/>
      <p:bldP spid="19" grpId="0"/>
      <p:bldP spid="2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/>
              <p:nvPr/>
            </p:nvSpPr>
            <p:spPr>
              <a:xfrm>
                <a:off x="518602" y="1892055"/>
                <a:ext cx="47035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𝐵</m:t>
                      </m:r>
                      <m:r>
                        <a:rPr lang="en-US" sz="4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48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r>
                        <a:rPr lang="en-US" sz="4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𝑇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𝑌</m:t>
                      </m:r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2" y="1892055"/>
                <a:ext cx="4703595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5CA6D08-0E2E-4F01-BB01-97B1F637C720}"/>
              </a:ext>
            </a:extLst>
          </p:cNvPr>
          <p:cNvSpPr txBox="1"/>
          <p:nvPr/>
        </p:nvSpPr>
        <p:spPr>
          <a:xfrm>
            <a:off x="86077" y="2844225"/>
            <a:ext cx="4816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Более одной переменной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F5816-C3C5-47E8-AE5B-637015DA0110}"/>
              </a:ext>
            </a:extLst>
          </p:cNvPr>
          <p:cNvSpPr txBox="1"/>
          <p:nvPr/>
        </p:nvSpPr>
        <p:spPr>
          <a:xfrm>
            <a:off x="69793" y="3414264"/>
            <a:ext cx="5191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Полиномиальная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2D9CFDC2-D7E9-4BB4-BAD9-D88E6BF9F4B1}"/>
                  </a:ext>
                </a:extLst>
              </p:cNvPr>
              <p:cNvSpPr/>
              <p:nvPr/>
            </p:nvSpPr>
            <p:spPr>
              <a:xfrm>
                <a:off x="0" y="5096484"/>
                <a:ext cx="3198051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2D9CFDC2-D7E9-4BB4-BAD9-D88E6BF9F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6484"/>
                <a:ext cx="3198051" cy="12661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B57191AB-4FED-4EC9-9097-2D452553603D}"/>
                  </a:ext>
                </a:extLst>
              </p:cNvPr>
              <p:cNvSpPr/>
              <p:nvPr/>
            </p:nvSpPr>
            <p:spPr>
              <a:xfrm>
                <a:off x="3116354" y="4780201"/>
                <a:ext cx="1463029" cy="1845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B57191AB-4FED-4EC9-9097-2D4525536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354" y="4780201"/>
                <a:ext cx="1463029" cy="1845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A91C24-26B2-4CD1-AAA1-0A95C627F110}"/>
                  </a:ext>
                </a:extLst>
              </p:cNvPr>
              <p:cNvSpPr txBox="1"/>
              <p:nvPr/>
            </p:nvSpPr>
            <p:spPr>
              <a:xfrm>
                <a:off x="-68941" y="4128010"/>
                <a:ext cx="5788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+…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;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A91C24-26B2-4CD1-AAA1-0A95C627F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41" y="4128010"/>
                <a:ext cx="57881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0C013041-5CED-4E87-9D17-79C2CD69D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988840"/>
            <a:ext cx="6203993" cy="370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854FFB7C-8677-4108-B66E-FC20F26C7F94}"/>
              </a:ext>
            </a:extLst>
          </p:cNvPr>
          <p:cNvSpPr txBox="1">
            <a:spLocks/>
          </p:cNvSpPr>
          <p:nvPr/>
        </p:nvSpPr>
        <p:spPr>
          <a:xfrm>
            <a:off x="371364" y="1344281"/>
            <a:ext cx="1101722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наименьших квадратов: Обобщение</a:t>
            </a:r>
          </a:p>
        </p:txBody>
      </p:sp>
    </p:spTree>
    <p:extLst>
      <p:ext uri="{BB962C8B-B14F-4D97-AF65-F5344CB8AC3E}">
        <p14:creationId xmlns:p14="http://schemas.microsoft.com/office/powerpoint/2010/main" val="3751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2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/>
              <p:nvPr/>
            </p:nvSpPr>
            <p:spPr>
              <a:xfrm>
                <a:off x="518602" y="1892055"/>
                <a:ext cx="47035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𝐵</m:t>
                      </m:r>
                      <m:r>
                        <a:rPr lang="en-US" sz="4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48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r>
                        <a:rPr lang="en-US" sz="4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𝑇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𝑌</m:t>
                      </m:r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2" y="1892055"/>
                <a:ext cx="4703595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5CA6D08-0E2E-4F01-BB01-97B1F637C720}"/>
              </a:ext>
            </a:extLst>
          </p:cNvPr>
          <p:cNvSpPr txBox="1"/>
          <p:nvPr/>
        </p:nvSpPr>
        <p:spPr>
          <a:xfrm>
            <a:off x="86077" y="2844225"/>
            <a:ext cx="4816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Более одной переменной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F5816-C3C5-47E8-AE5B-637015DA0110}"/>
              </a:ext>
            </a:extLst>
          </p:cNvPr>
          <p:cNvSpPr txBox="1"/>
          <p:nvPr/>
        </p:nvSpPr>
        <p:spPr>
          <a:xfrm>
            <a:off x="86077" y="3452681"/>
            <a:ext cx="5191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Полиномиальная регрессия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7C090-D91D-4768-8C11-30F1EFD3D926}"/>
              </a:ext>
            </a:extLst>
          </p:cNvPr>
          <p:cNvSpPr txBox="1"/>
          <p:nvPr/>
        </p:nvSpPr>
        <p:spPr>
          <a:xfrm>
            <a:off x="86077" y="4003713"/>
            <a:ext cx="4248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Нелинейная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DA9C798-3BC4-48CC-8343-DC9A079E91C6}"/>
                  </a:ext>
                </a:extLst>
              </p:cNvPr>
              <p:cNvSpPr/>
              <p:nvPr/>
            </p:nvSpPr>
            <p:spPr>
              <a:xfrm>
                <a:off x="5248708" y="5413416"/>
                <a:ext cx="3563179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2400" b="0" i="1" baseline="-250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ru-R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DA9C798-3BC4-48CC-8343-DC9A079E9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08" y="5413416"/>
                <a:ext cx="3563179" cy="12661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8A1457F-6C26-46A8-9D69-2758C23B3303}"/>
                  </a:ext>
                </a:extLst>
              </p:cNvPr>
              <p:cNvSpPr/>
              <p:nvPr/>
            </p:nvSpPr>
            <p:spPr>
              <a:xfrm>
                <a:off x="8620481" y="5537643"/>
                <a:ext cx="149880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8A1457F-6C26-46A8-9D69-2758C23B3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481" y="5537643"/>
                <a:ext cx="1498808" cy="12661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91DB48-B07B-4744-9C78-42CC92ED5CED}"/>
                  </a:ext>
                </a:extLst>
              </p:cNvPr>
              <p:cNvSpPr txBox="1"/>
              <p:nvPr/>
            </p:nvSpPr>
            <p:spPr>
              <a:xfrm>
                <a:off x="330098" y="4795787"/>
                <a:ext cx="4475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𝑔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)+…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𝑔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);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91DB48-B07B-4744-9C78-42CC92ED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8" y="4795787"/>
                <a:ext cx="447519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D5171AD-E4FC-4EE0-BEAB-CEF9B7214CC4}"/>
                  </a:ext>
                </a:extLst>
              </p:cNvPr>
              <p:cNvSpPr/>
              <p:nvPr/>
            </p:nvSpPr>
            <p:spPr>
              <a:xfrm>
                <a:off x="211529" y="5474971"/>
                <a:ext cx="5236755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</a:rPr>
                  <a:t>может быть любая функция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𝑠𝑖𝑛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cos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exp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…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D5171AD-E4FC-4EE0-BEAB-CEF9B7214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29" y="5474971"/>
                <a:ext cx="5236755" cy="954107"/>
              </a:xfrm>
              <a:prstGeom prst="rect">
                <a:avLst/>
              </a:prstGeom>
              <a:blipFill>
                <a:blip r:embed="rId11"/>
                <a:stretch>
                  <a:fillRect t="-5732" r="-1281" b="-17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C7EBD104-45FA-4424-ADD8-D7BCCF6BF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916832"/>
            <a:ext cx="5979485" cy="357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3B489B55-F8FF-406A-84AB-D6E6DD409EBA}"/>
              </a:ext>
            </a:extLst>
          </p:cNvPr>
          <p:cNvSpPr txBox="1">
            <a:spLocks/>
          </p:cNvSpPr>
          <p:nvPr/>
        </p:nvSpPr>
        <p:spPr>
          <a:xfrm>
            <a:off x="371364" y="1344281"/>
            <a:ext cx="1101722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наименьших квадратов: Обобщение</a:t>
            </a:r>
          </a:p>
        </p:txBody>
      </p:sp>
    </p:spTree>
    <p:extLst>
      <p:ext uri="{BB962C8B-B14F-4D97-AF65-F5344CB8AC3E}">
        <p14:creationId xmlns:p14="http://schemas.microsoft.com/office/powerpoint/2010/main" val="407877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  <p:bldP spid="23" grpId="0"/>
      <p:bldP spid="3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1739516" y="1498190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наименьших квадратов: проблемы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/>
              <p:nvPr/>
            </p:nvSpPr>
            <p:spPr>
              <a:xfrm>
                <a:off x="3575720" y="2274418"/>
                <a:ext cx="39498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𝐵</m:t>
                      </m:r>
                      <m:r>
                        <a:rPr lang="en-US" sz="4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4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X</m:t>
                      </m:r>
                      <m:r>
                        <a:rPr lang="en-US" sz="40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𝑇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𝑌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370CF1-2649-4F32-83D6-2FDB6E85B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2274418"/>
                <a:ext cx="394986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E0D15BB-018A-4C2C-9534-2ACF65A22BAC}"/>
                  </a:ext>
                </a:extLst>
              </p:cNvPr>
              <p:cNvSpPr/>
              <p:nvPr/>
            </p:nvSpPr>
            <p:spPr>
              <a:xfrm>
                <a:off x="735233" y="2991541"/>
                <a:ext cx="19223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36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E0D15BB-018A-4C2C-9534-2ACF65A22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3" y="2991541"/>
                <a:ext cx="192238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49A657-F1CA-400A-BE74-D25D65C0281D}"/>
              </a:ext>
            </a:extLst>
          </p:cNvPr>
          <p:cNvSpPr/>
          <p:nvPr/>
        </p:nvSpPr>
        <p:spPr>
          <a:xfrm>
            <a:off x="854591" y="3676626"/>
            <a:ext cx="76584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 существует для произвольной матрицы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(</a:t>
            </a:r>
            <a:r>
              <a:rPr lang="ru-RU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хотя есть способы обхода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 </a:t>
            </a:r>
            <a:endParaRPr lang="ru-RU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7DDDABC-C003-4DE1-AFDC-15C501C77E51}"/>
              </a:ext>
            </a:extLst>
          </p:cNvPr>
          <p:cNvSpPr/>
          <p:nvPr/>
        </p:nvSpPr>
        <p:spPr>
          <a:xfrm>
            <a:off x="839287" y="4881136"/>
            <a:ext cx="99372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Для больших n (большие наборы данных) может быть вычислительно неэффективным</a:t>
            </a:r>
          </a:p>
        </p:txBody>
      </p:sp>
    </p:spTree>
    <p:extLst>
      <p:ext uri="{BB962C8B-B14F-4D97-AF65-F5344CB8AC3E}">
        <p14:creationId xmlns:p14="http://schemas.microsoft.com/office/powerpoint/2010/main" val="17802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5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91683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90768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38437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56439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477989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7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7B0E183E-6DA6-4F9C-B9F0-BE591F8406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6672064" y="2166839"/>
            <a:ext cx="4968552" cy="469116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53401DD-5C32-4082-BB50-FA3655F1DF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127448" y="2171462"/>
            <a:ext cx="4824536" cy="468599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927648" y="1052736"/>
            <a:ext cx="6223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 и Антиградиент</a:t>
            </a: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F643DDCE-8C42-4325-9433-BDD5505E97C0}"/>
              </a:ext>
            </a:extLst>
          </p:cNvPr>
          <p:cNvSpPr/>
          <p:nvPr/>
        </p:nvSpPr>
        <p:spPr>
          <a:xfrm>
            <a:off x="3503712" y="6237312"/>
            <a:ext cx="216014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22CF9F-29D3-4BC8-A85E-13150971D1AC}"/>
                  </a:ext>
                </a:extLst>
              </p:cNvPr>
              <p:cNvSpPr txBox="1"/>
              <p:nvPr/>
            </p:nvSpPr>
            <p:spPr>
              <a:xfrm>
                <a:off x="1703512" y="2132856"/>
                <a:ext cx="1201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3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22CF9F-29D3-4BC8-A85E-13150971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2132856"/>
                <a:ext cx="120146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8266B77-DD8E-44AB-88B2-DB5842C0B350}"/>
                  </a:ext>
                </a:extLst>
              </p:cNvPr>
              <p:cNvSpPr/>
              <p:nvPr/>
            </p:nvSpPr>
            <p:spPr>
              <a:xfrm>
                <a:off x="9336360" y="4653136"/>
                <a:ext cx="2592288" cy="913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8266B77-DD8E-44AB-88B2-DB5842C0B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4653136"/>
                <a:ext cx="2592288" cy="913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8E98728-A5C8-4E53-8435-764ECF358166}"/>
              </a:ext>
            </a:extLst>
          </p:cNvPr>
          <p:cNvCxnSpPr>
            <a:cxnSpLocks/>
          </p:cNvCxnSpPr>
          <p:nvPr/>
        </p:nvCxnSpPr>
        <p:spPr>
          <a:xfrm flipV="1">
            <a:off x="1271464" y="5733256"/>
            <a:ext cx="1372507" cy="9049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B45E5D50-3F8E-4858-9996-8D7B70B135B0}"/>
              </a:ext>
            </a:extLst>
          </p:cNvPr>
          <p:cNvSpPr/>
          <p:nvPr/>
        </p:nvSpPr>
        <p:spPr>
          <a:xfrm>
            <a:off x="2711624" y="5589240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8473089-BAAE-489C-BA3F-3BEF6F8228D3}"/>
              </a:ext>
            </a:extLst>
          </p:cNvPr>
          <p:cNvCxnSpPr>
            <a:cxnSpLocks/>
          </p:cNvCxnSpPr>
          <p:nvPr/>
        </p:nvCxnSpPr>
        <p:spPr>
          <a:xfrm>
            <a:off x="2927648" y="5733256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3A18BBFF-F520-4F26-8671-25708037B075}"/>
              </a:ext>
            </a:extLst>
          </p:cNvPr>
          <p:cNvCxnSpPr>
            <a:cxnSpLocks/>
          </p:cNvCxnSpPr>
          <p:nvPr/>
        </p:nvCxnSpPr>
        <p:spPr>
          <a:xfrm flipV="1">
            <a:off x="5303912" y="3789040"/>
            <a:ext cx="1806933" cy="1453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70747142-B222-4349-B735-1D133C50112C}"/>
              </a:ext>
            </a:extLst>
          </p:cNvPr>
          <p:cNvSpPr/>
          <p:nvPr/>
        </p:nvSpPr>
        <p:spPr>
          <a:xfrm>
            <a:off x="5159896" y="3645024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6BD2CDE5-EFA1-4F5F-9B7E-2E50AEA31734}"/>
              </a:ext>
            </a:extLst>
          </p:cNvPr>
          <p:cNvCxnSpPr>
            <a:cxnSpLocks/>
          </p:cNvCxnSpPr>
          <p:nvPr/>
        </p:nvCxnSpPr>
        <p:spPr>
          <a:xfrm flipH="1">
            <a:off x="4511824" y="3789040"/>
            <a:ext cx="6462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3E874C44-628C-4B09-BD49-B4BF869ACC4D}"/>
                  </a:ext>
                </a:extLst>
              </p:cNvPr>
              <p:cNvSpPr/>
              <p:nvPr/>
            </p:nvSpPr>
            <p:spPr>
              <a:xfrm>
                <a:off x="8040216" y="5589240"/>
                <a:ext cx="3151760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3E874C44-628C-4B09-BD49-B4BF869AC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5589240"/>
                <a:ext cx="3151760" cy="9130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A7A0561-4E6E-4146-9F03-B4BB78867253}"/>
                  </a:ext>
                </a:extLst>
              </p:cNvPr>
              <p:cNvSpPr/>
              <p:nvPr/>
            </p:nvSpPr>
            <p:spPr>
              <a:xfrm>
                <a:off x="9625257" y="1268760"/>
                <a:ext cx="2616357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A7A0561-4E6E-4146-9F03-B4BB78867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257" y="1268760"/>
                <a:ext cx="2616357" cy="9130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E22CF9F-29D3-4BC8-A85E-13150971D1AC}"/>
                  </a:ext>
                </a:extLst>
              </p:cNvPr>
              <p:cNvSpPr txBox="1"/>
              <p:nvPr/>
            </p:nvSpPr>
            <p:spPr>
              <a:xfrm>
                <a:off x="5159896" y="5733256"/>
                <a:ext cx="1201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E22CF9F-29D3-4BC8-A85E-13150971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5733256"/>
                <a:ext cx="120146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Овал 79">
            <a:extLst>
              <a:ext uri="{FF2B5EF4-FFF2-40B4-BE49-F238E27FC236}">
                <a16:creationId xmlns:a16="http://schemas.microsoft.com/office/drawing/2014/main" id="{F643DDCE-8C42-4325-9433-BDD5505E97C0}"/>
              </a:ext>
            </a:extLst>
          </p:cNvPr>
          <p:cNvSpPr/>
          <p:nvPr/>
        </p:nvSpPr>
        <p:spPr>
          <a:xfrm>
            <a:off x="9120336" y="4293096"/>
            <a:ext cx="216014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B45E5D50-3F8E-4858-9996-8D7B70B135B0}"/>
              </a:ext>
            </a:extLst>
          </p:cNvPr>
          <p:cNvSpPr/>
          <p:nvPr/>
        </p:nvSpPr>
        <p:spPr>
          <a:xfrm>
            <a:off x="8400256" y="5013176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70747142-B222-4349-B735-1D133C50112C}"/>
              </a:ext>
            </a:extLst>
          </p:cNvPr>
          <p:cNvSpPr/>
          <p:nvPr/>
        </p:nvSpPr>
        <p:spPr>
          <a:xfrm>
            <a:off x="10848528" y="2636912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78266B77-DD8E-44AB-88B2-DB5842C0B350}"/>
                  </a:ext>
                </a:extLst>
              </p:cNvPr>
              <p:cNvSpPr/>
              <p:nvPr/>
            </p:nvSpPr>
            <p:spPr>
              <a:xfrm>
                <a:off x="6744072" y="2204864"/>
                <a:ext cx="1842940" cy="913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78266B77-DD8E-44AB-88B2-DB5842C0B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2204864"/>
                <a:ext cx="1842940" cy="9130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22CF9F-29D3-4BC8-A85E-13150971D1AC}"/>
                  </a:ext>
                </a:extLst>
              </p:cNvPr>
              <p:cNvSpPr txBox="1"/>
              <p:nvPr/>
            </p:nvSpPr>
            <p:spPr>
              <a:xfrm>
                <a:off x="10848528" y="3861048"/>
                <a:ext cx="1201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22CF9F-29D3-4BC8-A85E-13150971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528" y="3861048"/>
                <a:ext cx="120146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9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95400" y="1465141"/>
            <a:ext cx="1000911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(номинальные, порядковые)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Числовые (дискретные, непрерывные)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Табличные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Другие (изображение / видео, временной ряд, текст)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Основы Линейной Алгебры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Объекты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Скаляры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Матрицы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Тензоры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Операции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Сложение</a:t>
            </a:r>
            <a:r>
              <a:rPr lang="en-US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Умножение</a:t>
            </a:r>
            <a:r>
              <a:rPr lang="en-US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Размерность данных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Математический Анализ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Функции (Линейные Нелинейные)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Производные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Начальные Шаги Работы с Данными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Визуализация и не только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4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39616" y="1345700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6BED072-7ED8-45D5-852D-4B22C216A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1" t="7802" r="7221" b="4111"/>
          <a:stretch/>
        </p:blipFill>
        <p:spPr bwMode="auto">
          <a:xfrm>
            <a:off x="800101" y="2146300"/>
            <a:ext cx="104648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D6653A0-895E-4AFA-AA96-582B916DB22B}"/>
              </a:ext>
            </a:extLst>
          </p:cNvPr>
          <p:cNvCxnSpPr>
            <a:cxnSpLocks/>
          </p:cNvCxnSpPr>
          <p:nvPr/>
        </p:nvCxnSpPr>
        <p:spPr>
          <a:xfrm>
            <a:off x="4731257" y="4431392"/>
            <a:ext cx="293895" cy="72008"/>
          </a:xfrm>
          <a:prstGeom prst="straightConnector1">
            <a:avLst/>
          </a:prstGeom>
          <a:ln w="28575">
            <a:solidFill>
              <a:srgbClr val="2728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3F1A894B-56A0-465B-BE2A-B52AC59DB475}"/>
              </a:ext>
            </a:extLst>
          </p:cNvPr>
          <p:cNvSpPr/>
          <p:nvPr/>
        </p:nvSpPr>
        <p:spPr>
          <a:xfrm>
            <a:off x="4583832" y="4365104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B263018-52D1-409B-9BF1-0DD05088FCF9}"/>
              </a:ext>
            </a:extLst>
          </p:cNvPr>
          <p:cNvSpPr/>
          <p:nvPr/>
        </p:nvSpPr>
        <p:spPr>
          <a:xfrm>
            <a:off x="6609412" y="4359384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52D76D8-8E96-4E39-9644-0D08AC1079D9}"/>
              </a:ext>
            </a:extLst>
          </p:cNvPr>
          <p:cNvSpPr/>
          <p:nvPr/>
        </p:nvSpPr>
        <p:spPr>
          <a:xfrm>
            <a:off x="5834734" y="3727139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BB4F7C1-365C-4CCA-8063-0DF92330A1AD}"/>
              </a:ext>
            </a:extLst>
          </p:cNvPr>
          <p:cNvSpPr/>
          <p:nvPr/>
        </p:nvSpPr>
        <p:spPr>
          <a:xfrm>
            <a:off x="6825352" y="3709611"/>
            <a:ext cx="144016" cy="144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4F1F0B78-D85D-4A35-96CC-3BFA7A995B20}"/>
              </a:ext>
            </a:extLst>
          </p:cNvPr>
          <p:cNvCxnSpPr>
            <a:cxnSpLocks/>
          </p:cNvCxnSpPr>
          <p:nvPr/>
        </p:nvCxnSpPr>
        <p:spPr>
          <a:xfrm flipH="1">
            <a:off x="6321296" y="3828107"/>
            <a:ext cx="504056" cy="360269"/>
          </a:xfrm>
          <a:prstGeom prst="straightConnector1">
            <a:avLst/>
          </a:prstGeom>
          <a:ln w="28575">
            <a:solidFill>
              <a:srgbClr val="2728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54A5D64-3338-40C0-AD73-281F72570C4E}"/>
              </a:ext>
            </a:extLst>
          </p:cNvPr>
          <p:cNvCxnSpPr>
            <a:cxnSpLocks/>
          </p:cNvCxnSpPr>
          <p:nvPr/>
        </p:nvCxnSpPr>
        <p:spPr>
          <a:xfrm flipH="1" flipV="1">
            <a:off x="6321296" y="4359384"/>
            <a:ext cx="289832" cy="72008"/>
          </a:xfrm>
          <a:prstGeom prst="straightConnector1">
            <a:avLst/>
          </a:prstGeom>
          <a:ln w="28575">
            <a:solidFill>
              <a:srgbClr val="2728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C7A207D-A722-48C0-869F-4771F4A7BB6E}"/>
              </a:ext>
            </a:extLst>
          </p:cNvPr>
          <p:cNvCxnSpPr>
            <a:cxnSpLocks/>
          </p:cNvCxnSpPr>
          <p:nvPr/>
        </p:nvCxnSpPr>
        <p:spPr>
          <a:xfrm flipH="1">
            <a:off x="5745232" y="3843230"/>
            <a:ext cx="137868" cy="345146"/>
          </a:xfrm>
          <a:prstGeom prst="straightConnector1">
            <a:avLst/>
          </a:prstGeom>
          <a:ln w="28575">
            <a:solidFill>
              <a:srgbClr val="2728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39616" y="1345700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DBC6AE-99F5-4586-8AB6-478FBA7B09D4}"/>
                  </a:ext>
                </a:extLst>
              </p:cNvPr>
              <p:cNvSpPr txBox="1"/>
              <p:nvPr/>
            </p:nvSpPr>
            <p:spPr>
              <a:xfrm>
                <a:off x="6836386" y="3064065"/>
                <a:ext cx="5197000" cy="874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DBC6AE-99F5-4586-8AB6-478FBA7B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86" y="3064065"/>
                <a:ext cx="5197000" cy="874855"/>
              </a:xfrm>
              <a:prstGeom prst="rect">
                <a:avLst/>
              </a:prstGeom>
              <a:blipFill>
                <a:blip r:embed="rId4"/>
                <a:stretch>
                  <a:fillRect b="-2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651717-93DA-4EB5-8448-CDBC64449C5A}"/>
                  </a:ext>
                </a:extLst>
              </p:cNvPr>
              <p:cNvSpPr txBox="1"/>
              <p:nvPr/>
            </p:nvSpPr>
            <p:spPr>
              <a:xfrm>
                <a:off x="6748398" y="4872582"/>
                <a:ext cx="5208028" cy="812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651717-93DA-4EB5-8448-CDBC6444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398" y="4872582"/>
                <a:ext cx="5208028" cy="812530"/>
              </a:xfrm>
              <a:prstGeom prst="rect">
                <a:avLst/>
              </a:prstGeom>
              <a:blipFill>
                <a:blip r:embed="rId5"/>
                <a:stretch>
                  <a:fillRect b="-22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1043CD3-2048-4367-9E7D-D94ABBB186C1}"/>
                  </a:ext>
                </a:extLst>
              </p:cNvPr>
              <p:cNvSpPr/>
              <p:nvPr/>
            </p:nvSpPr>
            <p:spPr>
              <a:xfrm>
                <a:off x="217253" y="4901811"/>
                <a:ext cx="2520280" cy="1018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1043CD3-2048-4367-9E7D-D94ABBB18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3" y="4901811"/>
                <a:ext cx="2520280" cy="1018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3CA584CF-C6FA-45D1-B828-20E6B5868F63}"/>
                  </a:ext>
                </a:extLst>
              </p:cNvPr>
              <p:cNvSpPr/>
              <p:nvPr/>
            </p:nvSpPr>
            <p:spPr>
              <a:xfrm>
                <a:off x="2770087" y="5794051"/>
                <a:ext cx="1475019" cy="978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3CA584CF-C6FA-45D1-B828-20E6B5868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87" y="5794051"/>
                <a:ext cx="1475019" cy="978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B326581B-B716-4A9A-83DA-3AC8DBB0F1CE}"/>
                  </a:ext>
                </a:extLst>
              </p:cNvPr>
              <p:cNvSpPr/>
              <p:nvPr/>
            </p:nvSpPr>
            <p:spPr>
              <a:xfrm>
                <a:off x="157836" y="5862206"/>
                <a:ext cx="2541529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B326581B-B716-4A9A-83DA-3AC8DBB0F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6" y="5862206"/>
                <a:ext cx="2541529" cy="9852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DF89766C-6400-487F-A3F4-A9209EA14A5E}"/>
                  </a:ext>
                </a:extLst>
              </p:cNvPr>
              <p:cNvSpPr/>
              <p:nvPr/>
            </p:nvSpPr>
            <p:spPr>
              <a:xfrm>
                <a:off x="2104007" y="4893706"/>
                <a:ext cx="4424139" cy="974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8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  <m:r>
                            <a:rPr lang="en-US" sz="28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DF89766C-6400-487F-A3F4-A9209EA14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07" y="4893706"/>
                <a:ext cx="4424139" cy="974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4949530F-7368-472D-A13B-85B7BB4348AA}"/>
                  </a:ext>
                </a:extLst>
              </p:cNvPr>
              <p:cNvSpPr/>
              <p:nvPr/>
            </p:nvSpPr>
            <p:spPr>
              <a:xfrm>
                <a:off x="61948" y="2981160"/>
                <a:ext cx="2520280" cy="1021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4949530F-7368-472D-A13B-85B7BB434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" y="2981160"/>
                <a:ext cx="2520280" cy="10213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B86C860-CB53-41F6-9274-FE98BE7EA25C}"/>
                  </a:ext>
                </a:extLst>
              </p:cNvPr>
              <p:cNvSpPr/>
              <p:nvPr/>
            </p:nvSpPr>
            <p:spPr>
              <a:xfrm>
                <a:off x="2637835" y="3880506"/>
                <a:ext cx="1491627" cy="1022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B86C860-CB53-41F6-9274-FE98BE7EA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35" y="3880506"/>
                <a:ext cx="1491627" cy="1022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7D8EE80F-6E80-478B-96DF-A8837CA431AC}"/>
                  </a:ext>
                </a:extLst>
              </p:cNvPr>
              <p:cNvSpPr/>
              <p:nvPr/>
            </p:nvSpPr>
            <p:spPr>
              <a:xfrm>
                <a:off x="158614" y="3887376"/>
                <a:ext cx="2474203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7D8EE80F-6E80-478B-96DF-A8837CA43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4" y="3887376"/>
                <a:ext cx="2474203" cy="9852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367340A-B2F7-48B4-B55B-288AF302D708}"/>
                  </a:ext>
                </a:extLst>
              </p:cNvPr>
              <p:cNvSpPr/>
              <p:nvPr/>
            </p:nvSpPr>
            <p:spPr>
              <a:xfrm>
                <a:off x="1896506" y="2973502"/>
                <a:ext cx="4424139" cy="974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8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367340A-B2F7-48B4-B55B-288AF302D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506" y="2973502"/>
                <a:ext cx="4424139" cy="9741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/>
              <p:nvPr/>
            </p:nvSpPr>
            <p:spPr>
              <a:xfrm>
                <a:off x="6921052" y="2079098"/>
                <a:ext cx="4974632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52" y="2079098"/>
                <a:ext cx="4974632" cy="9573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D1384E3-5434-4A1D-8CDF-A49FE8A343AA}"/>
                  </a:ext>
                </a:extLst>
              </p:cNvPr>
              <p:cNvSpPr/>
              <p:nvPr/>
            </p:nvSpPr>
            <p:spPr>
              <a:xfrm>
                <a:off x="551384" y="2276872"/>
                <a:ext cx="22602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𝒙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D1384E3-5434-4A1D-8CDF-A49FE8A34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276872"/>
                <a:ext cx="226023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9D5E15-A3AC-4CDA-9E70-8C73A7019923}"/>
                  </a:ext>
                </a:extLst>
              </p:cNvPr>
              <p:cNvSpPr txBox="1"/>
              <p:nvPr/>
            </p:nvSpPr>
            <p:spPr>
              <a:xfrm>
                <a:off x="3935760" y="2276872"/>
                <a:ext cx="1783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𝒚</m:t>
                      </m:r>
                      <m:r>
                        <a:rPr lang="ar-AE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ar-AE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ar-AE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ar-AE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</m:oMath>
                  </m:oMathPara>
                </a14:m>
                <a:endParaRPr lang="ar-AE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9D5E15-A3AC-4CDA-9E70-8C73A7019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276872"/>
                <a:ext cx="178305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8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850CB871-C688-48A8-A108-7CC6C68CFA43}"/>
              </a:ext>
            </a:extLst>
          </p:cNvPr>
          <p:cNvSpPr/>
          <p:nvPr/>
        </p:nvSpPr>
        <p:spPr>
          <a:xfrm rot="1304828" flipH="1">
            <a:off x="5904622" y="4666193"/>
            <a:ext cx="2350232" cy="1750584"/>
          </a:xfrm>
          <a:custGeom>
            <a:avLst/>
            <a:gdLst>
              <a:gd name="connsiteX0" fmla="*/ 49635 w 2413456"/>
              <a:gd name="connsiteY0" fmla="*/ 0 h 2471713"/>
              <a:gd name="connsiteX1" fmla="*/ 312282 w 2413456"/>
              <a:gd name="connsiteY1" fmla="*/ 2470826 h 2471713"/>
              <a:gd name="connsiteX2" fmla="*/ 2413456 w 2413456"/>
              <a:gd name="connsiteY2" fmla="*/ 282102 h 247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456" h="2471713">
                <a:moveTo>
                  <a:pt x="49635" y="0"/>
                </a:moveTo>
                <a:cubicBezTo>
                  <a:pt x="-16027" y="1211904"/>
                  <a:pt x="-81688" y="2423809"/>
                  <a:pt x="312282" y="2470826"/>
                </a:cubicBezTo>
                <a:cubicBezTo>
                  <a:pt x="706252" y="2517843"/>
                  <a:pt x="2077852" y="682557"/>
                  <a:pt x="2413456" y="282102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39616" y="1345700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/>
              <p:nvPr/>
            </p:nvSpPr>
            <p:spPr>
              <a:xfrm>
                <a:off x="7353100" y="1791066"/>
                <a:ext cx="4974632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00" y="1791066"/>
                <a:ext cx="4974632" cy="957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DBC6AE-99F5-4586-8AB6-478FBA7B09D4}"/>
                  </a:ext>
                </a:extLst>
              </p:cNvPr>
              <p:cNvSpPr txBox="1"/>
              <p:nvPr/>
            </p:nvSpPr>
            <p:spPr>
              <a:xfrm>
                <a:off x="319234" y="2991572"/>
                <a:ext cx="5197000" cy="874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sz="28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DBC6AE-99F5-4586-8AB6-478FBA7B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34" y="2991572"/>
                <a:ext cx="5197000" cy="874855"/>
              </a:xfrm>
              <a:prstGeom prst="rect">
                <a:avLst/>
              </a:prstGeom>
              <a:blipFill>
                <a:blip r:embed="rId5"/>
                <a:stretch>
                  <a:fillRect b="-3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51717-93DA-4EB5-8448-CDBC64449C5A}"/>
                  </a:ext>
                </a:extLst>
              </p:cNvPr>
              <p:cNvSpPr txBox="1"/>
              <p:nvPr/>
            </p:nvSpPr>
            <p:spPr>
              <a:xfrm>
                <a:off x="6487719" y="3039924"/>
                <a:ext cx="5208028" cy="812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51717-93DA-4EB5-8448-CDBC6444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719" y="3039924"/>
                <a:ext cx="5208028" cy="812530"/>
              </a:xfrm>
              <a:prstGeom prst="rect">
                <a:avLst/>
              </a:prstGeom>
              <a:blipFill>
                <a:blip r:embed="rId6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D1384E3-5434-4A1D-8CDF-A49FE8A343AA}"/>
                  </a:ext>
                </a:extLst>
              </p:cNvPr>
              <p:cNvSpPr/>
              <p:nvPr/>
            </p:nvSpPr>
            <p:spPr>
              <a:xfrm>
                <a:off x="983432" y="1988840"/>
                <a:ext cx="22602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𝒙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D1384E3-5434-4A1D-8CDF-A49FE8A34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988840"/>
                <a:ext cx="22602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9D5E15-A3AC-4CDA-9E70-8C73A7019923}"/>
                  </a:ext>
                </a:extLst>
              </p:cNvPr>
              <p:cNvSpPr txBox="1"/>
              <p:nvPr/>
            </p:nvSpPr>
            <p:spPr>
              <a:xfrm>
                <a:off x="4367808" y="1988840"/>
                <a:ext cx="1783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𝒚</m:t>
                      </m:r>
                      <m:r>
                        <a:rPr lang="ar-AE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ar-AE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ar-AE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ar-AE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</m:oMath>
                  </m:oMathPara>
                </a14:m>
                <a:endParaRPr lang="ar-AE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9D5E15-A3AC-4CDA-9E70-8C73A7019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1988840"/>
                <a:ext cx="178305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E1810F71-1987-4624-94CA-04125CD51764}"/>
                  </a:ext>
                </a:extLst>
              </p:cNvPr>
              <p:cNvSpPr/>
              <p:nvPr/>
            </p:nvSpPr>
            <p:spPr>
              <a:xfrm>
                <a:off x="367440" y="3929659"/>
                <a:ext cx="3788536" cy="911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sz="28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E1810F71-1987-4624-94CA-04125CD51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" y="3929659"/>
                <a:ext cx="3788536" cy="911596"/>
              </a:xfrm>
              <a:prstGeom prst="rect">
                <a:avLst/>
              </a:prstGeom>
              <a:blipFill>
                <a:blip r:embed="rId9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8C221C6B-B2E8-4523-B591-29A22661EA92}"/>
                  </a:ext>
                </a:extLst>
              </p:cNvPr>
              <p:cNvSpPr/>
              <p:nvPr/>
            </p:nvSpPr>
            <p:spPr>
              <a:xfrm>
                <a:off x="6528146" y="3929659"/>
                <a:ext cx="2899383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8C221C6B-B2E8-4523-B591-29A22661E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46" y="3929659"/>
                <a:ext cx="2899383" cy="911596"/>
              </a:xfrm>
              <a:prstGeom prst="rect">
                <a:avLst/>
              </a:prstGeom>
              <a:blipFill>
                <a:blip r:embed="rId10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5736E272-F466-4231-9568-1F389F0CE547}"/>
                  </a:ext>
                </a:extLst>
              </p:cNvPr>
              <p:cNvSpPr/>
              <p:nvPr/>
            </p:nvSpPr>
            <p:spPr>
              <a:xfrm>
                <a:off x="126534" y="4872823"/>
                <a:ext cx="607608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ru-RU" sz="3200" dirty="0"/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-apple-system"/>
                  </a:rPr>
                  <a:t>learning rate</a:t>
                </a:r>
                <a:r>
                  <a:rPr lang="ru-RU" sz="3200" dirty="0">
                    <a:solidFill>
                      <a:schemeClr val="bg1"/>
                    </a:solidFill>
                    <a:latin typeface="-apple-system"/>
                  </a:rPr>
                  <a:t> скорость обучения </a:t>
                </a: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5736E272-F466-4231-9568-1F389F0CE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4" y="4872823"/>
                <a:ext cx="6076087" cy="584775"/>
              </a:xfrm>
              <a:prstGeom prst="rect">
                <a:avLst/>
              </a:prstGeom>
              <a:blipFill>
                <a:blip r:embed="rId11"/>
                <a:stretch>
                  <a:fillRect t="-12500" r="-1606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7A71848-E1B8-442D-8853-5FE2A8553C5A}"/>
                  </a:ext>
                </a:extLst>
              </p:cNvPr>
              <p:cNvSpPr/>
              <p:nvPr/>
            </p:nvSpPr>
            <p:spPr>
              <a:xfrm>
                <a:off x="206015" y="5505525"/>
                <a:ext cx="556915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  <a:latin typeface="-apple-system"/>
                  </a:rPr>
                  <a:t>Повторяйте до тех пор, пока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𝐸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  <a:latin typeface="-apple-system"/>
                  </a:rPr>
                  <a:t> не станет приемлемой</a:t>
                </a: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7A71848-E1B8-442D-8853-5FE2A8553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5" y="5505525"/>
                <a:ext cx="5569151" cy="1077218"/>
              </a:xfrm>
              <a:prstGeom prst="rect">
                <a:avLst/>
              </a:prstGeom>
              <a:blipFill>
                <a:blip r:embed="rId12"/>
                <a:stretch>
                  <a:fillRect l="-2848" t="-6780" b="-17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4082F1A-5AD4-4ABD-9943-14BB5BF066C1}"/>
              </a:ext>
            </a:extLst>
          </p:cNvPr>
          <p:cNvCxnSpPr>
            <a:cxnSpLocks/>
          </p:cNvCxnSpPr>
          <p:nvPr/>
        </p:nvCxnSpPr>
        <p:spPr>
          <a:xfrm>
            <a:off x="6326492" y="4544875"/>
            <a:ext cx="862343" cy="1993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75150DE-BC86-43E8-AE46-A2CA51A6BC45}"/>
              </a:ext>
            </a:extLst>
          </p:cNvPr>
          <p:cNvCxnSpPr>
            <a:cxnSpLocks/>
          </p:cNvCxnSpPr>
          <p:nvPr/>
        </p:nvCxnSpPr>
        <p:spPr>
          <a:xfrm>
            <a:off x="6662119" y="5382325"/>
            <a:ext cx="191091" cy="4763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C2B0348B-5B39-4AFE-AD4D-4E199B25E994}"/>
              </a:ext>
            </a:extLst>
          </p:cNvPr>
          <p:cNvSpPr/>
          <p:nvPr/>
        </p:nvSpPr>
        <p:spPr>
          <a:xfrm>
            <a:off x="6649653" y="5382325"/>
            <a:ext cx="216024" cy="217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43CCE61E-09B9-4BED-8473-D1678BCAB9CC}"/>
                  </a:ext>
                </a:extLst>
              </p:cNvPr>
              <p:cNvSpPr/>
              <p:nvPr/>
            </p:nvSpPr>
            <p:spPr>
              <a:xfrm>
                <a:off x="395141" y="2504024"/>
                <a:ext cx="90914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800" dirty="0">
                    <a:solidFill>
                      <a:schemeClr val="bg1"/>
                    </a:solidFill>
                    <a:latin typeface="-apple-system"/>
                  </a:rPr>
                  <a:t>Задать</a:t>
                </a:r>
                <a:r>
                  <a:rPr lang="ru-RU" sz="2800" dirty="0">
                    <a:solidFill>
                      <a:schemeClr val="bg1"/>
                    </a:solidFill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-apple-system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(</a:t>
                </a:r>
                <a:r>
                  <a:rPr lang="ru-RU" sz="2800" dirty="0">
                    <a:solidFill>
                      <a:schemeClr val="bg1"/>
                    </a:solidFill>
                  </a:rPr>
                  <a:t>случайным образом или равными нулями</a:t>
                </a:r>
                <a:r>
                  <a:rPr lang="en-US" sz="2800" dirty="0">
                    <a:solidFill>
                      <a:schemeClr val="bg1"/>
                    </a:solidFill>
                  </a:rPr>
                  <a:t>)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43CCE61E-09B9-4BED-8473-D1678BCAB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41" y="2504024"/>
                <a:ext cx="9091463" cy="523220"/>
              </a:xfrm>
              <a:prstGeom prst="rect">
                <a:avLst/>
              </a:prstGeom>
              <a:blipFill>
                <a:blip r:embed="rId13"/>
                <a:stretch>
                  <a:fillRect l="-1408" t="-11628" r="-33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86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11458 0.031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1" grpId="0"/>
      <p:bldP spid="16" grpId="0"/>
      <p:bldP spid="17" grpId="0"/>
      <p:bldP spid="29" grpId="0"/>
      <p:bldP spid="30" grpId="0"/>
      <p:bldP spid="31" grpId="0"/>
      <p:bldP spid="4" grpId="0"/>
      <p:bldP spid="35" grpId="0" animBg="1"/>
      <p:bldP spid="35" grpId="1" animBg="1"/>
      <p:bldP spid="35" grpId="2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2930" y="75922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83010" y="1231850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042467F-783D-46C1-A47E-B32FA789ACD0}"/>
              </a:ext>
            </a:extLst>
          </p:cNvPr>
          <p:cNvCxnSpPr>
            <a:cxnSpLocks/>
          </p:cNvCxnSpPr>
          <p:nvPr/>
        </p:nvCxnSpPr>
        <p:spPr>
          <a:xfrm flipV="1">
            <a:off x="1343472" y="2173440"/>
            <a:ext cx="0" cy="44931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40127AF-C8DA-440F-A382-1B70B5D576D0}"/>
              </a:ext>
            </a:extLst>
          </p:cNvPr>
          <p:cNvCxnSpPr>
            <a:cxnSpLocks/>
          </p:cNvCxnSpPr>
          <p:nvPr/>
        </p:nvCxnSpPr>
        <p:spPr>
          <a:xfrm>
            <a:off x="695400" y="5805264"/>
            <a:ext cx="784887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A4FAA1A4-E0CD-43EC-A7AF-78C56693A277}"/>
                  </a:ext>
                </a:extLst>
              </p:cNvPr>
              <p:cNvSpPr/>
              <p:nvPr/>
            </p:nvSpPr>
            <p:spPr>
              <a:xfrm>
                <a:off x="8404917" y="6008466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A4FAA1A4-E0CD-43EC-A7AF-78C56693A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917" y="6008466"/>
                <a:ext cx="6760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E8E5967F-CEC4-4995-9D43-1A0F9D5E455F}"/>
                  </a:ext>
                </a:extLst>
              </p:cNvPr>
              <p:cNvSpPr/>
              <p:nvPr/>
            </p:nvSpPr>
            <p:spPr>
              <a:xfrm>
                <a:off x="676944" y="1958405"/>
                <a:ext cx="6665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E8E5967F-CEC4-4995-9D43-1A0F9D5E4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4" y="1958405"/>
                <a:ext cx="66652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>
            <a:extLst>
              <a:ext uri="{FF2B5EF4-FFF2-40B4-BE49-F238E27FC236}">
                <a16:creationId xmlns:a16="http://schemas.microsoft.com/office/drawing/2014/main" id="{B395743E-DB80-4A2E-AB67-FA38AA5D86A1}"/>
              </a:ext>
            </a:extLst>
          </p:cNvPr>
          <p:cNvSpPr/>
          <p:nvPr/>
        </p:nvSpPr>
        <p:spPr>
          <a:xfrm>
            <a:off x="263352" y="1932695"/>
            <a:ext cx="8613354" cy="491264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1AEEC850-AB37-409D-9276-DF6A95A6D54A}"/>
              </a:ext>
            </a:extLst>
          </p:cNvPr>
          <p:cNvSpPr/>
          <p:nvPr/>
        </p:nvSpPr>
        <p:spPr>
          <a:xfrm>
            <a:off x="1010208" y="2621797"/>
            <a:ext cx="7089042" cy="36275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688B4C5F-8C24-4C88-A8A3-F7706CEBD402}"/>
              </a:ext>
            </a:extLst>
          </p:cNvPr>
          <p:cNvSpPr/>
          <p:nvPr/>
        </p:nvSpPr>
        <p:spPr>
          <a:xfrm>
            <a:off x="630292" y="2276644"/>
            <a:ext cx="7848873" cy="43178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909885-7F70-4B8D-8226-7517961C62C8}"/>
              </a:ext>
            </a:extLst>
          </p:cNvPr>
          <p:cNvSpPr/>
          <p:nvPr/>
        </p:nvSpPr>
        <p:spPr>
          <a:xfrm>
            <a:off x="1852176" y="3068960"/>
            <a:ext cx="5179928" cy="2875119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8D1ABC3D-51EB-4F6A-BC12-4FE9F1DDB962}"/>
              </a:ext>
            </a:extLst>
          </p:cNvPr>
          <p:cNvSpPr/>
          <p:nvPr/>
        </p:nvSpPr>
        <p:spPr>
          <a:xfrm>
            <a:off x="2639616" y="3516814"/>
            <a:ext cx="3305363" cy="2157252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6C9D601-F3E7-4016-9822-022918FF4AA8}"/>
              </a:ext>
            </a:extLst>
          </p:cNvPr>
          <p:cNvSpPr/>
          <p:nvPr/>
        </p:nvSpPr>
        <p:spPr>
          <a:xfrm>
            <a:off x="3143672" y="3798817"/>
            <a:ext cx="2295872" cy="167738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1A8FB42-24D5-46A2-A79C-EE0D3149BE2C}"/>
              </a:ext>
            </a:extLst>
          </p:cNvPr>
          <p:cNvSpPr/>
          <p:nvPr/>
        </p:nvSpPr>
        <p:spPr>
          <a:xfrm>
            <a:off x="1859924" y="3096666"/>
            <a:ext cx="5179928" cy="2875119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080B4C3A-4AEE-4686-B3BC-B5C4A1AC8EA1}"/>
              </a:ext>
            </a:extLst>
          </p:cNvPr>
          <p:cNvSpPr/>
          <p:nvPr/>
        </p:nvSpPr>
        <p:spPr>
          <a:xfrm>
            <a:off x="3640034" y="4027912"/>
            <a:ext cx="1368152" cy="1219196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7797044-2D41-4905-B804-678D9E36CAD3}"/>
              </a:ext>
            </a:extLst>
          </p:cNvPr>
          <p:cNvSpPr/>
          <p:nvPr/>
        </p:nvSpPr>
        <p:spPr>
          <a:xfrm>
            <a:off x="3914051" y="4260815"/>
            <a:ext cx="861937" cy="66924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6B9B232A-E75C-42FC-AFA0-D9A00A9CACB3}"/>
              </a:ext>
            </a:extLst>
          </p:cNvPr>
          <p:cNvSpPr/>
          <p:nvPr/>
        </p:nvSpPr>
        <p:spPr>
          <a:xfrm>
            <a:off x="4162595" y="4403603"/>
            <a:ext cx="364847" cy="38367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7B6E40-94C4-42EB-8857-DF9C398D6251}"/>
              </a:ext>
            </a:extLst>
          </p:cNvPr>
          <p:cNvSpPr/>
          <p:nvPr/>
        </p:nvSpPr>
        <p:spPr>
          <a:xfrm>
            <a:off x="9264352" y="1129247"/>
            <a:ext cx="619465" cy="5893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881667B-33AD-4AE5-99DF-EEFC1EA21C8D}"/>
              </a:ext>
            </a:extLst>
          </p:cNvPr>
          <p:cNvSpPr/>
          <p:nvPr/>
        </p:nvSpPr>
        <p:spPr>
          <a:xfrm>
            <a:off x="9264351" y="1716903"/>
            <a:ext cx="619465" cy="5893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FE64C42-1CAB-46BE-8A64-A33C9F63922B}"/>
              </a:ext>
            </a:extLst>
          </p:cNvPr>
          <p:cNvSpPr/>
          <p:nvPr/>
        </p:nvSpPr>
        <p:spPr>
          <a:xfrm>
            <a:off x="9264351" y="2327175"/>
            <a:ext cx="619465" cy="5893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E3076994-DB07-4F8F-9225-DA2436A018CA}"/>
              </a:ext>
            </a:extLst>
          </p:cNvPr>
          <p:cNvSpPr/>
          <p:nvPr/>
        </p:nvSpPr>
        <p:spPr>
          <a:xfrm>
            <a:off x="9264350" y="2926686"/>
            <a:ext cx="619465" cy="58931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4C339B0-B1C3-4810-AE89-9AE396FD7BA2}"/>
              </a:ext>
            </a:extLst>
          </p:cNvPr>
          <p:cNvSpPr/>
          <p:nvPr/>
        </p:nvSpPr>
        <p:spPr>
          <a:xfrm>
            <a:off x="9264349" y="3514342"/>
            <a:ext cx="619465" cy="58931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B1BF438-ADF5-436F-855B-7DFA8F7D5F81}"/>
              </a:ext>
            </a:extLst>
          </p:cNvPr>
          <p:cNvSpPr/>
          <p:nvPr/>
        </p:nvSpPr>
        <p:spPr>
          <a:xfrm>
            <a:off x="9264348" y="4112198"/>
            <a:ext cx="619465" cy="5893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0F2DE73-57A7-4898-8697-72ECEE4063EC}"/>
              </a:ext>
            </a:extLst>
          </p:cNvPr>
          <p:cNvSpPr/>
          <p:nvPr/>
        </p:nvSpPr>
        <p:spPr>
          <a:xfrm>
            <a:off x="9264348" y="4710054"/>
            <a:ext cx="619465" cy="58931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F2F65A7-C2A3-4BA7-B72F-9272549A0BB3}"/>
              </a:ext>
            </a:extLst>
          </p:cNvPr>
          <p:cNvSpPr/>
          <p:nvPr/>
        </p:nvSpPr>
        <p:spPr>
          <a:xfrm>
            <a:off x="9264345" y="5895566"/>
            <a:ext cx="619465" cy="5893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65AFFFE-4FCB-47BB-B7DC-21C29C6DD8E1}"/>
              </a:ext>
            </a:extLst>
          </p:cNvPr>
          <p:cNvSpPr/>
          <p:nvPr/>
        </p:nvSpPr>
        <p:spPr>
          <a:xfrm>
            <a:off x="9264346" y="5299365"/>
            <a:ext cx="619465" cy="5893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Заголовок 1">
            <a:extLst>
              <a:ext uri="{FF2B5EF4-FFF2-40B4-BE49-F238E27FC236}">
                <a16:creationId xmlns:a16="http://schemas.microsoft.com/office/drawing/2014/main" id="{4D2B4687-9462-4B14-990E-6FE0FCD6CA27}"/>
              </a:ext>
            </a:extLst>
          </p:cNvPr>
          <p:cNvSpPr txBox="1">
            <a:spLocks/>
          </p:cNvSpPr>
          <p:nvPr/>
        </p:nvSpPr>
        <p:spPr>
          <a:xfrm>
            <a:off x="9866116" y="996061"/>
            <a:ext cx="2278555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Высокие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C181FF8F-4810-4081-9876-FF61EF2AE840}"/>
              </a:ext>
            </a:extLst>
          </p:cNvPr>
          <p:cNvSpPr txBox="1">
            <a:spLocks/>
          </p:cNvSpPr>
          <p:nvPr/>
        </p:nvSpPr>
        <p:spPr>
          <a:xfrm>
            <a:off x="9866117" y="5684910"/>
            <a:ext cx="199093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Низкие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5210CC2-F3DB-4BF2-880C-0804F7272F6F}"/>
              </a:ext>
            </a:extLst>
          </p:cNvPr>
          <p:cNvSpPr/>
          <p:nvPr/>
        </p:nvSpPr>
        <p:spPr>
          <a:xfrm>
            <a:off x="1156483" y="5648466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BF9F61A-D0C3-43A8-B517-9888A78379EA}"/>
              </a:ext>
            </a:extLst>
          </p:cNvPr>
          <p:cNvCxnSpPr>
            <a:cxnSpLocks/>
          </p:cNvCxnSpPr>
          <p:nvPr/>
        </p:nvCxnSpPr>
        <p:spPr>
          <a:xfrm flipV="1">
            <a:off x="1487488" y="5085184"/>
            <a:ext cx="648072" cy="67127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E8B8018E-035F-4911-8323-30334A7E8A56}"/>
              </a:ext>
            </a:extLst>
          </p:cNvPr>
          <p:cNvCxnSpPr>
            <a:cxnSpLocks/>
          </p:cNvCxnSpPr>
          <p:nvPr/>
        </p:nvCxnSpPr>
        <p:spPr>
          <a:xfrm flipV="1">
            <a:off x="2063552" y="4725144"/>
            <a:ext cx="576064" cy="39538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609D791A-A31F-4504-8D06-67F2FECAF7B6}"/>
              </a:ext>
            </a:extLst>
          </p:cNvPr>
          <p:cNvCxnSpPr>
            <a:cxnSpLocks/>
          </p:cNvCxnSpPr>
          <p:nvPr/>
        </p:nvCxnSpPr>
        <p:spPr>
          <a:xfrm flipV="1">
            <a:off x="2711624" y="4653136"/>
            <a:ext cx="504056" cy="11182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A76D06B-C598-4722-A190-3774FD4C4ACA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215680" y="4637510"/>
            <a:ext cx="424354" cy="1562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F81C2F9C-BCED-41E0-BA07-5734FB8F0492}"/>
              </a:ext>
            </a:extLst>
          </p:cNvPr>
          <p:cNvCxnSpPr>
            <a:cxnSpLocks/>
          </p:cNvCxnSpPr>
          <p:nvPr/>
        </p:nvCxnSpPr>
        <p:spPr>
          <a:xfrm flipV="1">
            <a:off x="3791744" y="4581128"/>
            <a:ext cx="375772" cy="2363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1F44DB0F-0464-4D76-8A7A-199D473FFD17}"/>
                  </a:ext>
                </a:extLst>
              </p:cNvPr>
              <p:cNvSpPr/>
              <p:nvPr/>
            </p:nvSpPr>
            <p:spPr>
              <a:xfrm>
                <a:off x="10221110" y="3192088"/>
                <a:ext cx="1515030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ru-RU" sz="2800" baseline="30000" dirty="0"/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1F44DB0F-0464-4D76-8A7A-199D473FF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110" y="3192088"/>
                <a:ext cx="1515030" cy="513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9B355600-7E6A-422D-8DAD-A9E0ACD23AB7}"/>
                  </a:ext>
                </a:extLst>
              </p:cNvPr>
              <p:cNvSpPr/>
              <p:nvPr/>
            </p:nvSpPr>
            <p:spPr>
              <a:xfrm>
                <a:off x="10220565" y="3890321"/>
                <a:ext cx="1506758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ru-RU" sz="2800" baseline="30000" dirty="0"/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9B355600-7E6A-422D-8DAD-A9E0ACD23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565" y="3890321"/>
                <a:ext cx="1506758" cy="5132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19" grpId="0" animBg="1"/>
      <p:bldP spid="71" grpId="0"/>
      <p:bldP spid="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2930" y="75922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83010" y="1231850"/>
            <a:ext cx="773347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Обобщение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9D279F-8930-42D4-9C4D-158B3AAF38D6}"/>
                  </a:ext>
                </a:extLst>
              </p:cNvPr>
              <p:cNvSpPr txBox="1"/>
              <p:nvPr/>
            </p:nvSpPr>
            <p:spPr>
              <a:xfrm>
                <a:off x="4079776" y="2060848"/>
                <a:ext cx="3679341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;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9D279F-8930-42D4-9C4D-158B3AAF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060848"/>
                <a:ext cx="3679341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5BAC8E17-8677-4BB8-AA70-59756085E31C}"/>
                  </a:ext>
                </a:extLst>
              </p:cNvPr>
              <p:cNvSpPr/>
              <p:nvPr/>
            </p:nvSpPr>
            <p:spPr>
              <a:xfrm>
                <a:off x="5591944" y="2564904"/>
                <a:ext cx="4974632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5BAC8E17-8677-4BB8-AA70-59756085E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564904"/>
                <a:ext cx="4974632" cy="957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F377DE6-4A11-4753-8779-7FEADBC8A127}"/>
                  </a:ext>
                </a:extLst>
              </p:cNvPr>
              <p:cNvSpPr/>
              <p:nvPr/>
            </p:nvSpPr>
            <p:spPr>
              <a:xfrm>
                <a:off x="5923370" y="3590592"/>
                <a:ext cx="753068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F377DE6-4A11-4753-8779-7FEADBC8A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370" y="3590592"/>
                <a:ext cx="753068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E106E79-501E-4970-ABD6-85433EED4D27}"/>
                  </a:ext>
                </a:extLst>
              </p:cNvPr>
              <p:cNvSpPr/>
              <p:nvPr/>
            </p:nvSpPr>
            <p:spPr>
              <a:xfrm>
                <a:off x="4029102" y="5623660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9E106E79-501E-4970-ABD6-85433EED4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102" y="5623660"/>
                <a:ext cx="2746052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A37454-32AA-41EC-9B28-121AFA6628A2}"/>
                  </a:ext>
                </a:extLst>
              </p:cNvPr>
              <p:cNvSpPr txBox="1"/>
              <p:nvPr/>
            </p:nvSpPr>
            <p:spPr>
              <a:xfrm>
                <a:off x="2861069" y="4607122"/>
                <a:ext cx="4096571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A37454-32AA-41EC-9B28-121AFA662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069" y="4607122"/>
                <a:ext cx="4096571" cy="8737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D8A59E7-B6AC-46EC-A398-3C44C14BC161}"/>
              </a:ext>
            </a:extLst>
          </p:cNvPr>
          <p:cNvSpPr/>
          <p:nvPr/>
        </p:nvSpPr>
        <p:spPr>
          <a:xfrm>
            <a:off x="6960094" y="3728500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 = 1, …, p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2D0A485-9811-4641-9565-E9872E3BC76B}"/>
              </a:ext>
            </a:extLst>
          </p:cNvPr>
          <p:cNvSpPr/>
          <p:nvPr/>
        </p:nvSpPr>
        <p:spPr>
          <a:xfrm>
            <a:off x="6960095" y="5902286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 = 1, …, p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FA2A7EB-44FE-4F19-9BC0-D54A60937903}"/>
              </a:ext>
            </a:extLst>
          </p:cNvPr>
          <p:cNvSpPr/>
          <p:nvPr/>
        </p:nvSpPr>
        <p:spPr>
          <a:xfrm>
            <a:off x="6960096" y="4700874"/>
            <a:ext cx="1678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 = 1, …, p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3CCE61E-09B9-4BED-8473-D1678BCAB9CC}"/>
                  </a:ext>
                </a:extLst>
              </p:cNvPr>
              <p:cNvSpPr/>
              <p:nvPr/>
            </p:nvSpPr>
            <p:spPr>
              <a:xfrm>
                <a:off x="2063552" y="2780928"/>
                <a:ext cx="3442737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800" dirty="0">
                    <a:solidFill>
                      <a:schemeClr val="bg1"/>
                    </a:solidFill>
                  </a:rPr>
                  <a:t>Задаем 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 = 1, …, p</a:t>
                </a: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3CCE61E-09B9-4BED-8473-D1678BCAB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780928"/>
                <a:ext cx="3442737" cy="557910"/>
              </a:xfrm>
              <a:prstGeom prst="rect">
                <a:avLst/>
              </a:prstGeom>
              <a:blipFill>
                <a:blip r:embed="rId9"/>
                <a:stretch>
                  <a:fillRect l="-3723" t="-11957" r="-2482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28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98839E-FF8A-4E6D-8DC3-DABFBA744AF4}"/>
              </a:ext>
            </a:extLst>
          </p:cNvPr>
          <p:cNvSpPr/>
          <p:nvPr/>
        </p:nvSpPr>
        <p:spPr>
          <a:xfrm>
            <a:off x="170398" y="1867075"/>
            <a:ext cx="10896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LinearRegression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A432BE-BC9F-4D71-9564-A12B33427928}"/>
              </a:ext>
            </a:extLst>
          </p:cNvPr>
          <p:cNvSpPr/>
          <p:nvPr/>
        </p:nvSpPr>
        <p:spPr>
          <a:xfrm>
            <a:off x="165646" y="2480830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 = LinearRegression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fit_intercept=</a:t>
            </a:r>
            <a:r>
              <a:rPr lang="tr-TR" sz="24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B652F0-F0CE-4569-9364-4BC32F0B7243}"/>
              </a:ext>
            </a:extLst>
          </p:cNvPr>
          <p:cNvSpPr/>
          <p:nvPr/>
        </p:nvSpPr>
        <p:spPr>
          <a:xfrm>
            <a:off x="165646" y="2942495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lr.get_params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77AAA7C-003C-4D85-BA72-8317E8FB07FF}"/>
              </a:ext>
            </a:extLst>
          </p:cNvPr>
          <p:cNvSpPr/>
          <p:nvPr/>
        </p:nvSpPr>
        <p:spPr>
          <a:xfrm>
            <a:off x="3647728" y="2921099"/>
            <a:ext cx="7742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LinearRegression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copy_X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=True,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fit_intercept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=True,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n_jobs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=None, normalize=False)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DBA4E2B-1DDD-42F2-B092-AA9E97F4F40A}"/>
              </a:ext>
            </a:extLst>
          </p:cNvPr>
          <p:cNvSpPr/>
          <p:nvPr/>
        </p:nvSpPr>
        <p:spPr>
          <a:xfrm>
            <a:off x="136238" y="3567430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1B95ACA-4187-4F29-876C-48D99891A603}"/>
              </a:ext>
            </a:extLst>
          </p:cNvPr>
          <p:cNvSpPr/>
          <p:nvPr/>
        </p:nvSpPr>
        <p:spPr>
          <a:xfrm>
            <a:off x="136238" y="4192365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y_predict=lr.predict(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D1D60E1-4074-4D6C-837A-3BB276AB59E2}"/>
              </a:ext>
            </a:extLst>
          </p:cNvPr>
          <p:cNvSpPr/>
          <p:nvPr/>
        </p:nvSpPr>
        <p:spPr>
          <a:xfrm>
            <a:off x="165646" y="4757839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b0=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lr.intercept_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E8F755-34A4-48FC-A252-F77953275BA7}"/>
              </a:ext>
            </a:extLst>
          </p:cNvPr>
          <p:cNvSpPr/>
          <p:nvPr/>
        </p:nvSpPr>
        <p:spPr>
          <a:xfrm>
            <a:off x="165646" y="5387979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lr.coef_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DA7572F-2134-4BAA-85C2-9D86F394AC62}"/>
              </a:ext>
            </a:extLst>
          </p:cNvPr>
          <p:cNvSpPr/>
          <p:nvPr/>
        </p:nvSpPr>
        <p:spPr>
          <a:xfrm>
            <a:off x="2999656" y="359792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2D6D7A5-7D74-4732-BA0C-A6BA6029933D}"/>
              </a:ext>
            </a:extLst>
          </p:cNvPr>
          <p:cNvSpPr/>
          <p:nvPr/>
        </p:nvSpPr>
        <p:spPr>
          <a:xfrm>
            <a:off x="4203062" y="35979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(150, 4)</a:t>
            </a:r>
            <a:endParaRPr lang="ru-RU" sz="20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E4E3716-1201-46F4-83D1-E2FAF24392F6}"/>
              </a:ext>
            </a:extLst>
          </p:cNvPr>
          <p:cNvSpPr/>
          <p:nvPr/>
        </p:nvSpPr>
        <p:spPr>
          <a:xfrm>
            <a:off x="6096000" y="357887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y.shape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D36C1D5-E595-4F8E-AE38-936BF17C48C4}"/>
              </a:ext>
            </a:extLst>
          </p:cNvPr>
          <p:cNvSpPr/>
          <p:nvPr/>
        </p:nvSpPr>
        <p:spPr>
          <a:xfrm>
            <a:off x="7354473" y="359031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(150,)</a:t>
            </a:r>
            <a:endParaRPr lang="ru-RU" sz="20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909678A-3ACF-4265-B91B-DA5E6E171B1E}"/>
              </a:ext>
            </a:extLst>
          </p:cNvPr>
          <p:cNvSpPr/>
          <p:nvPr/>
        </p:nvSpPr>
        <p:spPr>
          <a:xfrm>
            <a:off x="2867507" y="5377292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lr.coef_.shape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41EA8F9-DAA6-4B1C-8B69-7A0E826F3682}"/>
              </a:ext>
            </a:extLst>
          </p:cNvPr>
          <p:cNvSpPr/>
          <p:nvPr/>
        </p:nvSpPr>
        <p:spPr>
          <a:xfrm>
            <a:off x="5479866" y="5377292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(4,)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64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B652F0-F0CE-4569-9364-4BC32F0B7243}"/>
              </a:ext>
            </a:extLst>
          </p:cNvPr>
          <p:cNvSpPr/>
          <p:nvPr/>
        </p:nvSpPr>
        <p:spPr>
          <a:xfrm>
            <a:off x="223322" y="2907581"/>
            <a:ext cx="2581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.get_params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DBA4E2B-1DDD-42F2-B092-AA9E97F4F40A}"/>
              </a:ext>
            </a:extLst>
          </p:cNvPr>
          <p:cNvSpPr/>
          <p:nvPr/>
        </p:nvSpPr>
        <p:spPr>
          <a:xfrm>
            <a:off x="264441" y="3637713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x_poly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=pf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DA7572F-2134-4BAA-85C2-9D86F394AC62}"/>
              </a:ext>
            </a:extLst>
          </p:cNvPr>
          <p:cNvSpPr/>
          <p:nvPr/>
        </p:nvSpPr>
        <p:spPr>
          <a:xfrm>
            <a:off x="3885214" y="3701617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2D6D7A5-7D74-4732-BA0C-A6BA6029933D}"/>
              </a:ext>
            </a:extLst>
          </p:cNvPr>
          <p:cNvSpPr/>
          <p:nvPr/>
        </p:nvSpPr>
        <p:spPr>
          <a:xfrm>
            <a:off x="5388113" y="3734007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C78F98-2B81-4D97-A564-B8EC130ADC03}"/>
              </a:ext>
            </a:extLst>
          </p:cNvPr>
          <p:cNvSpPr/>
          <p:nvPr/>
        </p:nvSpPr>
        <p:spPr>
          <a:xfrm>
            <a:off x="223322" y="1906983"/>
            <a:ext cx="1174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sklearn.preprocessing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PolynomialFeatures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D71C9-D9E8-46C7-8FEF-AA45D3525B91}"/>
              </a:ext>
            </a:extLst>
          </p:cNvPr>
          <p:cNvSpPr/>
          <p:nvPr/>
        </p:nvSpPr>
        <p:spPr>
          <a:xfrm>
            <a:off x="242553" y="2408889"/>
            <a:ext cx="9912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pf=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PolynomialFeatures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degree=5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23096B9-A10F-4EF7-8562-0E4C1D2A92A0}"/>
              </a:ext>
            </a:extLst>
          </p:cNvPr>
          <p:cNvSpPr/>
          <p:nvPr/>
        </p:nvSpPr>
        <p:spPr>
          <a:xfrm>
            <a:off x="3885214" y="2946558"/>
            <a:ext cx="7872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PolynomialFeatures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(degree=5,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include_bias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interaction_only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order='C')</a:t>
            </a:r>
            <a:endParaRPr lang="ru-RU" sz="20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0EC1331-9566-463E-A3F8-C4E73B61FEDC}"/>
              </a:ext>
            </a:extLst>
          </p:cNvPr>
          <p:cNvSpPr/>
          <p:nvPr/>
        </p:nvSpPr>
        <p:spPr>
          <a:xfrm>
            <a:off x="7210464" y="373139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_poly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29E8BDB-E8D5-40E1-90A1-98B3B7E2CC80}"/>
              </a:ext>
            </a:extLst>
          </p:cNvPr>
          <p:cNvSpPr/>
          <p:nvPr/>
        </p:nvSpPr>
        <p:spPr>
          <a:xfrm>
            <a:off x="9552384" y="3731399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5</a:t>
            </a:r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D0F9E2-D873-4BAC-A84B-2F37EF3666B3}"/>
              </a:ext>
            </a:extLst>
          </p:cNvPr>
          <p:cNvSpPr/>
          <p:nvPr/>
        </p:nvSpPr>
        <p:spPr>
          <a:xfrm>
            <a:off x="294352" y="4087089"/>
            <a:ext cx="7927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pf.get_feature_names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input_features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'x'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20A525-89FE-4092-A119-D092F354AF82}"/>
              </a:ext>
            </a:extLst>
          </p:cNvPr>
          <p:cNvSpPr/>
          <p:nvPr/>
        </p:nvSpPr>
        <p:spPr>
          <a:xfrm>
            <a:off x="223322" y="4566762"/>
            <a:ext cx="68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['x', 'x^2', 'x^3', 'x^4', 'x^5']</a:t>
            </a:r>
            <a:endParaRPr lang="ru-RU" sz="2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DB3F3EA-95CE-4685-9643-71C4AC4615E1}"/>
              </a:ext>
            </a:extLst>
          </p:cNvPr>
          <p:cNvSpPr/>
          <p:nvPr/>
        </p:nvSpPr>
        <p:spPr>
          <a:xfrm>
            <a:off x="253969" y="5034146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sklearn.pipeline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Pipeline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D2FBD74-EE3A-4EF4-BD0D-0362BC1B2313}"/>
              </a:ext>
            </a:extLst>
          </p:cNvPr>
          <p:cNvSpPr/>
          <p:nvPr/>
        </p:nvSpPr>
        <p:spPr>
          <a:xfrm>
            <a:off x="-442275" y="5466525"/>
            <a:ext cx="10597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pipeline = Pipeline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([(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urier New" panose="02070309020205020404" pitchFamily="49" charset="0"/>
              </a:rPr>
              <a:t>polynomial_features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pf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urier New" panose="02070309020205020404" pitchFamily="49" charset="0"/>
              </a:rPr>
              <a:t>linear_regression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lr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)])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D1F28B2-1676-4FA1-A4E4-3C91CDB0B67A}"/>
              </a:ext>
            </a:extLst>
          </p:cNvPr>
          <p:cNvSpPr/>
          <p:nvPr/>
        </p:nvSpPr>
        <p:spPr>
          <a:xfrm>
            <a:off x="-483572" y="6184368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   pipeline.fit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91683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90768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38437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56439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477989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1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39616" y="1345700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Оценка качества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7F67AD1C-6178-4683-AB86-023512DE89DE}"/>
                  </a:ext>
                </a:extLst>
              </p:cNvPr>
              <p:cNvSpPr/>
              <p:nvPr/>
            </p:nvSpPr>
            <p:spPr>
              <a:xfrm>
                <a:off x="2783632" y="1916832"/>
                <a:ext cx="56886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𝒚</m:t>
                    </m:r>
                  </m:oMath>
                </a14:m>
                <a:r>
                  <a:rPr lang="ru-RU" sz="2800" i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−</a:t>
                </a:r>
                <a:r>
                  <a:rPr lang="en-US" sz="2800" i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реальные значения</a:t>
                </a:r>
                <a:endPara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ru-RU" sz="2800" i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−</a:t>
                </a:r>
                <a:r>
                  <a:rPr lang="en-US" sz="2800" i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предсказанные значения</a:t>
                </a: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7F67AD1C-6178-4683-AB86-023512DE8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1916832"/>
                <a:ext cx="5688632" cy="954107"/>
              </a:xfrm>
              <a:prstGeom prst="rect">
                <a:avLst/>
              </a:prstGeom>
              <a:blipFill>
                <a:blip r:embed="rId4"/>
                <a:stretch>
                  <a:fillRect t="-7006" b="-15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59CE7C-3546-48C8-A1F5-877260F9DC60}"/>
                  </a:ext>
                </a:extLst>
              </p:cNvPr>
              <p:cNvSpPr txBox="1"/>
              <p:nvPr/>
            </p:nvSpPr>
            <p:spPr>
              <a:xfrm>
                <a:off x="407368" y="2780928"/>
                <a:ext cx="3039102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59CE7C-3546-48C8-A1F5-877260F9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780928"/>
                <a:ext cx="3039102" cy="521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7B0641-DFD3-4950-A635-99265CE92D99}"/>
                  </a:ext>
                </a:extLst>
              </p:cNvPr>
              <p:cNvSpPr txBox="1"/>
              <p:nvPr/>
            </p:nvSpPr>
            <p:spPr>
              <a:xfrm>
                <a:off x="335360" y="3861048"/>
                <a:ext cx="3190425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|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| 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7B0641-DFD3-4950-A635-99265CE9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861048"/>
                <a:ext cx="3190425" cy="521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DF0902-D420-43E3-9D7B-487A9A7C94DE}"/>
                  </a:ext>
                </a:extLst>
              </p:cNvPr>
              <p:cNvSpPr txBox="1"/>
              <p:nvPr/>
            </p:nvSpPr>
            <p:spPr>
              <a:xfrm>
                <a:off x="263352" y="5661248"/>
                <a:ext cx="3762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𝑎𝑥𝐸𝑟𝑟𝑜𝑟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DF0902-D420-43E3-9D7B-487A9A7C9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5661248"/>
                <a:ext cx="3762440" cy="369332"/>
              </a:xfrm>
              <a:prstGeom prst="rect">
                <a:avLst/>
              </a:prstGeom>
              <a:blipFill>
                <a:blip r:embed="rId7"/>
                <a:stretch>
                  <a:fillRect l="-1297" t="-18333" r="-3566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5159EF9A-3368-4E94-9D19-561F49ED2401}"/>
                  </a:ext>
                </a:extLst>
              </p:cNvPr>
              <p:cNvSpPr/>
              <p:nvPr/>
            </p:nvSpPr>
            <p:spPr>
              <a:xfrm>
                <a:off x="191344" y="3356992"/>
                <a:ext cx="2309863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5159EF9A-3368-4E94-9D19-561F49ED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3356992"/>
                <a:ext cx="2309863" cy="505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364038-0575-4CC1-B81B-B7078F1F30C7}"/>
                  </a:ext>
                </a:extLst>
              </p:cNvPr>
              <p:cNvSpPr txBox="1"/>
              <p:nvPr/>
            </p:nvSpPr>
            <p:spPr>
              <a:xfrm>
                <a:off x="335360" y="5085184"/>
                <a:ext cx="541488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𝑆𝐿𝐸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ln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⁡(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)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ln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⁡(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)}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364038-0575-4CC1-B81B-B7078F1F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085184"/>
                <a:ext cx="5414880" cy="521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EA28A-8480-4003-BD66-C52EEE9ABAD0}"/>
                  </a:ext>
                </a:extLst>
              </p:cNvPr>
              <p:cNvSpPr txBox="1"/>
              <p:nvPr/>
            </p:nvSpPr>
            <p:spPr>
              <a:xfrm>
                <a:off x="-240704" y="6006933"/>
                <a:ext cx="4400144" cy="8510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EA28A-8480-4003-BD66-C52EEE9A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704" y="6006933"/>
                <a:ext cx="4400144" cy="8510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AE876BBE-C627-4750-8418-DB565B20F37B}"/>
              </a:ext>
            </a:extLst>
          </p:cNvPr>
          <p:cNvSpPr/>
          <p:nvPr/>
        </p:nvSpPr>
        <p:spPr>
          <a:xfrm>
            <a:off x="3575720" y="2708920"/>
            <a:ext cx="3888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Mean Square Error</a:t>
            </a: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Среднеквадратичная ошибка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3F051A7B-78A3-4FBC-8DE6-D4C42C75315A}"/>
              </a:ext>
            </a:extLst>
          </p:cNvPr>
          <p:cNvSpPr/>
          <p:nvPr/>
        </p:nvSpPr>
        <p:spPr>
          <a:xfrm>
            <a:off x="3575720" y="3284984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Root Mean Square Error</a:t>
            </a: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Средняя </a:t>
            </a:r>
            <a:r>
              <a:rPr lang="ru-RU" dirty="0" err="1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квадратическая</a:t>
            </a:r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 ошибка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BFDDC143-6CE5-43E1-9BFD-8166E608EA86}"/>
              </a:ext>
            </a:extLst>
          </p:cNvPr>
          <p:cNvSpPr/>
          <p:nvPr/>
        </p:nvSpPr>
        <p:spPr>
          <a:xfrm>
            <a:off x="3575720" y="3861048"/>
            <a:ext cx="460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Mean Average Error</a:t>
            </a: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Средняя абсолютная ошибка</a:t>
            </a: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47C5163-BA46-475B-85A1-C92B30AF86F9}"/>
              </a:ext>
            </a:extLst>
          </p:cNvPr>
          <p:cNvSpPr/>
          <p:nvPr/>
        </p:nvSpPr>
        <p:spPr>
          <a:xfrm>
            <a:off x="5807968" y="5085184"/>
            <a:ext cx="5697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Mean Squared Logarithmic Error</a:t>
            </a: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Среднеквадратическая логарифмическая ошибка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157ABC39-D2DC-45C4-9F47-824234194485}"/>
              </a:ext>
            </a:extLst>
          </p:cNvPr>
          <p:cNvSpPr/>
          <p:nvPr/>
        </p:nvSpPr>
        <p:spPr>
          <a:xfrm>
            <a:off x="3647728" y="6093296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Coefficient of Determination</a:t>
            </a: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Коэффициент детерминации</a:t>
            </a:r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6480" y="1124744"/>
            <a:ext cx="1639816" cy="3924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59CE7C-3546-48C8-A1F5-877260F9DC60}"/>
                  </a:ext>
                </a:extLst>
              </p:cNvPr>
              <p:cNvSpPr txBox="1"/>
              <p:nvPr/>
            </p:nvSpPr>
            <p:spPr>
              <a:xfrm>
                <a:off x="9048328" y="2996952"/>
                <a:ext cx="12682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359CE7C-3546-48C8-A1F5-877260F9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8" y="2996952"/>
                <a:ext cx="1268232" cy="369332"/>
              </a:xfrm>
              <a:prstGeom prst="rect">
                <a:avLst/>
              </a:prstGeom>
              <a:blipFill>
                <a:blip r:embed="rId12"/>
                <a:stretch>
                  <a:fillRect l="-5288" r="-5769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5159EF9A-3368-4E94-9D19-561F49ED2401}"/>
                  </a:ext>
                </a:extLst>
              </p:cNvPr>
              <p:cNvSpPr/>
              <p:nvPr/>
            </p:nvSpPr>
            <p:spPr>
              <a:xfrm>
                <a:off x="8688288" y="3429000"/>
                <a:ext cx="16484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5159EF9A-3368-4E94-9D19-561F49ED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29000"/>
                <a:ext cx="164846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F7B0641-DFD3-4950-A635-99265CE92D99}"/>
                  </a:ext>
                </a:extLst>
              </p:cNvPr>
              <p:cNvSpPr txBox="1"/>
              <p:nvPr/>
            </p:nvSpPr>
            <p:spPr>
              <a:xfrm>
                <a:off x="8904312" y="4077072"/>
                <a:ext cx="15327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F7B0641-DFD3-4950-A635-99265CE9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12" y="4077072"/>
                <a:ext cx="1532727" cy="369332"/>
              </a:xfrm>
              <a:prstGeom prst="rect">
                <a:avLst/>
              </a:prstGeom>
              <a:blipFill>
                <a:blip r:embed="rId14"/>
                <a:stretch>
                  <a:fillRect l="-4382" r="-438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4038-0575-4CC1-B81B-B7078F1F30C7}"/>
                  </a:ext>
                </a:extLst>
              </p:cNvPr>
              <p:cNvSpPr txBox="1"/>
              <p:nvPr/>
            </p:nvSpPr>
            <p:spPr>
              <a:xfrm>
                <a:off x="263352" y="4509120"/>
                <a:ext cx="3074560" cy="593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|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4038-0575-4CC1-B81B-B7078F1F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509120"/>
                <a:ext cx="3074560" cy="5935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D47C5163-BA46-475B-85A1-C92B30AF86F9}"/>
              </a:ext>
            </a:extLst>
          </p:cNvPr>
          <p:cNvSpPr/>
          <p:nvPr/>
        </p:nvSpPr>
        <p:spPr>
          <a:xfrm>
            <a:off x="3575720" y="4437112"/>
            <a:ext cx="5697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Mean Absolute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Percentage Error</a:t>
            </a: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Verdana" panose="020B0604030504040204" pitchFamily="34" charset="0"/>
              </a:rPr>
              <a:t>Средняя абсолютная процентная ошибка</a:t>
            </a: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7B0641-DFD3-4950-A635-99265CE92D99}"/>
                  </a:ext>
                </a:extLst>
              </p:cNvPr>
              <p:cNvSpPr txBox="1"/>
              <p:nvPr/>
            </p:nvSpPr>
            <p:spPr>
              <a:xfrm>
                <a:off x="8832304" y="4581128"/>
                <a:ext cx="15327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7B0641-DFD3-4950-A635-99265CE9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4581128"/>
                <a:ext cx="1532727" cy="369332"/>
              </a:xfrm>
              <a:prstGeom prst="rect">
                <a:avLst/>
              </a:prstGeom>
              <a:blipFill>
                <a:blip r:embed="rId16"/>
                <a:stretch>
                  <a:fillRect l="-4382" r="-4382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7B0641-DFD3-4950-A635-99265CE92D99}"/>
                  </a:ext>
                </a:extLst>
              </p:cNvPr>
              <p:cNvSpPr txBox="1"/>
              <p:nvPr/>
            </p:nvSpPr>
            <p:spPr>
              <a:xfrm>
                <a:off x="9552384" y="5733256"/>
                <a:ext cx="2513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193055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7B0641-DFD3-4950-A635-99265CE9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5733256"/>
                <a:ext cx="2513765" cy="369332"/>
              </a:xfrm>
              <a:prstGeom prst="rect">
                <a:avLst/>
              </a:prstGeom>
              <a:blipFill>
                <a:blip r:embed="rId17"/>
                <a:stretch>
                  <a:fillRect l="-2427" r="-2913"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DDEA28A-8480-4003-BD66-C52EEE9ABAD0}"/>
                  </a:ext>
                </a:extLst>
              </p:cNvPr>
              <p:cNvSpPr txBox="1"/>
              <p:nvPr/>
            </p:nvSpPr>
            <p:spPr>
              <a:xfrm>
                <a:off x="8112224" y="6165304"/>
                <a:ext cx="28083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9982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DDEA28A-8480-4003-BD66-C52EEE9A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65304"/>
                <a:ext cx="2808312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8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159896" y="1700808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DB73A9-724B-4695-9692-501BECF99E7A}"/>
              </a:ext>
            </a:extLst>
          </p:cNvPr>
          <p:cNvSpPr/>
          <p:nvPr/>
        </p:nvSpPr>
        <p:spPr>
          <a:xfrm>
            <a:off x="407368" y="2108371"/>
            <a:ext cx="10546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mean_squared_error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mse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r2_score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F272E6-8F8E-4D0C-B712-B3132E7F2375}"/>
              </a:ext>
            </a:extLst>
          </p:cNvPr>
          <p:cNvSpPr/>
          <p:nvPr/>
        </p:nvSpPr>
        <p:spPr>
          <a:xfrm>
            <a:off x="431032" y="3904547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mse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y_true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18EA7E5-301F-48D6-B2F7-D73C8DD3DDEF}"/>
              </a:ext>
            </a:extLst>
          </p:cNvPr>
          <p:cNvSpPr/>
          <p:nvPr/>
        </p:nvSpPr>
        <p:spPr>
          <a:xfrm>
            <a:off x="431032" y="4562036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r2_score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y_true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36C9443-5F74-4C7B-85B7-9BB8BAB8C532}"/>
              </a:ext>
            </a:extLst>
          </p:cNvPr>
          <p:cNvSpPr/>
          <p:nvPr/>
        </p:nvSpPr>
        <p:spPr>
          <a:xfrm>
            <a:off x="431032" y="3126787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y_predict=lr.predict(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284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91683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90768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38437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56439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477989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ED37EBCC-3E72-473F-BD93-02A201BCA494}"/>
              </a:ext>
            </a:extLst>
          </p:cNvPr>
          <p:cNvSpPr txBox="1">
            <a:spLocks/>
          </p:cNvSpPr>
          <p:nvPr/>
        </p:nvSpPr>
        <p:spPr>
          <a:xfrm>
            <a:off x="-12640" y="759523"/>
            <a:ext cx="1252939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Разложение Ошибки на Смещение и Дисперсию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E03D7ED-5670-4A85-8905-D3FC95673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540" y="1340768"/>
            <a:ext cx="2222613" cy="194421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A8A6594-BF7A-45DB-AAA4-D4DA0A55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304" y="3933056"/>
            <a:ext cx="2304932" cy="2016224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A09AD4C-07F0-4A02-A896-C6FC834919C7}"/>
              </a:ext>
            </a:extLst>
          </p:cNvPr>
          <p:cNvCxnSpPr>
            <a:cxnSpLocks/>
          </p:cNvCxnSpPr>
          <p:nvPr/>
        </p:nvCxnSpPr>
        <p:spPr>
          <a:xfrm flipV="1">
            <a:off x="8688288" y="1772816"/>
            <a:ext cx="2520280" cy="151216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олилиния: фигура 32">
            <a:extLst>
              <a:ext uri="{FF2B5EF4-FFF2-40B4-BE49-F238E27FC236}">
                <a16:creationId xmlns:a16="http://schemas.microsoft.com/office/drawing/2014/main" id="{318BE8B7-513B-4C6A-8E44-CD6EE9D93225}"/>
              </a:ext>
            </a:extLst>
          </p:cNvPr>
          <p:cNvSpPr/>
          <p:nvPr/>
        </p:nvSpPr>
        <p:spPr>
          <a:xfrm>
            <a:off x="8904312" y="2996952"/>
            <a:ext cx="1944216" cy="3168352"/>
          </a:xfrm>
          <a:custGeom>
            <a:avLst/>
            <a:gdLst>
              <a:gd name="connsiteX0" fmla="*/ 0 w 2235200"/>
              <a:gd name="connsiteY0" fmla="*/ 3312160 h 3312160"/>
              <a:gd name="connsiteX1" fmla="*/ 233680 w 2235200"/>
              <a:gd name="connsiteY1" fmla="*/ 2011680 h 3312160"/>
              <a:gd name="connsiteX2" fmla="*/ 1046480 w 2235200"/>
              <a:gd name="connsiteY2" fmla="*/ 3281680 h 3312160"/>
              <a:gd name="connsiteX3" fmla="*/ 1219200 w 2235200"/>
              <a:gd name="connsiteY3" fmla="*/ 1910080 h 3312160"/>
              <a:gd name="connsiteX4" fmla="*/ 2082800 w 2235200"/>
              <a:gd name="connsiteY4" fmla="*/ 2174240 h 3312160"/>
              <a:gd name="connsiteX5" fmla="*/ 2235200 w 2235200"/>
              <a:gd name="connsiteY5" fmla="*/ 0 h 331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5200" h="3312160">
                <a:moveTo>
                  <a:pt x="0" y="3312160"/>
                </a:moveTo>
                <a:cubicBezTo>
                  <a:pt x="29633" y="2664460"/>
                  <a:pt x="59267" y="2016760"/>
                  <a:pt x="233680" y="2011680"/>
                </a:cubicBezTo>
                <a:cubicBezTo>
                  <a:pt x="408093" y="2006600"/>
                  <a:pt x="882227" y="3298613"/>
                  <a:pt x="1046480" y="3281680"/>
                </a:cubicBezTo>
                <a:cubicBezTo>
                  <a:pt x="1210733" y="3264747"/>
                  <a:pt x="1046480" y="2094653"/>
                  <a:pt x="1219200" y="1910080"/>
                </a:cubicBezTo>
                <a:cubicBezTo>
                  <a:pt x="1391920" y="1725507"/>
                  <a:pt x="1913467" y="2492587"/>
                  <a:pt x="2082800" y="2174240"/>
                </a:cubicBezTo>
                <a:cubicBezTo>
                  <a:pt x="2252133" y="1855893"/>
                  <a:pt x="2192867" y="362373"/>
                  <a:pt x="2235200" y="0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bg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266EACD-530F-41E3-BA07-7520C733CDD2}"/>
              </a:ext>
            </a:extLst>
          </p:cNvPr>
          <p:cNvSpPr/>
          <p:nvPr/>
        </p:nvSpPr>
        <p:spPr>
          <a:xfrm>
            <a:off x="263352" y="170080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Ошибка 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смещения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(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Bias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Error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 - это ошибка из-за ошибочных предположений в алгоритме обучения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0867C8B-6EB1-4519-B5C0-10A3D8D1DC15}"/>
              </a:ext>
            </a:extLst>
          </p:cNvPr>
          <p:cNvSpPr/>
          <p:nvPr/>
        </p:nvSpPr>
        <p:spPr>
          <a:xfrm>
            <a:off x="335361" y="3789040"/>
            <a:ext cx="7548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Дисперсия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(Variance)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- это ошибка из-за чувствительности к небольшим колебаниям обучающей выборки</a:t>
            </a:r>
            <a:endParaRPr lang="ru-RU" sz="20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AC08D02-48CC-4931-8D3F-F27D85BF61DB}"/>
              </a:ext>
            </a:extLst>
          </p:cNvPr>
          <p:cNvSpPr/>
          <p:nvPr/>
        </p:nvSpPr>
        <p:spPr>
          <a:xfrm>
            <a:off x="335360" y="2492896"/>
            <a:ext cx="7525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Высокая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ошибка смещения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- модель слишком проста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025FB25-D454-4E99-9D3A-DAF31759C880}"/>
              </a:ext>
            </a:extLst>
          </p:cNvPr>
          <p:cNvSpPr/>
          <p:nvPr/>
        </p:nvSpPr>
        <p:spPr>
          <a:xfrm>
            <a:off x="335360" y="4941168"/>
            <a:ext cx="9334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Высокая дисперсия - модель плохо работает на новых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9CD1EB91-47C6-4FA0-971D-77839793FD80}"/>
                  </a:ext>
                </a:extLst>
              </p:cNvPr>
              <p:cNvSpPr/>
              <p:nvPr/>
            </p:nvSpPr>
            <p:spPr>
              <a:xfrm>
                <a:off x="-384720" y="2852936"/>
                <a:ext cx="53240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+mj-cs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+mj-cs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+mj-cs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9CD1EB91-47C6-4FA0-971D-77839793F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4720" y="2852936"/>
                <a:ext cx="53240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48DB779E-B375-41EE-A734-F4F122763A2A}"/>
                  </a:ext>
                </a:extLst>
              </p:cNvPr>
              <p:cNvSpPr/>
              <p:nvPr/>
            </p:nvSpPr>
            <p:spPr>
              <a:xfrm>
                <a:off x="191344" y="5445224"/>
                <a:ext cx="7920880" cy="528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+mj-cs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+mj-cs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+mj-cs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48DB779E-B375-41EE-A734-F4F122763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445224"/>
                <a:ext cx="7920880" cy="528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559496" y="1052736"/>
            <a:ext cx="90010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модели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219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7464152" y="4365104"/>
            <a:ext cx="4556984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bias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Высокое смещение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Underfitting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Недообучение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F40631-909F-49D9-94FE-884F2D18C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1988840"/>
            <a:ext cx="7776864" cy="426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B7543B-ED2D-4CE7-B9D1-FC0296265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2" y="1844824"/>
            <a:ext cx="207956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модели</a:t>
            </a: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911424" y="1345700"/>
            <a:ext cx="1044116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219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7824192" y="4365104"/>
            <a:ext cx="4676594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Variance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Overfitting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Переобучение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263F71C-2D3F-4169-AD65-2D8B95C3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140124"/>
            <a:ext cx="8136904" cy="44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E140DC-97A9-4E0B-BD82-084CBA497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336" y="2132856"/>
            <a:ext cx="1929126" cy="19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4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модели</a:t>
            </a: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343473" y="1345700"/>
            <a:ext cx="989211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219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9480376" y="5301208"/>
            <a:ext cx="163150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Ok</a:t>
            </a:r>
            <a:b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Збс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11C1857-F519-4B8E-88E5-DB8841D5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" y="2140124"/>
            <a:ext cx="8178961" cy="4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C6604DD-FF4C-4ACC-8B8D-5DAC5619C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2348880"/>
            <a:ext cx="2562360" cy="25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437972" y="1633639"/>
            <a:ext cx="9316055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Cross-validation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Перекрестная проверка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F395CDD-6BE5-4F9D-A03B-B9190951C8C7}"/>
              </a:ext>
            </a:extLst>
          </p:cNvPr>
          <p:cNvSpPr/>
          <p:nvPr/>
        </p:nvSpPr>
        <p:spPr>
          <a:xfrm>
            <a:off x="6744072" y="3307295"/>
            <a:ext cx="2064486" cy="2764250"/>
          </a:xfrm>
          <a:prstGeom prst="rect">
            <a:avLst/>
          </a:prstGeom>
          <a:solidFill>
            <a:srgbClr val="272827"/>
          </a:solidFill>
          <a:ln>
            <a:solidFill>
              <a:srgbClr val="272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269EFF0-623F-462A-9128-44D7932FF292}"/>
              </a:ext>
            </a:extLst>
          </p:cNvPr>
          <p:cNvSpPr/>
          <p:nvPr/>
        </p:nvSpPr>
        <p:spPr>
          <a:xfrm>
            <a:off x="4679586" y="6193088"/>
            <a:ext cx="2064486" cy="468378"/>
          </a:xfrm>
          <a:prstGeom prst="rect">
            <a:avLst/>
          </a:prstGeom>
          <a:solidFill>
            <a:srgbClr val="272827"/>
          </a:solidFill>
          <a:ln>
            <a:solidFill>
              <a:srgbClr val="272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EB079B-EFD6-43FE-8B59-BFAAF7D6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2" y="2612754"/>
            <a:ext cx="5486737" cy="11076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B5810FD-DB9F-405E-8A82-9311448A7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64" y="3476850"/>
            <a:ext cx="5544616" cy="27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351584" y="1377196"/>
            <a:ext cx="734481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Перекрестная проверка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82575B1-B421-4674-AE65-BF0F214C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60327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DAE44C06-8AB1-4E36-AFD7-8CD6B0804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2276872"/>
            <a:ext cx="6048672" cy="3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Перекрестная проверка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32691" y="1594370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771C69-9396-48D8-A46F-CD84DF614B55}"/>
              </a:ext>
            </a:extLst>
          </p:cNvPr>
          <p:cNvSpPr/>
          <p:nvPr/>
        </p:nvSpPr>
        <p:spPr>
          <a:xfrm>
            <a:off x="1127448" y="2420888"/>
            <a:ext cx="9145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cross_validate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ShuffleSplit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3F08AA-6E1E-40D2-A449-DA2A9311A8FE}"/>
              </a:ext>
            </a:extLst>
          </p:cNvPr>
          <p:cNvSpPr/>
          <p:nvPr/>
        </p:nvSpPr>
        <p:spPr>
          <a:xfrm>
            <a:off x="1127448" y="3789040"/>
            <a:ext cx="9937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'-MSE'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'neg_mean_squared_error'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'neg_mean_absolute_error'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'-Max'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'max_error’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cv_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cross_validate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model_reg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X_train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scoring=scoring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cv=ShuffleSplit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8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91683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90768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38437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56439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477989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43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модели: Регуляризация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4367808" y="2492896"/>
            <a:ext cx="4219866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Variance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Overfitting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Переобучение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5591944" y="5085184"/>
            <a:ext cx="88440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2276872"/>
            <a:ext cx="4736289" cy="187220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2132856"/>
            <a:ext cx="3528392" cy="217671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4293096"/>
            <a:ext cx="4752528" cy="187862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2224" y="4437112"/>
            <a:ext cx="3371997" cy="22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модели: Регуляризация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/>
              <p:nvPr/>
            </p:nvSpPr>
            <p:spPr>
              <a:xfrm>
                <a:off x="407368" y="2106801"/>
                <a:ext cx="11018979" cy="100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{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106801"/>
                <a:ext cx="11018979" cy="1006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/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1999616" y="29159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/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2015104" y="45528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91683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90768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38437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56439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477989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0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Regularization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/>
              <p:nvPr/>
            </p:nvSpPr>
            <p:spPr>
              <a:xfrm>
                <a:off x="2927648" y="2780928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2780928"/>
                <a:ext cx="5998950" cy="987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2023384" y="2071188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/>
              <p:nvPr/>
            </p:nvSpPr>
            <p:spPr>
              <a:xfrm>
                <a:off x="2855640" y="501317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5013176"/>
                <a:ext cx="6116033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1961594" y="4396235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6D01057-6C29-4B66-B985-CF64901CD8EC}"/>
                  </a:ext>
                </a:extLst>
              </p:cNvPr>
              <p:cNvSpPr/>
              <p:nvPr/>
            </p:nvSpPr>
            <p:spPr>
              <a:xfrm>
                <a:off x="6893796" y="3647979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6D01057-6C29-4B66-B985-CF64901CD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96" y="3647979"/>
                <a:ext cx="2746052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687C-7528-4025-8266-BBE2BD7E45EC}"/>
                  </a:ext>
                </a:extLst>
              </p:cNvPr>
              <p:cNvSpPr txBox="1"/>
              <p:nvPr/>
            </p:nvSpPr>
            <p:spPr>
              <a:xfrm>
                <a:off x="716130" y="3781150"/>
                <a:ext cx="5564985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+2∗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687C-7528-4025-8266-BBE2BD7E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30" y="3781150"/>
                <a:ext cx="5564985" cy="873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5140A1-D0DB-4C2A-B0AA-D81ED56A4BB5}"/>
                  </a:ext>
                </a:extLst>
              </p:cNvPr>
              <p:cNvSpPr txBox="1"/>
              <p:nvPr/>
            </p:nvSpPr>
            <p:spPr>
              <a:xfrm>
                <a:off x="753591" y="5930509"/>
                <a:ext cx="5938613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𝑠𝑖𝑔𝑛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5140A1-D0DB-4C2A-B0AA-D81ED56A4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91" y="5930509"/>
                <a:ext cx="5938613" cy="8737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A706376-B4E9-4A9F-9800-F642F55061B2}"/>
                  </a:ext>
                </a:extLst>
              </p:cNvPr>
              <p:cNvSpPr/>
              <p:nvPr/>
            </p:nvSpPr>
            <p:spPr>
              <a:xfrm>
                <a:off x="7088252" y="5890630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A706376-B4E9-4A9F-9800-F642F5506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252" y="5890630"/>
                <a:ext cx="2746052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7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73714" y="1358414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Регуляризация: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679904" y="2033556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6837578" y="2022293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C8C3002-68A5-4757-B540-279BA4FB3B05}"/>
              </a:ext>
            </a:extLst>
          </p:cNvPr>
          <p:cNvCxnSpPr>
            <a:cxnSpLocks/>
          </p:cNvCxnSpPr>
          <p:nvPr/>
        </p:nvCxnSpPr>
        <p:spPr>
          <a:xfrm flipV="1">
            <a:off x="1199456" y="3068960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4C2FD9-DFF4-4A53-88F3-9DBC8F299C99}"/>
              </a:ext>
            </a:extLst>
          </p:cNvPr>
          <p:cNvCxnSpPr>
            <a:cxnSpLocks/>
          </p:cNvCxnSpPr>
          <p:nvPr/>
        </p:nvCxnSpPr>
        <p:spPr>
          <a:xfrm>
            <a:off x="122727" y="5733256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0FDDECC9-A0E6-4571-BF5F-E9F32418EF5D}"/>
                  </a:ext>
                </a:extLst>
              </p:cNvPr>
              <p:cNvSpPr/>
              <p:nvPr/>
            </p:nvSpPr>
            <p:spPr>
              <a:xfrm>
                <a:off x="4962202" y="5703308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0FDDECC9-A0E6-4571-BF5F-E9F32418E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02" y="5703308"/>
                <a:ext cx="6760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0B8C0A4-EF1A-4075-BDDC-3A1820598308}"/>
                  </a:ext>
                </a:extLst>
              </p:cNvPr>
              <p:cNvSpPr/>
              <p:nvPr/>
            </p:nvSpPr>
            <p:spPr>
              <a:xfrm>
                <a:off x="544178" y="2912319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0B8C0A4-EF1A-4075-BDDC-3A1820598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78" y="2912319"/>
                <a:ext cx="67601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AE7004D5-8D5B-4F46-B738-7D981404BE4E}"/>
              </a:ext>
            </a:extLst>
          </p:cNvPr>
          <p:cNvSpPr/>
          <p:nvPr/>
        </p:nvSpPr>
        <p:spPr>
          <a:xfrm rot="20358207">
            <a:off x="1718171" y="3110864"/>
            <a:ext cx="4038952" cy="247029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05134078-1AE0-482B-A0FC-54234F6211E5}"/>
              </a:ext>
            </a:extLst>
          </p:cNvPr>
          <p:cNvSpPr/>
          <p:nvPr/>
        </p:nvSpPr>
        <p:spPr>
          <a:xfrm rot="20557770">
            <a:off x="2521296" y="3491710"/>
            <a:ext cx="2666363" cy="14459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F2E4FEC-3428-4945-A87A-63D77EECC26B}"/>
              </a:ext>
            </a:extLst>
          </p:cNvPr>
          <p:cNvSpPr/>
          <p:nvPr/>
        </p:nvSpPr>
        <p:spPr>
          <a:xfrm rot="20354850">
            <a:off x="3081907" y="3747390"/>
            <a:ext cx="1337537" cy="97304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307698" y="4779373"/>
            <a:ext cx="1800000" cy="18000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F32D98F-0D0E-4B50-BD55-26CD04801A90}"/>
              </a:ext>
            </a:extLst>
          </p:cNvPr>
          <p:cNvSpPr/>
          <p:nvPr/>
        </p:nvSpPr>
        <p:spPr>
          <a:xfrm rot="20358207">
            <a:off x="1249581" y="2852163"/>
            <a:ext cx="5087736" cy="2912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662F511-218A-4365-8760-D94BEB468371}"/>
              </a:ext>
            </a:extLst>
          </p:cNvPr>
          <p:cNvCxnSpPr>
            <a:cxnSpLocks/>
          </p:cNvCxnSpPr>
          <p:nvPr/>
        </p:nvCxnSpPr>
        <p:spPr>
          <a:xfrm flipV="1">
            <a:off x="7244737" y="3010698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46368C5-D7EC-40C3-9C6D-53201CFFC3C2}"/>
              </a:ext>
            </a:extLst>
          </p:cNvPr>
          <p:cNvCxnSpPr>
            <a:cxnSpLocks/>
          </p:cNvCxnSpPr>
          <p:nvPr/>
        </p:nvCxnSpPr>
        <p:spPr>
          <a:xfrm>
            <a:off x="6168008" y="5674994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D84443D2-B0F4-4033-84E5-CD442F6B5AF3}"/>
                  </a:ext>
                </a:extLst>
              </p:cNvPr>
              <p:cNvSpPr/>
              <p:nvPr/>
            </p:nvSpPr>
            <p:spPr>
              <a:xfrm>
                <a:off x="11055537" y="5827723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D84443D2-B0F4-4033-84E5-CD442F6B5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537" y="5827723"/>
                <a:ext cx="67601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B04A2E0-D9FE-464E-9A4A-3F270A76F773}"/>
                  </a:ext>
                </a:extLst>
              </p:cNvPr>
              <p:cNvSpPr/>
              <p:nvPr/>
            </p:nvSpPr>
            <p:spPr>
              <a:xfrm>
                <a:off x="6642947" y="2897267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B04A2E0-D9FE-464E-9A4A-3F270A76F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947" y="2897267"/>
                <a:ext cx="67601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Овал 55">
            <a:extLst>
              <a:ext uri="{FF2B5EF4-FFF2-40B4-BE49-F238E27FC236}">
                <a16:creationId xmlns:a16="http://schemas.microsoft.com/office/drawing/2014/main" id="{0E23ADF8-EEC2-4B5C-912A-E40AFA9A28BE}"/>
              </a:ext>
            </a:extLst>
          </p:cNvPr>
          <p:cNvSpPr/>
          <p:nvPr/>
        </p:nvSpPr>
        <p:spPr>
          <a:xfrm rot="20062270">
            <a:off x="7671850" y="3073433"/>
            <a:ext cx="4154767" cy="247029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0045B86A-DC2A-48DD-91A6-CEBDEEF5B227}"/>
              </a:ext>
            </a:extLst>
          </p:cNvPr>
          <p:cNvSpPr/>
          <p:nvPr/>
        </p:nvSpPr>
        <p:spPr>
          <a:xfrm rot="20557770">
            <a:off x="8382892" y="3606838"/>
            <a:ext cx="2666363" cy="14459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94A612C-E0B5-4FD6-ACDE-972C5E4AE3F5}"/>
              </a:ext>
            </a:extLst>
          </p:cNvPr>
          <p:cNvSpPr/>
          <p:nvPr/>
        </p:nvSpPr>
        <p:spPr>
          <a:xfrm rot="20354850">
            <a:off x="9047305" y="3859489"/>
            <a:ext cx="1337537" cy="97304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BACF005-DCB3-4D66-BCF0-BB00B4762D1F}"/>
              </a:ext>
            </a:extLst>
          </p:cNvPr>
          <p:cNvSpPr/>
          <p:nvPr/>
        </p:nvSpPr>
        <p:spPr>
          <a:xfrm rot="20358207">
            <a:off x="7256265" y="2800949"/>
            <a:ext cx="5127619" cy="2912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524736" y="4971235"/>
            <a:ext cx="1440000" cy="144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CE99385-802D-41FA-88C8-6DEE0594D87A}"/>
                  </a:ext>
                </a:extLst>
              </p:cNvPr>
              <p:cNvSpPr/>
              <p:nvPr/>
            </p:nvSpPr>
            <p:spPr>
              <a:xfrm>
                <a:off x="7551513" y="6290708"/>
                <a:ext cx="36923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CE99385-802D-41FA-88C8-6DEE0594D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513" y="6290708"/>
                <a:ext cx="36923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C5B543C3-E5A1-45A5-B753-B1795872A150}"/>
                  </a:ext>
                </a:extLst>
              </p:cNvPr>
              <p:cNvSpPr/>
              <p:nvPr/>
            </p:nvSpPr>
            <p:spPr>
              <a:xfrm>
                <a:off x="2017098" y="6159866"/>
                <a:ext cx="3692376" cy="53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C5B543C3-E5A1-45A5-B753-B1795872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98" y="6159866"/>
                <a:ext cx="3692376" cy="5316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3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8" grpId="0"/>
      <p:bldP spid="26" grpId="0"/>
      <p:bldP spid="27" grpId="0"/>
      <p:bldP spid="31" grpId="0" animBg="1"/>
      <p:bldP spid="32" grpId="0" animBg="1"/>
      <p:bldP spid="33" grpId="0" animBg="1"/>
      <p:bldP spid="5" grpId="0" animBg="1"/>
      <p:bldP spid="51" grpId="0" animBg="1"/>
      <p:bldP spid="54" grpId="0"/>
      <p:bldP spid="55" grpId="0"/>
      <p:bldP spid="56" grpId="0" animBg="1"/>
      <p:bldP spid="57" grpId="0" animBg="1"/>
      <p:bldP spid="58" grpId="0" animBg="1"/>
      <p:bldP spid="60" grpId="0" animBg="1"/>
      <p:bldP spid="7" grpId="0" animBg="1"/>
      <p:bldP spid="61" grpId="0"/>
      <p:bldP spid="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модели: Регуляризация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695400" y="2112651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6837578" y="2022293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526" y="2780928"/>
            <a:ext cx="4801707" cy="208823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1798" y="4861328"/>
            <a:ext cx="2880705" cy="18800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400" y="2780928"/>
            <a:ext cx="4967283" cy="21602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7528" y="4941168"/>
            <a:ext cx="2880320" cy="18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9995" y="1484295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A6E0FF-1E53-4D7C-8BE1-FA4B7BEE9A33}"/>
              </a:ext>
            </a:extLst>
          </p:cNvPr>
          <p:cNvSpPr/>
          <p:nvPr/>
        </p:nvSpPr>
        <p:spPr>
          <a:xfrm>
            <a:off x="511212" y="5789834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D5DA4B-0FAC-4B7D-A3F2-36BE38AF1DBF}"/>
              </a:ext>
            </a:extLst>
          </p:cNvPr>
          <p:cNvSpPr/>
          <p:nvPr/>
        </p:nvSpPr>
        <p:spPr>
          <a:xfrm>
            <a:off x="407368" y="1969163"/>
            <a:ext cx="9185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Lasso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Ridge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DE3333-60B8-403B-99FD-7945873E773C}"/>
              </a:ext>
            </a:extLst>
          </p:cNvPr>
          <p:cNvSpPr/>
          <p:nvPr/>
        </p:nvSpPr>
        <p:spPr>
          <a:xfrm>
            <a:off x="407368" y="2865356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ridge=Ridge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alpha=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0.5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EB9CBD-8E6A-4EAB-ABBF-D0E4FC1A0761}"/>
              </a:ext>
            </a:extLst>
          </p:cNvPr>
          <p:cNvSpPr/>
          <p:nvPr/>
        </p:nvSpPr>
        <p:spPr>
          <a:xfrm>
            <a:off x="3439933" y="3238151"/>
            <a:ext cx="9810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Ridge(alpha=0.5, copy_X=True, fit_intercept=True, max_iter=None, normalize=False, random_state=None, solver='auto', tol=0.001)</a:t>
            </a:r>
            <a:endParaRPr lang="ru-RU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B2F338-CFB3-4D75-BD68-0E1BC55BEEE7}"/>
              </a:ext>
            </a:extLst>
          </p:cNvPr>
          <p:cNvSpPr/>
          <p:nvPr/>
        </p:nvSpPr>
        <p:spPr>
          <a:xfrm>
            <a:off x="370782" y="4111093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lasso=Lasso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alpha=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0.01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3C777BB-8716-43B6-B21E-62455406E3E1}"/>
              </a:ext>
            </a:extLst>
          </p:cNvPr>
          <p:cNvSpPr/>
          <p:nvPr/>
        </p:nvSpPr>
        <p:spPr>
          <a:xfrm>
            <a:off x="386178" y="4598302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lasso.get_params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44C459B-967A-4F4F-92F5-1E86DC7B9B30}"/>
              </a:ext>
            </a:extLst>
          </p:cNvPr>
          <p:cNvSpPr/>
          <p:nvPr/>
        </p:nvSpPr>
        <p:spPr>
          <a:xfrm>
            <a:off x="407368" y="3318947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ridge.get_params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FE7D798-27D0-4408-88DD-96A6403D03E6}"/>
              </a:ext>
            </a:extLst>
          </p:cNvPr>
          <p:cNvSpPr/>
          <p:nvPr/>
        </p:nvSpPr>
        <p:spPr>
          <a:xfrm>
            <a:off x="3439933" y="4535876"/>
            <a:ext cx="96827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Lasso(alpha=0.01, copy_X=True, fit_intercept=True, max_iter=1000, normalize=False, positive=False, precompute=False, random_state=None, selection='cyclic', tol=0.0001, warm_start=False)</a:t>
            </a:r>
            <a:endParaRPr lang="ru-RU" sz="2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6C1A4EE-230D-4FD6-ACD9-19FC974BAD62}"/>
              </a:ext>
            </a:extLst>
          </p:cNvPr>
          <p:cNvSpPr/>
          <p:nvPr/>
        </p:nvSpPr>
        <p:spPr>
          <a:xfrm>
            <a:off x="6286035" y="5872935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ridge.fit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853CA62-5729-4167-A26B-F1828A84A61B}"/>
              </a:ext>
            </a:extLst>
          </p:cNvPr>
          <p:cNvSpPr/>
          <p:nvPr/>
        </p:nvSpPr>
        <p:spPr>
          <a:xfrm>
            <a:off x="499380" y="6247066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 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8C6AE1-E175-483C-8A44-01AF8DC3707A}"/>
              </a:ext>
            </a:extLst>
          </p:cNvPr>
          <p:cNvSpPr/>
          <p:nvPr/>
        </p:nvSpPr>
        <p:spPr>
          <a:xfrm>
            <a:off x="4064932" y="6255558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lasso.intercept_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6E07883-EF3B-43E8-8144-C72AE3D7FB8B}"/>
              </a:ext>
            </a:extLst>
          </p:cNvPr>
          <p:cNvSpPr/>
          <p:nvPr/>
        </p:nvSpPr>
        <p:spPr>
          <a:xfrm>
            <a:off x="7421249" y="6295079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lasso.coef_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9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6" grpId="0"/>
      <p:bldP spid="7" grpId="0"/>
      <p:bldP spid="13" grpId="0"/>
      <p:bldP spid="16" grpId="0"/>
      <p:bldP spid="19" grpId="0"/>
      <p:bldP spid="20" grpId="0"/>
      <p:bldP spid="22" grpId="0"/>
      <p:bldP spid="23" grpId="0"/>
      <p:bldP spid="2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055440" y="1142922"/>
            <a:ext cx="1008112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8377"/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S.W.O.T.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795655" y="1634000"/>
            <a:ext cx="10945216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Простая модель, легко интерпретируется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регуляризация, чтобы избежать переобучения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выбора параметров в случае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 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 могут иметь более сложные зависимости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«Выбор» модели – линейная, полиномиальная и т.д.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Линейные модели можно легко обновлять новыми данными с помощью градиентного спуска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Требуется аккуратная настройка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гиперпараметров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при регуляризации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D6A9D374-1054-4A54-814A-335BF6311A78}"/>
              </a:ext>
            </a:extLst>
          </p:cNvPr>
          <p:cNvSpPr txBox="1">
            <a:spLocks/>
          </p:cNvSpPr>
          <p:nvPr/>
        </p:nvSpPr>
        <p:spPr>
          <a:xfrm>
            <a:off x="2207568" y="76470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70080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234888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292494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91778" y="4279045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522920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559496" y="3462908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Движемся к минимуму функции потерь по антиградиенту небольшими шагами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1415480" y="5877272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Уменьшаем переобучение накладывая дополнительные ограничения на функцию потерь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1487488" y="486916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Не забываем про </a:t>
            </a:r>
            <a:r>
              <a:rPr lang="ru-RU" sz="2400" dirty="0" err="1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валидацию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54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2FB514-5A7B-4782-BA4D-612C3CABCAF6}"/>
              </a:ext>
            </a:extLst>
          </p:cNvPr>
          <p:cNvSpPr txBox="1"/>
          <p:nvPr/>
        </p:nvSpPr>
        <p:spPr>
          <a:xfrm>
            <a:off x="132827" y="5354889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y=f(X)</a:t>
            </a:r>
            <a:endParaRPr lang="ru-RU" sz="6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BE7244-E379-42C4-A68B-161F48D195A3}"/>
                  </a:ext>
                </a:extLst>
              </p:cNvPr>
              <p:cNvSpPr txBox="1"/>
              <p:nvPr/>
            </p:nvSpPr>
            <p:spPr>
              <a:xfrm>
                <a:off x="2999656" y="5229200"/>
                <a:ext cx="907300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– функциональная зависимость значений прогнозируемой переменной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для значений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Х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(в диапазоне наблюдений)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BE7244-E379-42C4-A68B-161F48D19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5229200"/>
                <a:ext cx="9073008" cy="1384995"/>
              </a:xfrm>
              <a:prstGeom prst="rect">
                <a:avLst/>
              </a:prstGeom>
              <a:blipFill>
                <a:blip r:embed="rId4"/>
                <a:stretch>
                  <a:fillRect l="-1344" t="-5286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FB002AD-674A-4412-9EC7-F2143DE728F4}"/>
              </a:ext>
            </a:extLst>
          </p:cNvPr>
          <p:cNvCxnSpPr>
            <a:cxnSpLocks/>
          </p:cNvCxnSpPr>
          <p:nvPr/>
        </p:nvCxnSpPr>
        <p:spPr>
          <a:xfrm flipV="1">
            <a:off x="3791744" y="1817967"/>
            <a:ext cx="0" cy="31685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51BEB5E-E4BE-4756-84F2-65B36A3C406E}"/>
              </a:ext>
            </a:extLst>
          </p:cNvPr>
          <p:cNvCxnSpPr>
            <a:cxnSpLocks/>
          </p:cNvCxnSpPr>
          <p:nvPr/>
        </p:nvCxnSpPr>
        <p:spPr>
          <a:xfrm>
            <a:off x="3493677" y="4653136"/>
            <a:ext cx="692280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1E11EF-53D9-45D6-80A0-36149A309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425" y="1843015"/>
            <a:ext cx="6503967" cy="279157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C52825E-0E40-4374-A130-9DE3E4D71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425" y="2005324"/>
            <a:ext cx="6007684" cy="2588989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93D8303-F6EA-4CCB-9053-8679DB4900B3}"/>
              </a:ext>
            </a:extLst>
          </p:cNvPr>
          <p:cNvSpPr txBox="1">
            <a:spLocks/>
          </p:cNvSpPr>
          <p:nvPr/>
        </p:nvSpPr>
        <p:spPr>
          <a:xfrm>
            <a:off x="5663952" y="4616036"/>
            <a:ext cx="187220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endParaRPr lang="ru-RU" sz="3600" baseline="30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CD288B1-C6DD-4D4B-A5CE-BE1AA9574663}"/>
              </a:ext>
            </a:extLst>
          </p:cNvPr>
          <p:cNvSpPr txBox="1">
            <a:spLocks/>
          </p:cNvSpPr>
          <p:nvPr/>
        </p:nvSpPr>
        <p:spPr>
          <a:xfrm rot="16200000">
            <a:off x="2413089" y="2674121"/>
            <a:ext cx="187220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4" grpId="0"/>
      <p:bldP spid="11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AEDE40-FE70-43B5-97FE-A82884EB09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62" b="22367"/>
          <a:stretch/>
        </p:blipFill>
        <p:spPr>
          <a:xfrm>
            <a:off x="739890" y="3933726"/>
            <a:ext cx="2361596" cy="2732836"/>
          </a:xfrm>
          <a:prstGeom prst="rect">
            <a:avLst/>
          </a:prstGeom>
        </p:spPr>
      </p:pic>
      <p:pic>
        <p:nvPicPr>
          <p:cNvPr id="16" name="Picture 6" descr="Картинки по запросу &quot;Netflix Prize&quot;">
            <a:extLst>
              <a:ext uri="{FF2B5EF4-FFF2-40B4-BE49-F238E27FC236}">
                <a16:creationId xmlns:a16="http://schemas.microsoft.com/office/drawing/2014/main" id="{4C2BE76E-F3CF-45F8-9729-AA8EE9F72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1"/>
          <a:stretch/>
        </p:blipFill>
        <p:spPr bwMode="auto">
          <a:xfrm>
            <a:off x="3302744" y="1838217"/>
            <a:ext cx="4599526" cy="40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5A878AB-8187-4861-A391-0B66D7095328}"/>
              </a:ext>
            </a:extLst>
          </p:cNvPr>
          <p:cNvSpPr/>
          <p:nvPr/>
        </p:nvSpPr>
        <p:spPr>
          <a:xfrm>
            <a:off x="7979532" y="1369038"/>
            <a:ext cx="42124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Рейтинг фильмов от 1 до 5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Задача состоит в том, чтобы предсказать рейтинги пользователей.</a:t>
            </a:r>
          </a:p>
          <a:p>
            <a:r>
              <a:rPr lang="ru-RU" sz="2400" dirty="0">
                <a:solidFill>
                  <a:schemeClr val="bg1"/>
                </a:solidFill>
              </a:rPr>
              <a:t>Тривиальный алгоритм (возьмите средний балл фильма) дает RMSE ~ 1.0540.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Алгоритм </a:t>
            </a:r>
            <a:r>
              <a:rPr lang="ru-RU" sz="2400" dirty="0" err="1">
                <a:solidFill>
                  <a:schemeClr val="bg1"/>
                </a:solidFill>
              </a:rPr>
              <a:t>Netflix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CineMatch</a:t>
            </a:r>
            <a:r>
              <a:rPr lang="ru-RU" sz="2400" dirty="0">
                <a:solidFill>
                  <a:schemeClr val="bg1"/>
                </a:solidFill>
              </a:rPr>
              <a:t> дает RMSE ~ 0,9514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Задача состоит в том, чтобы снизить RMSE еще на 10%.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Picture 2" descr="Process Automation - Regression Testing Icon, HD Png Download - kindpng">
            <a:extLst>
              <a:ext uri="{FF2B5EF4-FFF2-40B4-BE49-F238E27FC236}">
                <a16:creationId xmlns:a16="http://schemas.microsoft.com/office/drawing/2014/main" id="{3623A7EF-24EA-48A2-97E6-46A88B66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34" b="93046" l="10000" r="90000">
                        <a14:foregroundMark x1="28372" y1="36755" x2="28372" y2="36755"/>
                        <a14:foregroundMark x1="19070" y1="20695" x2="42326" y2="43874"/>
                        <a14:foregroundMark x1="42326" y1="43874" x2="41395" y2="51325"/>
                        <a14:foregroundMark x1="35930" y1="65397" x2="32442" y2="93046"/>
                        <a14:foregroundMark x1="32442" y1="93046" x2="31860" y2="92715"/>
                        <a14:foregroundMark x1="73372" y1="12748" x2="74419" y2="35099"/>
                        <a14:foregroundMark x1="74419" y1="35099" x2="73837" y2="35927"/>
                        <a14:foregroundMark x1="78953" y1="46358" x2="84419" y2="50331"/>
                        <a14:foregroundMark x1="84419" y1="50331" x2="85116" y2="50331"/>
                        <a14:backgroundMark x1="73140" y1="41225" x2="72209" y2="4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712" y="1245026"/>
            <a:ext cx="4032448" cy="28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91683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90768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38437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564398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6138" y="477989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1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39616" y="1345700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Простейшая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/>
              <p:nvPr/>
            </p:nvSpPr>
            <p:spPr>
              <a:xfrm>
                <a:off x="448144" y="2173439"/>
                <a:ext cx="16864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4" y="2173439"/>
                <a:ext cx="168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3BF24955-686E-41CE-BCF0-1727861CE1D8}"/>
                  </a:ext>
                </a:extLst>
              </p:cNvPr>
              <p:cNvSpPr/>
              <p:nvPr/>
            </p:nvSpPr>
            <p:spPr>
              <a:xfrm>
                <a:off x="2855640" y="2204864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3BF24955-686E-41CE-BCF0-1727861CE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204864"/>
                <a:ext cx="169443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/>
              <p:nvPr/>
            </p:nvSpPr>
            <p:spPr>
              <a:xfrm>
                <a:off x="6456040" y="4725144"/>
                <a:ext cx="2561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𝒙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4725144"/>
                <a:ext cx="256108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6">
            <a:extLst>
              <a:ext uri="{FF2B5EF4-FFF2-40B4-BE49-F238E27FC236}">
                <a16:creationId xmlns:a16="http://schemas.microsoft.com/office/drawing/2014/main" id="{F45C74D8-C0C0-46BC-A430-62701D330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132856"/>
            <a:ext cx="6348567" cy="279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5CF68593-98DB-4269-944C-F915742017E1}"/>
                  </a:ext>
                </a:extLst>
              </p:cNvPr>
              <p:cNvSpPr/>
              <p:nvPr/>
            </p:nvSpPr>
            <p:spPr>
              <a:xfrm>
                <a:off x="5807968" y="5373216"/>
                <a:ext cx="55728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ru-RU" sz="2400" b="1" i="0" dirty="0" smtClean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- </a:t>
                </a:r>
                <a:r>
                  <a:rPr lang="ru-RU" sz="240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вес (</a:t>
                </a:r>
                <a:r>
                  <a:rPr lang="en-US" sz="240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weight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 параметра</a:t>
                </a: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5CF68593-98DB-4269-944C-F91574201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5373216"/>
                <a:ext cx="5572808" cy="461665"/>
              </a:xfrm>
              <a:prstGeom prst="rect">
                <a:avLst/>
              </a:prstGeom>
              <a:blipFill>
                <a:blip r:embed="rId8"/>
                <a:stretch>
                  <a:fillRect l="-328" t="-11842" r="-766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DD1FE02A-AB4B-417E-833E-07757965EB8B}"/>
                  </a:ext>
                </a:extLst>
              </p:cNvPr>
              <p:cNvSpPr/>
              <p:nvPr/>
            </p:nvSpPr>
            <p:spPr>
              <a:xfrm>
                <a:off x="5807968" y="5877272"/>
                <a:ext cx="452720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ru-RU" sz="2400" b="0" i="0" dirty="0" smtClean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смещение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		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:r>
                  <a:rPr lang="es-E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intercept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bias)</a:t>
                </a:r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DD1FE02A-AB4B-417E-833E-07757965E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5877272"/>
                <a:ext cx="4527201" cy="830997"/>
              </a:xfrm>
              <a:prstGeom prst="rect">
                <a:avLst/>
              </a:prstGeom>
              <a:blipFill>
                <a:blip r:embed="rId9"/>
                <a:stretch>
                  <a:fillRect l="-404" t="-6618" r="-1348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432" y="2852936"/>
            <a:ext cx="504056" cy="179784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7688" y="2852936"/>
            <a:ext cx="504056" cy="1797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839416" y="4941168"/>
                <a:ext cx="12738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4941168"/>
                <a:ext cx="127387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927648" y="4941168"/>
                <a:ext cx="15498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5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4941168"/>
                <a:ext cx="154984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5" grpId="0"/>
      <p:bldP spid="16" grpId="0"/>
      <p:bldP spid="18" grpId="0"/>
      <p:bldP spid="19" grpId="0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2624FEE-71F0-4AFC-B01B-68C4ACE3B66E}"/>
              </a:ext>
            </a:extLst>
          </p:cNvPr>
          <p:cNvSpPr txBox="1">
            <a:spLocks/>
          </p:cNvSpPr>
          <p:nvPr/>
        </p:nvSpPr>
        <p:spPr>
          <a:xfrm>
            <a:off x="2639616" y="1345700"/>
            <a:ext cx="659613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Простейшая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/>
              <p:nvPr/>
            </p:nvSpPr>
            <p:spPr>
              <a:xfrm>
                <a:off x="448144" y="2173439"/>
                <a:ext cx="16864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4" y="2173439"/>
                <a:ext cx="168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BF24955-686E-41CE-BCF0-1727861CE1D8}"/>
                  </a:ext>
                </a:extLst>
              </p:cNvPr>
              <p:cNvSpPr/>
              <p:nvPr/>
            </p:nvSpPr>
            <p:spPr>
              <a:xfrm>
                <a:off x="2855640" y="2204864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BF24955-686E-41CE-BCF0-1727861CE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204864"/>
                <a:ext cx="169443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/>
              <p:nvPr/>
            </p:nvSpPr>
            <p:spPr>
              <a:xfrm>
                <a:off x="551384" y="2852936"/>
                <a:ext cx="2561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𝒙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852936"/>
                <a:ext cx="256108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/>
              <p:nvPr/>
            </p:nvSpPr>
            <p:spPr>
              <a:xfrm>
                <a:off x="551384" y="4653136"/>
                <a:ext cx="19914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𝒚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4653136"/>
                <a:ext cx="199144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/>
              <p:nvPr/>
            </p:nvSpPr>
            <p:spPr>
              <a:xfrm>
                <a:off x="407368" y="5373216"/>
                <a:ext cx="6388928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)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373216"/>
                <a:ext cx="6388928" cy="957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256174-8F77-4024-8A00-A9EE5990038E}"/>
                  </a:ext>
                </a:extLst>
              </p:cNvPr>
              <p:cNvSpPr txBox="1"/>
              <p:nvPr/>
            </p:nvSpPr>
            <p:spPr>
              <a:xfrm>
                <a:off x="7455242" y="5244945"/>
                <a:ext cx="1306961" cy="892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256174-8F77-4024-8A00-A9EE59900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42" y="5244945"/>
                <a:ext cx="1306961" cy="8924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8D8C2B-B56C-42A6-AE28-48C6428E12F8}"/>
                  </a:ext>
                </a:extLst>
              </p:cNvPr>
              <p:cNvSpPr txBox="1"/>
              <p:nvPr/>
            </p:nvSpPr>
            <p:spPr>
              <a:xfrm>
                <a:off x="9336360" y="5229200"/>
                <a:ext cx="1298689" cy="88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A8D8C2B-B56C-42A6-AE28-48C6428E1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5229200"/>
                <a:ext cx="1298689" cy="8897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5CF68593-98DB-4269-944C-F915742017E1}"/>
                  </a:ext>
                </a:extLst>
              </p:cNvPr>
              <p:cNvSpPr/>
              <p:nvPr/>
            </p:nvSpPr>
            <p:spPr>
              <a:xfrm>
                <a:off x="32792" y="3501008"/>
                <a:ext cx="59046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ru-RU" sz="2400" b="1" i="0" dirty="0" smtClean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- </a:t>
                </a:r>
                <a:r>
                  <a:rPr lang="ru-RU" sz="240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вес (</a:t>
                </a:r>
                <a:r>
                  <a:rPr lang="en-US" sz="240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weight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 параметра</a:t>
                </a:r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5CF68593-98DB-4269-944C-F91574201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2" y="3501008"/>
                <a:ext cx="5904657" cy="461665"/>
              </a:xfrm>
              <a:prstGeom prst="rect">
                <a:avLst/>
              </a:prstGeom>
              <a:blipFill>
                <a:blip r:embed="rId11"/>
                <a:stretch>
                  <a:fillRect l="-310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DD1FE02A-AB4B-417E-833E-07757965EB8B}"/>
                  </a:ext>
                </a:extLst>
              </p:cNvPr>
              <p:cNvSpPr/>
              <p:nvPr/>
            </p:nvSpPr>
            <p:spPr>
              <a:xfrm>
                <a:off x="0" y="3933056"/>
                <a:ext cx="479678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ru-RU" sz="2400" b="0" i="0" dirty="0" smtClean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смещение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		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:r>
                  <a:rPr lang="es-E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intercept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bias)</a:t>
                </a:r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DD1FE02A-AB4B-417E-833E-07757965E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3056"/>
                <a:ext cx="4796786" cy="830997"/>
              </a:xfrm>
              <a:prstGeom prst="rect">
                <a:avLst/>
              </a:prstGeom>
              <a:blipFill>
                <a:blip r:embed="rId12"/>
                <a:stretch>
                  <a:fillRect l="-381" t="-6569" b="-15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6">
            <a:extLst>
              <a:ext uri="{FF2B5EF4-FFF2-40B4-BE49-F238E27FC236}">
                <a16:creationId xmlns:a16="http://schemas.microsoft.com/office/drawing/2014/main" id="{F45C74D8-C0C0-46BC-A430-62701D330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132856"/>
            <a:ext cx="6348567" cy="279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8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10523</TotalTime>
  <Words>2415</Words>
  <Application>Microsoft Office PowerPoint</Application>
  <PresentationFormat>Широкоэкранный</PresentationFormat>
  <Paragraphs>599</Paragraphs>
  <Slides>46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7" baseType="lpstr">
      <vt:lpstr>32</vt:lpstr>
      <vt:lpstr>-apple-system</vt:lpstr>
      <vt:lpstr>Arial</vt:lpstr>
      <vt:lpstr>Calibri</vt:lpstr>
      <vt:lpstr>Cambria Math</vt:lpstr>
      <vt:lpstr>Comic Sans MS</vt:lpstr>
      <vt:lpstr>Courier New</vt:lpstr>
      <vt:lpstr>IBM Plex Mono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Регрессия</vt:lpstr>
      <vt:lpstr>Мотивация</vt:lpstr>
      <vt:lpstr>Презентация PowerPoint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Презентация PowerPoint</vt:lpstr>
      <vt:lpstr>Презентация PowerPoint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Линейная регрессия</vt:lpstr>
      <vt:lpstr>Презентация PowerPoint</vt:lpstr>
      <vt:lpstr>Линейная регрессия</vt:lpstr>
      <vt:lpstr>Линейная регрессия  Метрики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Линейная регрессия  Перекрестная проверка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Регуляризация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379</cp:revision>
  <dcterms:created xsi:type="dcterms:W3CDTF">2019-05-20T04:53:11Z</dcterms:created>
  <dcterms:modified xsi:type="dcterms:W3CDTF">2022-04-02T13:37:20Z</dcterms:modified>
</cp:coreProperties>
</file>