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78" r:id="rId3"/>
    <p:sldId id="450" r:id="rId4"/>
    <p:sldId id="471" r:id="rId5"/>
    <p:sldId id="472" r:id="rId6"/>
    <p:sldId id="473" r:id="rId7"/>
    <p:sldId id="474" r:id="rId8"/>
    <p:sldId id="452" r:id="rId9"/>
    <p:sldId id="451" r:id="rId10"/>
    <p:sldId id="453" r:id="rId11"/>
    <p:sldId id="475" r:id="rId12"/>
    <p:sldId id="476" r:id="rId13"/>
    <p:sldId id="477" r:id="rId14"/>
    <p:sldId id="469" r:id="rId15"/>
    <p:sldId id="479" r:id="rId16"/>
    <p:sldId id="468" r:id="rId17"/>
    <p:sldId id="466" r:id="rId18"/>
    <p:sldId id="470" r:id="rId19"/>
    <p:sldId id="4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7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5" autoAdjust="0"/>
    <p:restoredTop sz="94660"/>
  </p:normalViewPr>
  <p:slideViewPr>
    <p:cSldViewPr>
      <p:cViewPr varScale="1">
        <p:scale>
          <a:sx n="106" d="100"/>
          <a:sy n="106" d="100"/>
        </p:scale>
        <p:origin x="8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850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813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722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9657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87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9203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887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8707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9429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73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551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9525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952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449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78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716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25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16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31.08.2022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.emf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.emf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91544" y="2060848"/>
            <a:ext cx="8229240" cy="2080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предыдущем сезоне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3585369" y="4941168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" y="17038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2927648" y="5157192"/>
            <a:ext cx="965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правило принятия решения, которое может предсказывать классы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B413CFD-33F6-4CF3-B948-0ED8F40A5FD9}"/>
              </a:ext>
            </a:extLst>
          </p:cNvPr>
          <p:cNvGrpSpPr/>
          <p:nvPr/>
        </p:nvGrpSpPr>
        <p:grpSpPr>
          <a:xfrm>
            <a:off x="2839506" y="1708345"/>
            <a:ext cx="6010301" cy="3150434"/>
            <a:chOff x="2605979" y="2824682"/>
            <a:chExt cx="2736220" cy="1434251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C120827-6CB1-4C65-915A-3C6916FE5716}"/>
                </a:ext>
              </a:extLst>
            </p:cNvPr>
            <p:cNvSpPr/>
            <p:nvPr/>
          </p:nvSpPr>
          <p:spPr>
            <a:xfrm rot="6602461" flipH="1">
              <a:off x="4301335" y="289226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2E67A683-2406-4E2F-A63D-EA1C14171A59}"/>
                </a:ext>
              </a:extLst>
            </p:cNvPr>
            <p:cNvSpPr/>
            <p:nvPr/>
          </p:nvSpPr>
          <p:spPr>
            <a:xfrm rot="6602461" flipH="1">
              <a:off x="4453735" y="304466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FBF5527-EF67-42EB-BEB9-14D1879DBB3D}"/>
                </a:ext>
              </a:extLst>
            </p:cNvPr>
            <p:cNvSpPr/>
            <p:nvPr/>
          </p:nvSpPr>
          <p:spPr>
            <a:xfrm rot="6602461" flipH="1">
              <a:off x="4606135" y="319706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CA18510-89A8-4079-9F53-1B34B30AD917}"/>
                </a:ext>
              </a:extLst>
            </p:cNvPr>
            <p:cNvSpPr/>
            <p:nvPr/>
          </p:nvSpPr>
          <p:spPr>
            <a:xfrm rot="6602461" flipH="1">
              <a:off x="4758535" y="3349464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AD925B5-5ACF-421C-BD3E-3D39D13E0F22}"/>
                </a:ext>
              </a:extLst>
            </p:cNvPr>
            <p:cNvSpPr/>
            <p:nvPr/>
          </p:nvSpPr>
          <p:spPr>
            <a:xfrm rot="6602461" flipH="1">
              <a:off x="5009798" y="359029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CF92714-1050-483B-918B-C4F3A28A63C9}"/>
                </a:ext>
              </a:extLst>
            </p:cNvPr>
            <p:cNvSpPr/>
            <p:nvPr/>
          </p:nvSpPr>
          <p:spPr>
            <a:xfrm rot="6602461" flipH="1">
              <a:off x="5162199" y="3761977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95FEBDE-BB92-42FA-8E33-52FF003335CE}"/>
                </a:ext>
              </a:extLst>
            </p:cNvPr>
            <p:cNvSpPr/>
            <p:nvPr/>
          </p:nvSpPr>
          <p:spPr>
            <a:xfrm rot="6602461" flipH="1">
              <a:off x="4729312" y="2960313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D5E7071-F538-48AF-BCD4-9DBBEDCE8461}"/>
                </a:ext>
              </a:extLst>
            </p:cNvPr>
            <p:cNvSpPr/>
            <p:nvPr/>
          </p:nvSpPr>
          <p:spPr>
            <a:xfrm rot="6602461" flipH="1">
              <a:off x="4881712" y="3112713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06CEBAA-7B77-4071-9072-BF40D513413A}"/>
                </a:ext>
              </a:extLst>
            </p:cNvPr>
            <p:cNvSpPr/>
            <p:nvPr/>
          </p:nvSpPr>
          <p:spPr>
            <a:xfrm rot="6602461" flipH="1">
              <a:off x="5034112" y="3265113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8137B28E-8995-49DA-B7A9-9D26734C1AA4}"/>
                </a:ext>
              </a:extLst>
            </p:cNvPr>
            <p:cNvSpPr/>
            <p:nvPr/>
          </p:nvSpPr>
          <p:spPr>
            <a:xfrm rot="6602461" flipH="1">
              <a:off x="4121335" y="303876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782B728E-1C1F-4847-84BA-238AAF3D71B8}"/>
                </a:ext>
              </a:extLst>
            </p:cNvPr>
            <p:cNvSpPr/>
            <p:nvPr/>
          </p:nvSpPr>
          <p:spPr>
            <a:xfrm rot="6602461" flipH="1">
              <a:off x="4273735" y="319116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1038F6C1-FED7-4FF8-B10C-FD884E6A54B1}"/>
                </a:ext>
              </a:extLst>
            </p:cNvPr>
            <p:cNvSpPr/>
            <p:nvPr/>
          </p:nvSpPr>
          <p:spPr>
            <a:xfrm rot="6602461" flipH="1">
              <a:off x="4426135" y="334356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A0BDCC6-3609-4563-9F4B-5CB33A1505F9}"/>
                </a:ext>
              </a:extLst>
            </p:cNvPr>
            <p:cNvSpPr/>
            <p:nvPr/>
          </p:nvSpPr>
          <p:spPr>
            <a:xfrm rot="6602461" flipH="1">
              <a:off x="4711406" y="3559105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D295601D-8CAB-4DBE-8B33-E842D5EAD606}"/>
                </a:ext>
              </a:extLst>
            </p:cNvPr>
            <p:cNvSpPr/>
            <p:nvPr/>
          </p:nvSpPr>
          <p:spPr>
            <a:xfrm rot="6602461" flipH="1">
              <a:off x="4195350" y="3415607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686C993B-F167-4B5F-A6FB-3EBD13AE4801}"/>
                </a:ext>
              </a:extLst>
            </p:cNvPr>
            <p:cNvSpPr/>
            <p:nvPr/>
          </p:nvSpPr>
          <p:spPr>
            <a:xfrm rot="6602461" flipH="1">
              <a:off x="4453377" y="359840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95A7D9A2-212B-4C68-869B-D4A1DE4C31AE}"/>
                </a:ext>
              </a:extLst>
            </p:cNvPr>
            <p:cNvSpPr/>
            <p:nvPr/>
          </p:nvSpPr>
          <p:spPr>
            <a:xfrm rot="6602461" flipH="1">
              <a:off x="4931413" y="2824682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660D00F0-7370-41A2-B749-236A88537A0C}"/>
                </a:ext>
              </a:extLst>
            </p:cNvPr>
            <p:cNvSpPr/>
            <p:nvPr/>
          </p:nvSpPr>
          <p:spPr>
            <a:xfrm rot="6602461" flipH="1">
              <a:off x="5083813" y="2977082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50C80D4-7765-432A-953C-F944F69A9D7D}"/>
                </a:ext>
              </a:extLst>
            </p:cNvPr>
            <p:cNvSpPr/>
            <p:nvPr/>
          </p:nvSpPr>
          <p:spPr>
            <a:xfrm rot="6602461" flipH="1">
              <a:off x="2633579" y="305682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89B7979-AD54-465A-B2B1-679FFC913A4B}"/>
                </a:ext>
              </a:extLst>
            </p:cNvPr>
            <p:cNvSpPr/>
            <p:nvPr/>
          </p:nvSpPr>
          <p:spPr>
            <a:xfrm rot="6602461" flipH="1">
              <a:off x="2785979" y="320922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A5CB796-D197-49EF-84FF-D1BA504C062E}"/>
                </a:ext>
              </a:extLst>
            </p:cNvPr>
            <p:cNvSpPr/>
            <p:nvPr/>
          </p:nvSpPr>
          <p:spPr>
            <a:xfrm rot="6602461" flipH="1">
              <a:off x="2938379" y="336162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70FFA668-D573-49D7-AD0F-009B3494E16A}"/>
                </a:ext>
              </a:extLst>
            </p:cNvPr>
            <p:cNvSpPr/>
            <p:nvPr/>
          </p:nvSpPr>
          <p:spPr>
            <a:xfrm rot="6602461" flipH="1">
              <a:off x="3090779" y="351402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451F96F1-6AC9-4A6B-9F4D-A98A187D1EE2}"/>
                </a:ext>
              </a:extLst>
            </p:cNvPr>
            <p:cNvSpPr/>
            <p:nvPr/>
          </p:nvSpPr>
          <p:spPr>
            <a:xfrm rot="6602461" flipH="1">
              <a:off x="3243179" y="366642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2605A232-F889-477E-9C75-C8C4800923E1}"/>
                </a:ext>
              </a:extLst>
            </p:cNvPr>
            <p:cNvSpPr/>
            <p:nvPr/>
          </p:nvSpPr>
          <p:spPr>
            <a:xfrm rot="6602461" flipH="1">
              <a:off x="3494442" y="390724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E5FBC03A-239C-4A89-BC0F-7D372911CAA2}"/>
                </a:ext>
              </a:extLst>
            </p:cNvPr>
            <p:cNvSpPr/>
            <p:nvPr/>
          </p:nvSpPr>
          <p:spPr>
            <a:xfrm rot="6602461" flipH="1">
              <a:off x="3646843" y="4078933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7BABAF8-4319-4CE6-900C-E45D8D02A5DA}"/>
                </a:ext>
              </a:extLst>
            </p:cNvPr>
            <p:cNvSpPr/>
            <p:nvPr/>
          </p:nvSpPr>
          <p:spPr>
            <a:xfrm rot="6602461" flipH="1">
              <a:off x="3061556" y="312486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BDE70403-2CC4-460F-A8A7-D26F9B5011FC}"/>
                </a:ext>
              </a:extLst>
            </p:cNvPr>
            <p:cNvSpPr/>
            <p:nvPr/>
          </p:nvSpPr>
          <p:spPr>
            <a:xfrm rot="6602461" flipH="1">
              <a:off x="3213956" y="327726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48DA5329-A5AF-4480-914A-C65A77718135}"/>
                </a:ext>
              </a:extLst>
            </p:cNvPr>
            <p:cNvSpPr/>
            <p:nvPr/>
          </p:nvSpPr>
          <p:spPr>
            <a:xfrm rot="6602461" flipH="1">
              <a:off x="3366356" y="342966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1C80586-4258-4E4D-B311-831206B2FDE6}"/>
                </a:ext>
              </a:extLst>
            </p:cNvPr>
            <p:cNvSpPr/>
            <p:nvPr/>
          </p:nvSpPr>
          <p:spPr>
            <a:xfrm rot="6602461" flipH="1">
              <a:off x="3518756" y="358206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99CCF99A-3449-4EA6-8951-66549F2D3967}"/>
                </a:ext>
              </a:extLst>
            </p:cNvPr>
            <p:cNvSpPr/>
            <p:nvPr/>
          </p:nvSpPr>
          <p:spPr>
            <a:xfrm rot="6602461" flipH="1">
              <a:off x="2605979" y="335572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EE65A21D-B3D3-414F-BA74-4155BD97628C}"/>
                </a:ext>
              </a:extLst>
            </p:cNvPr>
            <p:cNvSpPr/>
            <p:nvPr/>
          </p:nvSpPr>
          <p:spPr>
            <a:xfrm rot="6602461" flipH="1">
              <a:off x="2758379" y="350812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4717028-7FA7-4804-A177-2AEC43947462}"/>
                </a:ext>
              </a:extLst>
            </p:cNvPr>
            <p:cNvSpPr/>
            <p:nvPr/>
          </p:nvSpPr>
          <p:spPr>
            <a:xfrm rot="6602461" flipH="1">
              <a:off x="2910779" y="366052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35F0A0F9-BE1E-4E87-9388-D9EAD937516A}"/>
                </a:ext>
              </a:extLst>
            </p:cNvPr>
            <p:cNvSpPr/>
            <p:nvPr/>
          </p:nvSpPr>
          <p:spPr>
            <a:xfrm rot="6602461" flipH="1">
              <a:off x="3196050" y="387606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DE5B2787-AF3C-4D07-A18B-F0F226CFB6B3}"/>
                </a:ext>
              </a:extLst>
            </p:cNvPr>
            <p:cNvSpPr/>
            <p:nvPr/>
          </p:nvSpPr>
          <p:spPr>
            <a:xfrm rot="6602461" flipH="1">
              <a:off x="2679994" y="3732563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D0E22478-F5AC-4288-B731-1D37DFA7B4FA}"/>
                </a:ext>
              </a:extLst>
            </p:cNvPr>
            <p:cNvSpPr/>
            <p:nvPr/>
          </p:nvSpPr>
          <p:spPr>
            <a:xfrm rot="6602461" flipH="1">
              <a:off x="2938021" y="391536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5B769487-F019-4AB3-A90A-EF760C007851}"/>
                </a:ext>
              </a:extLst>
            </p:cNvPr>
            <p:cNvSpPr/>
            <p:nvPr/>
          </p:nvSpPr>
          <p:spPr>
            <a:xfrm rot="6602461" flipH="1">
              <a:off x="3416057" y="3141638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A2E6D37E-76F5-42B4-B54A-E2EB670094EF}"/>
                </a:ext>
              </a:extLst>
            </p:cNvPr>
            <p:cNvSpPr/>
            <p:nvPr/>
          </p:nvSpPr>
          <p:spPr>
            <a:xfrm rot="6602461" flipH="1">
              <a:off x="3568457" y="3294038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CAA2A8EF-ACCE-40AB-BAA6-11BA6CF3A71B}"/>
              </a:ext>
            </a:extLst>
          </p:cNvPr>
          <p:cNvCxnSpPr>
            <a:cxnSpLocks/>
          </p:cNvCxnSpPr>
          <p:nvPr/>
        </p:nvCxnSpPr>
        <p:spPr>
          <a:xfrm>
            <a:off x="5047412" y="1747425"/>
            <a:ext cx="1391071" cy="2976348"/>
          </a:xfrm>
          <a:prstGeom prst="line">
            <a:avLst/>
          </a:prstGeom>
          <a:ln w="762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олилиния 4">
            <a:extLst>
              <a:ext uri="{FF2B5EF4-FFF2-40B4-BE49-F238E27FC236}">
                <a16:creationId xmlns:a16="http://schemas.microsoft.com/office/drawing/2014/main" id="{CBDD92F4-15C1-45C4-9E25-444804B8AEF2}"/>
              </a:ext>
            </a:extLst>
          </p:cNvPr>
          <p:cNvSpPr/>
          <p:nvPr/>
        </p:nvSpPr>
        <p:spPr>
          <a:xfrm>
            <a:off x="4502496" y="1743297"/>
            <a:ext cx="3669486" cy="3076402"/>
          </a:xfrm>
          <a:custGeom>
            <a:avLst/>
            <a:gdLst>
              <a:gd name="connsiteX0" fmla="*/ 0 w 3702868"/>
              <a:gd name="connsiteY0" fmla="*/ 0 h 2506537"/>
              <a:gd name="connsiteX1" fmla="*/ 1665838 w 3702868"/>
              <a:gd name="connsiteY1" fmla="*/ 923454 h 2506537"/>
              <a:gd name="connsiteX2" fmla="*/ 1321806 w 3702868"/>
              <a:gd name="connsiteY2" fmla="*/ 2453489 h 2506537"/>
              <a:gd name="connsiteX3" fmla="*/ 3702868 w 3702868"/>
              <a:gd name="connsiteY3" fmla="*/ 2163778 h 25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2868" h="2506537">
                <a:moveTo>
                  <a:pt x="0" y="0"/>
                </a:moveTo>
                <a:cubicBezTo>
                  <a:pt x="722768" y="257269"/>
                  <a:pt x="1445537" y="514539"/>
                  <a:pt x="1665838" y="923454"/>
                </a:cubicBezTo>
                <a:cubicBezTo>
                  <a:pt x="1886139" y="1332369"/>
                  <a:pt x="982301" y="2246768"/>
                  <a:pt x="1321806" y="2453489"/>
                </a:cubicBezTo>
                <a:cubicBezTo>
                  <a:pt x="1661311" y="2660210"/>
                  <a:pt x="3413157" y="2198483"/>
                  <a:pt x="3702868" y="2163778"/>
                </a:cubicBezTo>
              </a:path>
            </a:pathLst>
          </a:custGeom>
          <a:ln w="762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2FB514-5A7B-4782-BA4D-612C3CABCAF6}"/>
              </a:ext>
            </a:extLst>
          </p:cNvPr>
          <p:cNvSpPr txBox="1"/>
          <p:nvPr/>
        </p:nvSpPr>
        <p:spPr>
          <a:xfrm>
            <a:off x="119336" y="5085184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y=f(</a:t>
            </a:r>
            <a:r>
              <a:rPr lang="ru-RU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Х</a:t>
            </a:r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endParaRPr lang="ru-RU" sz="6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8" grpId="0" animBg="1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1" y="176904"/>
            <a:ext cx="8091919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Параметры.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69188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0" y="278092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Значимых Параметров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F69C8E-6F21-453D-B1D5-A5FFF5EF9F47}"/>
              </a:ext>
            </a:extLst>
          </p:cNvPr>
          <p:cNvSpPr/>
          <p:nvPr/>
        </p:nvSpPr>
        <p:spPr>
          <a:xfrm>
            <a:off x="263352" y="3284984"/>
            <a:ext cx="120842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фильтрации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недостающие данные, дисперсия, корреляция, статистика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уменьшение размерности</a:t>
            </a:r>
          </a:p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Wrapper Methods</a:t>
            </a: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Жадный поиск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прямой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обратный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Генетический алгоритм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кодирование, критерий отбора,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изменения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Встроенные методы</a:t>
            </a:r>
          </a:p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основанные на деревьях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30684" y="134076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Параметров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911424" y="1916832"/>
            <a:ext cx="5165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Specific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Knowledge</a:t>
            </a:r>
            <a:endParaRPr lang="ru-RU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11424" y="2348880"/>
            <a:ext cx="48335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Exploratory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ru-RU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Общие Рекомендации.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7F69C8E-6F21-453D-B1D5-A5FFF5EF9F47}"/>
              </a:ext>
            </a:extLst>
          </p:cNvPr>
          <p:cNvSpPr/>
          <p:nvPr/>
        </p:nvSpPr>
        <p:spPr>
          <a:xfrm>
            <a:off x="119336" y="1127783"/>
            <a:ext cx="123133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Получение Данных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Pandas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наше всё; рисуем, рисуем и еще раз рисуем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Модели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Интерпретируемость или точность 99.999999%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нормализация, стандартизация;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OneHot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Encoding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Уменьшение размерности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Конструирование Признаков</a:t>
            </a: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EDA +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читаем что умные люди пишут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Оценка Модели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Перекрестная проверка, Метрики (лучше несколько)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Настройка Модели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GridSearch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RandomSeacrh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гиперпараметры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+предобработка и т.п.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Анализ Модели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Визуализируем что можем в модели; смотрим где ошибаемся</a:t>
            </a:r>
          </a:p>
        </p:txBody>
      </p:sp>
    </p:spTree>
    <p:extLst>
      <p:ext uri="{BB962C8B-B14F-4D97-AF65-F5344CB8AC3E}">
        <p14:creationId xmlns:p14="http://schemas.microsoft.com/office/powerpoint/2010/main" val="5255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6264" y="649297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 и </a:t>
            </a:r>
            <a:r>
              <a:rPr lang="ru-RU" sz="24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ЛикБез</a:t>
            </a:r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Антон Долганов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23392" y="1340768"/>
            <a:ext cx="1130525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(номинальные, порядковые)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Числовые (дискретные, непрерывные)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Табличные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Другие (изображение / видео, временной ряд, текст)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Основы Линейной Алгебры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Объекты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Скаляры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Матрицы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Тензоры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Операции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Сложение</a:t>
            </a:r>
            <a:r>
              <a:rPr lang="en-US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Умножение</a:t>
            </a:r>
            <a:r>
              <a:rPr lang="en-US" sz="2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Размерность данных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Математический Анализ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Функции (Линейные Нелинейные)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Производные</a:t>
            </a: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Начальные Шаги Работы с Данными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Визуализация и не только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39416" y="2636912"/>
            <a:ext cx="9001000" cy="7920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754408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 преподавателе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83632" y="276278"/>
            <a:ext cx="6299938" cy="44865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курс. Антон Долганов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0848528" y="6358493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" y="-27384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>
            <a:off x="10817" y="962067"/>
            <a:ext cx="1218118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0817" y="1370372"/>
            <a:ext cx="1203548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2016/17 учебном году прошел научную стажировку в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Faculdade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Ciencias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Technologia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Universidade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Nova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Lisboa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(Лиссабон, Португалия) за счет Стипендии Президента РФ на обучение за рубежом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 июля 2018 года победил в мероприятии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Science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Slam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Football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 темой доклада «Как </a:t>
            </a:r>
            <a:r>
              <a:rPr lang="ru-RU" sz="1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 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влияет на тренированность футболистов»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2018 году досрочно защитил диссертационную работу «Информационная система </a:t>
            </a:r>
            <a:r>
              <a:rPr lang="ru-RU" sz="1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поддержки принятия решения 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врача при лечении заболеваний, сопровождающихся нарушениями регуляции вегетативной нервной системы»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 2018 по 2020 реализовывал грант от УМНИК НТИ-</a:t>
            </a:r>
            <a:r>
              <a:rPr lang="ru-RU" sz="19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ХелсНет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по проекту «Разработка системы оценки уровня физической подготовки человека по данным изменений его функционального состояния при помощи </a:t>
            </a:r>
            <a:r>
              <a:rPr lang="ru-RU" sz="1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методов машинного обучения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»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 2019 по 2021 год получаю Стипендию Президента РФ по тематике «Разработка методики применения </a:t>
            </a:r>
            <a:r>
              <a:rPr lang="ru-RU" sz="1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методов машинного обучения 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задаче косвенной оценки артериального давления по данным электрокардиографии»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21-25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сентября</a:t>
            </a:r>
            <a:r>
              <a:rPr lang="en-US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2020 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представлял Россию на </a:t>
            </a:r>
            <a:r>
              <a:rPr lang="en-US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5th BRICS Young Scientist Forum 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 трэку</a:t>
            </a:r>
            <a:r>
              <a:rPr lang="en-US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“</a:t>
            </a:r>
            <a:r>
              <a:rPr lang="en-US" sz="1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Artificial Intelligence</a:t>
            </a:r>
            <a:r>
              <a:rPr lang="en-US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</a:t>
            </a:r>
            <a:endParaRPr lang="ru-RU" sz="19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Имею более 30 опубликованных работ связанных с применением </a:t>
            </a:r>
            <a:r>
              <a:rPr lang="ru-RU" sz="1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машинного обучения</a:t>
            </a:r>
            <a:r>
              <a:rPr lang="ru-RU" sz="1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в биомедицинских задачах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067784-752C-48BF-9F66-E57B3B7C1ADC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54028">
            <a:off x="-1028645" y="1470275"/>
            <a:ext cx="6406645" cy="4964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5955">
            <a:off x="5232824" y="-376644"/>
            <a:ext cx="6696134" cy="5215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53456">
            <a:off x="4031522" y="2696007"/>
            <a:ext cx="6467379" cy="5308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112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Список Тем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064552" y="6309320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5360" y="1700809"/>
            <a:ext cx="1168560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sz="2400" b="1" baseline="30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ой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Семестр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Компьютерное зрение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Классический подход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-apple-system"/>
              </a:rPr>
              <a:t>Нейросетевой</a:t>
            </a:r>
            <a:r>
              <a:rPr lang="ru-RU" sz="2800" dirty="0">
                <a:solidFill>
                  <a:schemeClr val="bg1"/>
                </a:solidFill>
                <a:latin typeface="-apple-system"/>
              </a:rPr>
              <a:t> подход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Нейронные сети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Обработка естественного языка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Классический подход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-apple-system"/>
              </a:rPr>
              <a:t>Нейросетевой</a:t>
            </a:r>
            <a:r>
              <a:rPr lang="ru-RU" sz="2800" dirty="0">
                <a:solidFill>
                  <a:schemeClr val="bg1"/>
                </a:solidFill>
                <a:latin typeface="-apple-system"/>
              </a:rPr>
              <a:t> подход</a:t>
            </a:r>
            <a:endParaRPr lang="en-US" sz="28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1314C969-7F2F-4BCD-9BC3-CD176ECE0BF3}"/>
              </a:ext>
            </a:extLst>
          </p:cNvPr>
          <p:cNvSpPr txBox="1">
            <a:spLocks/>
          </p:cNvSpPr>
          <p:nvPr/>
        </p:nvSpPr>
        <p:spPr>
          <a:xfrm>
            <a:off x="2775754" y="238955"/>
            <a:ext cx="6307816" cy="44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курс.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0682981-761B-4C5D-B9E4-B19CCF53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" y="-27384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E70E7A8-8BFE-4FB7-9FCF-2704D6DE8346}"/>
              </a:ext>
            </a:extLst>
          </p:cNvPr>
          <p:cNvCxnSpPr>
            <a:cxnSpLocks/>
          </p:cNvCxnSpPr>
          <p:nvPr/>
        </p:nvCxnSpPr>
        <p:spPr>
          <a:xfrm flipV="1">
            <a:off x="169187" y="962067"/>
            <a:ext cx="12022813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A178F8-ED7F-4A7A-8DFB-35405349D740}"/>
              </a:ext>
            </a:extLst>
          </p:cNvPr>
          <p:cNvSpPr/>
          <p:nvPr/>
        </p:nvSpPr>
        <p:spPr>
          <a:xfrm>
            <a:off x="11556147" y="101277"/>
            <a:ext cx="314903" cy="52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Список Тем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064552" y="6309320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5360" y="1484784"/>
            <a:ext cx="1168560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200" b="1" dirty="0">
                <a:solidFill>
                  <a:schemeClr val="bg1"/>
                </a:solidFill>
                <a:latin typeface="-apple-system"/>
              </a:rPr>
              <a:t>Компьютерное Зрение</a:t>
            </a:r>
            <a:endParaRPr lang="en-US" sz="2200" b="1" dirty="0">
              <a:solidFill>
                <a:schemeClr val="bg1"/>
              </a:solidFill>
              <a:latin typeface="-apple-system"/>
            </a:endParaRP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Основные термины и базовые понятия </a:t>
            </a: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От базовых до экспертных операций над изображений</a:t>
            </a: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Общие рекомендации по использованию библиотеки </a:t>
            </a:r>
            <a:r>
              <a:rPr lang="ru-RU" sz="2200" dirty="0" err="1">
                <a:solidFill>
                  <a:schemeClr val="bg1"/>
                </a:solidFill>
                <a:latin typeface="-apple-system"/>
              </a:rPr>
              <a:t>OpenCV</a:t>
            </a:r>
            <a:endParaRPr lang="ru-RU" sz="2200" dirty="0">
              <a:solidFill>
                <a:schemeClr val="bg1"/>
              </a:solidFill>
              <a:latin typeface="-apple-system"/>
            </a:endParaRP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Применение Машинного обучения в задачах компьютерного зрения </a:t>
            </a:r>
          </a:p>
          <a:p>
            <a:pPr lvl="1"/>
            <a:endParaRPr lang="en-US" sz="2200" b="1" dirty="0">
              <a:solidFill>
                <a:schemeClr val="bg1"/>
              </a:solidFill>
              <a:latin typeface="-apple-system"/>
            </a:endParaRPr>
          </a:p>
          <a:p>
            <a:pPr lvl="1"/>
            <a:r>
              <a:rPr lang="ru-RU" sz="2200" b="1" dirty="0">
                <a:solidFill>
                  <a:schemeClr val="bg1"/>
                </a:solidFill>
                <a:latin typeface="-apple-system"/>
              </a:rPr>
              <a:t>Нейронные Сети </a:t>
            </a: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Основные понятия</a:t>
            </a:r>
            <a:r>
              <a:rPr lang="en-US" sz="2200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-apple-system"/>
              </a:rPr>
              <a:t>и концепции нейронных сетей 	</a:t>
            </a: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Общие рекомендации по использованию библиотеки </a:t>
            </a:r>
            <a:r>
              <a:rPr lang="en-US" sz="2200" dirty="0" err="1">
                <a:solidFill>
                  <a:schemeClr val="bg1"/>
                </a:solidFill>
                <a:latin typeface="-apple-system"/>
              </a:rPr>
              <a:t>TensorFlow</a:t>
            </a:r>
            <a:endParaRPr lang="ru-RU" sz="2200" dirty="0">
              <a:solidFill>
                <a:schemeClr val="bg1"/>
              </a:solidFill>
              <a:latin typeface="-apple-system"/>
            </a:endParaRP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Архитектуры Нейронных сетей для классификация и поиска изображений </a:t>
            </a: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Прикольные применения Нейронных Сетей </a:t>
            </a:r>
          </a:p>
          <a:p>
            <a:pPr lvl="1"/>
            <a:endParaRPr lang="en-US" sz="2200" b="1" dirty="0">
              <a:solidFill>
                <a:schemeClr val="bg1"/>
              </a:solidFill>
              <a:latin typeface="-apple-system"/>
            </a:endParaRPr>
          </a:p>
          <a:p>
            <a:pPr lvl="1"/>
            <a:r>
              <a:rPr lang="ru-RU" sz="2200" b="1" dirty="0">
                <a:solidFill>
                  <a:schemeClr val="bg1"/>
                </a:solidFill>
                <a:latin typeface="-apple-system"/>
              </a:rPr>
              <a:t>Обработка естественного языка</a:t>
            </a:r>
            <a:endParaRPr lang="en-US" sz="2200" b="1" dirty="0">
              <a:solidFill>
                <a:schemeClr val="bg1"/>
              </a:solidFill>
              <a:latin typeface="-apple-system"/>
            </a:endParaRP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Основные термины и базовые понятия </a:t>
            </a:r>
          </a:p>
          <a:p>
            <a:pPr lvl="2"/>
            <a:r>
              <a:rPr lang="ru-RU" sz="2200" dirty="0">
                <a:solidFill>
                  <a:schemeClr val="bg1"/>
                </a:solidFill>
                <a:latin typeface="-apple-system"/>
              </a:rPr>
              <a:t>Анализ Текста с использованием Нейронных Сетей</a:t>
            </a: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1314C969-7F2F-4BCD-9BC3-CD176ECE0BF3}"/>
              </a:ext>
            </a:extLst>
          </p:cNvPr>
          <p:cNvSpPr txBox="1">
            <a:spLocks/>
          </p:cNvSpPr>
          <p:nvPr/>
        </p:nvSpPr>
        <p:spPr>
          <a:xfrm>
            <a:off x="2775754" y="238955"/>
            <a:ext cx="6307816" cy="44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этом семестре.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0682981-761B-4C5D-B9E4-B19CCF53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" y="-27384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E70E7A8-8BFE-4FB7-9FCF-2704D6DE8346}"/>
              </a:ext>
            </a:extLst>
          </p:cNvPr>
          <p:cNvCxnSpPr>
            <a:cxnSpLocks/>
          </p:cNvCxnSpPr>
          <p:nvPr/>
        </p:nvCxnSpPr>
        <p:spPr>
          <a:xfrm flipV="1">
            <a:off x="169187" y="962067"/>
            <a:ext cx="12022813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A178F8-ED7F-4A7A-8DFB-35405349D740}"/>
              </a:ext>
            </a:extLst>
          </p:cNvPr>
          <p:cNvSpPr/>
          <p:nvPr/>
        </p:nvSpPr>
        <p:spPr>
          <a:xfrm>
            <a:off x="11556147" y="101277"/>
            <a:ext cx="314903" cy="52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A43C78-DC00-4C28-8E8B-9BF9505974B4}"/>
              </a:ext>
            </a:extLst>
          </p:cNvPr>
          <p:cNvSpPr/>
          <p:nvPr/>
        </p:nvSpPr>
        <p:spPr>
          <a:xfrm>
            <a:off x="767408" y="1484784"/>
            <a:ext cx="9649072" cy="1800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1F4733B-8BA0-48B7-93D0-E44C350D5580}"/>
              </a:ext>
            </a:extLst>
          </p:cNvPr>
          <p:cNvSpPr/>
          <p:nvPr/>
        </p:nvSpPr>
        <p:spPr>
          <a:xfrm>
            <a:off x="839416" y="3501008"/>
            <a:ext cx="10225136" cy="181711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1F4733B-8BA0-48B7-93D0-E44C350D5580}"/>
              </a:ext>
            </a:extLst>
          </p:cNvPr>
          <p:cNvSpPr/>
          <p:nvPr/>
        </p:nvSpPr>
        <p:spPr>
          <a:xfrm>
            <a:off x="839416" y="5445224"/>
            <a:ext cx="7416824" cy="12410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7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Формат Работы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064552" y="6381328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3392" y="1484784"/>
            <a:ext cx="48965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Лекции и Экзамен</a:t>
            </a:r>
          </a:p>
          <a:p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 Teams 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расписанию)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Записи Лекций на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YouTube</a:t>
            </a: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B1E14AE0-CCE5-4C35-9460-1E8354734DBB}"/>
              </a:ext>
            </a:extLst>
          </p:cNvPr>
          <p:cNvSpPr txBox="1">
            <a:spLocks/>
          </p:cNvSpPr>
          <p:nvPr/>
        </p:nvSpPr>
        <p:spPr>
          <a:xfrm>
            <a:off x="2783632" y="276278"/>
            <a:ext cx="6299938" cy="448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этом семестре.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" y="-27384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5730426-2281-4C49-AE2D-ECF7915C6CCF}"/>
              </a:ext>
            </a:extLst>
          </p:cNvPr>
          <p:cNvCxnSpPr>
            <a:cxnSpLocks/>
          </p:cNvCxnSpPr>
          <p:nvPr/>
        </p:nvCxnSpPr>
        <p:spPr>
          <a:xfrm>
            <a:off x="10817" y="962067"/>
            <a:ext cx="1218118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7513889-5A29-4BAB-8174-42AFBEF3E00D}"/>
              </a:ext>
            </a:extLst>
          </p:cNvPr>
          <p:cNvSpPr/>
          <p:nvPr/>
        </p:nvSpPr>
        <p:spPr>
          <a:xfrm>
            <a:off x="623392" y="3140968"/>
            <a:ext cx="105851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Вопросы и Практики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Система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Moodle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https://elearn.urfu.ru/course/view.php?id=6550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Машинное обучение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кодовое слово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mlday</a:t>
            </a:r>
            <a:endParaRPr lang="ru-RU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319FF1A-4D0D-4FBC-B0EE-1D310EB6942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513889-5A29-4BAB-8174-42AFBEF3E00D}"/>
              </a:ext>
            </a:extLst>
          </p:cNvPr>
          <p:cNvSpPr/>
          <p:nvPr/>
        </p:nvSpPr>
        <p:spPr>
          <a:xfrm>
            <a:off x="551384" y="5085184"/>
            <a:ext cx="1101722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БРС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Итоговая оценка = 0.4*Лекции+0.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*Практики+0.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*Экзамен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Лекции = Посещение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баллов) + Ответы на вопросы по лекциям (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85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баллов)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7" b="27592"/>
          <a:stretch/>
        </p:blipFill>
        <p:spPr>
          <a:xfrm>
            <a:off x="6096000" y="2060848"/>
            <a:ext cx="5766558" cy="16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Экзамен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064552" y="6381328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67408" y="1700808"/>
            <a:ext cx="102251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вопросов</a:t>
            </a:r>
          </a:p>
          <a:p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Базовые понятия в Машинном обучении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Классические алгоритмы Машинного обучения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Компьютерное Зрение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Нейронные Сети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Обработка естественного языка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B1E14AE0-CCE5-4C35-9460-1E8354734DBB}"/>
              </a:ext>
            </a:extLst>
          </p:cNvPr>
          <p:cNvSpPr txBox="1">
            <a:spLocks/>
          </p:cNvSpPr>
          <p:nvPr/>
        </p:nvSpPr>
        <p:spPr>
          <a:xfrm>
            <a:off x="2783632" y="276278"/>
            <a:ext cx="6299938" cy="448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этом семестре.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4951F6B-99C0-405D-A10F-E177FD9B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" y="-27384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5730426-2281-4C49-AE2D-ECF7915C6CCF}"/>
              </a:ext>
            </a:extLst>
          </p:cNvPr>
          <p:cNvCxnSpPr>
            <a:cxnSpLocks/>
          </p:cNvCxnSpPr>
          <p:nvPr/>
        </p:nvCxnSpPr>
        <p:spPr>
          <a:xfrm>
            <a:off x="10817" y="962067"/>
            <a:ext cx="1218118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319FF1A-4D0D-4FBC-B0EE-1D310EB6942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064552" y="6309320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6283" y="4047475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F1CC6BC9-48CA-49F2-8F95-58CDE34BEF47}"/>
              </a:ext>
            </a:extLst>
          </p:cNvPr>
          <p:cNvSpPr txBox="1">
            <a:spLocks/>
          </p:cNvSpPr>
          <p:nvPr/>
        </p:nvSpPr>
        <p:spPr>
          <a:xfrm>
            <a:off x="2775754" y="238955"/>
            <a:ext cx="6307816" cy="449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1D7B529-F0D4-464F-B21F-2E4DFC74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" y="-64706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5D0D1A7-F68F-4DF0-BEF3-E5C81FEB8124}"/>
              </a:ext>
            </a:extLst>
          </p:cNvPr>
          <p:cNvCxnSpPr>
            <a:cxnSpLocks/>
          </p:cNvCxnSpPr>
          <p:nvPr/>
        </p:nvCxnSpPr>
        <p:spPr>
          <a:xfrm flipV="1">
            <a:off x="169187" y="924745"/>
            <a:ext cx="12022813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894BCBA-66D4-4117-AEAD-E62DD9D583D8}"/>
              </a:ext>
            </a:extLst>
          </p:cNvPr>
          <p:cNvSpPr txBox="1">
            <a:spLocks/>
          </p:cNvSpPr>
          <p:nvPr/>
        </p:nvSpPr>
        <p:spPr>
          <a:xfrm>
            <a:off x="1896117" y="216628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5A395D8-9EF5-4219-A04F-43607E633574}"/>
              </a:ext>
            </a:extLst>
          </p:cNvPr>
          <p:cNvSpPr/>
          <p:nvPr/>
        </p:nvSpPr>
        <p:spPr>
          <a:xfrm>
            <a:off x="11556147" y="101277"/>
            <a:ext cx="314903" cy="52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Список Тем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064552" y="6309320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1384" y="1679696"/>
            <a:ext cx="9649072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sz="2800" b="1" baseline="30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ый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Семестр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Введение в машинное обучение</a:t>
            </a:r>
            <a:endParaRPr lang="en-US" sz="2800" dirty="0">
              <a:solidFill>
                <a:schemeClr val="bg1"/>
              </a:solidFill>
              <a:latin typeface="-apple-system"/>
            </a:endParaRPr>
          </a:p>
          <a:p>
            <a:pPr lvl="1"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Введение в анализ данных</a:t>
            </a:r>
            <a:endParaRPr lang="en-US" sz="2800" dirty="0">
              <a:solidFill>
                <a:schemeClr val="bg1"/>
              </a:solidFill>
              <a:latin typeface="-apple-system"/>
            </a:endParaRPr>
          </a:p>
          <a:p>
            <a:pPr lvl="1"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Классические алгоритмы машинного обучения</a:t>
            </a:r>
            <a:endParaRPr lang="en-US" sz="2800" dirty="0">
              <a:solidFill>
                <a:schemeClr val="bg1"/>
              </a:solidFill>
              <a:latin typeface="-apple-system"/>
            </a:endParaRP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Линейные модели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Нелинейные модели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Модели деревьев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Модели ансамблей</a:t>
            </a:r>
          </a:p>
          <a:p>
            <a:pPr lvl="1">
              <a:spcAft>
                <a:spcPts val="600"/>
              </a:spcAft>
            </a:pPr>
            <a:r>
              <a:rPr lang="ru-RU" sz="2800" dirty="0">
                <a:solidFill>
                  <a:schemeClr val="bg1"/>
                </a:solidFill>
                <a:latin typeface="-apple-system"/>
              </a:rPr>
              <a:t>Лучшие практики применения машинного обучения</a:t>
            </a: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1314C969-7F2F-4BCD-9BC3-CD176ECE0BF3}"/>
              </a:ext>
            </a:extLst>
          </p:cNvPr>
          <p:cNvSpPr txBox="1">
            <a:spLocks/>
          </p:cNvSpPr>
          <p:nvPr/>
        </p:nvSpPr>
        <p:spPr>
          <a:xfrm>
            <a:off x="2783632" y="276278"/>
            <a:ext cx="6299938" cy="448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курс.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0682981-761B-4C5D-B9E4-B19CCF53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" y="-27384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E70E7A8-8BFE-4FB7-9FCF-2704D6DE8346}"/>
              </a:ext>
            </a:extLst>
          </p:cNvPr>
          <p:cNvCxnSpPr>
            <a:cxnSpLocks/>
          </p:cNvCxnSpPr>
          <p:nvPr/>
        </p:nvCxnSpPr>
        <p:spPr>
          <a:xfrm>
            <a:off x="10817" y="962067"/>
            <a:ext cx="1218118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D7C0FB-2F10-45B2-B0AB-77B9AC80BC0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5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6216" y="1489943"/>
            <a:ext cx="802838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chemeClr val="bg1"/>
                </a:solidFill>
                <a:latin typeface="Comic Sans MS" panose="030F0702030302020204" pitchFamily="66" charset="0"/>
              </a:rPr>
              <a:t>y=f(X)</a:t>
            </a:r>
            <a:endParaRPr lang="ru-RU" sz="199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295800" y="4869161"/>
            <a:ext cx="24482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Алгоритмы МО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6744072" y="4797153"/>
            <a:ext cx="24482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1703512" y="5013177"/>
            <a:ext cx="24482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Ожидаемый ответ </a:t>
            </a:r>
          </a:p>
        </p:txBody>
      </p:sp>
      <p:sp>
        <p:nvSpPr>
          <p:cNvPr id="14" name="Нижний колонтитул 6">
            <a:extLst>
              <a:ext uri="{FF2B5EF4-FFF2-40B4-BE49-F238E27FC236}">
                <a16:creationId xmlns:a16="http://schemas.microsoft.com/office/drawing/2014/main" id="{2708ACFE-7DD8-4AA4-93B4-C1F7AF79844C}"/>
              </a:ext>
            </a:extLst>
          </p:cNvPr>
          <p:cNvSpPr txBox="1">
            <a:spLocks/>
          </p:cNvSpPr>
          <p:nvPr/>
        </p:nvSpPr>
        <p:spPr>
          <a:xfrm>
            <a:off x="2495600" y="176904"/>
            <a:ext cx="7828802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История и Базовые Понятия. Антон Долганов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9E8FFBD-E74E-430A-A5ED-08C52B4E5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9165AEF-989A-415B-87F1-5AC048F2DAC9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4EE6CD4-902C-4E41-A7D8-F899AAE9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я вижу МО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061432D-4D97-4C18-9F7A-259B6539A102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>
            <a:extLst>
              <a:ext uri="{FF2B5EF4-FFF2-40B4-BE49-F238E27FC236}">
                <a16:creationId xmlns:a16="http://schemas.microsoft.com/office/drawing/2014/main" id="{A09DE3A5-BB05-454E-ABD4-EBB70BB98EEB}"/>
              </a:ext>
            </a:extLst>
          </p:cNvPr>
          <p:cNvSpPr txBox="1">
            <a:spLocks/>
          </p:cNvSpPr>
          <p:nvPr/>
        </p:nvSpPr>
        <p:spPr>
          <a:xfrm>
            <a:off x="2639616" y="176904"/>
            <a:ext cx="768478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История и Базовые Понятия.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15D762F-8EAE-4A66-85C3-589E7E0CBE79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7981136-9A70-4DD4-80FC-F4131F656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784"/>
            <a:ext cx="12192000" cy="349770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7773A6E-440C-4670-B17E-ABAA424916EA}"/>
              </a:ext>
            </a:extLst>
          </p:cNvPr>
          <p:cNvSpPr/>
          <p:nvPr/>
        </p:nvSpPr>
        <p:spPr>
          <a:xfrm>
            <a:off x="1343473" y="980728"/>
            <a:ext cx="8424936" cy="403244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8F528C1-EF93-4682-A404-DACE23FE3EA4}"/>
              </a:ext>
            </a:extLst>
          </p:cNvPr>
          <p:cNvSpPr/>
          <p:nvPr/>
        </p:nvSpPr>
        <p:spPr>
          <a:xfrm>
            <a:off x="0" y="980728"/>
            <a:ext cx="1343472" cy="403244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2FE2CA-A1E3-4F2A-A86D-97CAA1DF196B}"/>
              </a:ext>
            </a:extLst>
          </p:cNvPr>
          <p:cNvSpPr/>
          <p:nvPr/>
        </p:nvSpPr>
        <p:spPr>
          <a:xfrm>
            <a:off x="9768408" y="980728"/>
            <a:ext cx="2423592" cy="403244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752FBB2D-796A-4811-B80C-9A61E11846F6}"/>
                  </a:ext>
                </a:extLst>
              </p:cNvPr>
              <p:cNvSpPr/>
              <p:nvPr/>
            </p:nvSpPr>
            <p:spPr>
              <a:xfrm>
                <a:off x="335360" y="836712"/>
                <a:ext cx="72327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𝕏</m:t>
                      </m:r>
                    </m:oMath>
                  </m:oMathPara>
                </a14:m>
                <a:endParaRPr lang="ru-RU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752FBB2D-796A-4811-B80C-9A61E1184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836712"/>
                <a:ext cx="723275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23E089D-0B43-4C61-AE04-7DEF02CF0563}"/>
                  </a:ext>
                </a:extLst>
              </p:cNvPr>
              <p:cNvSpPr/>
              <p:nvPr/>
            </p:nvSpPr>
            <p:spPr>
              <a:xfrm>
                <a:off x="10560496" y="908720"/>
                <a:ext cx="71205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𝕐</m:t>
                      </m:r>
                    </m:oMath>
                  </m:oMathPara>
                </a14:m>
                <a:endParaRPr lang="ru-RU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23E089D-0B43-4C61-AE04-7DEF02CF0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496" y="908720"/>
                <a:ext cx="712053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8A81E5C-4697-4117-A1B4-4F7DB5943031}"/>
              </a:ext>
            </a:extLst>
          </p:cNvPr>
          <p:cNvSpPr/>
          <p:nvPr/>
        </p:nvSpPr>
        <p:spPr>
          <a:xfrm>
            <a:off x="4367808" y="836712"/>
            <a:ext cx="28905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Признаки</a:t>
            </a:r>
            <a:endParaRPr lang="ru-RU" sz="4400" dirty="0">
              <a:solidFill>
                <a:schemeClr val="bg1"/>
              </a:solidFill>
              <a:latin typeface="IBM Plex Mono" panose="020B0509050203000203" pitchFamily="49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69D4D8-4AFF-48ED-BBCB-5B6FCBD96A16}"/>
                  </a:ext>
                </a:extLst>
              </p:cNvPr>
              <p:cNvSpPr txBox="1"/>
              <p:nvPr/>
            </p:nvSpPr>
            <p:spPr>
              <a:xfrm>
                <a:off x="191345" y="5013176"/>
                <a:ext cx="612068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объект, требующий некоторого предсказания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69D4D8-4AFF-48ED-BBCB-5B6FCBD96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5" y="5013176"/>
                <a:ext cx="6120680" cy="513282"/>
              </a:xfrm>
              <a:prstGeom prst="rect">
                <a:avLst/>
              </a:prstGeom>
              <a:blipFill>
                <a:blip r:embed="rId7"/>
                <a:stretch>
                  <a:fillRect r="-896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3C81EA-C926-444E-88BC-9CBFFCC19473}"/>
                  </a:ext>
                </a:extLst>
              </p:cNvPr>
              <p:cNvSpPr txBox="1"/>
              <p:nvPr/>
            </p:nvSpPr>
            <p:spPr>
              <a:xfrm>
                <a:off x="6312024" y="5085184"/>
                <a:ext cx="5544616" cy="790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цель (</a:t>
                </a:r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target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), которая является ожидаемым предсказанием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3C81EA-C926-444E-88BC-9CBFFCC19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5085184"/>
                <a:ext cx="5544616" cy="790281"/>
              </a:xfrm>
              <a:prstGeom prst="rect">
                <a:avLst/>
              </a:prstGeom>
              <a:blipFill>
                <a:blip r:embed="rId8"/>
                <a:stretch>
                  <a:fillRect l="-879"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8F9FD64-B3B1-46A2-B07A-9DC9985ADE41}"/>
              </a:ext>
            </a:extLst>
          </p:cNvPr>
          <p:cNvSpPr txBox="1"/>
          <p:nvPr/>
        </p:nvSpPr>
        <p:spPr>
          <a:xfrm>
            <a:off x="2135560" y="6237312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Признаки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i="1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features</a:t>
            </a:r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что-то, что описывает объекты</a:t>
            </a:r>
            <a:endParaRPr lang="ru-RU" i="1" dirty="0">
              <a:solidFill>
                <a:schemeClr val="bg1"/>
              </a:solidFill>
              <a:latin typeface="IBM Plex Mono" panose="020B0509050203000203" pitchFamily="49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4861F5-F2D0-4B58-8E96-3B0A23582258}"/>
                  </a:ext>
                </a:extLst>
              </p:cNvPr>
              <p:cNvSpPr txBox="1"/>
              <p:nvPr/>
            </p:nvSpPr>
            <p:spPr>
              <a:xfrm>
                <a:off x="191344" y="5517232"/>
                <a:ext cx="3461204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полный набор объектов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4861F5-F2D0-4B58-8E96-3B0A23582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517232"/>
                <a:ext cx="3461204" cy="513282"/>
              </a:xfrm>
              <a:prstGeom prst="rect">
                <a:avLst/>
              </a:prstGeom>
              <a:blipFill>
                <a:blip r:embed="rId9"/>
                <a:stretch>
                  <a:fillRect r="-704" b="-13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6F1BAC-0CBA-4000-A917-0156218AC644}"/>
                  </a:ext>
                </a:extLst>
              </p:cNvPr>
              <p:cNvSpPr txBox="1"/>
              <p:nvPr/>
            </p:nvSpPr>
            <p:spPr>
              <a:xfrm>
                <a:off x="6312024" y="5733256"/>
                <a:ext cx="3041217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полный набор целей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6F1BAC-0CBA-4000-A917-0156218AC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5733256"/>
                <a:ext cx="3041217" cy="513282"/>
              </a:xfrm>
              <a:prstGeom prst="rect">
                <a:avLst/>
              </a:prstGeom>
              <a:blipFill>
                <a:blip r:embed="rId10"/>
                <a:stretch>
                  <a:fillRect r="-1002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>
            <a:extLst>
              <a:ext uri="{FF2B5EF4-FFF2-40B4-BE49-F238E27FC236}">
                <a16:creationId xmlns:a16="http://schemas.microsoft.com/office/drawing/2014/main" id="{A09DE3A5-BB05-454E-ABD4-EBB70BB98EEB}"/>
              </a:ext>
            </a:extLst>
          </p:cNvPr>
          <p:cNvSpPr txBox="1">
            <a:spLocks/>
          </p:cNvSpPr>
          <p:nvPr/>
        </p:nvSpPr>
        <p:spPr>
          <a:xfrm>
            <a:off x="2639616" y="176904"/>
            <a:ext cx="768478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История и Базовые Понятия.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FB9F5E-877E-40C7-A801-D190937E1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1772816"/>
            <a:ext cx="7816354" cy="224239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951F18-B94D-4D86-9B31-03B11DABF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4149080"/>
            <a:ext cx="7813138" cy="2313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E54704-CCBE-4F57-84B8-740958DA6B00}"/>
                  </a:ext>
                </a:extLst>
              </p:cNvPr>
              <p:cNvSpPr txBox="1"/>
              <p:nvPr/>
            </p:nvSpPr>
            <p:spPr>
              <a:xfrm>
                <a:off x="263352" y="1700808"/>
                <a:ext cx="3165190" cy="110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Тренировочная выборка (</a:t>
                </a:r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train dataset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:endParaRPr lang="en-US" b="0" i="1" dirty="0">
                  <a:solidFill>
                    <a:schemeClr val="bg1"/>
                  </a:solidFill>
                  <a:latin typeface="IBM Plex Mono" panose="020B0509050203000203" pitchFamily="49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E54704-CCBE-4F57-84B8-740958DA6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700808"/>
                <a:ext cx="3165190" cy="1102289"/>
              </a:xfrm>
              <a:prstGeom prst="rect">
                <a:avLst/>
              </a:prstGeom>
              <a:blipFill>
                <a:blip r:embed="rId6"/>
                <a:stretch>
                  <a:fillRect l="-1541" t="-3315" r="-2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EDF263-0C63-4CCF-A004-AA8B64C5A176}"/>
                  </a:ext>
                </a:extLst>
              </p:cNvPr>
              <p:cNvSpPr txBox="1"/>
              <p:nvPr/>
            </p:nvSpPr>
            <p:spPr>
              <a:xfrm>
                <a:off x="335360" y="2780928"/>
                <a:ext cx="1423138" cy="730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размер выборки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EDF263-0C63-4CCF-A004-AA8B64C5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780928"/>
                <a:ext cx="1423138" cy="730136"/>
              </a:xfrm>
              <a:prstGeom prst="rect">
                <a:avLst/>
              </a:prstGeom>
              <a:blipFill>
                <a:blip r:embed="rId7"/>
                <a:stretch>
                  <a:fillRect l="-3433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CBFE58-FA77-4B18-82BB-B34BD9810E7B}"/>
              </a:ext>
            </a:extLst>
          </p:cNvPr>
          <p:cNvSpPr txBox="1"/>
          <p:nvPr/>
        </p:nvSpPr>
        <p:spPr>
          <a:xfrm>
            <a:off x="335360" y="3501008"/>
            <a:ext cx="166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 за 2020-2021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02BB52-56CB-4DA3-9C7D-7080B127B536}"/>
                  </a:ext>
                </a:extLst>
              </p:cNvPr>
              <p:cNvSpPr txBox="1"/>
              <p:nvPr/>
            </p:nvSpPr>
            <p:spPr>
              <a:xfrm>
                <a:off x="263352" y="4293096"/>
                <a:ext cx="316519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Тестовая выборка</a:t>
                </a:r>
              </a:p>
              <a:p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Известны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𝕏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, необходимо получить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𝕐</m:t>
                    </m:r>
                  </m:oMath>
                </a14:m>
                <a:endParaRPr lang="ru-RU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02BB52-56CB-4DA3-9C7D-7080B127B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293096"/>
                <a:ext cx="3165190" cy="923330"/>
              </a:xfrm>
              <a:prstGeom prst="rect">
                <a:avLst/>
              </a:prstGeom>
              <a:blipFill>
                <a:blip r:embed="rId8"/>
                <a:stretch>
                  <a:fillRect l="-1541" t="-3947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A495E11-D0FD-48BA-9E26-42A880650E62}"/>
              </a:ext>
            </a:extLst>
          </p:cNvPr>
          <p:cNvSpPr txBox="1"/>
          <p:nvPr/>
        </p:nvSpPr>
        <p:spPr>
          <a:xfrm>
            <a:off x="335360" y="5229200"/>
            <a:ext cx="166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 за 202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-202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AB7BF96-0C37-45D4-BCEB-772935F89FE9}"/>
              </a:ext>
            </a:extLst>
          </p:cNvPr>
          <p:cNvSpPr txBox="1"/>
          <p:nvPr/>
        </p:nvSpPr>
        <p:spPr>
          <a:xfrm>
            <a:off x="191344" y="980728"/>
            <a:ext cx="12176918" cy="63564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ctr"/>
            <a:r>
              <a:rPr lang="ru-RU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Тренировочная и Тестовая Выборка</a:t>
            </a:r>
          </a:p>
        </p:txBody>
      </p:sp>
    </p:spTree>
    <p:extLst>
      <p:ext uri="{BB962C8B-B14F-4D97-AF65-F5344CB8AC3E}">
        <p14:creationId xmlns:p14="http://schemas.microsoft.com/office/powerpoint/2010/main" val="3104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>
            <a:extLst>
              <a:ext uri="{FF2B5EF4-FFF2-40B4-BE49-F238E27FC236}">
                <a16:creationId xmlns:a16="http://schemas.microsoft.com/office/drawing/2014/main" id="{A09DE3A5-BB05-454E-ABD4-EBB70BB98EEB}"/>
              </a:ext>
            </a:extLst>
          </p:cNvPr>
          <p:cNvSpPr txBox="1">
            <a:spLocks/>
          </p:cNvSpPr>
          <p:nvPr/>
        </p:nvSpPr>
        <p:spPr>
          <a:xfrm>
            <a:off x="2639616" y="176904"/>
            <a:ext cx="768478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История и Базовые Понятия.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4B081BF-AF7E-4D66-9131-A205C69E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36712"/>
            <a:ext cx="7920880" cy="827739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Модель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2B46C14-215D-4129-866E-F3DA8B9B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9" y="1556792"/>
            <a:ext cx="10939669" cy="29652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F5F047C-FB35-4CC2-8102-1F5BBDE0FD3A}"/>
              </a:ext>
            </a:extLst>
          </p:cNvPr>
          <p:cNvSpPr txBox="1"/>
          <p:nvPr/>
        </p:nvSpPr>
        <p:spPr>
          <a:xfrm>
            <a:off x="407368" y="4581128"/>
            <a:ext cx="90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Модель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использует признаки для предсказания целевой переменной</a:t>
            </a:r>
            <a:endParaRPr lang="ru-RU" i="1" dirty="0">
              <a:solidFill>
                <a:schemeClr val="bg1"/>
              </a:solidFill>
              <a:latin typeface="IBM Plex Mono" panose="020B0509050203000203" pitchFamily="49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95A2C8-7251-498C-A541-E484D2F108FC}"/>
                  </a:ext>
                </a:extLst>
              </p:cNvPr>
              <p:cNvSpPr txBox="1"/>
              <p:nvPr/>
            </p:nvSpPr>
            <p:spPr>
              <a:xfrm>
                <a:off x="2135560" y="4869160"/>
                <a:ext cx="1823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𝑎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: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𝕏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 →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𝕐</m:t>
                      </m:r>
                    </m:oMath>
                  </m:oMathPara>
                </a14:m>
                <a:endParaRPr lang="ru-RU" sz="2800" i="1" dirty="0">
                  <a:solidFill>
                    <a:schemeClr val="bg1"/>
                  </a:solidFill>
                  <a:latin typeface="IBM Plex Mono" panose="020B0509050203000203" pitchFamily="49" charset="-52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95A2C8-7251-498C-A541-E484D2F1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4869160"/>
                <a:ext cx="18233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53C975-DAC7-4EB2-956B-EB4447571469}"/>
                  </a:ext>
                </a:extLst>
              </p:cNvPr>
              <p:cNvSpPr txBox="1"/>
              <p:nvPr/>
            </p:nvSpPr>
            <p:spPr>
              <a:xfrm>
                <a:off x="4367808" y="4869160"/>
                <a:ext cx="36278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∈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𝔸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семейство Моделей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53C975-DAC7-4EB2-956B-EB4447571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4869160"/>
                <a:ext cx="3627853" cy="523220"/>
              </a:xfrm>
              <a:prstGeom prst="rect">
                <a:avLst/>
              </a:prstGeom>
              <a:blipFill>
                <a:blip r:embed="rId6"/>
                <a:stretch>
                  <a:fillRect r="-504" b="-104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2384094-7A14-4E15-9E6F-F64904DC28C6}"/>
                  </a:ext>
                </a:extLst>
              </p:cNvPr>
              <p:cNvSpPr/>
              <p:nvPr/>
            </p:nvSpPr>
            <p:spPr>
              <a:xfrm>
                <a:off x="11064552" y="1412776"/>
                <a:ext cx="53469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2384094-7A14-4E15-9E6F-F64904DC2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52" y="1412776"/>
                <a:ext cx="5346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94EC0F-C99D-4CA5-B637-A2BC22E29047}"/>
                  </a:ext>
                </a:extLst>
              </p:cNvPr>
              <p:cNvSpPr txBox="1"/>
              <p:nvPr/>
            </p:nvSpPr>
            <p:spPr>
              <a:xfrm>
                <a:off x="479376" y="5373216"/>
                <a:ext cx="8006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𝑎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предсказание целевой переменной Моделью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94EC0F-C99D-4CA5-B637-A2BC22E2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5373216"/>
                <a:ext cx="8006359" cy="523220"/>
              </a:xfrm>
              <a:prstGeom prst="rect">
                <a:avLst/>
              </a:prstGeom>
              <a:blipFill>
                <a:blip r:embed="rId8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0DA36D-FFCB-4127-950F-307DAA880D16}"/>
                  </a:ext>
                </a:extLst>
              </p:cNvPr>
              <p:cNvSpPr txBox="1"/>
              <p:nvPr/>
            </p:nvSpPr>
            <p:spPr>
              <a:xfrm>
                <a:off x="479376" y="5805264"/>
                <a:ext cx="776616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параметры Модели</a:t>
                </a:r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оптимизируются алгоритмом модели</a:t>
                </a:r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endParaRPr lang="ru-RU" dirty="0">
                  <a:solidFill>
                    <a:schemeClr val="bg1"/>
                  </a:solidFill>
                  <a:latin typeface="IBM Plex Mono" panose="020B0509050203000203" pitchFamily="49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0DA36D-FFCB-4127-950F-307DAA88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5805264"/>
                <a:ext cx="7766165" cy="513282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6ED4D-6021-4CE4-B10C-F3596652EF27}"/>
                  </a:ext>
                </a:extLst>
              </p:cNvPr>
              <p:cNvSpPr txBox="1"/>
              <p:nvPr/>
            </p:nvSpPr>
            <p:spPr>
              <a:xfrm>
                <a:off x="479376" y="6237312"/>
                <a:ext cx="659321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гиперпараметры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модели</a:t>
                </a:r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ru-RU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оптимизируются нами</a:t>
                </a:r>
                <a:r>
                  <a:rPr lang="en-US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endParaRPr lang="ru-RU" dirty="0">
                  <a:solidFill>
                    <a:schemeClr val="bg1"/>
                  </a:solidFill>
                  <a:latin typeface="IBM Plex Mono" panose="020B0509050203000203" pitchFamily="49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6ED4D-6021-4CE4-B10C-F3596652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237312"/>
                <a:ext cx="6593215" cy="513282"/>
              </a:xfrm>
              <a:prstGeom prst="rect">
                <a:avLst/>
              </a:prstGeom>
              <a:blipFill>
                <a:blip r:embed="rId10"/>
                <a:stretch>
                  <a:fillRect b="-13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A6A0FB-927A-4CB6-AB14-8AD2C386DAB3}"/>
                  </a:ext>
                </a:extLst>
              </p:cNvPr>
              <p:cNvSpPr txBox="1"/>
              <p:nvPr/>
            </p:nvSpPr>
            <p:spPr>
              <a:xfrm>
                <a:off x="7320136" y="5877272"/>
                <a:ext cx="36308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A6A0FB-927A-4CB6-AB14-8AD2C386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5877272"/>
                <a:ext cx="3630883" cy="400110"/>
              </a:xfrm>
              <a:prstGeom prst="rect">
                <a:avLst/>
              </a:prstGeom>
              <a:blipFill>
                <a:blip r:embed="rId11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E69822-6D7F-4096-BE85-A32DEE9CAE97}"/>
                  </a:ext>
                </a:extLst>
              </p:cNvPr>
              <p:cNvSpPr txBox="1"/>
              <p:nvPr/>
            </p:nvSpPr>
            <p:spPr>
              <a:xfrm>
                <a:off x="8040216" y="6309320"/>
                <a:ext cx="3672408" cy="424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1,2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E69822-6D7F-4096-BE85-A32DEE9C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6309320"/>
                <a:ext cx="3672408" cy="424219"/>
              </a:xfrm>
              <a:prstGeom prst="rect">
                <a:avLst/>
              </a:prstGeom>
              <a:blipFill>
                <a:blip r:embed="rId12"/>
                <a:stretch>
                  <a:fillRect t="-2857"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89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>
            <a:extLst>
              <a:ext uri="{FF2B5EF4-FFF2-40B4-BE49-F238E27FC236}">
                <a16:creationId xmlns:a16="http://schemas.microsoft.com/office/drawing/2014/main" id="{A09DE3A5-BB05-454E-ABD4-EBB70BB98EEB}"/>
              </a:ext>
            </a:extLst>
          </p:cNvPr>
          <p:cNvSpPr txBox="1">
            <a:spLocks/>
          </p:cNvSpPr>
          <p:nvPr/>
        </p:nvSpPr>
        <p:spPr>
          <a:xfrm>
            <a:off x="2639616" y="176904"/>
            <a:ext cx="7684786" cy="4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История и Базовые Понятия. Антон Долганов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0F617A7-47A2-46CE-BE7C-E55F161C145D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Обучения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5F4B1F-18D4-4910-83EA-5161ED47E189}"/>
                  </a:ext>
                </a:extLst>
              </p:cNvPr>
              <p:cNvSpPr txBox="1"/>
              <p:nvPr/>
            </p:nvSpPr>
            <p:spPr>
              <a:xfrm>
                <a:off x="479376" y="1844824"/>
                <a:ext cx="9865096" cy="63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Функция потерь (</a:t>
                </a:r>
                <a:r>
                  <a:rPr lang="en-US" sz="24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Loss)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𝐿</m:t>
                    </m:r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(</m:t>
                    </m:r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𝑦</m:t>
                    </m:r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оценка качества модели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5F4B1F-18D4-4910-83EA-5161ED47E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844824"/>
                <a:ext cx="9865096" cy="633571"/>
              </a:xfrm>
              <a:prstGeom prst="rect">
                <a:avLst/>
              </a:prstGeom>
              <a:blipFill>
                <a:blip r:embed="rId4"/>
                <a:stretch>
                  <a:fillRect l="-989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BAC61B-DAA4-4DA4-9E6A-3C19F154A421}"/>
                  </a:ext>
                </a:extLst>
              </p:cNvPr>
              <p:cNvSpPr txBox="1"/>
              <p:nvPr/>
            </p:nvSpPr>
            <p:spPr>
              <a:xfrm>
                <a:off x="479376" y="2780928"/>
                <a:ext cx="114492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Если</a:t>
                </a:r>
                <a:r>
                  <a:rPr lang="en-US" sz="3200" b="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𝑦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~</m:t>
                    </m:r>
                    <m:acc>
                      <m:accPr>
                        <m:chr m:val="̂"/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b="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тогда</a:t>
                </a:r>
                <a:r>
                  <a:rPr lang="en-US" sz="3200" b="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𝐿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IBM Plex Mono" panose="020B0509050203000203" pitchFamily="49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принимает небольшие значения, иначе - большие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BAC61B-DAA4-4DA4-9E6A-3C19F154A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780928"/>
                <a:ext cx="11449272" cy="584775"/>
              </a:xfrm>
              <a:prstGeom prst="rect">
                <a:avLst/>
              </a:prstGeom>
              <a:blipFill>
                <a:blip r:embed="rId5"/>
                <a:stretch>
                  <a:fillRect l="-586" b="-11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84125C-7D86-48C4-80F5-1E3FF717FDA7}"/>
                  </a:ext>
                </a:extLst>
              </p:cNvPr>
              <p:cNvSpPr txBox="1"/>
              <p:nvPr/>
            </p:nvSpPr>
            <p:spPr>
              <a:xfrm>
                <a:off x="3719736" y="3429000"/>
                <a:ext cx="3581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84125C-7D86-48C4-80F5-1E3FF717F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3429000"/>
                <a:ext cx="35814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70EFCA-339B-42A7-9235-D864C45305A8}"/>
                  </a:ext>
                </a:extLst>
              </p:cNvPr>
              <p:cNvSpPr txBox="1"/>
              <p:nvPr/>
            </p:nvSpPr>
            <p:spPr>
              <a:xfrm>
                <a:off x="479376" y="4005064"/>
                <a:ext cx="4593437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𝕏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u-RU" sz="1600" dirty="0">
                  <a:solidFill>
                    <a:schemeClr val="bg1"/>
                  </a:solidFill>
                  <a:latin typeface="IBM Plex Mono" panose="020B0509050203000203" pitchFamily="49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70EFCA-339B-42A7-9235-D864C4530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005064"/>
                <a:ext cx="4593437" cy="1100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A88E4DC-E903-40B3-8F7B-9036CD0AC126}"/>
              </a:ext>
            </a:extLst>
          </p:cNvPr>
          <p:cNvSpPr txBox="1"/>
          <p:nvPr/>
        </p:nvSpPr>
        <p:spPr>
          <a:xfrm>
            <a:off x="5879976" y="4437112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Функционал Потерь</a:t>
            </a:r>
            <a:endParaRPr lang="ru-RU" sz="2000" i="1" dirty="0">
              <a:solidFill>
                <a:schemeClr val="bg1"/>
              </a:solidFill>
              <a:latin typeface="IBM Plex Mono" panose="020B0509050203000203" pitchFamily="49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443BA-8194-4AB1-B816-B6E748223FB5}"/>
              </a:ext>
            </a:extLst>
          </p:cNvPr>
          <p:cNvSpPr txBox="1"/>
          <p:nvPr/>
        </p:nvSpPr>
        <p:spPr>
          <a:xfrm>
            <a:off x="551384" y="5445224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IBM Plex Mono" panose="020B0509050203000203" pitchFamily="49" charset="-52"/>
                <a:ea typeface="Verdana" panose="020B0604030504040204" pitchFamily="34" charset="0"/>
                <a:cs typeface="Verdana" panose="020B0604030504040204" pitchFamily="34" charset="0"/>
              </a:rPr>
              <a:t>Цель обучения</a:t>
            </a:r>
            <a:endParaRPr lang="ru-RU" sz="3200" i="1" dirty="0">
              <a:solidFill>
                <a:schemeClr val="bg1"/>
              </a:solidFill>
              <a:latin typeface="IBM Plex Mono" panose="020B0509050203000203" pitchFamily="49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C018E85-C187-4FBB-AC12-20F09FF0C5C7}"/>
                  </a:ext>
                </a:extLst>
              </p:cNvPr>
              <p:cNvSpPr/>
              <p:nvPr/>
            </p:nvSpPr>
            <p:spPr>
              <a:xfrm>
                <a:off x="4799856" y="5229200"/>
                <a:ext cx="6091897" cy="973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𝑄</m:t>
                      </m:r>
                      <m:d>
                        <m:dPr>
                          <m:ctrlPr>
                            <a:rPr lang="en-US" sz="4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4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  <m:r>
                            <a:rPr lang="en-US" sz="4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4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𝕏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→</m:t>
                      </m:r>
                      <m:func>
                        <m:funcPr>
                          <m:ctrlPr>
                            <a:rPr lang="en-US" sz="4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𝑎</m:t>
                              </m:r>
                              <m:r>
                                <a:rPr lang="en-US" sz="4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∈</m:t>
                              </m:r>
                              <m:r>
                                <a:rPr lang="en-US" sz="4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𝔸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44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C018E85-C187-4FBB-AC12-20F09FF0C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5229200"/>
                <a:ext cx="6091897" cy="9737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18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2855640" y="5013176"/>
            <a:ext cx="10302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функциональная зависимость значений прогнозируемой переменной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 значений параметров Х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FB002AD-674A-4412-9EC7-F2143DE728F4}"/>
              </a:ext>
            </a:extLst>
          </p:cNvPr>
          <p:cNvCxnSpPr>
            <a:cxnSpLocks/>
          </p:cNvCxnSpPr>
          <p:nvPr/>
        </p:nvCxnSpPr>
        <p:spPr>
          <a:xfrm flipV="1">
            <a:off x="3791744" y="1817967"/>
            <a:ext cx="0" cy="31685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51BEB5E-E4BE-4756-84F2-65B36A3C406E}"/>
              </a:ext>
            </a:extLst>
          </p:cNvPr>
          <p:cNvCxnSpPr>
            <a:cxnSpLocks/>
          </p:cNvCxnSpPr>
          <p:nvPr/>
        </p:nvCxnSpPr>
        <p:spPr>
          <a:xfrm>
            <a:off x="3493677" y="4653136"/>
            <a:ext cx="692280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1E11EF-53D9-45D6-80A0-36149A30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425" y="1843015"/>
            <a:ext cx="6503967" cy="279157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C52825E-0E40-4374-A130-9DE3E4D71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425" y="2005324"/>
            <a:ext cx="6007684" cy="2588989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93D8303-F6EA-4CCB-9053-8679DB4900B3}"/>
              </a:ext>
            </a:extLst>
          </p:cNvPr>
          <p:cNvSpPr txBox="1">
            <a:spLocks/>
          </p:cNvSpPr>
          <p:nvPr/>
        </p:nvSpPr>
        <p:spPr>
          <a:xfrm>
            <a:off x="5663952" y="4509120"/>
            <a:ext cx="187220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endParaRPr lang="ru-RU" sz="3600" baseline="30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CD288B1-C6DD-4D4B-A5CE-BE1AA9574663}"/>
              </a:ext>
            </a:extLst>
          </p:cNvPr>
          <p:cNvSpPr txBox="1">
            <a:spLocks/>
          </p:cNvSpPr>
          <p:nvPr/>
        </p:nvSpPr>
        <p:spPr>
          <a:xfrm rot="16200000">
            <a:off x="2413089" y="2674121"/>
            <a:ext cx="187220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2FB514-5A7B-4782-BA4D-612C3CABCAF6}"/>
              </a:ext>
            </a:extLst>
          </p:cNvPr>
          <p:cNvSpPr txBox="1"/>
          <p:nvPr/>
        </p:nvSpPr>
        <p:spPr>
          <a:xfrm>
            <a:off x="119336" y="5085184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y=f(</a:t>
            </a:r>
            <a:r>
              <a:rPr lang="ru-RU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Х</a:t>
            </a:r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endParaRPr lang="ru-RU" sz="6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2FB514-5A7B-4782-BA4D-612C3CABCAF6}"/>
              </a:ext>
            </a:extLst>
          </p:cNvPr>
          <p:cNvSpPr txBox="1"/>
          <p:nvPr/>
        </p:nvSpPr>
        <p:spPr>
          <a:xfrm>
            <a:off x="119336" y="5085184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y=f(</a:t>
            </a:r>
            <a:r>
              <a:rPr lang="ru-RU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Х</a:t>
            </a:r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)</a:t>
            </a:r>
            <a:endParaRPr lang="ru-RU" sz="6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3287688" y="5085184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находит номер кластера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точки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428B3BE8-654D-48E1-A778-BAE8E04DF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21" y="1592102"/>
            <a:ext cx="4032448" cy="293182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D5FFF451-92C6-4DC5-9033-E963FB5FE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513" y="1565798"/>
            <a:ext cx="4114463" cy="298443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4" grpId="0"/>
      <p:bldP spid="1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6901</TotalTime>
  <Words>765</Words>
  <Application>Microsoft Office PowerPoint</Application>
  <PresentationFormat>Широкоэкранный</PresentationFormat>
  <Paragraphs>236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Calibri</vt:lpstr>
      <vt:lpstr>Cambria Math</vt:lpstr>
      <vt:lpstr>Comic Sans MS</vt:lpstr>
      <vt:lpstr>IBM Plex Mono</vt:lpstr>
      <vt:lpstr>Times New Roman</vt:lpstr>
      <vt:lpstr>Verdana</vt:lpstr>
      <vt:lpstr>Wingdings</vt:lpstr>
      <vt:lpstr>Тема Office</vt:lpstr>
      <vt:lpstr>Презентация PowerPoint</vt:lpstr>
      <vt:lpstr>Список Тем</vt:lpstr>
      <vt:lpstr>Как я вижу МО</vt:lpstr>
      <vt:lpstr>Презентация PowerPoint</vt:lpstr>
      <vt:lpstr>Презентация PowerPoint</vt:lpstr>
      <vt:lpstr>Модель</vt:lpstr>
      <vt:lpstr>Презентация PowerPoint</vt:lpstr>
      <vt:lpstr>Регрессия</vt:lpstr>
      <vt:lpstr>Кластеризация</vt:lpstr>
      <vt:lpstr>Классификация</vt:lpstr>
      <vt:lpstr>Презентация PowerPoint</vt:lpstr>
      <vt:lpstr>Презентация PowerPoint</vt:lpstr>
      <vt:lpstr>Резюме Лекции</vt:lpstr>
      <vt:lpstr>О преподавателе</vt:lpstr>
      <vt:lpstr>Список Тем</vt:lpstr>
      <vt:lpstr>Список Тем</vt:lpstr>
      <vt:lpstr>Формат Работы</vt:lpstr>
      <vt:lpstr>Экзамен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182</cp:revision>
  <dcterms:created xsi:type="dcterms:W3CDTF">2019-05-20T04:53:11Z</dcterms:created>
  <dcterms:modified xsi:type="dcterms:W3CDTF">2022-08-31T12:10:17Z</dcterms:modified>
</cp:coreProperties>
</file>