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615" r:id="rId3"/>
    <p:sldId id="447" r:id="rId4"/>
    <p:sldId id="608" r:id="rId5"/>
    <p:sldId id="286" r:id="rId6"/>
    <p:sldId id="295" r:id="rId7"/>
    <p:sldId id="621" r:id="rId8"/>
    <p:sldId id="610" r:id="rId9"/>
    <p:sldId id="609" r:id="rId10"/>
    <p:sldId id="622" r:id="rId11"/>
    <p:sldId id="623" r:id="rId12"/>
    <p:sldId id="624" r:id="rId13"/>
    <p:sldId id="625" r:id="rId14"/>
    <p:sldId id="626" r:id="rId15"/>
    <p:sldId id="571" r:id="rId16"/>
    <p:sldId id="572" r:id="rId17"/>
    <p:sldId id="448" r:id="rId18"/>
    <p:sldId id="26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7878"/>
    <a:srgbClr val="FF0000"/>
    <a:srgbClr val="E6D2D2"/>
    <a:srgbClr val="D95151"/>
    <a:srgbClr val="00FFFF"/>
    <a:srgbClr val="0000FF"/>
    <a:srgbClr val="FF00FF"/>
    <a:srgbClr val="00FF00"/>
    <a:srgbClr val="FFFF00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8" autoAdjust="0"/>
    <p:restoredTop sz="96510" autoAdjust="0"/>
  </p:normalViewPr>
  <p:slideViewPr>
    <p:cSldViewPr>
      <p:cViewPr varScale="1">
        <p:scale>
          <a:sx n="50" d="100"/>
          <a:sy n="50" d="100"/>
        </p:scale>
        <p:origin x="48" y="7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0885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5313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2506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3649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5887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7576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338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7879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213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213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2676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9410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4819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2139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4846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300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18.11.2022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07368" y="2636912"/>
            <a:ext cx="11521280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2.</a:t>
            </a:r>
            <a:r>
              <a:rPr lang="en-US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ru-RU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lang="en-US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 текстами начинаем работу</a:t>
            </a:r>
          </a:p>
          <a:p>
            <a:endParaRPr lang="ru-RU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" y="17038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618D4D5D-371A-4B0A-BFF2-85FD8A6FE01F}"/>
              </a:ext>
            </a:extLst>
          </p:cNvPr>
          <p:cNvSpPr txBox="1">
            <a:spLocks/>
          </p:cNvSpPr>
          <p:nvPr/>
        </p:nvSpPr>
        <p:spPr>
          <a:xfrm>
            <a:off x="3585369" y="4941168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Докладчик</a:t>
            </a: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</a:t>
            </a: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Модуль 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 RE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 в обработку естественного языка. Антон Долганов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71464" y="1844824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4000" dirty="0">
                <a:solidFill>
                  <a:srgbClr val="D4D4D4"/>
                </a:solidFill>
                <a:latin typeface="Courier New" panose="02070309020205020404" pitchFamily="49" charset="0"/>
              </a:rPr>
              <a:t> re </a:t>
            </a:r>
            <a:endParaRPr lang="en-US" sz="4000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8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5480" y="873070"/>
            <a:ext cx="8856984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Регулярные выражения и их синтаксис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 в обработку естественного языка. Антон Долганов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3ACADB-8710-4ACD-98E5-BEE6DB2D5066}"/>
              </a:ext>
            </a:extLst>
          </p:cNvPr>
          <p:cNvSpPr txBox="1"/>
          <p:nvPr/>
        </p:nvSpPr>
        <p:spPr>
          <a:xfrm>
            <a:off x="989888" y="1765579"/>
            <a:ext cx="9780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(DOT)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любой символ, кроме новой строки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EBF7-9C7C-49F3-816E-3B6B9A636ACA}"/>
              </a:ext>
            </a:extLst>
          </p:cNvPr>
          <p:cNvSpPr txBox="1"/>
          <p:nvPr/>
        </p:nvSpPr>
        <p:spPr>
          <a:xfrm>
            <a:off x="921968" y="2507658"/>
            <a:ext cx="614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^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ru-RU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Caret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шаблон только в начале строки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2133AD-78DC-4359-A523-D270ABC7D730}"/>
              </a:ext>
            </a:extLst>
          </p:cNvPr>
          <p:cNvSpPr txBox="1"/>
          <p:nvPr/>
        </p:nvSpPr>
        <p:spPr>
          <a:xfrm>
            <a:off x="923049" y="3229327"/>
            <a:ext cx="614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ru-RU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Dollar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)шаблон на конце строки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22997A-CBF7-4AF7-99BC-2662438E89FA}"/>
              </a:ext>
            </a:extLst>
          </p:cNvPr>
          <p:cNvSpPr txBox="1"/>
          <p:nvPr/>
        </p:nvSpPr>
        <p:spPr>
          <a:xfrm>
            <a:off x="884919" y="4048631"/>
            <a:ext cx="9601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ru-RU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asterisk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0 или более повторений регулярного выражения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AA6F2-DB43-4AA7-9B3B-51240F30AE3B}"/>
              </a:ext>
            </a:extLst>
          </p:cNvPr>
          <p:cNvSpPr txBox="1"/>
          <p:nvPr/>
        </p:nvSpPr>
        <p:spPr>
          <a:xfrm>
            <a:off x="884919" y="4678766"/>
            <a:ext cx="9780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?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ru-RU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Question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ru-RU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mark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)0 или 1 повторение регулярного выражения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2E90DB-80DA-4F21-856B-82F529CC33C4}"/>
              </a:ext>
            </a:extLst>
          </p:cNvPr>
          <p:cNvSpPr txBox="1"/>
          <p:nvPr/>
        </p:nvSpPr>
        <p:spPr>
          <a:xfrm>
            <a:off x="898575" y="5271373"/>
            <a:ext cx="8846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 (Plus)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1 или более повторений регулярного выражения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9A9CF7-BCFB-4239-BA7A-6DF1A1386D0C}"/>
              </a:ext>
            </a:extLst>
          </p:cNvPr>
          <p:cNvSpPr txBox="1"/>
          <p:nvPr/>
        </p:nvSpPr>
        <p:spPr>
          <a:xfrm>
            <a:off x="884919" y="5854172"/>
            <a:ext cx="9780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\ (backslash) 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экранировать специальные символы</a:t>
            </a:r>
          </a:p>
        </p:txBody>
      </p:sp>
    </p:spTree>
    <p:extLst>
      <p:ext uri="{BB962C8B-B14F-4D97-AF65-F5344CB8AC3E}">
        <p14:creationId xmlns:p14="http://schemas.microsoft.com/office/powerpoint/2010/main" val="323704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5480" y="873070"/>
            <a:ext cx="8856984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Регулярные выражения и их синтаксис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 в обработку естественного языка. Антон Долганов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FBFA25-7772-49FD-AFC8-DAC96D9A73EE}"/>
              </a:ext>
            </a:extLst>
          </p:cNvPr>
          <p:cNvSpPr txBox="1"/>
          <p:nvPr/>
        </p:nvSpPr>
        <p:spPr>
          <a:xfrm>
            <a:off x="479376" y="1727956"/>
            <a:ext cx="10218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[ ]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(Square </a:t>
            </a:r>
            <a:r>
              <a:rPr lang="ru-RU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brackets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)набор символов. 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Соответствует любому одиночному символу в скобках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5C1AF6-91C2-4396-89A9-81AA14CFEC7D}"/>
              </a:ext>
            </a:extLst>
          </p:cNvPr>
          <p:cNvSpPr txBox="1"/>
          <p:nvPr/>
        </p:nvSpPr>
        <p:spPr>
          <a:xfrm>
            <a:off x="407368" y="2868080"/>
            <a:ext cx="614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[^ ]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любой одиночный символ не в скобках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CDF78-485F-4297-A616-8D44CB2EED80}"/>
              </a:ext>
            </a:extLst>
          </p:cNvPr>
          <p:cNvSpPr txBox="1"/>
          <p:nvPr/>
        </p:nvSpPr>
        <p:spPr>
          <a:xfrm>
            <a:off x="383703" y="3757179"/>
            <a:ext cx="614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( )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все внутри это шаблон в целом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40FF5E-41F9-4A04-BC82-517638B8F174}"/>
              </a:ext>
            </a:extLst>
          </p:cNvPr>
          <p:cNvSpPr txBox="1"/>
          <p:nvPr/>
        </p:nvSpPr>
        <p:spPr>
          <a:xfrm>
            <a:off x="367543" y="4646278"/>
            <a:ext cx="10536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{}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- узорные скобки указать конкретное количество совпадений</a:t>
            </a:r>
          </a:p>
        </p:txBody>
      </p:sp>
    </p:spTree>
    <p:extLst>
      <p:ext uri="{BB962C8B-B14F-4D97-AF65-F5344CB8AC3E}">
        <p14:creationId xmlns:p14="http://schemas.microsoft.com/office/powerpoint/2010/main" val="82858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Некоторые специальные классы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 в обработку естественного языка. Антон Долганов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3F2DB-DF2C-4B6F-B2FB-BAE52A8EF4DF}"/>
              </a:ext>
            </a:extLst>
          </p:cNvPr>
          <p:cNvSpPr txBox="1"/>
          <p:nvPr/>
        </p:nvSpPr>
        <p:spPr>
          <a:xfrm>
            <a:off x="767408" y="1945348"/>
            <a:ext cx="106571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\d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 эквивалентно </a:t>
            </a:r>
            <a:r>
              <a:rPr lang="ru-RU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[0-9]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любой цифра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\D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 эквивалентно </a:t>
            </a:r>
            <a:r>
              <a:rPr lang="ru-RU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[^0-9]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любой не цифре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\s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 эквивалентно 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[ \t\n\x0b\r\f] любому пробельному символу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\S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 эквивалентно 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[^ \t\n\x0b\r\f] любому </a:t>
            </a:r>
            <a:r>
              <a:rPr lang="ru-RU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непробельному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символу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\w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 эквивалентно </a:t>
            </a:r>
            <a:r>
              <a:rPr lang="ru-RU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[a-zA-Z_0-9]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любому буквенно-цифровому символу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\W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 эквивалентно </a:t>
            </a:r>
            <a:r>
              <a:rPr lang="ru-RU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[^a-zA-Z_0-9]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любому </a:t>
            </a:r>
            <a:r>
              <a:rPr lang="ru-RU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небуквенно</a:t>
            </a: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-цифровому символу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\b - найти пустую строку в начале или в конце слова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\B как-то наоборот</a:t>
            </a:r>
          </a:p>
        </p:txBody>
      </p:sp>
    </p:spTree>
    <p:extLst>
      <p:ext uri="{BB962C8B-B14F-4D97-AF65-F5344CB8AC3E}">
        <p14:creationId xmlns:p14="http://schemas.microsoft.com/office/powerpoint/2010/main" val="139619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5480" y="873070"/>
            <a:ext cx="9577064" cy="82773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и объекты регулярных выражений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 в обработку естественного языка. Антон Долганов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7EF37-F145-4F57-AEB8-C8DF2CAA4D4C}"/>
              </a:ext>
            </a:extLst>
          </p:cNvPr>
          <p:cNvSpPr txBox="1"/>
          <p:nvPr/>
        </p:nvSpPr>
        <p:spPr>
          <a:xfrm>
            <a:off x="407368" y="1688420"/>
            <a:ext cx="10919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re.compile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('</a:t>
            </a:r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pattern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')</a:t>
            </a:r>
            <a:endParaRPr lang="ru-RU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сохранить шаблон как переменную для использования в будущем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95653B-B4F6-4E84-B23B-39AAF91F7430}"/>
              </a:ext>
            </a:extLst>
          </p:cNvPr>
          <p:cNvSpPr txBox="1"/>
          <p:nvPr/>
        </p:nvSpPr>
        <p:spPr>
          <a:xfrm>
            <a:off x="338467" y="2534682"/>
            <a:ext cx="6142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re.match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pattern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вернуть совпадение в начале строки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B1B5E-737E-435C-B90E-1A61CA2883F2}"/>
              </a:ext>
            </a:extLst>
          </p:cNvPr>
          <p:cNvSpPr txBox="1"/>
          <p:nvPr/>
        </p:nvSpPr>
        <p:spPr>
          <a:xfrm>
            <a:off x="338467" y="3359851"/>
            <a:ext cx="115932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re.findall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pattern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Сканирует шаблон регулярного выражения по всей строке и возвращает все совпадения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20DC02-D369-4579-BA13-2BE9FB4B4428}"/>
              </a:ext>
            </a:extLst>
          </p:cNvPr>
          <p:cNvSpPr txBox="1"/>
          <p:nvPr/>
        </p:nvSpPr>
        <p:spPr>
          <a:xfrm>
            <a:off x="310136" y="4160266"/>
            <a:ext cx="106406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re.split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pattern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разбивает строку на список совпадений в соответствии с заданным шаблоном регулярного выражения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C9E7D-0229-43C9-9C78-B9889DEAB1F3}"/>
              </a:ext>
            </a:extLst>
          </p:cNvPr>
          <p:cNvSpPr txBox="1"/>
          <p:nvPr/>
        </p:nvSpPr>
        <p:spPr>
          <a:xfrm>
            <a:off x="304320" y="5293843"/>
            <a:ext cx="117318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re.sub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pattern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replacement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ru-RU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Замените одно или несколько вхождений шаблона в строке на </a:t>
            </a:r>
            <a:r>
              <a:rPr lang="ru-RU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replacement</a:t>
            </a:r>
            <a:endParaRPr lang="ru-RU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Предварительная обработка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 в обработку естественного языка. Антон Долганов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FFB3ACB-17E4-41AE-BFE3-C3D144DECF5C}"/>
              </a:ext>
            </a:extLst>
          </p:cNvPr>
          <p:cNvSpPr/>
          <p:nvPr/>
        </p:nvSpPr>
        <p:spPr>
          <a:xfrm>
            <a:off x="208633" y="1867188"/>
            <a:ext cx="11774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Крутяк</a:t>
            </a:r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я изучаю машинное обучение в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ru-RU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УрФУ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Наука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https://lo.st/12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:) 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799FBF7-F516-4A61-95C1-EBEE0F3A8C20}"/>
              </a:ext>
            </a:extLst>
          </p:cNvPr>
          <p:cNvSpPr/>
          <p:nvPr/>
        </p:nvSpPr>
        <p:spPr>
          <a:xfrm>
            <a:off x="1076349" y="2492879"/>
            <a:ext cx="960725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Удаление </a:t>
            </a:r>
            <a:r>
              <a:rPr lang="ru-RU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хэштегов</a:t>
            </a: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гиперссылок и т.д.</a:t>
            </a:r>
          </a:p>
          <a:p>
            <a:pPr indent="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Токенизация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строки</a:t>
            </a:r>
          </a:p>
          <a:p>
            <a:pPr indent="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Нижний регистр</a:t>
            </a:r>
          </a:p>
          <a:p>
            <a:pPr indent="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Удаление стоп-слов и знаков препинания</a:t>
            </a:r>
          </a:p>
          <a:p>
            <a:pPr indent="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Стемминг</a:t>
            </a:r>
            <a:endParaRPr lang="en-US" sz="28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4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Предварительная обработка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 в обработку естественного языка. Антон Долганов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E51E85-157C-404C-A687-8379E19F412E}"/>
              </a:ext>
            </a:extLst>
          </p:cNvPr>
          <p:cNvSpPr/>
          <p:nvPr/>
        </p:nvSpPr>
        <p:spPr>
          <a:xfrm>
            <a:off x="2135560" y="1507670"/>
            <a:ext cx="105131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Удаление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хэштегов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гиперссылок и т.д.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F79093-C7EB-47C9-A5E9-3A8755C1D3C2}"/>
              </a:ext>
            </a:extLst>
          </p:cNvPr>
          <p:cNvSpPr/>
          <p:nvPr/>
        </p:nvSpPr>
        <p:spPr>
          <a:xfrm>
            <a:off x="880726" y="2955139"/>
            <a:ext cx="99491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C586C0"/>
                </a:solidFill>
                <a:latin typeface="Courier New" panose="02070309020205020404" pitchFamily="49" charset="0"/>
              </a:rPr>
              <a:t>import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re </a:t>
            </a:r>
            <a:endParaRPr lang="en-US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endParaRPr lang="tr-TR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tweet = re.sub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'https?:\/\/.*[\r\n]*'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tweet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tweet = re.sub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(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r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'#'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</a:t>
            </a:r>
            <a:r>
              <a:rPr lang="tr-TR" sz="2400" dirty="0">
                <a:solidFill>
                  <a:srgbClr val="CE9178"/>
                </a:solidFill>
                <a:latin typeface="Courier New" panose="02070309020205020404" pitchFamily="49" charset="0"/>
              </a:rPr>
              <a:t>''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,</a:t>
            </a:r>
            <a:r>
              <a:rPr lang="tr-TR" sz="2400" dirty="0">
                <a:solidFill>
                  <a:srgbClr val="D4D4D4"/>
                </a:solidFill>
                <a:latin typeface="Courier New" panose="02070309020205020404" pitchFamily="49" charset="0"/>
              </a:rPr>
              <a:t> tweet</a:t>
            </a:r>
            <a:r>
              <a:rPr lang="tr-TR" sz="2400" dirty="0">
                <a:solidFill>
                  <a:srgbClr val="DCDCDC"/>
                </a:solidFill>
                <a:latin typeface="Courier New" panose="02070309020205020404" pitchFamily="49" charset="0"/>
              </a:rPr>
              <a:t>)</a:t>
            </a:r>
            <a:endParaRPr lang="tr-TR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EBC21C9-E003-4D20-8463-50E2E64D0863}"/>
              </a:ext>
            </a:extLst>
          </p:cNvPr>
          <p:cNvSpPr/>
          <p:nvPr/>
        </p:nvSpPr>
        <p:spPr>
          <a:xfrm>
            <a:off x="623392" y="5130717"/>
            <a:ext cx="109331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Крутяк</a:t>
            </a:r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я изучаю машинное обучение в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УрФУ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Наука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:) 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FFB3ACB-17E4-41AE-BFE3-C3D144DECF5C}"/>
              </a:ext>
            </a:extLst>
          </p:cNvPr>
          <p:cNvSpPr/>
          <p:nvPr/>
        </p:nvSpPr>
        <p:spPr>
          <a:xfrm>
            <a:off x="208633" y="2420888"/>
            <a:ext cx="11774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Крутяк</a:t>
            </a:r>
            <a:r>
              <a:rPr lang="ru-RU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я изучаю машинное обучение в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ru-RU" sz="2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УрФУ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Наука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https://lo.st/12</a:t>
            </a: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:) </a:t>
            </a:r>
            <a:endParaRPr lang="ru-RU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75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C443E87-AF8E-42E4-8055-EE1FBDC306B0}"/>
              </a:ext>
            </a:extLst>
          </p:cNvPr>
          <p:cNvSpPr txBox="1">
            <a:spLocks/>
          </p:cNvSpPr>
          <p:nvPr/>
        </p:nvSpPr>
        <p:spPr>
          <a:xfrm>
            <a:off x="1919536" y="87307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CB021AE-9AA7-4E59-B2DF-934B3C25C99E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C9C5F7F-EF47-4D74-9172-1DA68A5C095C}"/>
              </a:ext>
            </a:extLst>
          </p:cNvPr>
          <p:cNvSpPr/>
          <p:nvPr/>
        </p:nvSpPr>
        <p:spPr>
          <a:xfrm>
            <a:off x="2279576" y="270810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 в обработку естественного языка. Антон Долганов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ED249B-5CE0-48DE-8EC3-09CD6541B460}"/>
              </a:ext>
            </a:extLst>
          </p:cNvPr>
          <p:cNvSpPr txBox="1"/>
          <p:nvPr/>
        </p:nvSpPr>
        <p:spPr>
          <a:xfrm>
            <a:off x="0" y="1988840"/>
            <a:ext cx="124573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Цели и задачи обработки естественного языка</a:t>
            </a:r>
            <a:endParaRPr lang="en-US" sz="2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2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Regular Expressions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F8909-112F-4272-94B3-3598B5564964}"/>
              </a:ext>
            </a:extLst>
          </p:cNvPr>
          <p:cNvSpPr txBox="1"/>
          <p:nvPr/>
        </p:nvSpPr>
        <p:spPr>
          <a:xfrm>
            <a:off x="479375" y="3429000"/>
            <a:ext cx="972108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Модуль Python RE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Регулярные выражения и их синтаксис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Метасимволы регулярных выражений, специальные последовательности и классы символов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Методы и объекты регулярных выражений</a:t>
            </a:r>
          </a:p>
        </p:txBody>
      </p:sp>
    </p:spTree>
    <p:extLst>
      <p:ext uri="{BB962C8B-B14F-4D97-AF65-F5344CB8AC3E}">
        <p14:creationId xmlns:p14="http://schemas.microsoft.com/office/powerpoint/2010/main" val="2693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1A89972-363F-4391-8BC0-154EF6DC0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235AC55-2B6F-4178-8775-4065DE601CAD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EA5AB88-D7D6-4375-9BA5-95ABB2B2FDE7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644AB9B-3C7C-4523-823F-206A4505CA70}"/>
              </a:ext>
            </a:extLst>
          </p:cNvPr>
          <p:cNvSpPr/>
          <p:nvPr/>
        </p:nvSpPr>
        <p:spPr>
          <a:xfrm>
            <a:off x="2279576" y="270810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 в обработку естественного языка. Антон Долганов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C470DC0-6682-4BB5-9EB1-6759999838C5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9C3EA-DF43-4BB2-9655-F0F605E3D789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56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136867-5F06-4B4B-9BE5-367C2FC6476A}"/>
              </a:ext>
            </a:extLst>
          </p:cNvPr>
          <p:cNvSpPr txBox="1"/>
          <p:nvPr/>
        </p:nvSpPr>
        <p:spPr>
          <a:xfrm>
            <a:off x="767408" y="1405409"/>
            <a:ext cx="97930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Генеративные Модели</a:t>
            </a:r>
          </a:p>
          <a:p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ru-RU" sz="28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Генеративно-Состезательные</a:t>
            </a:r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Сети</a:t>
            </a: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Генератор Дискриминатор</a:t>
            </a: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(</a:t>
            </a:r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Вариационные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r>
              <a:rPr lang="ru-RU" sz="2800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Авто-</a:t>
            </a:r>
            <a:r>
              <a:rPr lang="ru-RU" sz="2800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Энкодеры</a:t>
            </a:r>
            <a:endParaRPr lang="ru-RU" sz="28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Энкодеры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Декодеры, Скрытое Пространство</a:t>
            </a: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Еще есть Диффузии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Перенос Стиля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Содержание, Стиль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DeepFakes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C4F0B36-B68F-4B21-9FE7-7CD9C520A79B}"/>
              </a:ext>
            </a:extLst>
          </p:cNvPr>
          <p:cNvSpPr/>
          <p:nvPr/>
        </p:nvSpPr>
        <p:spPr>
          <a:xfrm>
            <a:off x="1769838" y="300315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Генеративные Модели.  Долганов Антон Юрьевич 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34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64878" y="1921543"/>
            <a:ext cx="92475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Цели и задачи обработки естественного языка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Regular Expressions</a:t>
            </a:r>
          </a:p>
          <a:p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 в обработку естественного языка. Антон Долганов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87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64878" y="1921543"/>
            <a:ext cx="1149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Цели и задачи обработки естественного языка</a:t>
            </a:r>
          </a:p>
          <a:p>
            <a:endParaRPr lang="en-US" sz="2800" dirty="0">
              <a:solidFill>
                <a:srgbClr val="78787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2800" dirty="0">
                <a:solidFill>
                  <a:srgbClr val="78787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Regular Expressions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 в обработку естественного языка Антон Долганов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980729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Обработка естественного языка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5125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55440" y="2492896"/>
            <a:ext cx="97210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Символический анализ</a:t>
            </a:r>
            <a:r>
              <a:rPr lang="en-US" alt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(1950-1990</a:t>
            </a:r>
            <a:r>
              <a:rPr lang="ru-RU" alt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ru-RU" alt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ые</a:t>
            </a:r>
            <a:r>
              <a:rPr lang="en-US" alt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alt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Статистический анализ</a:t>
            </a:r>
            <a:r>
              <a:rPr lang="en-US" alt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(1990-2010</a:t>
            </a:r>
            <a:r>
              <a:rPr lang="ru-RU" alt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ru-RU" alt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ые</a:t>
            </a:r>
            <a:r>
              <a:rPr lang="en-US" alt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alt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 </a:t>
            </a:r>
            <a:r>
              <a:rPr lang="en-US" alt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ru-RU" alt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200</a:t>
            </a:r>
            <a:r>
              <a:rPr lang="en-US" alt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0-2010</a:t>
            </a:r>
            <a:r>
              <a:rPr lang="ru-RU" alt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ru-RU" alt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ые</a:t>
            </a:r>
            <a:r>
              <a:rPr lang="en-US" alt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alt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нейронных сетей </a:t>
            </a:r>
            <a:r>
              <a:rPr lang="en-US" alt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ru-RU" alt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сейчас</a:t>
            </a:r>
            <a:r>
              <a:rPr lang="en-US" alt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alt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ru-RU" alt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A4B6046-830F-4561-A951-D2BD5821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4501FB7-026F-48A5-8EA6-43CD2469107D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537AF6-99A8-4318-B87B-1271A83892B4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07BD8F3-0E06-46AD-B8C6-AB8CA3AB5803}"/>
              </a:ext>
            </a:extLst>
          </p:cNvPr>
          <p:cNvSpPr/>
          <p:nvPr/>
        </p:nvSpPr>
        <p:spPr>
          <a:xfrm>
            <a:off x="2279576" y="270810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 в обработку естественного языка. Антон Долганов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135560" y="1484784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Natural Language Processing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76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8856984" cy="827739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Обработка естественного языка: задачи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227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336" y="1533465"/>
            <a:ext cx="63367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Токенизация</a:t>
            </a:r>
            <a:endParaRPr lang="ru-RU" sz="17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Определение границ предложения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Мелкий синтаксический анализ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Тегирование части речи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Разбиение фраз на части речи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Синтаксический анализ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Семантика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Семантическая маркировка ролей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семантических зависимостей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настроений / анализ мнений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Устранение неоднозначности / индукция смысла слова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Определение имен собственных / классификация</a:t>
            </a:r>
            <a:endParaRPr lang="en-US" sz="17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Временное выражение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Распознавание/нормализация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Поиск связей в предложении</a:t>
            </a:r>
            <a:endParaRPr lang="en-US" sz="17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Извлечение информации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Извлечение терминологии</a:t>
            </a:r>
            <a:endParaRPr lang="en-US" sz="17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34845" y="1586884"/>
            <a:ext cx="640990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Обобщение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Сходство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7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Атрибуциальное</a:t>
            </a: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сходство (сходство слов)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Относительное сходство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Сходство фраз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Сходство предложений</a:t>
            </a:r>
            <a:endParaRPr lang="en-US" sz="17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Определение перефразирования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Генерация естественного языка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Распознавание речи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Синтез речи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Наполнение онтологий</a:t>
            </a:r>
            <a:endParaRPr lang="en-US" sz="17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Ответы на вопросы</a:t>
            </a:r>
            <a:endParaRPr lang="en-US" sz="17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Машинный перевод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Поисковая системы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Согласованность текста</a:t>
            </a:r>
            <a:endParaRPr lang="en-US" sz="17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Обнаружение </a:t>
            </a:r>
            <a:r>
              <a:rPr lang="ru-RU" sz="17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фейковых</a:t>
            </a:r>
            <a:r>
              <a:rPr lang="ru-RU" sz="17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новостей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7A984BF-0715-455F-ACF0-596F386AC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C77609C-789B-41B1-A98A-B2F2172E0401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A83C4F8-60B1-485E-A55A-6F234F59B9E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1FAF4BB-3362-40C3-BD90-A041A749BAA3}"/>
              </a:ext>
            </a:extLst>
          </p:cNvPr>
          <p:cNvSpPr/>
          <p:nvPr/>
        </p:nvSpPr>
        <p:spPr>
          <a:xfrm>
            <a:off x="2279576" y="270810"/>
            <a:ext cx="7710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 в обработку естественного языка. Антон Долганов</a:t>
            </a:r>
          </a:p>
        </p:txBody>
      </p:sp>
    </p:spTree>
    <p:extLst>
      <p:ext uri="{BB962C8B-B14F-4D97-AF65-F5344CB8AC3E}">
        <p14:creationId xmlns:p14="http://schemas.microsoft.com/office/powerpoint/2010/main" val="285335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8856984" cy="827739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Обработка естественного языка: задачи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227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7A984BF-0715-455F-ACF0-596F386AC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C77609C-789B-41B1-A98A-B2F2172E0401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A83C4F8-60B1-485E-A55A-6F234F59B9E1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1FAF4BB-3362-40C3-BD90-A041A749BAA3}"/>
              </a:ext>
            </a:extLst>
          </p:cNvPr>
          <p:cNvSpPr/>
          <p:nvPr/>
        </p:nvSpPr>
        <p:spPr>
          <a:xfrm>
            <a:off x="2279576" y="270810"/>
            <a:ext cx="7710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 в обработку естественного языка. Антон Долганов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989E0-F698-4D4F-8538-AB439005113D}"/>
              </a:ext>
            </a:extLst>
          </p:cNvPr>
          <p:cNvSpPr txBox="1"/>
          <p:nvPr/>
        </p:nvSpPr>
        <p:spPr>
          <a:xfrm>
            <a:off x="767408" y="1700808"/>
            <a:ext cx="102251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Классификация текстов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Машинный перевод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Правка текстов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Диалоговые системы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Поисковики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Резюмирование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E139CBF-4682-460D-8E09-5B1DCCDFB02E}"/>
              </a:ext>
            </a:extLst>
          </p:cNvPr>
          <p:cNvSpPr/>
          <p:nvPr/>
        </p:nvSpPr>
        <p:spPr>
          <a:xfrm>
            <a:off x="983432" y="2132856"/>
            <a:ext cx="11208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Спам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Спам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/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- рецензия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т.д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A3B4E53-39EC-49CA-8F93-81A9811B3B69}"/>
              </a:ext>
            </a:extLst>
          </p:cNvPr>
          <p:cNvSpPr/>
          <p:nvPr/>
        </p:nvSpPr>
        <p:spPr>
          <a:xfrm>
            <a:off x="1055440" y="2996952"/>
            <a:ext cx="4690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Google translate </a:t>
            </a:r>
            <a:r>
              <a:rPr lang="en-US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xD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AAFA63C7-C341-4C72-A234-436573AD3032}"/>
                  </a:ext>
                </a:extLst>
              </p:cNvPr>
              <p:cNvSpPr/>
              <p:nvPr/>
            </p:nvSpPr>
            <p:spPr>
              <a:xfrm>
                <a:off x="1055440" y="3861048"/>
                <a:ext cx="97930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2800" dirty="0" err="1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Helo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mu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friend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hello my </a:t>
                </a:r>
                <a:r>
                  <a:rPr lang="en-US" sz="28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friend</a:t>
                </a: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AAFA63C7-C341-4C72-A234-436573AD3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3861048"/>
                <a:ext cx="9793088" cy="523220"/>
              </a:xfrm>
              <a:prstGeom prst="rect">
                <a:avLst/>
              </a:prstGeom>
              <a:blipFill>
                <a:blip r:embed="rId4"/>
                <a:stretch>
                  <a:fillRect t="-12791" b="-337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BA5B7B8-5F9C-4C6D-B67A-D9DDF713482E}"/>
              </a:ext>
            </a:extLst>
          </p:cNvPr>
          <p:cNvSpPr/>
          <p:nvPr/>
        </p:nvSpPr>
        <p:spPr>
          <a:xfrm>
            <a:off x="1055440" y="4653136"/>
            <a:ext cx="4989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Alexa,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play </a:t>
            </a:r>
            <a:r>
              <a:rPr lang="en-US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Despacito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0B0FDD9-A15B-4F33-AAEC-10F541D07457}"/>
              </a:ext>
            </a:extLst>
          </p:cNvPr>
          <p:cNvSpPr/>
          <p:nvPr/>
        </p:nvSpPr>
        <p:spPr>
          <a:xfrm>
            <a:off x="1055440" y="5517232"/>
            <a:ext cx="3499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Ok,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Google…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2387EF9-E985-400E-BE49-8EE44E929667}"/>
              </a:ext>
            </a:extLst>
          </p:cNvPr>
          <p:cNvSpPr/>
          <p:nvPr/>
        </p:nvSpPr>
        <p:spPr>
          <a:xfrm>
            <a:off x="1055440" y="6369990"/>
            <a:ext cx="2220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TL;DR</a:t>
            </a:r>
          </a:p>
        </p:txBody>
      </p:sp>
    </p:spTree>
    <p:extLst>
      <p:ext uri="{BB962C8B-B14F-4D97-AF65-F5344CB8AC3E}">
        <p14:creationId xmlns:p14="http://schemas.microsoft.com/office/powerpoint/2010/main" val="126028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15780" y="6476951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8FBCF8B-35C7-47E7-95BF-CB2E8F65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855BF48-2887-4862-9EF2-7FBA0ACEC95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7DA2C8-8DBF-49B0-AB24-6E896CDDCCA0}"/>
              </a:ext>
            </a:extLst>
          </p:cNvPr>
          <p:cNvSpPr txBox="1"/>
          <p:nvPr/>
        </p:nvSpPr>
        <p:spPr>
          <a:xfrm>
            <a:off x="664878" y="1921543"/>
            <a:ext cx="1149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78787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Цели и задачи обработки естественного языка</a:t>
            </a:r>
          </a:p>
          <a:p>
            <a:endParaRPr lang="en-US" sz="2800" dirty="0">
              <a:solidFill>
                <a:srgbClr val="78787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Regular Expressions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F5DF9A-E5F9-4E49-8316-C6C508F77BAA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 в обработку естественного языка. Антон Долганов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65EE89-A799-4C1E-8737-B81932E13085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5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873070"/>
            <a:ext cx="7920880" cy="8277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Regular Expressions</a:t>
            </a:r>
            <a:endParaRPr lang="ru-RU" sz="3200" b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2613" y="6470257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764408E-352B-4B0E-BCC8-209C94E7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62A2F57-A606-4725-8A9E-4DE2F5F79FE3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9A235C2-7C91-48CC-A91F-FD8BAE6B5F80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AB9599A-C4BA-4D36-A3F7-26EDEAC5D360}"/>
              </a:ext>
            </a:extLst>
          </p:cNvPr>
          <p:cNvSpPr/>
          <p:nvPr/>
        </p:nvSpPr>
        <p:spPr>
          <a:xfrm>
            <a:off x="2279576" y="27081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Введение в обработку естественного языка. Антон Долганов</a:t>
            </a:r>
            <a:endParaRPr lang="ru-RU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7742" y="1615994"/>
            <a:ext cx="11521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Регулярное выражение (</a:t>
            </a:r>
            <a:r>
              <a:rPr lang="tr-TR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Regular Expressions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RegEx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— это способ определить шаблон для поиска или манипулирования строками.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Мы можем использовать регулярное выражение для сопоставления, поиска, замены и манипулирования внутри текстовых данных.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4CF66F-4CDC-4AEE-BA9D-1F2E45193F03}"/>
              </a:ext>
            </a:extLst>
          </p:cNvPr>
          <p:cNvSpPr txBox="1"/>
          <p:nvPr/>
        </p:nvSpPr>
        <p:spPr>
          <a:xfrm>
            <a:off x="884919" y="3645024"/>
            <a:ext cx="97271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Модуль Python RE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Регулярные выражения и их синтаксис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Метасимволы регулярных выражений, специальные последовательности и классы символов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Методы и объекты регулярных выражений</a:t>
            </a:r>
          </a:p>
        </p:txBody>
      </p:sp>
    </p:spTree>
    <p:extLst>
      <p:ext uri="{BB962C8B-B14F-4D97-AF65-F5344CB8AC3E}">
        <p14:creationId xmlns:p14="http://schemas.microsoft.com/office/powerpoint/2010/main" val="211401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8360</TotalTime>
  <Words>954</Words>
  <Application>Microsoft Office PowerPoint</Application>
  <PresentationFormat>Широкоэкранный</PresentationFormat>
  <Paragraphs>228</Paragraphs>
  <Slides>18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Cambria Math</vt:lpstr>
      <vt:lpstr>Courier New</vt:lpstr>
      <vt:lpstr>Times New Roman</vt:lpstr>
      <vt:lpstr>Verdana</vt:lpstr>
      <vt:lpstr>Тема Office</vt:lpstr>
      <vt:lpstr>Презентация PowerPoint</vt:lpstr>
      <vt:lpstr>Ранее</vt:lpstr>
      <vt:lpstr>Содержание</vt:lpstr>
      <vt:lpstr>Содержание</vt:lpstr>
      <vt:lpstr>Обработка естественного языка</vt:lpstr>
      <vt:lpstr>Обработка естественного языка: задачи</vt:lpstr>
      <vt:lpstr>Обработка естественного языка: задачи</vt:lpstr>
      <vt:lpstr>Содержание</vt:lpstr>
      <vt:lpstr>Regular Expressions</vt:lpstr>
      <vt:lpstr>Модуль Python RE</vt:lpstr>
      <vt:lpstr>Регулярные выражения и их синтаксис</vt:lpstr>
      <vt:lpstr>Регулярные выражения и их синтаксис</vt:lpstr>
      <vt:lpstr>Некоторые специальные классы</vt:lpstr>
      <vt:lpstr>Методы и объекты регулярных выражений</vt:lpstr>
      <vt:lpstr>Предварительная обработка</vt:lpstr>
      <vt:lpstr>Предварительная обработка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Долганов Антон Юрьевич</cp:lastModifiedBy>
  <cp:revision>272</cp:revision>
  <dcterms:created xsi:type="dcterms:W3CDTF">2019-05-20T04:53:11Z</dcterms:created>
  <dcterms:modified xsi:type="dcterms:W3CDTF">2022-11-18T15:18:15Z</dcterms:modified>
</cp:coreProperties>
</file>