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626" r:id="rId3"/>
    <p:sldId id="447" r:id="rId4"/>
    <p:sldId id="631" r:id="rId5"/>
    <p:sldId id="627" r:id="rId6"/>
    <p:sldId id="628" r:id="rId7"/>
    <p:sldId id="629" r:id="rId8"/>
    <p:sldId id="630" r:id="rId9"/>
    <p:sldId id="622" r:id="rId10"/>
    <p:sldId id="286" r:id="rId11"/>
    <p:sldId id="597" r:id="rId12"/>
    <p:sldId id="599" r:id="rId13"/>
    <p:sldId id="600" r:id="rId14"/>
    <p:sldId id="601" r:id="rId15"/>
    <p:sldId id="602" r:id="rId16"/>
    <p:sldId id="603" r:id="rId17"/>
    <p:sldId id="604" r:id="rId18"/>
    <p:sldId id="624" r:id="rId19"/>
    <p:sldId id="612" r:id="rId20"/>
    <p:sldId id="613" r:id="rId21"/>
    <p:sldId id="614" r:id="rId22"/>
    <p:sldId id="615" r:id="rId23"/>
    <p:sldId id="616" r:id="rId24"/>
    <p:sldId id="617" r:id="rId25"/>
    <p:sldId id="619" r:id="rId26"/>
    <p:sldId id="620" r:id="rId27"/>
    <p:sldId id="625" r:id="rId28"/>
    <p:sldId id="621" r:id="rId29"/>
    <p:sldId id="261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151"/>
    <a:srgbClr val="FF00FF"/>
    <a:srgbClr val="FF0000"/>
    <a:srgbClr val="E6D2D2"/>
    <a:srgbClr val="00FFFF"/>
    <a:srgbClr val="0000FF"/>
    <a:srgbClr val="00FF00"/>
    <a:srgbClr val="FFFF00"/>
    <a:srgbClr val="787878"/>
    <a:srgbClr val="27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5" autoAdjust="0"/>
    <p:restoredTop sz="94660"/>
  </p:normalViewPr>
  <p:slideViewPr>
    <p:cSldViewPr>
      <p:cViewPr varScale="1">
        <p:scale>
          <a:sx n="109" d="100"/>
          <a:sy n="109" d="100"/>
        </p:scale>
        <p:origin x="79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05E3C-4BAB-4A96-A922-7BFAEF974B87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A539B-A58A-4F9A-84CC-CDDBAB261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88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9985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11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5034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12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4635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13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81804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14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66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15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9951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16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25431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17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043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18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7648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19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3348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20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94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2139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21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386500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22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9138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23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4339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24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46173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25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79708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26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47713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27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033505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28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386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8930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1314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0994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6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39285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7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5893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8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4391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9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0817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10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2676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09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3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37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91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44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60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1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6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06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54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D7FE9-E167-4C1A-9882-ED30199F1B6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35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2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5" Type="http://schemas.openxmlformats.org/officeDocument/2006/relationships/image" Target="../media/image13.png"/><Relationship Id="rId10" Type="http://schemas.openxmlformats.org/officeDocument/2006/relationships/image" Target="../media/image57.png"/><Relationship Id="rId4" Type="http://schemas.openxmlformats.org/officeDocument/2006/relationships/image" Target="../media/image12.png"/><Relationship Id="rId9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2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9.png"/><Relationship Id="rId5" Type="http://schemas.openxmlformats.org/officeDocument/2006/relationships/image" Target="../media/image50.png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5.png"/><Relationship Id="rId10" Type="http://schemas.openxmlformats.org/officeDocument/2006/relationships/image" Target="../media/image15.png"/><Relationship Id="rId9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2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75.png"/><Relationship Id="rId5" Type="http://schemas.openxmlformats.org/officeDocument/2006/relationships/image" Target="../media/image17.png"/><Relationship Id="rId10" Type="http://schemas.openxmlformats.org/officeDocument/2006/relationships/image" Target="../media/image74.png"/><Relationship Id="rId4" Type="http://schemas.openxmlformats.org/officeDocument/2006/relationships/image" Target="../media/image16.png"/><Relationship Id="rId9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2564904"/>
            <a:ext cx="12192000" cy="2592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Машинное Обучение</a:t>
            </a:r>
          </a:p>
          <a:p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Лекция 2.</a:t>
            </a:r>
            <a:r>
              <a:rPr lang="en-US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Теория вероятности на страже </a:t>
            </a:r>
          </a:p>
          <a:p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Обработки текстов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Текст 2"/>
          <p:cNvSpPr txBox="1">
            <a:spLocks/>
          </p:cNvSpPr>
          <p:nvPr/>
        </p:nvSpPr>
        <p:spPr>
          <a:xfrm>
            <a:off x="3585369" y="4941168"/>
            <a:ext cx="5021262" cy="8791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Докладчик</a:t>
            </a:r>
          </a:p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Долганов Антон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5" y="17038"/>
            <a:ext cx="3354014" cy="212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428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5560" y="980729"/>
            <a:ext cx="7920880" cy="8277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AutoCorrect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461575" y="6475125"/>
            <a:ext cx="730425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10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A4B6046-830F-4561-A951-D2BD5821A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F4501FB7-026F-48A5-8EA6-43CD2469107D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F537AF6-99A8-4318-B87B-1271A83892B4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07BD8F3-0E06-46AD-B8C6-AB8CA3AB5803}"/>
              </a:ext>
            </a:extLst>
          </p:cNvPr>
          <p:cNvSpPr/>
          <p:nvPr/>
        </p:nvSpPr>
        <p:spPr>
          <a:xfrm>
            <a:off x="2279576" y="270810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Вероятностные Модели.  Долганов Антон Юрьевич 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88F2C9-3E26-42CA-8787-7A6372A82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20" y="2016620"/>
            <a:ext cx="5112568" cy="156954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A83D993-FF7F-4099-9D3B-BCA5E6EFEE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2914" y="2145946"/>
            <a:ext cx="4667250" cy="31051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214C3F-2FD1-4BD6-A55C-58722D5236E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250"/>
          <a:stretch/>
        </p:blipFill>
        <p:spPr>
          <a:xfrm>
            <a:off x="528924" y="3923644"/>
            <a:ext cx="5329199" cy="182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6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963327"/>
            <a:ext cx="7920880" cy="8277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AutoCorrect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Вероятностные Модели.  Долганов Антон Юрьевич 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4ADEDCB-67EA-4AA6-8C57-F3A9AB1307AE}"/>
              </a:ext>
            </a:extLst>
          </p:cNvPr>
          <p:cNvSpPr/>
          <p:nvPr/>
        </p:nvSpPr>
        <p:spPr>
          <a:xfrm>
            <a:off x="4731969" y="1628800"/>
            <a:ext cx="22960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Алгоритм</a:t>
            </a:r>
            <a:r>
              <a:rPr lang="en-US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E3A2F6A8-B7E1-4FAC-AB19-4605C32F2BC1}"/>
              </a:ext>
            </a:extLst>
          </p:cNvPr>
          <p:cNvSpPr/>
          <p:nvPr/>
        </p:nvSpPr>
        <p:spPr>
          <a:xfrm>
            <a:off x="2764765" y="6081787"/>
            <a:ext cx="64464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https://norvig.com/spell-correct.html</a:t>
            </a: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9A0DE99B-FE9D-40BC-B4EF-1327F8CCD033}"/>
              </a:ext>
            </a:extLst>
          </p:cNvPr>
          <p:cNvSpPr/>
          <p:nvPr/>
        </p:nvSpPr>
        <p:spPr>
          <a:xfrm>
            <a:off x="600960" y="2381546"/>
            <a:ext cx="69170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Найдите слово с ошибкой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2FE31ADE-8DC3-494C-B673-EEB5259941F8}"/>
              </a:ext>
            </a:extLst>
          </p:cNvPr>
          <p:cNvSpPr/>
          <p:nvPr/>
        </p:nvSpPr>
        <p:spPr>
          <a:xfrm>
            <a:off x="617051" y="3102207"/>
            <a:ext cx="126797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</a:t>
            </a:r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Создайте возможны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х</a:t>
            </a:r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кандидатов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 n </a:t>
            </a:r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правок </a:t>
            </a:r>
          </a:p>
          <a:p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n-edits)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7A02E43A-E9EE-4E7F-A831-C017089D8580}"/>
              </a:ext>
            </a:extLst>
          </p:cNvPr>
          <p:cNvSpPr/>
          <p:nvPr/>
        </p:nvSpPr>
        <p:spPr>
          <a:xfrm>
            <a:off x="617051" y="4249248"/>
            <a:ext cx="87397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Отфильтруйте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кандидатов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0483D014-2C51-489F-8636-4A97FABB5C50}"/>
              </a:ext>
            </a:extLst>
          </p:cNvPr>
          <p:cNvSpPr/>
          <p:nvPr/>
        </p:nvSpPr>
        <p:spPr>
          <a:xfrm>
            <a:off x="617051" y="4905791"/>
            <a:ext cx="71391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</a:t>
            </a:r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Оцените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вероятность слов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27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6" grpId="0"/>
      <p:bldP spid="47" grpId="0"/>
      <p:bldP spid="48" grpId="0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963327"/>
            <a:ext cx="7920880" cy="8277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AutoCorrect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Вероятностные Модели.  Долганов Антон Юрьевич 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4ADEDCB-67EA-4AA6-8C57-F3A9AB1307AE}"/>
              </a:ext>
            </a:extLst>
          </p:cNvPr>
          <p:cNvSpPr/>
          <p:nvPr/>
        </p:nvSpPr>
        <p:spPr>
          <a:xfrm>
            <a:off x="3620778" y="1607881"/>
            <a:ext cx="71557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Найдите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слово с ошибкой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E3A2F6A8-B7E1-4FAC-AB19-4605C32F2BC1}"/>
              </a:ext>
            </a:extLst>
          </p:cNvPr>
          <p:cNvSpPr/>
          <p:nvPr/>
        </p:nvSpPr>
        <p:spPr>
          <a:xfrm>
            <a:off x="2764765" y="6081787"/>
            <a:ext cx="64464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https://norvig.com/spell-correct.html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F6060D8-1453-48DD-AC14-DCB3E33004ED}"/>
              </a:ext>
            </a:extLst>
          </p:cNvPr>
          <p:cNvSpPr/>
          <p:nvPr/>
        </p:nvSpPr>
        <p:spPr>
          <a:xfrm>
            <a:off x="1439011" y="2276872"/>
            <a:ext cx="16811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leern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6E8576F-06C5-4618-8B60-FA4A17D55C88}"/>
              </a:ext>
            </a:extLst>
          </p:cNvPr>
          <p:cNvSpPr/>
          <p:nvPr/>
        </p:nvSpPr>
        <p:spPr>
          <a:xfrm>
            <a:off x="1439011" y="3199374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C586C0"/>
                </a:solidFill>
                <a:latin typeface="Courier New" panose="02070309020205020404" pitchFamily="49" charset="0"/>
              </a:rPr>
              <a:t>if</a:t>
            </a:r>
            <a:r>
              <a:rPr lang="en-US" sz="2800" dirty="0">
                <a:solidFill>
                  <a:srgbClr val="D4D4D4"/>
                </a:solidFill>
                <a:latin typeface="Courier New" panose="02070309020205020404" pitchFamily="49" charset="0"/>
              </a:rPr>
              <a:t> word </a:t>
            </a:r>
            <a:r>
              <a:rPr lang="en-US" sz="2800" dirty="0">
                <a:solidFill>
                  <a:srgbClr val="82C6FF"/>
                </a:solidFill>
                <a:latin typeface="Courier New" panose="02070309020205020404" pitchFamily="49" charset="0"/>
              </a:rPr>
              <a:t>not</a:t>
            </a:r>
            <a:r>
              <a:rPr lang="en-US" sz="28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800" dirty="0">
                <a:solidFill>
                  <a:srgbClr val="82C6FF"/>
                </a:solidFill>
                <a:latin typeface="Courier New" panose="02070309020205020404" pitchFamily="49" charset="0"/>
              </a:rPr>
              <a:t>in</a:t>
            </a:r>
            <a:r>
              <a:rPr lang="en-US" sz="2800" dirty="0">
                <a:solidFill>
                  <a:srgbClr val="D4D4D4"/>
                </a:solidFill>
                <a:latin typeface="Courier New" panose="02070309020205020404" pitchFamily="49" charset="0"/>
              </a:rPr>
              <a:t> Vocab</a:t>
            </a:r>
            <a:r>
              <a:rPr lang="en-US" sz="28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sz="28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urier New" panose="02070309020205020404" pitchFamily="49" charset="0"/>
              </a:rPr>
              <a:t>    misspelled = </a:t>
            </a:r>
            <a:r>
              <a:rPr lang="en-US" sz="2800" dirty="0">
                <a:solidFill>
                  <a:srgbClr val="569CD6"/>
                </a:solidFill>
                <a:latin typeface="Courier New" panose="02070309020205020404" pitchFamily="49" charset="0"/>
              </a:rPr>
              <a:t>True</a:t>
            </a:r>
            <a:r>
              <a:rPr lang="en-US" sz="28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endParaRPr lang="en-US" sz="2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99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963327"/>
            <a:ext cx="7920880" cy="8277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AutoCorrect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Вероятностные Модели.  Долганов Антон Юрьевич 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4ADEDCB-67EA-4AA6-8C57-F3A9AB1307AE}"/>
              </a:ext>
            </a:extLst>
          </p:cNvPr>
          <p:cNvSpPr/>
          <p:nvPr/>
        </p:nvSpPr>
        <p:spPr>
          <a:xfrm>
            <a:off x="335360" y="1631444"/>
            <a:ext cx="12601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Создайте возможных кандидатов за n </a:t>
            </a:r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правок (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n-edits)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E3A2F6A8-B7E1-4FAC-AB19-4605C32F2BC1}"/>
              </a:ext>
            </a:extLst>
          </p:cNvPr>
          <p:cNvSpPr/>
          <p:nvPr/>
        </p:nvSpPr>
        <p:spPr>
          <a:xfrm>
            <a:off x="2764765" y="6081787"/>
            <a:ext cx="64464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https://norvig.com/spell-correct.html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1E5B009-5BF4-4234-B2BB-E1F17A22DBCC}"/>
              </a:ext>
            </a:extLst>
          </p:cNvPr>
          <p:cNvSpPr/>
          <p:nvPr/>
        </p:nvSpPr>
        <p:spPr>
          <a:xfrm>
            <a:off x="74312" y="2239258"/>
            <a:ext cx="123583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Edit –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некоторая операция, выполняемая над строкой, чтобы изменить ее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60CD69E-AF34-40A5-BFE7-40843266955D}"/>
              </a:ext>
            </a:extLst>
          </p:cNvPr>
          <p:cNvSpPr/>
          <p:nvPr/>
        </p:nvSpPr>
        <p:spPr>
          <a:xfrm>
            <a:off x="74312" y="2672784"/>
            <a:ext cx="40914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Insert </a:t>
            </a: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добавить букву</a:t>
            </a: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DB9E80D-A77E-4A0C-8C38-2173FF2EC957}"/>
              </a:ext>
            </a:extLst>
          </p:cNvPr>
          <p:cNvSpPr/>
          <p:nvPr/>
        </p:nvSpPr>
        <p:spPr>
          <a:xfrm>
            <a:off x="3359696" y="2923098"/>
            <a:ext cx="3687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insert_letter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400" dirty="0">
                <a:solidFill>
                  <a:srgbClr val="CE9178"/>
                </a:solidFill>
                <a:latin typeface="Courier New" panose="02070309020205020404" pitchFamily="49" charset="0"/>
              </a:rPr>
              <a:t>'re'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32F675D-AB96-4233-AFD2-854AD1B18A9D}"/>
              </a:ext>
            </a:extLst>
          </p:cNvPr>
          <p:cNvSpPr/>
          <p:nvPr/>
        </p:nvSpPr>
        <p:spPr>
          <a:xfrm>
            <a:off x="7183250" y="2922059"/>
            <a:ext cx="44935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{'are', 'ere', 'ore', 'red'}</a:t>
            </a:r>
            <a:endParaRPr lang="ru-RU" sz="200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F85DA55-0E93-400C-B7D7-82B9533D31B0}"/>
              </a:ext>
            </a:extLst>
          </p:cNvPr>
          <p:cNvSpPr/>
          <p:nvPr/>
        </p:nvSpPr>
        <p:spPr>
          <a:xfrm>
            <a:off x="103946" y="3208430"/>
            <a:ext cx="43921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Delete </a:t>
            </a: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убрать букву</a:t>
            </a: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0C89BAB-33DB-4678-A74F-9B0DBA3963EB}"/>
              </a:ext>
            </a:extLst>
          </p:cNvPr>
          <p:cNvSpPr/>
          <p:nvPr/>
        </p:nvSpPr>
        <p:spPr>
          <a:xfrm>
            <a:off x="3387697" y="3516337"/>
            <a:ext cx="4240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delete_letter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400" dirty="0">
                <a:solidFill>
                  <a:srgbClr val="CE9178"/>
                </a:solidFill>
                <a:latin typeface="Courier New" panose="02070309020205020404" pitchFamily="49" charset="0"/>
              </a:rPr>
              <a:t>'wiall'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B0C83F4-8B27-4810-8B7E-F273355FC0A4}"/>
              </a:ext>
            </a:extLst>
          </p:cNvPr>
          <p:cNvSpPr/>
          <p:nvPr/>
        </p:nvSpPr>
        <p:spPr>
          <a:xfrm>
            <a:off x="7627960" y="3547114"/>
            <a:ext cx="2646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{'wall', 'will'}</a:t>
            </a:r>
            <a:endParaRPr lang="ru-RU" sz="20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84E0CA7-9ACE-49FF-B3DB-C8E8710AABA2}"/>
              </a:ext>
            </a:extLst>
          </p:cNvPr>
          <p:cNvSpPr/>
          <p:nvPr/>
        </p:nvSpPr>
        <p:spPr>
          <a:xfrm>
            <a:off x="5707" y="3919917"/>
            <a:ext cx="84119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Switch </a:t>
            </a: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поменять местами 2 соседние буквы</a:t>
            </a: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68EA580-8861-46FF-B119-3B7A64D6ED9B}"/>
              </a:ext>
            </a:extLst>
          </p:cNvPr>
          <p:cNvSpPr/>
          <p:nvPr/>
        </p:nvSpPr>
        <p:spPr>
          <a:xfrm>
            <a:off x="5159577" y="4223787"/>
            <a:ext cx="4055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switch_letter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400" dirty="0">
                <a:solidFill>
                  <a:srgbClr val="CE9178"/>
                </a:solidFill>
                <a:latin typeface="Courier New" panose="02070309020205020404" pitchFamily="49" charset="0"/>
              </a:rPr>
              <a:t>'taem'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90BC197-CF47-446F-8859-31CF082D26FD}"/>
              </a:ext>
            </a:extLst>
          </p:cNvPr>
          <p:cNvSpPr/>
          <p:nvPr/>
        </p:nvSpPr>
        <p:spPr>
          <a:xfrm>
            <a:off x="9198788" y="4196986"/>
            <a:ext cx="2646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{'tame', 'team'}</a:t>
            </a:r>
            <a:endParaRPr lang="ru-RU" sz="20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452A18E-5F1F-4B05-B173-C54F8E58CFA5}"/>
              </a:ext>
            </a:extLst>
          </p:cNvPr>
          <p:cNvSpPr/>
          <p:nvPr/>
        </p:nvSpPr>
        <p:spPr>
          <a:xfrm>
            <a:off x="0" y="4525375"/>
            <a:ext cx="6816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Replace </a:t>
            </a: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заменить 1 букву на другую</a:t>
            </a: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E4FC5782-4E9B-4046-B88E-1BF4D548D419}"/>
              </a:ext>
            </a:extLst>
          </p:cNvPr>
          <p:cNvSpPr/>
          <p:nvPr/>
        </p:nvSpPr>
        <p:spPr>
          <a:xfrm>
            <a:off x="551384" y="5558189"/>
            <a:ext cx="8280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 –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количество операций редактирования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E02169E-07B1-4645-9FBF-001FB73A9778}"/>
              </a:ext>
            </a:extLst>
          </p:cNvPr>
          <p:cNvSpPr/>
          <p:nvPr/>
        </p:nvSpPr>
        <p:spPr>
          <a:xfrm>
            <a:off x="3951515" y="4829245"/>
            <a:ext cx="4055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replace_letter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400" dirty="0">
                <a:solidFill>
                  <a:srgbClr val="CE9178"/>
                </a:solidFill>
                <a:latin typeface="Courier New" panose="02070309020205020404" pitchFamily="49" charset="0"/>
              </a:rPr>
              <a:t>'red'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4367896F-3FB8-4C38-8731-6BDDEDC9771C}"/>
              </a:ext>
            </a:extLst>
          </p:cNvPr>
          <p:cNvSpPr/>
          <p:nvPr/>
        </p:nvSpPr>
        <p:spPr>
          <a:xfrm>
            <a:off x="3213314" y="5183564"/>
            <a:ext cx="88292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{'bed', 'fed', 'led', 'med', 'ned', 'rid', 'rud', 'wed'}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9838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/>
      <p:bldP spid="5" grpId="0"/>
      <p:bldP spid="6" grpId="0"/>
      <p:bldP spid="19" grpId="0"/>
      <p:bldP spid="7" grpId="0"/>
      <p:bldP spid="9" grpId="0"/>
      <p:bldP spid="20" grpId="0"/>
      <p:bldP spid="10" grpId="0"/>
      <p:bldP spid="11" grpId="0"/>
      <p:bldP spid="22" grpId="0"/>
      <p:bldP spid="25" grpId="0"/>
      <p:bldP spid="24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963327"/>
            <a:ext cx="7920880" cy="8277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AutoCorrect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Вероятностные Модели.  Долганов Антон Юрьевич 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4ADEDCB-67EA-4AA6-8C57-F3A9AB1307AE}"/>
              </a:ext>
            </a:extLst>
          </p:cNvPr>
          <p:cNvSpPr/>
          <p:nvPr/>
        </p:nvSpPr>
        <p:spPr>
          <a:xfrm>
            <a:off x="191344" y="1670076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Создайте возможных кандидатов за n правок (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n-edits)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E3A2F6A8-B7E1-4FAC-AB19-4605C32F2BC1}"/>
              </a:ext>
            </a:extLst>
          </p:cNvPr>
          <p:cNvSpPr/>
          <p:nvPr/>
        </p:nvSpPr>
        <p:spPr>
          <a:xfrm>
            <a:off x="2764765" y="6081787"/>
            <a:ext cx="64464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https://norvig.com/spell-correct.html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E19F70B-ADE0-45DD-97C1-8063F9DD6AD8}"/>
              </a:ext>
            </a:extLst>
          </p:cNvPr>
          <p:cNvSpPr/>
          <p:nvPr/>
        </p:nvSpPr>
        <p:spPr>
          <a:xfrm>
            <a:off x="299114" y="2333694"/>
            <a:ext cx="1159377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urier New" panose="02070309020205020404" pitchFamily="49" charset="0"/>
              </a:rPr>
              <a:t>edits1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urier New" panose="02070309020205020404" pitchFamily="49" charset="0"/>
              </a:rPr>
              <a:t>word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   letters    = </a:t>
            </a:r>
            <a:r>
              <a:rPr 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urier New" panose="02070309020205020404" pitchFamily="49" charset="0"/>
              </a:rPr>
              <a:t>abcdefghijklmnopqrstuvwxyz</a:t>
            </a:r>
            <a:r>
              <a:rPr lang="en-US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   splits     = 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[(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word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[: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word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:])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82C6FF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urier New" panose="02070309020205020404" pitchFamily="49" charset="0"/>
              </a:rPr>
              <a:t>range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DCDCAA"/>
                </a:solidFill>
                <a:latin typeface="Courier New" panose="02070309020205020404" pitchFamily="49" charset="0"/>
              </a:rPr>
              <a:t>len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word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)]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   deletes    = 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L + R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:]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    </a:t>
            </a:r>
            <a:r>
              <a:rPr lang="en-US" dirty="0">
                <a:solidFill>
                  <a:srgbClr val="C586C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L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R </a:t>
            </a:r>
            <a:r>
              <a:rPr lang="en-US" dirty="0">
                <a:solidFill>
                  <a:srgbClr val="82C6FF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splits </a:t>
            </a:r>
            <a:r>
              <a:rPr lang="en-US" dirty="0">
                <a:solidFill>
                  <a:srgbClr val="C586C0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R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   switches = 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L + R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+ R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+ R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:]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L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R </a:t>
            </a:r>
            <a:r>
              <a:rPr lang="en-US" dirty="0">
                <a:solidFill>
                  <a:srgbClr val="82C6FF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splits </a:t>
            </a:r>
            <a:r>
              <a:rPr lang="en-US" dirty="0">
                <a:solidFill>
                  <a:srgbClr val="C586C0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urier New" panose="02070309020205020404" pitchFamily="49" charset="0"/>
              </a:rPr>
              <a:t>len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R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   replaces   = 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L + c + R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:]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</a:t>
            </a:r>
            <a:r>
              <a:rPr lang="en-US" dirty="0">
                <a:solidFill>
                  <a:srgbClr val="C586C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L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R </a:t>
            </a:r>
            <a:r>
              <a:rPr lang="en-US" dirty="0">
                <a:solidFill>
                  <a:srgbClr val="82C6FF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splits </a:t>
            </a:r>
            <a:r>
              <a:rPr lang="en-US" dirty="0">
                <a:solidFill>
                  <a:srgbClr val="C586C0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R </a:t>
            </a:r>
            <a:r>
              <a:rPr lang="en-US" dirty="0">
                <a:solidFill>
                  <a:srgbClr val="C586C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c </a:t>
            </a:r>
            <a:r>
              <a:rPr lang="en-US" dirty="0">
                <a:solidFill>
                  <a:srgbClr val="82C6FF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letters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   inserts    = 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L + c + R               </a:t>
            </a:r>
            <a:r>
              <a:rPr lang="en-US" dirty="0">
                <a:solidFill>
                  <a:srgbClr val="C586C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L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R </a:t>
            </a:r>
            <a:r>
              <a:rPr lang="en-US" dirty="0">
                <a:solidFill>
                  <a:srgbClr val="82C6FF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splits </a:t>
            </a:r>
            <a:r>
              <a:rPr lang="en-US" dirty="0">
                <a:solidFill>
                  <a:srgbClr val="C586C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c </a:t>
            </a:r>
            <a:r>
              <a:rPr lang="en-US" dirty="0">
                <a:solidFill>
                  <a:srgbClr val="82C6FF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letters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set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deletes +  switches  + replaces + inserts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urier New" panose="02070309020205020404" pitchFamily="49" charset="0"/>
              </a:rPr>
              <a:t>edits2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urier New" panose="02070309020205020404" pitchFamily="49" charset="0"/>
              </a:rPr>
              <a:t>word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e2 </a:t>
            </a:r>
            <a:r>
              <a:rPr lang="en-US" dirty="0">
                <a:solidFill>
                  <a:srgbClr val="C586C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e1 </a:t>
            </a:r>
            <a:r>
              <a:rPr lang="en-US" dirty="0">
                <a:solidFill>
                  <a:srgbClr val="82C6FF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edits1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word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e2 </a:t>
            </a:r>
            <a:r>
              <a:rPr lang="en-US" dirty="0">
                <a:solidFill>
                  <a:srgbClr val="82C6FF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edits1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e1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18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963327"/>
            <a:ext cx="7920880" cy="8277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AutoCorrect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Вероятностные Модели.  Долганов Антон Юрьевич 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4ADEDCB-67EA-4AA6-8C57-F3A9AB1307AE}"/>
              </a:ext>
            </a:extLst>
          </p:cNvPr>
          <p:cNvSpPr/>
          <p:nvPr/>
        </p:nvSpPr>
        <p:spPr>
          <a:xfrm>
            <a:off x="2279576" y="1628800"/>
            <a:ext cx="6157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Отфильтруйте кандидатов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E3A2F6A8-B7E1-4FAC-AB19-4605C32F2BC1}"/>
              </a:ext>
            </a:extLst>
          </p:cNvPr>
          <p:cNvSpPr/>
          <p:nvPr/>
        </p:nvSpPr>
        <p:spPr>
          <a:xfrm>
            <a:off x="2764765" y="6081787"/>
            <a:ext cx="64464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https://norvig.com/spell-correct.html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599F682-B7D9-4E9A-B159-E8D9AB72429A}"/>
              </a:ext>
            </a:extLst>
          </p:cNvPr>
          <p:cNvSpPr/>
          <p:nvPr/>
        </p:nvSpPr>
        <p:spPr>
          <a:xfrm>
            <a:off x="396008" y="2879048"/>
            <a:ext cx="116526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urier New" panose="02070309020205020404" pitchFamily="49" charset="0"/>
              </a:rPr>
              <a:t>candidates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urier New" panose="02070309020205020404" pitchFamily="49" charset="0"/>
              </a:rPr>
              <a:t>word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known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word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82C6FF"/>
                </a:solidFill>
                <a:latin typeface="Courier New" panose="02070309020205020404" pitchFamily="49" charset="0"/>
              </a:rPr>
              <a:t>or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known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edits1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word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82C6FF"/>
                </a:solidFill>
                <a:latin typeface="Courier New" panose="02070309020205020404" pitchFamily="49" charset="0"/>
              </a:rPr>
              <a:t>or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known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edits2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word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82C6FF"/>
                </a:solidFill>
                <a:latin typeface="Courier New" panose="02070309020205020404" pitchFamily="49" charset="0"/>
              </a:rPr>
              <a:t>or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word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urier New" panose="02070309020205020404" pitchFamily="49" charset="0"/>
              </a:rPr>
              <a:t>known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urier New" panose="02070309020205020404" pitchFamily="49" charset="0"/>
              </a:rPr>
              <a:t>words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set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w </a:t>
            </a:r>
            <a:r>
              <a:rPr lang="en-US" dirty="0">
                <a:solidFill>
                  <a:srgbClr val="C586C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w </a:t>
            </a:r>
            <a:r>
              <a:rPr lang="en-US" dirty="0">
                <a:solidFill>
                  <a:srgbClr val="82C6FF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words </a:t>
            </a:r>
            <a:r>
              <a:rPr lang="en-US" dirty="0">
                <a:solidFill>
                  <a:srgbClr val="C586C0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w </a:t>
            </a:r>
            <a:r>
              <a:rPr lang="en-US" dirty="0">
                <a:solidFill>
                  <a:srgbClr val="82C6FF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Vocab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A4F3800-8CEA-48D8-865E-082BA79F3F28}"/>
              </a:ext>
            </a:extLst>
          </p:cNvPr>
          <p:cNvSpPr/>
          <p:nvPr/>
        </p:nvSpPr>
        <p:spPr>
          <a:xfrm>
            <a:off x="2135560" y="3173485"/>
            <a:ext cx="1728192" cy="34322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F8BD5D2-257F-4209-9013-D589AFC14DAD}"/>
              </a:ext>
            </a:extLst>
          </p:cNvPr>
          <p:cNvSpPr/>
          <p:nvPr/>
        </p:nvSpPr>
        <p:spPr>
          <a:xfrm>
            <a:off x="4370512" y="3173485"/>
            <a:ext cx="2661592" cy="34322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291FED7-EED7-4E7B-AE96-2FDEB37BEC48}"/>
              </a:ext>
            </a:extLst>
          </p:cNvPr>
          <p:cNvSpPr/>
          <p:nvPr/>
        </p:nvSpPr>
        <p:spPr>
          <a:xfrm>
            <a:off x="7538864" y="3173485"/>
            <a:ext cx="2661592" cy="34322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8B87567-6C0E-47A4-BFC8-1EE6D876B937}"/>
              </a:ext>
            </a:extLst>
          </p:cNvPr>
          <p:cNvSpPr/>
          <p:nvPr/>
        </p:nvSpPr>
        <p:spPr>
          <a:xfrm>
            <a:off x="10689029" y="3173485"/>
            <a:ext cx="867511" cy="34322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73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963327"/>
            <a:ext cx="7920880" cy="8277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AutoCorrect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Вероятностные Модели.  Долганов Антон Юрьевич 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4ADEDCB-67EA-4AA6-8C57-F3A9AB1307AE}"/>
              </a:ext>
            </a:extLst>
          </p:cNvPr>
          <p:cNvSpPr/>
          <p:nvPr/>
        </p:nvSpPr>
        <p:spPr>
          <a:xfrm>
            <a:off x="3071663" y="1640594"/>
            <a:ext cx="5832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Оцените вероятность слов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E3A2F6A8-B7E1-4FAC-AB19-4605C32F2BC1}"/>
              </a:ext>
            </a:extLst>
          </p:cNvPr>
          <p:cNvSpPr/>
          <p:nvPr/>
        </p:nvSpPr>
        <p:spPr>
          <a:xfrm>
            <a:off x="2764765" y="6081787"/>
            <a:ext cx="64464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https://norvig.com/spell-correct.html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21B3347-C845-4F6A-A233-69060D488D5B}"/>
              </a:ext>
            </a:extLst>
          </p:cNvPr>
          <p:cNvSpPr/>
          <p:nvPr/>
        </p:nvSpPr>
        <p:spPr>
          <a:xfrm>
            <a:off x="695400" y="2636912"/>
            <a:ext cx="58767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urier New" panose="02070309020205020404" pitchFamily="49" charset="0"/>
              </a:rPr>
              <a:t>P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urier New" panose="02070309020205020404" pitchFamily="49" charset="0"/>
              </a:rPr>
              <a:t>word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9CDCFE"/>
                </a:solidFill>
                <a:latin typeface="Courier New" panose="02070309020205020404" pitchFamily="49" charset="0"/>
              </a:rPr>
              <a:t>Vocab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   N=</a:t>
            </a:r>
            <a:r>
              <a:rPr lang="en-US" dirty="0">
                <a:solidFill>
                  <a:srgbClr val="DCDCAA"/>
                </a:solidFill>
                <a:latin typeface="Courier New" panose="02070309020205020404" pitchFamily="49" charset="0"/>
              </a:rPr>
              <a:t>sum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Vocab.values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())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Vocab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word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/ N</a:t>
            </a: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urier New" panose="02070309020205020404" pitchFamily="49" charset="0"/>
              </a:rPr>
              <a:t>correction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urier New" panose="02070309020205020404" pitchFamily="49" charset="0"/>
              </a:rPr>
              <a:t>word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urier New" panose="02070309020205020404" pitchFamily="49" charset="0"/>
              </a:rPr>
              <a:t>max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candidates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word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),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 key=P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13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963327"/>
            <a:ext cx="7920880" cy="8277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AutoCorrect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Вероятностные Модели.  Долганов Антон Юрьевич 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4ADEDCB-67EA-4AA6-8C57-F3A9AB1307AE}"/>
              </a:ext>
            </a:extLst>
          </p:cNvPr>
          <p:cNvSpPr/>
          <p:nvPr/>
        </p:nvSpPr>
        <p:spPr>
          <a:xfrm>
            <a:off x="3246909" y="1555620"/>
            <a:ext cx="5832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Minimum Edit Distance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5DF42480-D4BA-4128-A37B-CFA1937B8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83580"/>
              </p:ext>
            </p:extLst>
          </p:nvPr>
        </p:nvGraphicFramePr>
        <p:xfrm>
          <a:off x="8869975" y="1051082"/>
          <a:ext cx="2894732" cy="3008952"/>
        </p:xfrm>
        <a:graphic>
          <a:graphicData uri="http://schemas.openxmlformats.org/drawingml/2006/table">
            <a:tbl>
              <a:tblPr/>
              <a:tblGrid>
                <a:gridCol w="488497">
                  <a:extLst>
                    <a:ext uri="{9D8B030D-6E8A-4147-A177-3AD203B41FA5}">
                      <a16:colId xmlns:a16="http://schemas.microsoft.com/office/drawing/2014/main" val="3100146398"/>
                    </a:ext>
                  </a:extLst>
                </a:gridCol>
                <a:gridCol w="481247">
                  <a:extLst>
                    <a:ext uri="{9D8B030D-6E8A-4147-A177-3AD203B41FA5}">
                      <a16:colId xmlns:a16="http://schemas.microsoft.com/office/drawing/2014/main" val="1336039035"/>
                    </a:ext>
                  </a:extLst>
                </a:gridCol>
                <a:gridCol w="481247">
                  <a:extLst>
                    <a:ext uri="{9D8B030D-6E8A-4147-A177-3AD203B41FA5}">
                      <a16:colId xmlns:a16="http://schemas.microsoft.com/office/drawing/2014/main" val="3746652067"/>
                    </a:ext>
                  </a:extLst>
                </a:gridCol>
                <a:gridCol w="481247">
                  <a:extLst>
                    <a:ext uri="{9D8B030D-6E8A-4147-A177-3AD203B41FA5}">
                      <a16:colId xmlns:a16="http://schemas.microsoft.com/office/drawing/2014/main" val="3157328716"/>
                    </a:ext>
                  </a:extLst>
                </a:gridCol>
                <a:gridCol w="481247">
                  <a:extLst>
                    <a:ext uri="{9D8B030D-6E8A-4147-A177-3AD203B41FA5}">
                      <a16:colId xmlns:a16="http://schemas.microsoft.com/office/drawing/2014/main" val="1968958100"/>
                    </a:ext>
                  </a:extLst>
                </a:gridCol>
                <a:gridCol w="481247">
                  <a:extLst>
                    <a:ext uri="{9D8B030D-6E8A-4147-A177-3AD203B41FA5}">
                      <a16:colId xmlns:a16="http://schemas.microsoft.com/office/drawing/2014/main" val="4007401861"/>
                    </a:ext>
                  </a:extLst>
                </a:gridCol>
              </a:tblGrid>
              <a:tr h="501492">
                <a:tc>
                  <a:txBody>
                    <a:bodyPr/>
                    <a:lstStyle/>
                    <a:p>
                      <a:pPr algn="l" fontAlgn="ctr"/>
                      <a:endParaRPr lang="ru-RU" sz="2600" b="1" i="0" u="none" strike="noStrike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6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#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6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h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6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6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6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414104"/>
                  </a:ext>
                </a:extLst>
              </a:tr>
              <a:tr h="50149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6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#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943022"/>
                  </a:ext>
                </a:extLst>
              </a:tr>
              <a:tr h="501492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6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l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0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06614"/>
                  </a:ext>
                </a:extLst>
              </a:tr>
              <a:tr h="501492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6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0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5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030819"/>
                  </a:ext>
                </a:extLst>
              </a:tr>
              <a:tr h="501492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6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v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0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5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037247"/>
                  </a:ext>
                </a:extLst>
              </a:tr>
              <a:tr h="501492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26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0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5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5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961562"/>
                  </a:ext>
                </a:extLst>
              </a:tr>
            </a:tbl>
          </a:graphicData>
        </a:graphic>
      </p:graphicFrame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D8E76A2-AC38-4ED6-A8F4-7943869CD1F2}"/>
              </a:ext>
            </a:extLst>
          </p:cNvPr>
          <p:cNvSpPr/>
          <p:nvPr/>
        </p:nvSpPr>
        <p:spPr>
          <a:xfrm>
            <a:off x="1542486" y="1986850"/>
            <a:ext cx="7467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Динамическое программирование</a:t>
            </a:r>
            <a:endParaRPr lang="tr-TR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307DA44-030A-49EC-A8A0-07DAE9503454}"/>
              </a:ext>
            </a:extLst>
          </p:cNvPr>
          <p:cNvSpPr/>
          <p:nvPr/>
        </p:nvSpPr>
        <p:spPr>
          <a:xfrm>
            <a:off x="665912" y="2412271"/>
            <a:ext cx="3544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Инициализация</a:t>
            </a:r>
            <a:endParaRPr lang="tr-TR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03F2D749-5CD5-47C2-947D-9C07DD3A857A}"/>
                  </a:ext>
                </a:extLst>
              </p:cNvPr>
              <p:cNvSpPr/>
              <p:nvPr/>
            </p:nvSpPr>
            <p:spPr>
              <a:xfrm>
                <a:off x="1320553" y="2918814"/>
                <a:ext cx="415902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𝐷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0,0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=0</m:t>
                      </m:r>
                    </m:oMath>
                  </m:oMathPara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𝐷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,0</m:t>
                          </m:r>
                        </m:e>
                      </m:d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𝐷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−1,0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+</m:t>
                      </m:r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𝑑𝑒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𝑐𝑜𝑠𝑡</m:t>
                          </m:r>
                        </m:sub>
                      </m:sSub>
                    </m:oMath>
                  </m:oMathPara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𝐷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0</m:t>
                          </m:r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𝑗</m:t>
                          </m:r>
                        </m:e>
                      </m:d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𝐷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0</m:t>
                          </m:r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𝑗</m:t>
                          </m:r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−1</m:t>
                          </m:r>
                        </m:e>
                      </m:d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+</m:t>
                      </m:r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𝑖𝑛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𝑐𝑜𝑠𝑡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03F2D749-5CD5-47C2-947D-9C07DD3A85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553" y="2918814"/>
                <a:ext cx="4159024" cy="1200329"/>
              </a:xfrm>
              <a:prstGeom prst="rect">
                <a:avLst/>
              </a:prstGeom>
              <a:blipFill>
                <a:blip r:embed="rId4"/>
                <a:stretch>
                  <a:fillRect l="-440" b="-65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C37CC88-6971-4366-8BD2-57E4518410D6}"/>
              </a:ext>
            </a:extLst>
          </p:cNvPr>
          <p:cNvSpPr/>
          <p:nvPr/>
        </p:nvSpPr>
        <p:spPr>
          <a:xfrm>
            <a:off x="559827" y="4021832"/>
            <a:ext cx="23086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Операции</a:t>
            </a:r>
            <a:endParaRPr lang="tr-TR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17CA1960-2E90-44D9-B46D-75C78AAC2C84}"/>
                  </a:ext>
                </a:extLst>
              </p:cNvPr>
              <p:cNvSpPr/>
              <p:nvPr/>
            </p:nvSpPr>
            <p:spPr>
              <a:xfrm>
                <a:off x="0" y="4596157"/>
                <a:ext cx="8858751" cy="1785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𝐷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𝑗</m:t>
                          </m:r>
                        </m:e>
                      </m:d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𝐷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−1,</m:t>
                                      </m:r>
                                      <m: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+</m:t>
                                  </m:r>
                                  <m: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𝑑𝑒</m:t>
                                  </m:r>
                                  <m:sSub>
                                    <m:sSubPr>
                                      <m:ctrlP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𝑐𝑜𝑠𝑡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𝐷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+</m:t>
                                  </m:r>
                                  <m: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𝑖𝑛</m:t>
                                  </m:r>
                                  <m:sSub>
                                    <m:sSubPr>
                                      <m:ctrlP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𝑐𝑜𝑠𝑡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𝐷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−1,</m:t>
                                      </m:r>
                                      <m:r>
                                        <a:rPr lang="en-US" sz="24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24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{"/>
                                      <m:endChr m:val=""/>
                                      <m:ctrlPr>
                                        <a:rPr lang="en-US" sz="24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</m:ctrlPr>
                                    </m:dPr>
                                    <m:e>
                                      <m:eqArr>
                                        <m:eqArrPr>
                                          <m:ctrlPr>
                                            <a:rPr lang="en-US" sz="2400" b="0" i="1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  <a:cs typeface="Verdana" panose="020B0604030504040204" pitchFamily="34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2400" b="0" i="1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  <a:cs typeface="Verdana" panose="020B0604030504040204" pitchFamily="34" charset="0"/>
                                            </a:rPr>
                                            <m:t>𝑟𝑒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dirty="0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  <a:cs typeface="Verdan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dirty="0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  <a:cs typeface="Verdana" panose="020B0604030504040204" pitchFamily="34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dirty="0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  <a:cs typeface="Verdana" panose="020B0604030504040204" pitchFamily="34" charset="0"/>
                                                </a:rPr>
                                                <m:t>𝑐𝑜𝑠𝑡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  <a:cs typeface="Verdana" panose="020B0604030504040204" pitchFamily="34" charset="0"/>
                                            </a:rPr>
                                            <m:t>; </m:t>
                                          </m:r>
                                          <m:r>
                                            <a:rPr lang="en-US" sz="2400" b="0" i="1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  <a:cs typeface="Verdana" panose="020B0604030504040204" pitchFamily="34" charset="0"/>
                                            </a:rPr>
                                            <m:t>𝑖𝑓</m:t>
                                          </m:r>
                                          <m:r>
                                            <a:rPr lang="en-US" sz="2400" b="0" i="1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  <a:cs typeface="Verdana" panose="020B0604030504040204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2400" b="0" i="1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  <a:cs typeface="Verdana" panose="020B0604030504040204" pitchFamily="34" charset="0"/>
                                            </a:rPr>
                                            <m:t>𝑠𝑜𝑢𝑟𝑐𝑒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2400" b="0" i="1" dirty="0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  <a:cs typeface="Verdana" panose="020B060403050404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dirty="0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  <a:cs typeface="Verdana" panose="020B0604030504040204" pitchFamily="34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lit/>
                                            </m:rPr>
                                            <a:rPr lang="en-US" sz="2400" i="1" dirty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  <a:cs typeface="Verdana" panose="020B0604030504040204" pitchFamily="34" charset="0"/>
                                            </a:rPr>
                                            <m:t>≠</m:t>
                                          </m:r>
                                          <m:r>
                                            <a:rPr lang="en-US" sz="2400" b="0" i="1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  <a:cs typeface="Verdana" panose="020B0604030504040204" pitchFamily="34" charset="0"/>
                                            </a:rPr>
                                            <m:t>𝑡𝑎𝑟𝑔𝑒𝑡</m:t>
                                          </m:r>
                                          <m:r>
                                            <a:rPr lang="en-US" sz="2400" b="0" i="1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  <a:cs typeface="Verdana" panose="020B0604030504040204" pitchFamily="34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sz="2400" b="0" i="1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  <a:cs typeface="Verdana" panose="020B0604030504040204" pitchFamily="34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2400" b="0" i="1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  <a:cs typeface="Verdana" panose="020B0604030504040204" pitchFamily="34" charset="0"/>
                                            </a:rPr>
                                            <m:t>]</m:t>
                                          </m:r>
                                          <m:r>
                                            <m:rPr>
                                              <m:lit/>
                                            </m:rPr>
                                            <a:rPr lang="en-US" sz="2400" b="0" i="1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  <a:cs typeface="Verdana" panose="020B0604030504040204" pitchFamily="34" charset="0"/>
                                            </a:rPr>
                                            <m:t> </m:t>
                                          </m:r>
                                        </m:e>
                                        <m:e>
                                          <m:r>
                                            <a:rPr lang="en-US" sz="2400" b="0" i="1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  <a:cs typeface="Verdana" panose="020B0604030504040204" pitchFamily="34" charset="0"/>
                                            </a:rPr>
                                            <m:t>0, </m:t>
                                          </m:r>
                                          <m:r>
                                            <a:rPr lang="en-US" sz="2400" b="0" i="1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  <a:cs typeface="Verdana" panose="020B0604030504040204" pitchFamily="34" charset="0"/>
                                            </a:rPr>
                                            <m:t>𝑖𝑓</m:t>
                                          </m:r>
                                          <m:r>
                                            <a:rPr lang="en-US" sz="2400" b="0" i="1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  <a:cs typeface="Verdana" panose="020B0604030504040204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2400" b="0" i="1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  <a:cs typeface="Verdana" panose="020B0604030504040204" pitchFamily="34" charset="0"/>
                                            </a:rPr>
                                            <m:t>𝑠𝑜𝑢𝑟𝑐𝑒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2400" b="0" i="1" dirty="0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  <a:cs typeface="Verdana" panose="020B060403050404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dirty="0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  <a:cs typeface="Verdana" panose="020B0604030504040204" pitchFamily="34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  <m:r>
                                            <a:rPr lang="en-US" sz="2400" b="0" i="1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  <a:cs typeface="Verdana" panose="020B0604030504040204" pitchFamily="34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sz="2400" b="0" i="1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  <a:cs typeface="Verdana" panose="020B0604030504040204" pitchFamily="34" charset="0"/>
                                            </a:rPr>
                                            <m:t>𝑡𝑎𝑟𝑔𝑒𝑡</m:t>
                                          </m:r>
                                          <m:r>
                                            <a:rPr lang="en-US" sz="2400" b="0" i="1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  <a:cs typeface="Verdana" panose="020B0604030504040204" pitchFamily="34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sz="2400" b="0" i="1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  <a:cs typeface="Verdana" panose="020B0604030504040204" pitchFamily="34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2400" b="0" i="1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  <a:cs typeface="Verdana" panose="020B0604030504040204" pitchFamily="34" charset="0"/>
                                            </a:rPr>
                                            <m:t>]</m:t>
                                          </m:r>
                                        </m:e>
                                      </m:eqArr>
                                    </m:e>
                                  </m:d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17CA1960-2E90-44D9-B46D-75C78AAC2C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96157"/>
                <a:ext cx="8858751" cy="17856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DDF9F8A7-EE74-46B2-B2AD-C3A8F9808302}"/>
                  </a:ext>
                </a:extLst>
              </p:cNvPr>
              <p:cNvSpPr/>
              <p:nvPr/>
            </p:nvSpPr>
            <p:spPr>
              <a:xfrm>
                <a:off x="6117995" y="2907600"/>
                <a:ext cx="176439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𝑑𝑒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𝑐𝑜𝑠𝑡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=1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𝑖𝑛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𝑐𝑜𝑠𝑡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=1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𝑟𝑒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𝑐𝑜𝑠𝑡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=2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DDF9F8A7-EE74-46B2-B2AD-C3A8F98083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995" y="2907600"/>
                <a:ext cx="1764394" cy="1200329"/>
              </a:xfrm>
              <a:prstGeom prst="rect">
                <a:avLst/>
              </a:prstGeom>
              <a:blipFill>
                <a:blip r:embed="rId6"/>
                <a:stretch>
                  <a:fillRect b="-30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3954EB5-7B88-4ABE-96C0-E0067913FD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4218" y="4471244"/>
            <a:ext cx="2317955" cy="207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6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18" grpId="0"/>
      <p:bldP spid="19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15780" y="6476951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8FBCF8B-35C7-47E7-95BF-CB2E8F65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855BF48-2887-4862-9EF2-7FBA0ACEC95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7DA2C8-8DBF-49B0-AB24-6E896CDDCCA0}"/>
              </a:ext>
            </a:extLst>
          </p:cNvPr>
          <p:cNvSpPr txBox="1"/>
          <p:nvPr/>
        </p:nvSpPr>
        <p:spPr>
          <a:xfrm>
            <a:off x="675589" y="1921543"/>
            <a:ext cx="58524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Предварительная обработка</a:t>
            </a:r>
          </a:p>
          <a:p>
            <a:endParaRPr lang="ru-RU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Autocorrect 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Autocomplete </a:t>
            </a:r>
            <a:endParaRPr lang="ru-RU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0F5DF9A-E5F9-4E49-8316-C6C508F77BAA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Вероятностные Модели.  Долганов Антон Юрьевич 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765EE89-A799-4C1E-8737-B81932E13085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33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5560" y="980729"/>
            <a:ext cx="7920880" cy="8277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Autocomplete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461575" y="6475125"/>
            <a:ext cx="730425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19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A4B6046-830F-4561-A951-D2BD5821A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F4501FB7-026F-48A5-8EA6-43CD2469107D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F537AF6-99A8-4318-B87B-1271A83892B4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07BD8F3-0E06-46AD-B8C6-AB8CA3AB5803}"/>
              </a:ext>
            </a:extLst>
          </p:cNvPr>
          <p:cNvSpPr/>
          <p:nvPr/>
        </p:nvSpPr>
        <p:spPr>
          <a:xfrm>
            <a:off x="2279576" y="270810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Вероятностные Модели.  Долганов Антон Юрьевич 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510C964-6453-4DEF-809B-8166042A9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505" y="2006100"/>
            <a:ext cx="4752528" cy="195352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2395D7B-7AC6-4410-9E07-256256F6F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8480" y="2307693"/>
            <a:ext cx="3468241" cy="392537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B53A0D9-146E-4F72-8EE3-BC9AB901E8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8919" y="4270380"/>
            <a:ext cx="4110678" cy="220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5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15780" y="6476951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8FBCF8B-35C7-47E7-95BF-CB2E8F65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855BF48-2887-4862-9EF2-7FBA0ACEC95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C443E87-AF8E-42E4-8055-EE1FBDC306B0}"/>
              </a:ext>
            </a:extLst>
          </p:cNvPr>
          <p:cNvSpPr txBox="1">
            <a:spLocks/>
          </p:cNvSpPr>
          <p:nvPr/>
        </p:nvSpPr>
        <p:spPr>
          <a:xfrm>
            <a:off x="1919536" y="87307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Ранее в Машинном Обучении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CB021AE-9AA7-4E59-B2DF-934B3C25C99E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C9C5F7F-EF47-4D74-9172-1DA68A5C095C}"/>
              </a:ext>
            </a:extLst>
          </p:cNvPr>
          <p:cNvSpPr/>
          <p:nvPr/>
        </p:nvSpPr>
        <p:spPr>
          <a:xfrm>
            <a:off x="2279576" y="270810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Введение в обработку естественного языка. Антон Долганов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ED249B-5CE0-48DE-8EC3-09CD6541B460}"/>
              </a:ext>
            </a:extLst>
          </p:cNvPr>
          <p:cNvSpPr txBox="1"/>
          <p:nvPr/>
        </p:nvSpPr>
        <p:spPr>
          <a:xfrm>
            <a:off x="0" y="1988840"/>
            <a:ext cx="124573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Цели и задачи обработки естественного языка</a:t>
            </a:r>
            <a:endParaRPr lang="en-US" sz="2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tr-TR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Regular Expressions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BF8909-112F-4272-94B3-3598B5564964}"/>
              </a:ext>
            </a:extLst>
          </p:cNvPr>
          <p:cNvSpPr txBox="1"/>
          <p:nvPr/>
        </p:nvSpPr>
        <p:spPr>
          <a:xfrm>
            <a:off x="479375" y="3429000"/>
            <a:ext cx="972108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Модуль Python RE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Регулярные выражения и их синтаксис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Метасимволы регулярных выражений, специальные последовательности и классы символов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Методы и объекты регулярных выражений</a:t>
            </a:r>
          </a:p>
        </p:txBody>
      </p:sp>
    </p:spTree>
    <p:extLst>
      <p:ext uri="{BB962C8B-B14F-4D97-AF65-F5344CB8AC3E}">
        <p14:creationId xmlns:p14="http://schemas.microsoft.com/office/powerpoint/2010/main" val="108073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5560" y="980729"/>
            <a:ext cx="7920880" cy="8277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Autocomplete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461575" y="6475125"/>
            <a:ext cx="730425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20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A4B6046-830F-4561-A951-D2BD5821A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F4501FB7-026F-48A5-8EA6-43CD2469107D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F537AF6-99A8-4318-B87B-1271A83892B4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07BD8F3-0E06-46AD-B8C6-AB8CA3AB5803}"/>
              </a:ext>
            </a:extLst>
          </p:cNvPr>
          <p:cNvSpPr/>
          <p:nvPr/>
        </p:nvSpPr>
        <p:spPr>
          <a:xfrm>
            <a:off x="2279576" y="270810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Вероятностные Модели.  Долганов Антон Юрьевич 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9F50922-05C8-4E7D-8B3A-9B72A2112C24}"/>
              </a:ext>
            </a:extLst>
          </p:cNvPr>
          <p:cNvSpPr/>
          <p:nvPr/>
        </p:nvSpPr>
        <p:spPr>
          <a:xfrm>
            <a:off x="4311882" y="1650667"/>
            <a:ext cx="33682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</a:rPr>
              <a:t>Языковая модель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4C53E6FB-62C6-4097-A451-19FFE1C56272}"/>
              </a:ext>
            </a:extLst>
          </p:cNvPr>
          <p:cNvSpPr/>
          <p:nvPr/>
        </p:nvSpPr>
        <p:spPr>
          <a:xfrm>
            <a:off x="1668615" y="3155801"/>
            <a:ext cx="14051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Корпус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BA3E056C-2461-45A3-9DE3-18B9B397E3DF}"/>
              </a:ext>
            </a:extLst>
          </p:cNvPr>
          <p:cNvSpPr/>
          <p:nvPr/>
        </p:nvSpPr>
        <p:spPr>
          <a:xfrm>
            <a:off x="3305974" y="3248254"/>
            <a:ext cx="648072" cy="507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1EA9AF6-22A9-4C4B-8F54-A8AD49ABF8A0}"/>
              </a:ext>
            </a:extLst>
          </p:cNvPr>
          <p:cNvSpPr/>
          <p:nvPr/>
        </p:nvSpPr>
        <p:spPr>
          <a:xfrm>
            <a:off x="4143200" y="3172415"/>
            <a:ext cx="32490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Языковая модель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9203DC3-57F7-4020-8000-D2822CCFEBF4}"/>
              </a:ext>
            </a:extLst>
          </p:cNvPr>
          <p:cNvSpPr/>
          <p:nvPr/>
        </p:nvSpPr>
        <p:spPr>
          <a:xfrm>
            <a:off x="8328247" y="3125236"/>
            <a:ext cx="31333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Предсказание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19" name="Стрелка: вправо 18">
            <a:extLst>
              <a:ext uri="{FF2B5EF4-FFF2-40B4-BE49-F238E27FC236}">
                <a16:creationId xmlns:a16="http://schemas.microsoft.com/office/drawing/2014/main" id="{E1D84824-3BA3-4C60-9733-740167916CC5}"/>
              </a:ext>
            </a:extLst>
          </p:cNvPr>
          <p:cNvSpPr/>
          <p:nvPr/>
        </p:nvSpPr>
        <p:spPr>
          <a:xfrm>
            <a:off x="7356140" y="3194537"/>
            <a:ext cx="648072" cy="507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0C637D44-2409-47BB-9258-60C70321A968}"/>
              </a:ext>
            </a:extLst>
          </p:cNvPr>
          <p:cNvSpPr/>
          <p:nvPr/>
        </p:nvSpPr>
        <p:spPr>
          <a:xfrm>
            <a:off x="958728" y="2256884"/>
            <a:ext cx="108680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Генерируем следующее слово </a:t>
            </a:r>
            <a:r>
              <a:rPr lang="ru-RU" sz="3200" dirty="0">
                <a:solidFill>
                  <a:schemeClr val="bg1"/>
                </a:solidFill>
              </a:rPr>
              <a:t>с учетом предыдущих слов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30EF3A3-5D3F-4EB6-B13F-5D75619EB1A1}"/>
              </a:ext>
            </a:extLst>
          </p:cNvPr>
          <p:cNvSpPr/>
          <p:nvPr/>
        </p:nvSpPr>
        <p:spPr>
          <a:xfrm>
            <a:off x="3397729" y="3977124"/>
            <a:ext cx="5396542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Распознавание </a:t>
            </a:r>
            <a:r>
              <a:rPr lang="ru-RU" sz="3200" dirty="0" smtClean="0">
                <a:solidFill>
                  <a:schemeClr val="bg1"/>
                </a:solidFill>
              </a:rPr>
              <a:t>речи</a:t>
            </a:r>
          </a:p>
          <a:p>
            <a:endParaRPr lang="ru-RU" sz="3200" dirty="0">
              <a:solidFill>
                <a:schemeClr val="bg1"/>
              </a:solidFill>
            </a:endParaRPr>
          </a:p>
          <a:p>
            <a:r>
              <a:rPr lang="ru-RU" sz="3200" dirty="0" smtClean="0">
                <a:solidFill>
                  <a:schemeClr val="bg1"/>
                </a:solidFill>
              </a:rPr>
              <a:t>Орфографическая коррекция</a:t>
            </a:r>
          </a:p>
          <a:p>
            <a:endParaRPr lang="ru-RU" sz="3200" dirty="0">
              <a:solidFill>
                <a:schemeClr val="bg1"/>
              </a:solidFill>
            </a:endParaRPr>
          </a:p>
          <a:p>
            <a:r>
              <a:rPr lang="ru-RU" sz="3200" dirty="0" smtClean="0">
                <a:solidFill>
                  <a:schemeClr val="bg1"/>
                </a:solidFill>
              </a:rPr>
              <a:t>Дополняющая </a:t>
            </a:r>
            <a:r>
              <a:rPr lang="ru-RU" sz="3200" dirty="0">
                <a:solidFill>
                  <a:schemeClr val="bg1"/>
                </a:solidFill>
              </a:rPr>
              <a:t>коммуникация</a:t>
            </a:r>
          </a:p>
        </p:txBody>
      </p:sp>
    </p:spTree>
    <p:extLst>
      <p:ext uri="{BB962C8B-B14F-4D97-AF65-F5344CB8AC3E}">
        <p14:creationId xmlns:p14="http://schemas.microsoft.com/office/powerpoint/2010/main" val="126513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4" grpId="0" animBg="1"/>
      <p:bldP spid="17" grpId="0"/>
      <p:bldP spid="18" grpId="0"/>
      <p:bldP spid="19" grpId="0" animBg="1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5560" y="980729"/>
            <a:ext cx="7920880" cy="82773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N-gram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-Граммы)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461575" y="6475125"/>
            <a:ext cx="730425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21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A4B6046-830F-4561-A951-D2BD5821A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F4501FB7-026F-48A5-8EA6-43CD2469107D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F537AF6-99A8-4318-B87B-1271A83892B4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07BD8F3-0E06-46AD-B8C6-AB8CA3AB5803}"/>
              </a:ext>
            </a:extLst>
          </p:cNvPr>
          <p:cNvSpPr/>
          <p:nvPr/>
        </p:nvSpPr>
        <p:spPr>
          <a:xfrm>
            <a:off x="2279576" y="270810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Вероятностные Модели.  Долганов Антон Юрьевич 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0C637D44-2409-47BB-9258-60C70321A968}"/>
              </a:ext>
            </a:extLst>
          </p:cNvPr>
          <p:cNvSpPr/>
          <p:nvPr/>
        </p:nvSpPr>
        <p:spPr>
          <a:xfrm>
            <a:off x="2999656" y="1653544"/>
            <a:ext cx="5878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</a:rPr>
              <a:t>Последовательности </a:t>
            </a:r>
            <a:r>
              <a:rPr lang="en-US" sz="3600" dirty="0" smtClean="0">
                <a:solidFill>
                  <a:schemeClr val="bg1"/>
                </a:solidFill>
              </a:rPr>
              <a:t>N-</a:t>
            </a:r>
            <a:r>
              <a:rPr lang="ru-RU" sz="3600" dirty="0" smtClean="0">
                <a:solidFill>
                  <a:schemeClr val="bg1"/>
                </a:solidFill>
              </a:rPr>
              <a:t>слов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33834FE1-E32F-4C9B-B616-392A6331F089}"/>
              </a:ext>
            </a:extLst>
          </p:cNvPr>
          <p:cNvSpPr/>
          <p:nvPr/>
        </p:nvSpPr>
        <p:spPr>
          <a:xfrm>
            <a:off x="250900" y="2144147"/>
            <a:ext cx="40573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 like machine learning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F603216-54BD-4C0A-968D-7D514813A060}"/>
              </a:ext>
            </a:extLst>
          </p:cNvPr>
          <p:cNvSpPr/>
          <p:nvPr/>
        </p:nvSpPr>
        <p:spPr>
          <a:xfrm>
            <a:off x="353545" y="2635554"/>
            <a:ext cx="10801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1" dirty="0">
                <a:solidFill>
                  <a:srgbClr val="D5D5D5"/>
                </a:solidFill>
                <a:latin typeface="Courier New" panose="02070309020205020404" pitchFamily="49" charset="0"/>
              </a:rPr>
              <a:t>Uni-gram</a:t>
            </a:r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: </a:t>
            </a:r>
            <a:endParaRPr lang="en-US" sz="2000" dirty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{('&lt;s&gt;',): 2, ('i',): 1, ('like',): 2, ('machine',): 2, ('learning',): 3, ('&lt;/s&gt;',): 2, ('deep',): 1, ('is',): 1}</a:t>
            </a:r>
            <a:endParaRPr lang="ru-RU" sz="2000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71584DED-B894-4519-9F7D-EC73A4322151}"/>
              </a:ext>
            </a:extLst>
          </p:cNvPr>
          <p:cNvSpPr/>
          <p:nvPr/>
        </p:nvSpPr>
        <p:spPr>
          <a:xfrm>
            <a:off x="5172348" y="2189298"/>
            <a:ext cx="68146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Deep learning is like machine learning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E7515F1-A6FA-4216-9504-80038FBB166E}"/>
              </a:ext>
            </a:extLst>
          </p:cNvPr>
          <p:cNvSpPr/>
          <p:nvPr/>
        </p:nvSpPr>
        <p:spPr>
          <a:xfrm>
            <a:off x="353545" y="3712836"/>
            <a:ext cx="116689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1" dirty="0">
                <a:solidFill>
                  <a:srgbClr val="D5D5D5"/>
                </a:solidFill>
                <a:latin typeface="Courier New" panose="02070309020205020404" pitchFamily="49" charset="0"/>
              </a:rPr>
              <a:t>Bi-gram</a:t>
            </a:r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: </a:t>
            </a:r>
            <a:endParaRPr lang="en-US" sz="2000" dirty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{('&lt;s&gt;', 'i'): 1, ('i', 'like'): 1, ('like', 'machine'): 2, </a:t>
            </a:r>
            <a:endParaRPr lang="en-US" sz="2000" dirty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('machine', 'learning'): 2, ('learning', '&lt;/s&gt;'): 2, ('&lt;s&gt;', 'deep'): 1, ('deep', 'learning'): 1, ('learning', 'is'): 1, ('is', 'like'): 1}</a:t>
            </a:r>
            <a:endParaRPr lang="ru-RU" sz="20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F215518-7D3C-47A1-A4AF-43E72F91DE20}"/>
              </a:ext>
            </a:extLst>
          </p:cNvPr>
          <p:cNvSpPr/>
          <p:nvPr/>
        </p:nvSpPr>
        <p:spPr>
          <a:xfrm>
            <a:off x="353545" y="5023882"/>
            <a:ext cx="1110803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1" dirty="0">
                <a:solidFill>
                  <a:srgbClr val="D5D5D5"/>
                </a:solidFill>
                <a:latin typeface="Courier New" panose="02070309020205020404" pitchFamily="49" charset="0"/>
              </a:rPr>
              <a:t>Tri-gram</a:t>
            </a:r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: </a:t>
            </a:r>
            <a:endParaRPr lang="en-US" sz="2000" dirty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{('&lt;s&gt;', 'i', 'like'): 1, ('i', 'like', 'machine'): 1, </a:t>
            </a:r>
            <a:endParaRPr lang="en-US" sz="2000" dirty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('like', 'machine', 'learning'): 2, ('machine', 'learning', '&lt;/s&gt;'): 2, ('&lt;s&gt;', 'deep', 'learning'): 1, ('deep', 'learning', 'is'): 1, ('learning', 'is', 'like'): 1, ('is', 'like', 'machine'): 1}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7448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/>
      <p:bldP spid="5" grpId="0"/>
      <p:bldP spid="23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5928" y="90218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Вероятности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461575" y="6475125"/>
            <a:ext cx="730425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22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A4B6046-830F-4561-A951-D2BD5821A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F4501FB7-026F-48A5-8EA6-43CD2469107D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F537AF6-99A8-4318-B87B-1271A83892B4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07BD8F3-0E06-46AD-B8C6-AB8CA3AB5803}"/>
              </a:ext>
            </a:extLst>
          </p:cNvPr>
          <p:cNvSpPr/>
          <p:nvPr/>
        </p:nvSpPr>
        <p:spPr>
          <a:xfrm>
            <a:off x="2279576" y="270810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Вероятностные Модели.  Долганов Антон Юрьевич 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7F3F441-1CA7-49A9-8BB7-1B9DA16E831B}"/>
              </a:ext>
            </a:extLst>
          </p:cNvPr>
          <p:cNvSpPr/>
          <p:nvPr/>
        </p:nvSpPr>
        <p:spPr>
          <a:xfrm>
            <a:off x="-124528" y="1570015"/>
            <a:ext cx="44203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Unigrams</a:t>
            </a:r>
            <a:r>
              <a:rPr lang="ru-RU" sz="3600" dirty="0" smtClean="0">
                <a:solidFill>
                  <a:schemeClr val="bg1"/>
                </a:solidFill>
              </a:rPr>
              <a:t> (1 слово)</a:t>
            </a:r>
            <a:endParaRPr lang="ru-RU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CA73284A-C05C-4AC9-9CCF-2C86479E64EC}"/>
                  </a:ext>
                </a:extLst>
              </p:cNvPr>
              <p:cNvSpPr/>
              <p:nvPr/>
            </p:nvSpPr>
            <p:spPr>
              <a:xfrm>
                <a:off x="4004900" y="1521466"/>
                <a:ext cx="2033056" cy="8091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CA73284A-C05C-4AC9-9CCF-2C86479E6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900" y="1521466"/>
                <a:ext cx="2033056" cy="8091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8DE2089-20BA-4A1B-B3EB-87083B30F973}"/>
              </a:ext>
            </a:extLst>
          </p:cNvPr>
          <p:cNvSpPr/>
          <p:nvPr/>
        </p:nvSpPr>
        <p:spPr>
          <a:xfrm>
            <a:off x="432832" y="2565989"/>
            <a:ext cx="113485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1" dirty="0">
                <a:solidFill>
                  <a:srgbClr val="D5D5D5"/>
                </a:solidFill>
                <a:latin typeface="Courier New" panose="02070309020205020404" pitchFamily="49" charset="0"/>
              </a:rPr>
              <a:t>Uni-gram</a:t>
            </a:r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: </a:t>
            </a:r>
            <a:endParaRPr lang="en-US" sz="2000" dirty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{('&lt;s&gt;',): 2, ('i',): 1, ('like',): 2, ('machine',): 2, ('learning',): 3, ('&lt;/s&gt;',): 2, ('deep',): 1, ('is',): 1}</a:t>
            </a:r>
            <a:endParaRPr lang="ru-RU" sz="20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6C03988-3FB0-4E6B-9531-9C40AEFC8509}"/>
              </a:ext>
            </a:extLst>
          </p:cNvPr>
          <p:cNvSpPr/>
          <p:nvPr/>
        </p:nvSpPr>
        <p:spPr>
          <a:xfrm>
            <a:off x="410654" y="2191516"/>
            <a:ext cx="40573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 like machine learning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368DCAA6-F59E-43CC-BD1F-4588E6B1F9A1}"/>
              </a:ext>
            </a:extLst>
          </p:cNvPr>
          <p:cNvSpPr/>
          <p:nvPr/>
        </p:nvSpPr>
        <p:spPr>
          <a:xfrm>
            <a:off x="4771816" y="2202563"/>
            <a:ext cx="68146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Deep learning is like machine learning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224A52A-912F-4586-A621-952FA9EBBC6D}"/>
              </a:ext>
            </a:extLst>
          </p:cNvPr>
          <p:cNvSpPr/>
          <p:nvPr/>
        </p:nvSpPr>
        <p:spPr>
          <a:xfrm>
            <a:off x="47328" y="3537720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Bigram</a:t>
            </a:r>
            <a:r>
              <a:rPr lang="ru-RU" sz="3600" dirty="0" smtClean="0">
                <a:solidFill>
                  <a:schemeClr val="bg1"/>
                </a:solidFill>
              </a:rPr>
              <a:t> (2 слова)</a:t>
            </a:r>
            <a:endParaRPr lang="ru-RU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A0D974E6-C3C3-4091-B8F1-7510A423DEEA}"/>
                  </a:ext>
                </a:extLst>
              </p:cNvPr>
              <p:cNvSpPr/>
              <p:nvPr/>
            </p:nvSpPr>
            <p:spPr>
              <a:xfrm>
                <a:off x="3741914" y="3444807"/>
                <a:ext cx="4230452" cy="901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/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nary>
                        </m:den>
                      </m:f>
                      <m: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A0D974E6-C3C3-4091-B8F1-7510A423D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914" y="3444807"/>
                <a:ext cx="4230452" cy="9019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415E08D5-8E86-41BF-A4BC-4B78ABB584E1}"/>
                  </a:ext>
                </a:extLst>
              </p:cNvPr>
              <p:cNvSpPr/>
              <p:nvPr/>
            </p:nvSpPr>
            <p:spPr>
              <a:xfrm>
                <a:off x="6054951" y="1747423"/>
                <a:ext cx="172819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415E08D5-8E86-41BF-A4BC-4B78ABB584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951" y="1747423"/>
                <a:ext cx="172819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C509B42-81CF-48EC-AA65-8C648ADA3D9D}"/>
              </a:ext>
            </a:extLst>
          </p:cNvPr>
          <p:cNvSpPr/>
          <p:nvPr/>
        </p:nvSpPr>
        <p:spPr>
          <a:xfrm>
            <a:off x="497366" y="4014892"/>
            <a:ext cx="116689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1" dirty="0">
                <a:solidFill>
                  <a:srgbClr val="D5D5D5"/>
                </a:solidFill>
                <a:latin typeface="Courier New" panose="02070309020205020404" pitchFamily="49" charset="0"/>
              </a:rPr>
              <a:t>Bi-gram</a:t>
            </a:r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: </a:t>
            </a:r>
            <a:endParaRPr lang="en-US" sz="2000" dirty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{('&lt;s&gt;', 'i'): 1, ('i', 'like'): 1, ('like', 'machine'): 2, </a:t>
            </a:r>
            <a:endParaRPr lang="en-US" sz="2000" dirty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('machine', 'learning'): 2, ('learning', '&lt;/s&gt;'): 2, ('&lt;s&gt;', 'deep'): 1, ('deep', 'learning'): 1, ('learning', 'is'): 1, ('is', 'like'): 1}</a:t>
            </a:r>
            <a:endParaRPr lang="ru-RU" sz="2000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04E15D62-584E-48E9-8408-52D9CD6A613B}"/>
              </a:ext>
            </a:extLst>
          </p:cNvPr>
          <p:cNvSpPr/>
          <p:nvPr/>
        </p:nvSpPr>
        <p:spPr>
          <a:xfrm>
            <a:off x="184300" y="5271939"/>
            <a:ext cx="2232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Trigram</a:t>
            </a:r>
            <a:endParaRPr lang="ru-RU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D5905BDB-DEE2-4D93-A5F3-F0A122F6F5A0}"/>
                  </a:ext>
                </a:extLst>
              </p:cNvPr>
              <p:cNvSpPr/>
              <p:nvPr/>
            </p:nvSpPr>
            <p:spPr>
              <a:xfrm>
                <a:off x="2279576" y="5183487"/>
                <a:ext cx="3222934" cy="927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D5905BDB-DEE2-4D93-A5F3-F0A122F6F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6" y="5183487"/>
                <a:ext cx="3222934" cy="927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5B8DE100-BBFF-472E-99C3-A8A26A032011}"/>
                  </a:ext>
                </a:extLst>
              </p:cNvPr>
              <p:cNvSpPr/>
              <p:nvPr/>
            </p:nvSpPr>
            <p:spPr>
              <a:xfrm>
                <a:off x="5765164" y="5428088"/>
                <a:ext cx="4827988" cy="467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5B8DE100-BBFF-472E-99C3-A8A26A0320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164" y="5428088"/>
                <a:ext cx="4827988" cy="467757"/>
              </a:xfrm>
              <a:prstGeom prst="rect">
                <a:avLst/>
              </a:prstGeom>
              <a:blipFill>
                <a:blip r:embed="rId8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65708D11-2787-4620-85C4-9CC4DE50FFC7}"/>
                  </a:ext>
                </a:extLst>
              </p:cNvPr>
              <p:cNvSpPr/>
              <p:nvPr/>
            </p:nvSpPr>
            <p:spPr>
              <a:xfrm>
                <a:off x="2299064" y="5955820"/>
                <a:ext cx="4032771" cy="9273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65708D11-2787-4620-85C4-9CC4DE50FF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064" y="5955820"/>
                <a:ext cx="4032771" cy="9273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4AEE810D-AE5E-4770-8E37-E4241F7D76B2}"/>
              </a:ext>
            </a:extLst>
          </p:cNvPr>
          <p:cNvSpPr/>
          <p:nvPr/>
        </p:nvSpPr>
        <p:spPr>
          <a:xfrm>
            <a:off x="207082" y="6007838"/>
            <a:ext cx="2232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N-gram</a:t>
            </a:r>
            <a:endParaRPr lang="ru-RU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D16A14BE-DEFB-4AF8-ADB6-911EC2A20D11}"/>
                  </a:ext>
                </a:extLst>
              </p:cNvPr>
              <p:cNvSpPr/>
              <p:nvPr/>
            </p:nvSpPr>
            <p:spPr>
              <a:xfrm>
                <a:off x="6331835" y="6198613"/>
                <a:ext cx="3320781" cy="4679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D16A14BE-DEFB-4AF8-ADB6-911EC2A20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835" y="6198613"/>
                <a:ext cx="3320781" cy="467949"/>
              </a:xfrm>
              <a:prstGeom prst="rect">
                <a:avLst/>
              </a:prstGeom>
              <a:blipFill>
                <a:blip r:embed="rId10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675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  <p:bldP spid="18" grpId="0"/>
      <p:bldP spid="19" grpId="0"/>
      <p:bldP spid="21" grpId="0"/>
      <p:bldP spid="24" grpId="0"/>
      <p:bldP spid="25" grpId="0"/>
      <p:bldP spid="26" grpId="0"/>
      <p:bldP spid="27" grpId="0"/>
      <p:bldP spid="28" grpId="0"/>
      <p:bldP spid="3" grpId="0"/>
      <p:bldP spid="29" grpId="0"/>
      <p:bldP spid="30" grpId="0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5560" y="980729"/>
            <a:ext cx="7920880" cy="827739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Вероятность последовательности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461575" y="6475125"/>
            <a:ext cx="730425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23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A4B6046-830F-4561-A951-D2BD5821A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F4501FB7-026F-48A5-8EA6-43CD2469107D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F537AF6-99A8-4318-B87B-1271A83892B4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07BD8F3-0E06-46AD-B8C6-AB8CA3AB5803}"/>
              </a:ext>
            </a:extLst>
          </p:cNvPr>
          <p:cNvSpPr/>
          <p:nvPr/>
        </p:nvSpPr>
        <p:spPr>
          <a:xfrm>
            <a:off x="2279576" y="270810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Вероятностные Модели.  Долганов Антон Юрьевич 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33834FE1-E32F-4C9B-B616-392A6331F089}"/>
              </a:ext>
            </a:extLst>
          </p:cNvPr>
          <p:cNvSpPr/>
          <p:nvPr/>
        </p:nvSpPr>
        <p:spPr>
          <a:xfrm>
            <a:off x="4067324" y="1776664"/>
            <a:ext cx="40573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 like machine learning</a:t>
            </a:r>
            <a:endParaRPr lang="ru-RU" sz="3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2EF83D48-34B2-4994-9A7D-80C768F6D738}"/>
                  </a:ext>
                </a:extLst>
              </p:cNvPr>
              <p:cNvSpPr/>
              <p:nvPr/>
            </p:nvSpPr>
            <p:spPr>
              <a:xfrm>
                <a:off x="983432" y="2492896"/>
                <a:ext cx="88692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2EF83D48-34B2-4994-9A7D-80C768F6D7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32" y="2492896"/>
                <a:ext cx="88692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157AFDB2-0484-4691-ADF4-6888E9822907}"/>
                  </a:ext>
                </a:extLst>
              </p:cNvPr>
              <p:cNvSpPr/>
              <p:nvPr/>
            </p:nvSpPr>
            <p:spPr>
              <a:xfrm>
                <a:off x="263352" y="3140968"/>
                <a:ext cx="11305256" cy="9441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m:t>like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m:t>machine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m:t>learning</m:t>
                          </m:r>
                          <m:r>
                            <m:rPr>
                              <m:nor/>
                            </m:rPr>
                            <a:rPr lang="ru-RU" sz="2800" dirty="0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𝑙𝑖𝑘𝑒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𝑚𝑎𝑐h𝑖𝑛𝑒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𝑙𝑖𝑘𝑒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𝑙𝑒𝑎𝑟𝑛𝑖𝑛𝑔</m:t>
                          </m:r>
                        </m:e>
                        <m:e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𝑙𝑖𝑘𝑒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𝑚𝑎𝑐h𝑖𝑛𝑒</m:t>
                          </m:r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157AFDB2-0484-4691-ADF4-6888E98229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3140968"/>
                <a:ext cx="11305256" cy="9441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ADC337C8-9DA9-40B2-BDBE-A4DF2CCDD27B}"/>
                  </a:ext>
                </a:extLst>
              </p:cNvPr>
              <p:cNvSpPr/>
              <p:nvPr/>
            </p:nvSpPr>
            <p:spPr>
              <a:xfrm>
                <a:off x="263352" y="4077072"/>
                <a:ext cx="1022513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𝑙𝑖𝑘𝑒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𝑚𝑎𝑐h𝑖𝑛𝑒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𝑙𝑖𝑘𝑒</m:t>
                          </m:r>
                        </m:e>
                      </m:d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𝑙𝑒𝑎𝑟𝑛𝑖𝑛𝑔</m:t>
                          </m:r>
                        </m:e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𝑚𝑎𝑐h𝑖𝑛𝑒</m:t>
                          </m:r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ADC337C8-9DA9-40B2-BDBE-A4DF2CCDD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4077072"/>
                <a:ext cx="1022513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594EECC-2802-4734-928F-0D56A53C9474}"/>
              </a:ext>
            </a:extLst>
          </p:cNvPr>
          <p:cNvSpPr/>
          <p:nvPr/>
        </p:nvSpPr>
        <p:spPr>
          <a:xfrm>
            <a:off x="335360" y="4464805"/>
            <a:ext cx="91063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err="1">
                <a:solidFill>
                  <a:schemeClr val="bg1"/>
                </a:solidFill>
              </a:rPr>
              <a:t>Марковское</a:t>
            </a:r>
            <a:r>
              <a:rPr lang="ru-RU" sz="3200" dirty="0">
                <a:solidFill>
                  <a:schemeClr val="bg1"/>
                </a:solidFill>
              </a:rPr>
              <a:t> предположение: имеют значение только последние N слов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CBAFDF5-3D70-497B-AE3F-A7B27C0B32DA}"/>
              </a:ext>
            </a:extLst>
          </p:cNvPr>
          <p:cNvSpPr/>
          <p:nvPr/>
        </p:nvSpPr>
        <p:spPr>
          <a:xfrm>
            <a:off x="407368" y="5326988"/>
            <a:ext cx="2232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Bigram</a:t>
            </a:r>
            <a:endParaRPr lang="ru-RU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C6F18568-331B-4215-8B6A-D724555FFAD9}"/>
                  </a:ext>
                </a:extLst>
              </p:cNvPr>
              <p:cNvSpPr/>
              <p:nvPr/>
            </p:nvSpPr>
            <p:spPr>
              <a:xfrm>
                <a:off x="2439330" y="5406535"/>
                <a:ext cx="3872791" cy="4671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d>
                        <m:dPr>
                          <m:begChr m:val=""/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C6F18568-331B-4215-8B6A-D724555FF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330" y="5406535"/>
                <a:ext cx="3872791" cy="467116"/>
              </a:xfrm>
              <a:prstGeom prst="rect">
                <a:avLst/>
              </a:prstGeom>
              <a:blipFill>
                <a:blip r:embed="rId7"/>
                <a:stretch>
                  <a:fillRect t="-124675" r="-17953" b="-1948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CBD83B8B-F5EB-4DD4-8712-195F0582F155}"/>
                  </a:ext>
                </a:extLst>
              </p:cNvPr>
              <p:cNvSpPr/>
              <p:nvPr/>
            </p:nvSpPr>
            <p:spPr>
              <a:xfrm>
                <a:off x="2439330" y="5948010"/>
                <a:ext cx="4211474" cy="470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d>
                        <m:dPr>
                          <m:begChr m:val=""/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CBD83B8B-F5EB-4DD4-8712-195F0582F1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330" y="5948010"/>
                <a:ext cx="4211474" cy="470065"/>
              </a:xfrm>
              <a:prstGeom prst="rect">
                <a:avLst/>
              </a:prstGeom>
              <a:blipFill>
                <a:blip r:embed="rId8"/>
                <a:stretch>
                  <a:fillRect t="-124675" r="-16353" b="-1948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B14C3790-144A-4E77-941A-82B838702F1C}"/>
              </a:ext>
            </a:extLst>
          </p:cNvPr>
          <p:cNvSpPr/>
          <p:nvPr/>
        </p:nvSpPr>
        <p:spPr>
          <a:xfrm>
            <a:off x="427583" y="5872532"/>
            <a:ext cx="2232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N-gram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4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/>
      <p:bldP spid="15" grpId="0"/>
      <p:bldP spid="16" grpId="0"/>
      <p:bldP spid="3" grpId="0"/>
      <p:bldP spid="17" grpId="0"/>
      <p:bldP spid="18" grpId="0"/>
      <p:bldP spid="19" grpId="0"/>
      <p:bldP spid="21" grpId="0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5560" y="980729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Языковая модель на </a:t>
            </a:r>
            <a:r>
              <a:rPr lang="en-US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N-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Граммах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461575" y="6475125"/>
            <a:ext cx="730425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24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A4B6046-830F-4561-A951-D2BD5821A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F4501FB7-026F-48A5-8EA6-43CD2469107D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F537AF6-99A8-4318-B87B-1271A83892B4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07BD8F3-0E06-46AD-B8C6-AB8CA3AB5803}"/>
              </a:ext>
            </a:extLst>
          </p:cNvPr>
          <p:cNvSpPr/>
          <p:nvPr/>
        </p:nvSpPr>
        <p:spPr>
          <a:xfrm>
            <a:off x="2279576" y="270810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Вероятностные Модели.  Долганов Антон Юрьевич 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55D3F6F-10AC-4F2C-A76D-B275FDEBEA0C}"/>
              </a:ext>
            </a:extLst>
          </p:cNvPr>
          <p:cNvSpPr/>
          <p:nvPr/>
        </p:nvSpPr>
        <p:spPr>
          <a:xfrm>
            <a:off x="698921" y="1834977"/>
            <a:ext cx="40573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 like machine learning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6089C5D-8877-4DA9-A8F6-747D0F4D00DF}"/>
              </a:ext>
            </a:extLst>
          </p:cNvPr>
          <p:cNvSpPr/>
          <p:nvPr/>
        </p:nvSpPr>
        <p:spPr>
          <a:xfrm>
            <a:off x="5047268" y="1734829"/>
            <a:ext cx="68146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Deep learning is like machine learning</a:t>
            </a:r>
            <a:endParaRPr lang="ru-RU" sz="3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3E48697D-A552-4FB8-961B-B2C58EAF68F8}"/>
                  </a:ext>
                </a:extLst>
              </p:cNvPr>
              <p:cNvSpPr/>
              <p:nvPr/>
            </p:nvSpPr>
            <p:spPr>
              <a:xfrm>
                <a:off x="10938" y="5870167"/>
                <a:ext cx="4032771" cy="9273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3E48697D-A552-4FB8-961B-B2C58EAF68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8" y="5870167"/>
                <a:ext cx="4032771" cy="9273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C2A737DF-ED7A-434C-B51A-BACD720C1E45}"/>
                  </a:ext>
                </a:extLst>
              </p:cNvPr>
              <p:cNvSpPr/>
              <p:nvPr/>
            </p:nvSpPr>
            <p:spPr>
              <a:xfrm>
                <a:off x="8934728" y="6056466"/>
                <a:ext cx="2336217" cy="4661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"/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ru-RU" sz="2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C2A737DF-ED7A-434C-B51A-BACD720C1E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728" y="6056466"/>
                <a:ext cx="2336217" cy="466153"/>
              </a:xfrm>
              <a:prstGeom prst="rect">
                <a:avLst/>
              </a:prstGeom>
              <a:blipFill>
                <a:blip r:embed="rId7"/>
                <a:stretch>
                  <a:fillRect l="-522" t="-127632" r="-29504" b="-1973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F6C664EA-BC9E-4926-99A9-62BBFEF03BB7}"/>
                  </a:ext>
                </a:extLst>
              </p:cNvPr>
              <p:cNvSpPr/>
              <p:nvPr/>
            </p:nvSpPr>
            <p:spPr>
              <a:xfrm>
                <a:off x="4208113" y="5856213"/>
                <a:ext cx="4535985" cy="927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ru-RU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ru-RU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F6C664EA-BC9E-4926-99A9-62BBFEF03B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113" y="5856213"/>
                <a:ext cx="4535985" cy="9275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2F6E8E1E-AB09-4F3D-828C-5546B6D4D667}"/>
              </a:ext>
            </a:extLst>
          </p:cNvPr>
          <p:cNvSpPr/>
          <p:nvPr/>
        </p:nvSpPr>
        <p:spPr>
          <a:xfrm>
            <a:off x="60301" y="5244646"/>
            <a:ext cx="119636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&lt;</a:t>
            </a:r>
            <a:r>
              <a:rPr lang="en-US" sz="3200" dirty="0" err="1">
                <a:solidFill>
                  <a:schemeClr val="bg1"/>
                </a:solidFill>
              </a:rPr>
              <a:t>unk</a:t>
            </a:r>
            <a:r>
              <a:rPr lang="en-US" sz="3200" dirty="0">
                <a:solidFill>
                  <a:schemeClr val="bg1"/>
                </a:solidFill>
              </a:rPr>
              <a:t>&gt; - </a:t>
            </a:r>
            <a:r>
              <a:rPr lang="ru-RU" sz="3200" dirty="0">
                <a:solidFill>
                  <a:schemeClr val="bg1"/>
                </a:solidFill>
              </a:rPr>
              <a:t>незнакомые слова или не часто встречающиеся слова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B93F7D-7127-48BF-9EE8-CE12C551F4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5360" y="2522026"/>
            <a:ext cx="5201409" cy="252019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B01381-2408-4F7C-9D18-8AD82FB435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42113" y="2523602"/>
            <a:ext cx="5419462" cy="276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4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/>
      <p:bldP spid="25" grpId="0"/>
      <p:bldP spid="26" grpId="0"/>
      <p:bldP spid="27" grpId="0"/>
      <p:bldP spid="29" grpId="0"/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5560" y="980729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Языковая модель на 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N-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Граммах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461575" y="6475125"/>
            <a:ext cx="730425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25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A4B6046-830F-4561-A951-D2BD5821A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F4501FB7-026F-48A5-8EA6-43CD2469107D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F537AF6-99A8-4318-B87B-1271A83892B4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07BD8F3-0E06-46AD-B8C6-AB8CA3AB5803}"/>
              </a:ext>
            </a:extLst>
          </p:cNvPr>
          <p:cNvSpPr/>
          <p:nvPr/>
        </p:nvSpPr>
        <p:spPr>
          <a:xfrm>
            <a:off x="2279576" y="270810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Вероятностные Модели.  Долганов Антон Юрьевич 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5BF2719-9901-4A6B-8F1B-BD76C0DED464}"/>
              </a:ext>
            </a:extLst>
          </p:cNvPr>
          <p:cNvSpPr/>
          <p:nvPr/>
        </p:nvSpPr>
        <p:spPr>
          <a:xfrm>
            <a:off x="502667" y="1851195"/>
            <a:ext cx="11907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Разделить корпус на подмножества </a:t>
            </a:r>
            <a:r>
              <a:rPr lang="ru-RU" sz="3600" dirty="0" err="1">
                <a:solidFill>
                  <a:schemeClr val="bg1"/>
                </a:solidFill>
              </a:rPr>
              <a:t>Train-Validation-Test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048277E-A6EF-460C-906F-DFB228ECC682}"/>
              </a:ext>
            </a:extLst>
          </p:cNvPr>
          <p:cNvSpPr/>
          <p:nvPr/>
        </p:nvSpPr>
        <p:spPr>
          <a:xfrm>
            <a:off x="884918" y="2718080"/>
            <a:ext cx="102516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Если корпус небольшой</a:t>
            </a:r>
            <a:r>
              <a:rPr lang="en-US" sz="3600" dirty="0" smtClean="0">
                <a:solidFill>
                  <a:schemeClr val="bg1"/>
                </a:solidFill>
              </a:rPr>
              <a:t>: </a:t>
            </a:r>
            <a:r>
              <a:rPr lang="en-US" sz="3600" dirty="0">
                <a:solidFill>
                  <a:srgbClr val="00B050"/>
                </a:solidFill>
              </a:rPr>
              <a:t>80%</a:t>
            </a:r>
            <a:r>
              <a:rPr lang="en-US" sz="3600" dirty="0">
                <a:solidFill>
                  <a:schemeClr val="bg1"/>
                </a:solidFill>
              </a:rPr>
              <a:t> - </a:t>
            </a:r>
            <a:r>
              <a:rPr lang="en-US" sz="3600" dirty="0">
                <a:solidFill>
                  <a:srgbClr val="7030A0"/>
                </a:solidFill>
              </a:rPr>
              <a:t>10%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- </a:t>
            </a:r>
            <a:r>
              <a:rPr lang="en-US" sz="3600" dirty="0">
                <a:solidFill>
                  <a:schemeClr val="accent6"/>
                </a:solidFill>
              </a:rPr>
              <a:t>10% </a:t>
            </a:r>
            <a:endParaRPr lang="ru-RU" sz="3600" dirty="0">
              <a:solidFill>
                <a:schemeClr val="accent6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3CA1372-D10C-4FBC-A544-63AE827C5D90}"/>
              </a:ext>
            </a:extLst>
          </p:cNvPr>
          <p:cNvSpPr/>
          <p:nvPr/>
        </p:nvSpPr>
        <p:spPr>
          <a:xfrm>
            <a:off x="903849" y="3364411"/>
            <a:ext cx="11960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Если корпус </a:t>
            </a:r>
            <a:r>
              <a:rPr lang="ru-RU" sz="3600" dirty="0" smtClean="0">
                <a:solidFill>
                  <a:schemeClr val="bg1"/>
                </a:solidFill>
              </a:rPr>
              <a:t>большой </a:t>
            </a:r>
            <a:r>
              <a:rPr lang="en-US" sz="3600" dirty="0" smtClean="0">
                <a:solidFill>
                  <a:schemeClr val="bg1"/>
                </a:solidFill>
              </a:rPr>
              <a:t>: </a:t>
            </a:r>
            <a:r>
              <a:rPr lang="en-US" sz="3600" dirty="0">
                <a:solidFill>
                  <a:srgbClr val="00B050"/>
                </a:solidFill>
              </a:rPr>
              <a:t>98% </a:t>
            </a:r>
            <a:r>
              <a:rPr lang="en-US" sz="3600" dirty="0">
                <a:solidFill>
                  <a:schemeClr val="bg1"/>
                </a:solidFill>
              </a:rPr>
              <a:t>- </a:t>
            </a:r>
            <a:r>
              <a:rPr lang="en-US" sz="3600" dirty="0">
                <a:solidFill>
                  <a:srgbClr val="7030A0"/>
                </a:solidFill>
              </a:rPr>
              <a:t>1%</a:t>
            </a:r>
            <a:r>
              <a:rPr lang="en-US" sz="3600" dirty="0">
                <a:solidFill>
                  <a:schemeClr val="bg1"/>
                </a:solidFill>
              </a:rPr>
              <a:t> -</a:t>
            </a:r>
            <a:r>
              <a:rPr lang="en-US" sz="3600" dirty="0">
                <a:solidFill>
                  <a:schemeClr val="accent6"/>
                </a:solidFill>
              </a:rPr>
              <a:t>1</a:t>
            </a:r>
            <a:r>
              <a:rPr lang="en-US" sz="3600" dirty="0" smtClean="0">
                <a:solidFill>
                  <a:schemeClr val="accent6"/>
                </a:solidFill>
              </a:rPr>
              <a:t>%</a:t>
            </a:r>
            <a:r>
              <a:rPr lang="ru-RU" sz="3600" dirty="0" smtClean="0">
                <a:solidFill>
                  <a:schemeClr val="accent6"/>
                </a:solidFill>
              </a:rPr>
              <a:t> </a:t>
            </a:r>
            <a:r>
              <a:rPr lang="ru-RU" sz="3600" dirty="0" smtClean="0">
                <a:solidFill>
                  <a:schemeClr val="bg1"/>
                </a:solidFill>
              </a:rPr>
              <a:t>(типа и так много)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F8D43F1-6626-4156-866D-059A58AA9D7F}"/>
              </a:ext>
            </a:extLst>
          </p:cNvPr>
          <p:cNvSpPr/>
          <p:nvPr/>
        </p:nvSpPr>
        <p:spPr>
          <a:xfrm>
            <a:off x="1161593" y="3942928"/>
            <a:ext cx="47669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Непрерывный текст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F7B91F8-6F2E-4416-AFFD-9270A5C6DA06}"/>
              </a:ext>
            </a:extLst>
          </p:cNvPr>
          <p:cNvSpPr/>
          <p:nvPr/>
        </p:nvSpPr>
        <p:spPr>
          <a:xfrm>
            <a:off x="6096000" y="3742361"/>
            <a:ext cx="62406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Случайные короткие последовательности</a:t>
            </a:r>
          </a:p>
        </p:txBody>
      </p:sp>
      <p:sp>
        <p:nvSpPr>
          <p:cNvPr id="3" name="Прямоугольник: загнутый угол 2">
            <a:extLst>
              <a:ext uri="{FF2B5EF4-FFF2-40B4-BE49-F238E27FC236}">
                <a16:creationId xmlns:a16="http://schemas.microsoft.com/office/drawing/2014/main" id="{AE63227F-FBE8-49E8-B976-9B9CB0818493}"/>
              </a:ext>
            </a:extLst>
          </p:cNvPr>
          <p:cNvSpPr/>
          <p:nvPr/>
        </p:nvSpPr>
        <p:spPr>
          <a:xfrm>
            <a:off x="197867" y="4387921"/>
            <a:ext cx="792088" cy="96014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загнутый угол 19">
            <a:extLst>
              <a:ext uri="{FF2B5EF4-FFF2-40B4-BE49-F238E27FC236}">
                <a16:creationId xmlns:a16="http://schemas.microsoft.com/office/drawing/2014/main" id="{86B86B02-D386-44D2-805A-9C208BDDC77D}"/>
              </a:ext>
            </a:extLst>
          </p:cNvPr>
          <p:cNvSpPr/>
          <p:nvPr/>
        </p:nvSpPr>
        <p:spPr>
          <a:xfrm>
            <a:off x="350267" y="4540321"/>
            <a:ext cx="792088" cy="96014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загнутый угол 20">
            <a:extLst>
              <a:ext uri="{FF2B5EF4-FFF2-40B4-BE49-F238E27FC236}">
                <a16:creationId xmlns:a16="http://schemas.microsoft.com/office/drawing/2014/main" id="{AEEA4043-5754-4797-88A8-58B8F77DE770}"/>
              </a:ext>
            </a:extLst>
          </p:cNvPr>
          <p:cNvSpPr/>
          <p:nvPr/>
        </p:nvSpPr>
        <p:spPr>
          <a:xfrm>
            <a:off x="502667" y="4692721"/>
            <a:ext cx="792088" cy="96014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: загнутый угол 21">
            <a:extLst>
              <a:ext uri="{FF2B5EF4-FFF2-40B4-BE49-F238E27FC236}">
                <a16:creationId xmlns:a16="http://schemas.microsoft.com/office/drawing/2014/main" id="{DA34884F-BB73-4F8F-A612-A9C2536C385B}"/>
              </a:ext>
            </a:extLst>
          </p:cNvPr>
          <p:cNvSpPr/>
          <p:nvPr/>
        </p:nvSpPr>
        <p:spPr>
          <a:xfrm>
            <a:off x="655067" y="4845121"/>
            <a:ext cx="792088" cy="96014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загнутый угол 23">
            <a:extLst>
              <a:ext uri="{FF2B5EF4-FFF2-40B4-BE49-F238E27FC236}">
                <a16:creationId xmlns:a16="http://schemas.microsoft.com/office/drawing/2014/main" id="{C6EC62DA-7A7E-41F0-8543-0D1FF3A057A1}"/>
              </a:ext>
            </a:extLst>
          </p:cNvPr>
          <p:cNvSpPr/>
          <p:nvPr/>
        </p:nvSpPr>
        <p:spPr>
          <a:xfrm>
            <a:off x="847662" y="5011293"/>
            <a:ext cx="792088" cy="96014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: загнутый угол 27">
            <a:extLst>
              <a:ext uri="{FF2B5EF4-FFF2-40B4-BE49-F238E27FC236}">
                <a16:creationId xmlns:a16="http://schemas.microsoft.com/office/drawing/2014/main" id="{A7F8FDC8-62B6-47DD-9069-820F8B0A566D}"/>
              </a:ext>
            </a:extLst>
          </p:cNvPr>
          <p:cNvSpPr/>
          <p:nvPr/>
        </p:nvSpPr>
        <p:spPr>
          <a:xfrm>
            <a:off x="1051111" y="5187306"/>
            <a:ext cx="792088" cy="96014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загнутый угол 28">
            <a:extLst>
              <a:ext uri="{FF2B5EF4-FFF2-40B4-BE49-F238E27FC236}">
                <a16:creationId xmlns:a16="http://schemas.microsoft.com/office/drawing/2014/main" id="{4AA35BF6-D11E-4672-B465-1CAE3501048B}"/>
              </a:ext>
            </a:extLst>
          </p:cNvPr>
          <p:cNvSpPr/>
          <p:nvPr/>
        </p:nvSpPr>
        <p:spPr>
          <a:xfrm>
            <a:off x="1294755" y="5363319"/>
            <a:ext cx="792088" cy="96014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: загнутый угол 29">
            <a:extLst>
              <a:ext uri="{FF2B5EF4-FFF2-40B4-BE49-F238E27FC236}">
                <a16:creationId xmlns:a16="http://schemas.microsoft.com/office/drawing/2014/main" id="{A0FC76AD-DEC8-46A1-AB9B-8ADEB5E65DFC}"/>
              </a:ext>
            </a:extLst>
          </p:cNvPr>
          <p:cNvSpPr/>
          <p:nvPr/>
        </p:nvSpPr>
        <p:spPr>
          <a:xfrm>
            <a:off x="1538399" y="5491364"/>
            <a:ext cx="792088" cy="96014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: загнутый угол 30">
            <a:extLst>
              <a:ext uri="{FF2B5EF4-FFF2-40B4-BE49-F238E27FC236}">
                <a16:creationId xmlns:a16="http://schemas.microsoft.com/office/drawing/2014/main" id="{2B94168A-8D8B-4EC9-83DD-1887466321D6}"/>
              </a:ext>
            </a:extLst>
          </p:cNvPr>
          <p:cNvSpPr/>
          <p:nvPr/>
        </p:nvSpPr>
        <p:spPr>
          <a:xfrm>
            <a:off x="1708709" y="5637215"/>
            <a:ext cx="792088" cy="96014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: загнутый угол 31">
            <a:extLst>
              <a:ext uri="{FF2B5EF4-FFF2-40B4-BE49-F238E27FC236}">
                <a16:creationId xmlns:a16="http://schemas.microsoft.com/office/drawing/2014/main" id="{6B49DFA5-500C-4794-BA4C-CEE2EA0B4DDB}"/>
              </a:ext>
            </a:extLst>
          </p:cNvPr>
          <p:cNvSpPr/>
          <p:nvPr/>
        </p:nvSpPr>
        <p:spPr>
          <a:xfrm>
            <a:off x="1883532" y="5805264"/>
            <a:ext cx="792088" cy="96014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: загнутый угол 32">
            <a:extLst>
              <a:ext uri="{FF2B5EF4-FFF2-40B4-BE49-F238E27FC236}">
                <a16:creationId xmlns:a16="http://schemas.microsoft.com/office/drawing/2014/main" id="{D210B15C-A73E-4AE7-B827-4437D7E44419}"/>
              </a:ext>
            </a:extLst>
          </p:cNvPr>
          <p:cNvSpPr/>
          <p:nvPr/>
        </p:nvSpPr>
        <p:spPr>
          <a:xfrm>
            <a:off x="2933799" y="4725450"/>
            <a:ext cx="792088" cy="960143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: загнутый угол 33">
            <a:extLst>
              <a:ext uri="{FF2B5EF4-FFF2-40B4-BE49-F238E27FC236}">
                <a16:creationId xmlns:a16="http://schemas.microsoft.com/office/drawing/2014/main" id="{E2F47356-6C8B-4E45-B76A-55EA29450005}"/>
              </a:ext>
            </a:extLst>
          </p:cNvPr>
          <p:cNvSpPr/>
          <p:nvPr/>
        </p:nvSpPr>
        <p:spPr>
          <a:xfrm>
            <a:off x="3038735" y="4820009"/>
            <a:ext cx="792088" cy="960143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: загнутый угол 34">
            <a:extLst>
              <a:ext uri="{FF2B5EF4-FFF2-40B4-BE49-F238E27FC236}">
                <a16:creationId xmlns:a16="http://schemas.microsoft.com/office/drawing/2014/main" id="{6B477CB8-187D-44A0-AAC8-07E0350EF363}"/>
              </a:ext>
            </a:extLst>
          </p:cNvPr>
          <p:cNvSpPr/>
          <p:nvPr/>
        </p:nvSpPr>
        <p:spPr>
          <a:xfrm>
            <a:off x="3187329" y="4917128"/>
            <a:ext cx="792088" cy="960143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: загнутый угол 35">
            <a:extLst>
              <a:ext uri="{FF2B5EF4-FFF2-40B4-BE49-F238E27FC236}">
                <a16:creationId xmlns:a16="http://schemas.microsoft.com/office/drawing/2014/main" id="{DBFA0855-C031-4034-8B33-C1EC790C8112}"/>
              </a:ext>
            </a:extLst>
          </p:cNvPr>
          <p:cNvSpPr/>
          <p:nvPr/>
        </p:nvSpPr>
        <p:spPr>
          <a:xfrm>
            <a:off x="3303433" y="5011293"/>
            <a:ext cx="792088" cy="960143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: загнутый угол 36">
            <a:extLst>
              <a:ext uri="{FF2B5EF4-FFF2-40B4-BE49-F238E27FC236}">
                <a16:creationId xmlns:a16="http://schemas.microsoft.com/office/drawing/2014/main" id="{9CC1CF47-CDD6-44CA-BC8E-5AA855964765}"/>
              </a:ext>
            </a:extLst>
          </p:cNvPr>
          <p:cNvSpPr/>
          <p:nvPr/>
        </p:nvSpPr>
        <p:spPr>
          <a:xfrm>
            <a:off x="3413323" y="5154593"/>
            <a:ext cx="792088" cy="960143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: загнутый угол 37">
            <a:extLst>
              <a:ext uri="{FF2B5EF4-FFF2-40B4-BE49-F238E27FC236}">
                <a16:creationId xmlns:a16="http://schemas.microsoft.com/office/drawing/2014/main" id="{57BF090B-1358-4FAB-B80D-08C979800ACA}"/>
              </a:ext>
            </a:extLst>
          </p:cNvPr>
          <p:cNvSpPr/>
          <p:nvPr/>
        </p:nvSpPr>
        <p:spPr>
          <a:xfrm>
            <a:off x="3508748" y="5279488"/>
            <a:ext cx="792088" cy="960143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: загнутый угол 38">
            <a:extLst>
              <a:ext uri="{FF2B5EF4-FFF2-40B4-BE49-F238E27FC236}">
                <a16:creationId xmlns:a16="http://schemas.microsoft.com/office/drawing/2014/main" id="{5BDE15A6-C6DF-4EDB-AD11-642228F98B98}"/>
              </a:ext>
            </a:extLst>
          </p:cNvPr>
          <p:cNvSpPr/>
          <p:nvPr/>
        </p:nvSpPr>
        <p:spPr>
          <a:xfrm>
            <a:off x="3631086" y="5424975"/>
            <a:ext cx="792088" cy="960143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: загнутый угол 39">
            <a:extLst>
              <a:ext uri="{FF2B5EF4-FFF2-40B4-BE49-F238E27FC236}">
                <a16:creationId xmlns:a16="http://schemas.microsoft.com/office/drawing/2014/main" id="{EA179756-A3D2-4617-BA32-2FC4DFB6028D}"/>
              </a:ext>
            </a:extLst>
          </p:cNvPr>
          <p:cNvSpPr/>
          <p:nvPr/>
        </p:nvSpPr>
        <p:spPr>
          <a:xfrm>
            <a:off x="3794846" y="5558517"/>
            <a:ext cx="792088" cy="960143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: загнутый угол 40">
            <a:extLst>
              <a:ext uri="{FF2B5EF4-FFF2-40B4-BE49-F238E27FC236}">
                <a16:creationId xmlns:a16="http://schemas.microsoft.com/office/drawing/2014/main" id="{5D58527A-0BAE-4198-8107-7FC5B9CF373F}"/>
              </a:ext>
            </a:extLst>
          </p:cNvPr>
          <p:cNvSpPr/>
          <p:nvPr/>
        </p:nvSpPr>
        <p:spPr>
          <a:xfrm>
            <a:off x="4621132" y="4540691"/>
            <a:ext cx="792088" cy="960143"/>
          </a:xfrm>
          <a:prstGeom prst="folded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: загнутый угол 41">
            <a:extLst>
              <a:ext uri="{FF2B5EF4-FFF2-40B4-BE49-F238E27FC236}">
                <a16:creationId xmlns:a16="http://schemas.microsoft.com/office/drawing/2014/main" id="{9B58625E-7807-4362-B0BD-BD6267C71B45}"/>
              </a:ext>
            </a:extLst>
          </p:cNvPr>
          <p:cNvSpPr/>
          <p:nvPr/>
        </p:nvSpPr>
        <p:spPr>
          <a:xfrm>
            <a:off x="4895644" y="5586352"/>
            <a:ext cx="792088" cy="960143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: загнутый угол 42">
            <a:extLst>
              <a:ext uri="{FF2B5EF4-FFF2-40B4-BE49-F238E27FC236}">
                <a16:creationId xmlns:a16="http://schemas.microsoft.com/office/drawing/2014/main" id="{CCEAC358-4A6D-458C-AE1E-1074B34F7306}"/>
              </a:ext>
            </a:extLst>
          </p:cNvPr>
          <p:cNvSpPr/>
          <p:nvPr/>
        </p:nvSpPr>
        <p:spPr>
          <a:xfrm>
            <a:off x="7401093" y="4775555"/>
            <a:ext cx="2625747" cy="190653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0F5A33F-CF67-4C27-B830-09F5B368BE18}"/>
              </a:ext>
            </a:extLst>
          </p:cNvPr>
          <p:cNvSpPr/>
          <p:nvPr/>
        </p:nvSpPr>
        <p:spPr>
          <a:xfrm>
            <a:off x="9171589" y="6312811"/>
            <a:ext cx="452803" cy="319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64F82844-DB50-4F67-BC82-5CCA65C825F0}"/>
              </a:ext>
            </a:extLst>
          </p:cNvPr>
          <p:cNvSpPr/>
          <p:nvPr/>
        </p:nvSpPr>
        <p:spPr>
          <a:xfrm>
            <a:off x="7512595" y="5619436"/>
            <a:ext cx="579164" cy="319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8814D165-67FE-4C01-8603-02E2E921D5E0}"/>
              </a:ext>
            </a:extLst>
          </p:cNvPr>
          <p:cNvSpPr/>
          <p:nvPr/>
        </p:nvSpPr>
        <p:spPr>
          <a:xfrm>
            <a:off x="9484874" y="5267038"/>
            <a:ext cx="423051" cy="3193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B0757AC4-D90F-43CC-AB00-46E823ADF28B}"/>
              </a:ext>
            </a:extLst>
          </p:cNvPr>
          <p:cNvSpPr/>
          <p:nvPr/>
        </p:nvSpPr>
        <p:spPr>
          <a:xfrm>
            <a:off x="8809015" y="6323462"/>
            <a:ext cx="304507" cy="3193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09D73C61-1307-4311-8406-A55BD62EED42}"/>
              </a:ext>
            </a:extLst>
          </p:cNvPr>
          <p:cNvSpPr/>
          <p:nvPr/>
        </p:nvSpPr>
        <p:spPr>
          <a:xfrm>
            <a:off x="7493826" y="5969484"/>
            <a:ext cx="2437194" cy="319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C3359B1F-3214-4003-BABA-2247A55E066F}"/>
              </a:ext>
            </a:extLst>
          </p:cNvPr>
          <p:cNvSpPr/>
          <p:nvPr/>
        </p:nvSpPr>
        <p:spPr>
          <a:xfrm>
            <a:off x="7481931" y="5275187"/>
            <a:ext cx="1924886" cy="319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81E3A4BE-26E3-46B1-AACF-B64748AE8CD6}"/>
              </a:ext>
            </a:extLst>
          </p:cNvPr>
          <p:cNvSpPr/>
          <p:nvPr/>
        </p:nvSpPr>
        <p:spPr>
          <a:xfrm>
            <a:off x="7531788" y="4917128"/>
            <a:ext cx="1076644" cy="319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CC6E38B2-2FA4-41E9-B7AD-10316E39B55C}"/>
              </a:ext>
            </a:extLst>
          </p:cNvPr>
          <p:cNvSpPr/>
          <p:nvPr/>
        </p:nvSpPr>
        <p:spPr>
          <a:xfrm>
            <a:off x="7480181" y="6315468"/>
            <a:ext cx="1249746" cy="319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D53C874A-5A7E-4C6E-B68E-283E5B014120}"/>
              </a:ext>
            </a:extLst>
          </p:cNvPr>
          <p:cNvSpPr/>
          <p:nvPr/>
        </p:nvSpPr>
        <p:spPr>
          <a:xfrm>
            <a:off x="8578035" y="5648442"/>
            <a:ext cx="1435175" cy="319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7A468CDA-89DC-4F1F-98C4-7D1B48DF3FD6}"/>
              </a:ext>
            </a:extLst>
          </p:cNvPr>
          <p:cNvSpPr/>
          <p:nvPr/>
        </p:nvSpPr>
        <p:spPr>
          <a:xfrm>
            <a:off x="8173734" y="5634664"/>
            <a:ext cx="312734" cy="31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DB4610DF-D8C1-4D84-8048-4589C0953DA3}"/>
              </a:ext>
            </a:extLst>
          </p:cNvPr>
          <p:cNvSpPr/>
          <p:nvPr/>
        </p:nvSpPr>
        <p:spPr>
          <a:xfrm>
            <a:off x="8739597" y="4906568"/>
            <a:ext cx="579164" cy="31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9AAE77E6-F466-4552-BBB8-2CDEE5DE4302}"/>
              </a:ext>
            </a:extLst>
          </p:cNvPr>
          <p:cNvSpPr/>
          <p:nvPr/>
        </p:nvSpPr>
        <p:spPr>
          <a:xfrm>
            <a:off x="9406817" y="4885634"/>
            <a:ext cx="579164" cy="319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51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17" grpId="0"/>
      <p:bldP spid="18" grpId="0"/>
      <p:bldP spid="19" grpId="0"/>
      <p:bldP spid="3" grpId="0" animBg="1"/>
      <p:bldP spid="20" grpId="0" animBg="1"/>
      <p:bldP spid="21" grpId="0" animBg="1"/>
      <p:bldP spid="22" grpId="0" animBg="1"/>
      <p:bldP spid="24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5560" y="980729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Метрики для оценки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461575" y="6475125"/>
            <a:ext cx="730425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26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A4B6046-830F-4561-A951-D2BD5821A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F4501FB7-026F-48A5-8EA6-43CD2469107D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F537AF6-99A8-4318-B87B-1271A83892B4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07BD8F3-0E06-46AD-B8C6-AB8CA3AB5803}"/>
              </a:ext>
            </a:extLst>
          </p:cNvPr>
          <p:cNvSpPr/>
          <p:nvPr/>
        </p:nvSpPr>
        <p:spPr>
          <a:xfrm>
            <a:off x="2279576" y="270810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Вероятностные Модели.  Долганов Антон Юрьевич 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Заголовок 1">
            <a:extLst>
              <a:ext uri="{FF2B5EF4-FFF2-40B4-BE49-F238E27FC236}">
                <a16:creationId xmlns:a16="http://schemas.microsoft.com/office/drawing/2014/main" id="{BD20E933-92DE-4E68-A033-DA493889BF3D}"/>
              </a:ext>
            </a:extLst>
          </p:cNvPr>
          <p:cNvSpPr txBox="1">
            <a:spLocks/>
          </p:cNvSpPr>
          <p:nvPr/>
        </p:nvSpPr>
        <p:spPr>
          <a:xfrm>
            <a:off x="2156186" y="1468942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Perplexity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Прямоугольник 57">
                <a:extLst>
                  <a:ext uri="{FF2B5EF4-FFF2-40B4-BE49-F238E27FC236}">
                    <a16:creationId xmlns:a16="http://schemas.microsoft.com/office/drawing/2014/main" id="{20174AB8-0369-4D68-A6DD-95C9F305B284}"/>
                  </a:ext>
                </a:extLst>
              </p:cNvPr>
              <p:cNvSpPr/>
              <p:nvPr/>
            </p:nvSpPr>
            <p:spPr>
              <a:xfrm>
                <a:off x="1184941" y="2071690"/>
                <a:ext cx="5249770" cy="8086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Прямоугольник 57">
                <a:extLst>
                  <a:ext uri="{FF2B5EF4-FFF2-40B4-BE49-F238E27FC236}">
                    <a16:creationId xmlns:a16="http://schemas.microsoft.com/office/drawing/2014/main" id="{20174AB8-0369-4D68-A6DD-95C9F305B2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941" y="2071690"/>
                <a:ext cx="5249770" cy="8086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Прямоугольник 58">
                <a:extLst>
                  <a:ext uri="{FF2B5EF4-FFF2-40B4-BE49-F238E27FC236}">
                    <a16:creationId xmlns:a16="http://schemas.microsoft.com/office/drawing/2014/main" id="{81DE182C-4575-4FD7-9CF1-05200D2C3253}"/>
                  </a:ext>
                </a:extLst>
              </p:cNvPr>
              <p:cNvSpPr/>
              <p:nvPr/>
            </p:nvSpPr>
            <p:spPr>
              <a:xfrm>
                <a:off x="1712815" y="2824774"/>
                <a:ext cx="6545061" cy="107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</a:t>
                </a:r>
                <a:r>
                  <a:rPr lang="en-US" sz="3200" dirty="0" err="1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3200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ru-RU" sz="3200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е</a:t>
                </a:r>
                <a:r>
                  <a:rPr lang="en-US" sz="3200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3200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п</a:t>
                </a:r>
                <a14:m>
                  <m:oMath xmlns:m="http://schemas.openxmlformats.org/officeDocument/2006/math">
                    <m:r>
                      <a:rPr lang="ru-RU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редложение </m:t>
                    </m:r>
                    <m:r>
                      <a:rPr lang="ru-RU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в выборке 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endParaRPr lang="ru-RU" sz="3200" i="1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</a:t>
                </a:r>
                <a:r>
                  <a:rPr lang="ru-RU" sz="3200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количество уникальных слов</a:t>
                </a:r>
                <a:endParaRPr lang="ru-RU" sz="32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Прямоугольник 58">
                <a:extLst>
                  <a:ext uri="{FF2B5EF4-FFF2-40B4-BE49-F238E27FC236}">
                    <a16:creationId xmlns:a16="http://schemas.microsoft.com/office/drawing/2014/main" id="{81DE182C-4575-4FD7-9CF1-05200D2C32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815" y="2824774"/>
                <a:ext cx="6545061" cy="1077218"/>
              </a:xfrm>
              <a:prstGeom prst="rect">
                <a:avLst/>
              </a:prstGeom>
              <a:blipFill>
                <a:blip r:embed="rId5"/>
                <a:stretch>
                  <a:fillRect t="-7345" r="-1304" b="-175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CE36C810-DBBC-4076-A97F-8A5E185D66A6}"/>
              </a:ext>
            </a:extLst>
          </p:cNvPr>
          <p:cNvSpPr/>
          <p:nvPr/>
        </p:nvSpPr>
        <p:spPr>
          <a:xfrm>
            <a:off x="479376" y="3731987"/>
            <a:ext cx="78616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Чем меньше </a:t>
            </a:r>
            <a:r>
              <a:rPr lang="en-US" sz="3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perplexity – </a:t>
            </a:r>
            <a:r>
              <a:rPr lang="ru-RU" sz="3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тем вроде лучше</a:t>
            </a:r>
            <a:endParaRPr lang="ru-RU" sz="32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29AF378F-EE41-4A26-8E0F-CF1C38F82251}"/>
                  </a:ext>
                </a:extLst>
              </p:cNvPr>
              <p:cNvSpPr/>
              <p:nvPr/>
            </p:nvSpPr>
            <p:spPr>
              <a:xfrm>
                <a:off x="1184941" y="4361659"/>
                <a:ext cx="292996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3200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П</a:t>
                </a:r>
                <a14:m>
                  <m:oMath xmlns:m="http://schemas.openxmlformats.org/officeDocument/2006/math">
                    <m:r>
                      <a:rPr lang="ru-RU" sz="32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усть </m:t>
                    </m:r>
                    <m:r>
                      <a:rPr lang="en-US" sz="3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3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</m:t>
                    </m:r>
                  </m:oMath>
                </a14:m>
                <a:endParaRPr lang="ru-RU" sz="32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29AF378F-EE41-4A26-8E0F-CF1C38F82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941" y="4361659"/>
                <a:ext cx="2929969" cy="584775"/>
              </a:xfrm>
              <a:prstGeom prst="rect">
                <a:avLst/>
              </a:prstGeom>
              <a:blipFill>
                <a:blip r:embed="rId6"/>
                <a:stretch>
                  <a:fillRect l="-5198" t="-13542" b="-3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1234627D-A5B8-492C-95A4-F5D3B0ACF8FB}"/>
                  </a:ext>
                </a:extLst>
              </p:cNvPr>
              <p:cNvSpPr/>
              <p:nvPr/>
            </p:nvSpPr>
            <p:spPr>
              <a:xfrm>
                <a:off x="208636" y="4946434"/>
                <a:ext cx="259070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1234627D-A5B8-492C-95A4-F5D3B0ACF8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36" y="4946434"/>
                <a:ext cx="259070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Прямоугольник 62">
                <a:extLst>
                  <a:ext uri="{FF2B5EF4-FFF2-40B4-BE49-F238E27FC236}">
                    <a16:creationId xmlns:a16="http://schemas.microsoft.com/office/drawing/2014/main" id="{6B1AD1D2-DCD8-4847-9D8A-656A2D0E200C}"/>
                  </a:ext>
                </a:extLst>
              </p:cNvPr>
              <p:cNvSpPr/>
              <p:nvPr/>
            </p:nvSpPr>
            <p:spPr>
              <a:xfrm>
                <a:off x="3264077" y="4946433"/>
                <a:ext cx="360342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1.000513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63" name="Прямоугольник 62">
                <a:extLst>
                  <a:ext uri="{FF2B5EF4-FFF2-40B4-BE49-F238E27FC236}">
                    <a16:creationId xmlns:a16="http://schemas.microsoft.com/office/drawing/2014/main" id="{6B1AD1D2-DCD8-4847-9D8A-656A2D0E20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077" y="4946433"/>
                <a:ext cx="3603422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Прямоугольник 63">
                <a:extLst>
                  <a:ext uri="{FF2B5EF4-FFF2-40B4-BE49-F238E27FC236}">
                    <a16:creationId xmlns:a16="http://schemas.microsoft.com/office/drawing/2014/main" id="{780B07D6-5F66-436B-8114-5130588B733D}"/>
                  </a:ext>
                </a:extLst>
              </p:cNvPr>
              <p:cNvSpPr/>
              <p:nvPr/>
            </p:nvSpPr>
            <p:spPr>
              <a:xfrm>
                <a:off x="196535" y="5582426"/>
                <a:ext cx="303256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−100</m:t>
                          </m:r>
                        </m:sup>
                      </m:sSup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64" name="Прямоугольник 63">
                <a:extLst>
                  <a:ext uri="{FF2B5EF4-FFF2-40B4-BE49-F238E27FC236}">
                    <a16:creationId xmlns:a16="http://schemas.microsoft.com/office/drawing/2014/main" id="{780B07D6-5F66-436B-8114-5130588B73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35" y="5582426"/>
                <a:ext cx="3032561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Прямоугольник 64">
                <a:extLst>
                  <a:ext uri="{FF2B5EF4-FFF2-40B4-BE49-F238E27FC236}">
                    <a16:creationId xmlns:a16="http://schemas.microsoft.com/office/drawing/2014/main" id="{42525D73-F1D0-489F-A55E-6E11E03247D7}"/>
                  </a:ext>
                </a:extLst>
              </p:cNvPr>
              <p:cNvSpPr/>
              <p:nvPr/>
            </p:nvSpPr>
            <p:spPr>
              <a:xfrm>
                <a:off x="3264077" y="5541110"/>
                <a:ext cx="238033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10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65" name="Прямоугольник 64">
                <a:extLst>
                  <a:ext uri="{FF2B5EF4-FFF2-40B4-BE49-F238E27FC236}">
                    <a16:creationId xmlns:a16="http://schemas.microsoft.com/office/drawing/2014/main" id="{42525D73-F1D0-489F-A55E-6E11E03247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077" y="5541110"/>
                <a:ext cx="2380331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Прямоугольник 65">
                <a:extLst>
                  <a:ext uri="{FF2B5EF4-FFF2-40B4-BE49-F238E27FC236}">
                    <a16:creationId xmlns:a16="http://schemas.microsoft.com/office/drawing/2014/main" id="{3791CAD7-4260-4709-9237-1BB51DD989F9}"/>
                  </a:ext>
                </a:extLst>
              </p:cNvPr>
              <p:cNvSpPr/>
              <p:nvPr/>
            </p:nvSpPr>
            <p:spPr>
              <a:xfrm>
                <a:off x="7503749" y="3663572"/>
                <a:ext cx="3940822" cy="1529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g>
                        <m:e>
                          <m:nary>
                            <m:naryPr>
                              <m:chr m:val="∏"/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nary>
                        </m:e>
                      </m:rad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" name="Прямоугольник 65">
                <a:extLst>
                  <a:ext uri="{FF2B5EF4-FFF2-40B4-BE49-F238E27FC236}">
                    <a16:creationId xmlns:a16="http://schemas.microsoft.com/office/drawing/2014/main" id="{3791CAD7-4260-4709-9237-1BB51DD989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749" y="3663572"/>
                <a:ext cx="3940822" cy="152920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Прямоугольник 66">
                <a:extLst>
                  <a:ext uri="{FF2B5EF4-FFF2-40B4-BE49-F238E27FC236}">
                    <a16:creationId xmlns:a16="http://schemas.microsoft.com/office/drawing/2014/main" id="{FA0F2800-7B16-4B8D-A921-45888F24C9FC}"/>
                  </a:ext>
                </a:extLst>
              </p:cNvPr>
              <p:cNvSpPr/>
              <p:nvPr/>
            </p:nvSpPr>
            <p:spPr>
              <a:xfrm>
                <a:off x="6751331" y="4975699"/>
                <a:ext cx="5445658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𝑃𝑃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</m:e>
                      </m:nary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7" name="Прямоугольник 66">
                <a:extLst>
                  <a:ext uri="{FF2B5EF4-FFF2-40B4-BE49-F238E27FC236}">
                    <a16:creationId xmlns:a16="http://schemas.microsoft.com/office/drawing/2014/main" id="{FA0F2800-7B16-4B8D-A921-45888F24C9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331" y="4975699"/>
                <a:ext cx="5445658" cy="113082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C868F826-0EB4-44B1-B589-1F4158E16E2D}"/>
              </a:ext>
            </a:extLst>
          </p:cNvPr>
          <p:cNvSpPr/>
          <p:nvPr/>
        </p:nvSpPr>
        <p:spPr>
          <a:xfrm>
            <a:off x="6623899" y="4577829"/>
            <a:ext cx="2232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Bigram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30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8" grpId="0"/>
      <p:bldP spid="59" grpId="0"/>
      <p:bldP spid="61" grpId="0"/>
      <p:bldP spid="62" grpId="0"/>
      <p:bldP spid="5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5560" y="980729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Метрики для оценки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461575" y="6475125"/>
            <a:ext cx="730425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27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A4B6046-830F-4561-A951-D2BD5821A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F4501FB7-026F-48A5-8EA6-43CD2469107D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F537AF6-99A8-4318-B87B-1271A83892B4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07BD8F3-0E06-46AD-B8C6-AB8CA3AB5803}"/>
              </a:ext>
            </a:extLst>
          </p:cNvPr>
          <p:cNvSpPr/>
          <p:nvPr/>
        </p:nvSpPr>
        <p:spPr>
          <a:xfrm>
            <a:off x="2279576" y="270810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Вероятностные Модели.  Долганов Антон Юрьевич 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Заголовок 1">
            <a:extLst>
              <a:ext uri="{FF2B5EF4-FFF2-40B4-BE49-F238E27FC236}">
                <a16:creationId xmlns:a16="http://schemas.microsoft.com/office/drawing/2014/main" id="{BD20E933-92DE-4E68-A033-DA493889BF3D}"/>
              </a:ext>
            </a:extLst>
          </p:cNvPr>
          <p:cNvSpPr txBox="1">
            <a:spLocks/>
          </p:cNvSpPr>
          <p:nvPr/>
        </p:nvSpPr>
        <p:spPr>
          <a:xfrm>
            <a:off x="2070682" y="1400076"/>
            <a:ext cx="7920880" cy="837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Perplexity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16BE62E-3FF5-4883-9F6B-01DFB142CB45}"/>
              </a:ext>
            </a:extLst>
          </p:cNvPr>
          <p:cNvSpPr/>
          <p:nvPr/>
        </p:nvSpPr>
        <p:spPr>
          <a:xfrm>
            <a:off x="620463" y="2000249"/>
            <a:ext cx="40573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 like machine learning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A1CD7DB7-D176-4289-955C-C6AFBDC9275F}"/>
              </a:ext>
            </a:extLst>
          </p:cNvPr>
          <p:cNvSpPr/>
          <p:nvPr/>
        </p:nvSpPr>
        <p:spPr>
          <a:xfrm>
            <a:off x="5159896" y="2000249"/>
            <a:ext cx="68146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Deep learning is like machine learning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598C258-0BDF-4411-AE7D-B7F1CC85591C}"/>
              </a:ext>
            </a:extLst>
          </p:cNvPr>
          <p:cNvSpPr/>
          <p:nvPr/>
        </p:nvSpPr>
        <p:spPr>
          <a:xfrm>
            <a:off x="2165242" y="2553910"/>
            <a:ext cx="82602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Perplexity for first train sample: 3.1049 </a:t>
            </a:r>
            <a:endParaRPr lang="en-US" sz="2000" dirty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endParaRPr lang="en-US" sz="2000" dirty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Perplexity for second train sample: 3.3014</a:t>
            </a:r>
            <a:endParaRPr lang="en-US" sz="2000" dirty="0">
              <a:solidFill>
                <a:srgbClr val="D5D5D5"/>
              </a:solidFill>
              <a:latin typeface="Courier New" panose="02070309020205020404" pitchFamily="49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008BE2C-39C2-427A-98C2-A4AE3A2A47CA}"/>
              </a:ext>
            </a:extLst>
          </p:cNvPr>
          <p:cNvSpPr/>
          <p:nvPr/>
        </p:nvSpPr>
        <p:spPr>
          <a:xfrm>
            <a:off x="942625" y="3411548"/>
            <a:ext cx="24452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 like learning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EE9B3A9-3D21-452B-AAF7-9D541D1033F2}"/>
              </a:ext>
            </a:extLst>
          </p:cNvPr>
          <p:cNvSpPr/>
          <p:nvPr/>
        </p:nvSpPr>
        <p:spPr>
          <a:xfrm>
            <a:off x="286083" y="3858006"/>
            <a:ext cx="55707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Perplexity for test sample: 3.9874 </a:t>
            </a:r>
            <a:endParaRPr lang="en-US" sz="2000" dirty="0">
              <a:solidFill>
                <a:srgbClr val="D5D5D5"/>
              </a:solidFill>
              <a:latin typeface="Courier New" panose="02070309020205020404" pitchFamily="49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6FC06E2-B73E-4C27-99F7-C334BC431779}"/>
              </a:ext>
            </a:extLst>
          </p:cNvPr>
          <p:cNvSpPr/>
          <p:nvPr/>
        </p:nvSpPr>
        <p:spPr>
          <a:xfrm>
            <a:off x="7452581" y="3416061"/>
            <a:ext cx="29729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learning like life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E351B70-5E5A-4E81-81B3-B03243D045D3}"/>
              </a:ext>
            </a:extLst>
          </p:cNvPr>
          <p:cNvSpPr/>
          <p:nvPr/>
        </p:nvSpPr>
        <p:spPr>
          <a:xfrm>
            <a:off x="6096000" y="3845550"/>
            <a:ext cx="54168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Perplexity for test sample: 5.1017</a:t>
            </a:r>
            <a:endParaRPr lang="ru-RU" sz="20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2967EF6-08FD-4D01-8B5C-19B5572CDE44}"/>
              </a:ext>
            </a:extLst>
          </p:cNvPr>
          <p:cNvSpPr/>
          <p:nvPr/>
        </p:nvSpPr>
        <p:spPr>
          <a:xfrm>
            <a:off x="627698" y="4364343"/>
            <a:ext cx="110860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The previous words are 'machine learning’, </a:t>
            </a:r>
          </a:p>
          <a:p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and the suggested word is `is` with a probability of 0.1818 </a:t>
            </a:r>
          </a:p>
          <a:p>
            <a:endParaRPr lang="en-US" dirty="0">
              <a:solidFill>
                <a:srgbClr val="D5D5D5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The previous words are 'machine learning', the suggestion must start with `d` and the suggested word is `deep` with a probability of 0.0909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4F4AAA0-E16D-4C53-A03C-0FF7B9954296}"/>
              </a:ext>
            </a:extLst>
          </p:cNvPr>
          <p:cNvSpPr/>
          <p:nvPr/>
        </p:nvSpPr>
        <p:spPr>
          <a:xfrm>
            <a:off x="602988" y="5931208"/>
            <a:ext cx="108213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The previous words are 'machine learning', the suggestion must start with `c` </a:t>
            </a:r>
          </a:p>
          <a:p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and the suggested word is `None` with a probability of 0.0000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46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21" grpId="0"/>
      <p:bldP spid="3" grpId="0"/>
      <p:bldP spid="24" grpId="0"/>
      <p:bldP spid="6" grpId="0"/>
      <p:bldP spid="26" grpId="0"/>
      <p:bldP spid="9" grpId="0"/>
      <p:bldP spid="10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Итого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15780" y="6476951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8FBCF8B-35C7-47E7-95BF-CB2E8F65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855BF48-2887-4862-9EF2-7FBA0ACEC95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7DA2C8-8DBF-49B0-AB24-6E896CDDCCA0}"/>
              </a:ext>
            </a:extLst>
          </p:cNvPr>
          <p:cNvSpPr txBox="1"/>
          <p:nvPr/>
        </p:nvSpPr>
        <p:spPr>
          <a:xfrm>
            <a:off x="735908" y="1441692"/>
            <a:ext cx="111351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Предварительная обработка</a:t>
            </a:r>
          </a:p>
          <a:p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Тут нам помогает </a:t>
            </a:r>
            <a:r>
              <a:rPr lang="en-US" sz="28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nltk</a:t>
            </a:r>
            <a:endParaRPr lang="en-US" sz="28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Разбиваем на слова, удаляем ненужное и т.д.</a:t>
            </a:r>
          </a:p>
          <a:p>
            <a:endParaRPr lang="ru-RU" sz="28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8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Autocorrect </a:t>
            </a:r>
            <a:endParaRPr lang="ru-RU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Редактирование строки (</a:t>
            </a:r>
            <a:r>
              <a:rPr lang="en-US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n-edit)</a:t>
            </a:r>
            <a:endParaRPr lang="ru-RU" sz="28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Edit Distance</a:t>
            </a:r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и Динамическое программирование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Autocomplete </a:t>
            </a:r>
            <a:endParaRPr lang="ru-RU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Языковые модели</a:t>
            </a:r>
            <a:endParaRPr lang="en-US" sz="28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N-</a:t>
            </a:r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Граммы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Perplexity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0F5DF9A-E5F9-4E49-8316-C6C508F77BAA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Вероятностные Модели.  Долганов Антон Юрьевич 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765EE89-A799-4C1E-8737-B81932E13085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31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1A89972-363F-4391-8BC0-154EF6DC0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235AC55-2B6F-4178-8775-4065DE601CAD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EA5AB88-D7D6-4375-9BA5-95ABB2B2FDE7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644AB9B-3C7C-4523-823F-206A4505CA70}"/>
              </a:ext>
            </a:extLst>
          </p:cNvPr>
          <p:cNvSpPr/>
          <p:nvPr/>
        </p:nvSpPr>
        <p:spPr>
          <a:xfrm>
            <a:off x="2768818" y="273451"/>
            <a:ext cx="66543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Вероятностные Модели.  Долганов Антон Юрьевич 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BC470DC0-6682-4BB5-9EB1-6759999838C5}"/>
              </a:ext>
            </a:extLst>
          </p:cNvPr>
          <p:cNvSpPr txBox="1">
            <a:spLocks/>
          </p:cNvSpPr>
          <p:nvPr/>
        </p:nvSpPr>
        <p:spPr>
          <a:xfrm>
            <a:off x="2063552" y="2188876"/>
            <a:ext cx="856895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Вопросы, пожелания, предложения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E9C3EA-DF43-4BB2-9655-F0F605E3D789}"/>
              </a:ext>
            </a:extLst>
          </p:cNvPr>
          <p:cNvSpPr txBox="1"/>
          <p:nvPr/>
        </p:nvSpPr>
        <p:spPr>
          <a:xfrm>
            <a:off x="2567608" y="4010997"/>
            <a:ext cx="72994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115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ru-RU" sz="6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56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15780" y="6476951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8FBCF8B-35C7-47E7-95BF-CB2E8F65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855BF48-2887-4862-9EF2-7FBA0ACEC95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7DA2C8-8DBF-49B0-AB24-6E896CDDCCA0}"/>
              </a:ext>
            </a:extLst>
          </p:cNvPr>
          <p:cNvSpPr txBox="1"/>
          <p:nvPr/>
        </p:nvSpPr>
        <p:spPr>
          <a:xfrm>
            <a:off x="675589" y="1921543"/>
            <a:ext cx="77966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Предварительная обработка</a:t>
            </a:r>
          </a:p>
          <a:p>
            <a:endParaRPr lang="ru-RU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8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Autocorrect </a:t>
            </a:r>
            <a:endParaRPr lang="ru-RU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8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Autocomplete </a:t>
            </a:r>
            <a:endParaRPr lang="ru-RU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0F5DF9A-E5F9-4E49-8316-C6C508F77BAA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Вероятностные Модели.  Долганов Антон Юрьевич 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765EE89-A799-4C1E-8737-B81932E13085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87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15780" y="6476951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8FBCF8B-35C7-47E7-95BF-CB2E8F65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855BF48-2887-4862-9EF2-7FBA0ACEC95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7DA2C8-8DBF-49B0-AB24-6E896CDDCCA0}"/>
              </a:ext>
            </a:extLst>
          </p:cNvPr>
          <p:cNvSpPr txBox="1"/>
          <p:nvPr/>
        </p:nvSpPr>
        <p:spPr>
          <a:xfrm>
            <a:off x="675589" y="1921543"/>
            <a:ext cx="81567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Предварительная </a:t>
            </a:r>
            <a:r>
              <a:rPr lang="ru-RU" sz="28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обработка</a:t>
            </a:r>
          </a:p>
          <a:p>
            <a:endParaRPr lang="ru-RU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Autocorrect 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Autocomplete 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0F5DF9A-E5F9-4E49-8316-C6C508F77BAA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Вероятностные Модели.  Долганов Антон Юрьевич 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765EE89-A799-4C1E-8737-B81932E13085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9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Предварительная обработка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Введение в обработку естественного языка. Антон Долганов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FFB3ACB-17E4-41AE-BFE3-C3D144DECF5C}"/>
              </a:ext>
            </a:extLst>
          </p:cNvPr>
          <p:cNvSpPr/>
          <p:nvPr/>
        </p:nvSpPr>
        <p:spPr>
          <a:xfrm>
            <a:off x="208633" y="1867188"/>
            <a:ext cx="117747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Крутяк</a:t>
            </a:r>
            <a:r>
              <a:rPr lang="ru-RU" sz="20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я изучаю машинное обучение </a:t>
            </a:r>
            <a:r>
              <a:rPr lang="ru-RU" sz="20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 </a:t>
            </a:r>
            <a:r>
              <a:rPr lang="en-US" sz="20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ru-RU" sz="20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УрФУ</a:t>
            </a:r>
            <a:r>
              <a:rPr lang="en-US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ru-RU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Наука</a:t>
            </a:r>
            <a:r>
              <a:rPr lang="en-US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https://lo.st/12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:) </a:t>
            </a:r>
            <a:endParaRPr lang="ru-RU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799FBF7-F516-4A61-95C1-EBEE0F3A8C20}"/>
              </a:ext>
            </a:extLst>
          </p:cNvPr>
          <p:cNvSpPr/>
          <p:nvPr/>
        </p:nvSpPr>
        <p:spPr>
          <a:xfrm>
            <a:off x="1076349" y="2492879"/>
            <a:ext cx="960725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Удаление </a:t>
            </a:r>
            <a:r>
              <a:rPr lang="ru-RU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хэштегов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гиперссылок и </a:t>
            </a:r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т.д.</a:t>
            </a:r>
          </a:p>
          <a:p>
            <a:pPr indent="355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Токенизация</a:t>
            </a:r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строки</a:t>
            </a:r>
          </a:p>
          <a:p>
            <a:pPr indent="355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Нижний регистр</a:t>
            </a:r>
          </a:p>
          <a:p>
            <a:pPr indent="355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Удаление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стоп-слов и знаков </a:t>
            </a:r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препинания</a:t>
            </a:r>
          </a:p>
          <a:p>
            <a:pPr indent="355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Стемминг</a:t>
            </a:r>
            <a:endParaRPr lang="en-US" sz="28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78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Предварительная обработка</a:t>
            </a:r>
            <a:endParaRPr lang="ru-RU" sz="3200" b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Введение в обработку естественного языка. Антон Долганов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3E51E85-157C-404C-A687-8379E19F412E}"/>
              </a:ext>
            </a:extLst>
          </p:cNvPr>
          <p:cNvSpPr/>
          <p:nvPr/>
        </p:nvSpPr>
        <p:spPr>
          <a:xfrm>
            <a:off x="2135560" y="1507670"/>
            <a:ext cx="105131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Удаление </a:t>
            </a:r>
            <a:r>
              <a:rPr lang="ru-RU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хэштегов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гиперссылок и т.д.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BF79093-C7EB-47C9-A5E9-3A8755C1D3C2}"/>
              </a:ext>
            </a:extLst>
          </p:cNvPr>
          <p:cNvSpPr/>
          <p:nvPr/>
        </p:nvSpPr>
        <p:spPr>
          <a:xfrm>
            <a:off x="880726" y="2955139"/>
            <a:ext cx="99491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re </a:t>
            </a:r>
            <a:endParaRPr lang="en-US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endParaRPr lang="tr-TR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tweet = re.sub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r</a:t>
            </a:r>
            <a:r>
              <a:rPr lang="tr-TR" sz="2400" dirty="0">
                <a:solidFill>
                  <a:srgbClr val="CE9178"/>
                </a:solidFill>
                <a:latin typeface="Courier New" panose="02070309020205020404" pitchFamily="49" charset="0"/>
              </a:rPr>
              <a:t>'https?:\/\/.*[\r\n]*'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sz="2400" dirty="0">
                <a:solidFill>
                  <a:srgbClr val="CE9178"/>
                </a:solidFill>
                <a:latin typeface="Courier New" panose="02070309020205020404" pitchFamily="49" charset="0"/>
              </a:rPr>
              <a:t>''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tweet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tweet = re.sub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r</a:t>
            </a:r>
            <a:r>
              <a:rPr lang="tr-TR" sz="2400" dirty="0">
                <a:solidFill>
                  <a:srgbClr val="CE9178"/>
                </a:solidFill>
                <a:latin typeface="Courier New" panose="02070309020205020404" pitchFamily="49" charset="0"/>
              </a:rPr>
              <a:t>'#'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sz="2400" dirty="0">
                <a:solidFill>
                  <a:srgbClr val="CE9178"/>
                </a:solidFill>
                <a:latin typeface="Courier New" panose="02070309020205020404" pitchFamily="49" charset="0"/>
              </a:rPr>
              <a:t>''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tweet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EBC21C9-E003-4D20-8463-50E2E64D0863}"/>
              </a:ext>
            </a:extLst>
          </p:cNvPr>
          <p:cNvSpPr/>
          <p:nvPr/>
        </p:nvSpPr>
        <p:spPr>
          <a:xfrm>
            <a:off x="623392" y="5130717"/>
            <a:ext cx="109331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Крутяк</a:t>
            </a:r>
            <a:r>
              <a:rPr lang="ru-RU" sz="2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я изучаю машинное обучение в </a:t>
            </a:r>
            <a:r>
              <a:rPr lang="ru-RU" sz="24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УрФУ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Наука</a:t>
            </a: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:) 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FFB3ACB-17E4-41AE-BFE3-C3D144DECF5C}"/>
              </a:ext>
            </a:extLst>
          </p:cNvPr>
          <p:cNvSpPr/>
          <p:nvPr/>
        </p:nvSpPr>
        <p:spPr>
          <a:xfrm>
            <a:off x="208633" y="2420888"/>
            <a:ext cx="117747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Крутяк</a:t>
            </a:r>
            <a:r>
              <a:rPr lang="ru-RU" sz="20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я изучаю машинное обучение </a:t>
            </a:r>
            <a:r>
              <a:rPr lang="ru-RU" sz="20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 </a:t>
            </a:r>
            <a:r>
              <a:rPr lang="en-US" sz="20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ru-RU" sz="20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УрФУ</a:t>
            </a:r>
            <a:r>
              <a:rPr lang="en-US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ru-RU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Наука</a:t>
            </a:r>
            <a:r>
              <a:rPr lang="en-US" sz="2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https://lo.st/12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:) </a:t>
            </a:r>
            <a:endParaRPr lang="ru-RU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39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Предварительная обработка</a:t>
            </a:r>
            <a:endParaRPr lang="ru-RU" sz="3200" b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Введение в обработку естественного языка. Антон Долганов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3E51E85-157C-404C-A687-8379E19F412E}"/>
              </a:ext>
            </a:extLst>
          </p:cNvPr>
          <p:cNvSpPr/>
          <p:nvPr/>
        </p:nvSpPr>
        <p:spPr>
          <a:xfrm>
            <a:off x="2135561" y="1507670"/>
            <a:ext cx="7992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Токенизация</a:t>
            </a:r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строки и нижний регистр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EBC21C9-E003-4D20-8463-50E2E64D0863}"/>
              </a:ext>
            </a:extLst>
          </p:cNvPr>
          <p:cNvSpPr/>
          <p:nvPr/>
        </p:nvSpPr>
        <p:spPr>
          <a:xfrm>
            <a:off x="1055440" y="2354657"/>
            <a:ext cx="99371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Крутяк</a:t>
            </a: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я изучаю машинное обучение в </a:t>
            </a:r>
            <a:r>
              <a:rPr lang="ru-RU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УрФУ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Наука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:) 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703A7F-867E-4686-A836-0FF1B96EBD37}"/>
              </a:ext>
            </a:extLst>
          </p:cNvPr>
          <p:cNvSpPr/>
          <p:nvPr/>
        </p:nvSpPr>
        <p:spPr>
          <a:xfrm>
            <a:off x="335360" y="3165169"/>
            <a:ext cx="116652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nltk.tokenize </a:t>
            </a:r>
            <a:r>
              <a:rPr lang="tr-TR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TweetTokenizer </a:t>
            </a: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tokenizer = TweetTokenizer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preserve_case=</a:t>
            </a:r>
            <a:r>
              <a:rPr lang="tr-TR" dirty="0">
                <a:solidFill>
                  <a:srgbClr val="569CD6"/>
                </a:solidFill>
                <a:latin typeface="Courier New" panose="02070309020205020404" pitchFamily="49" charset="0"/>
              </a:rPr>
              <a:t>False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strip_handles=</a:t>
            </a:r>
            <a:r>
              <a:rPr lang="tr-TR" dirty="0">
                <a:solidFill>
                  <a:srgbClr val="569CD6"/>
                </a:solidFill>
                <a:latin typeface="Courier New" panose="02070309020205020404" pitchFamily="49" charset="0"/>
              </a:rPr>
              <a:t>True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reduce_len=</a:t>
            </a:r>
            <a:r>
              <a:rPr lang="tr-TR" dirty="0">
                <a:solidFill>
                  <a:srgbClr val="569CD6"/>
                </a:solidFill>
                <a:latin typeface="Courier New" panose="02070309020205020404" pitchFamily="49" charset="0"/>
              </a:rPr>
              <a:t>True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tweet_tokens = tokenizer.tokenize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tweet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7936AAB-AA49-4A03-AFD2-9C33AFD950BE}"/>
              </a:ext>
            </a:extLst>
          </p:cNvPr>
          <p:cNvSpPr/>
          <p:nvPr/>
        </p:nvSpPr>
        <p:spPr>
          <a:xfrm>
            <a:off x="860442" y="4412266"/>
            <a:ext cx="99940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['</a:t>
            </a:r>
            <a:r>
              <a:rPr lang="ru-RU" sz="2400" dirty="0" err="1" smtClean="0">
                <a:solidFill>
                  <a:srgbClr val="D5D5D5"/>
                </a:solidFill>
                <a:latin typeface="Courier New" panose="02070309020205020404" pitchFamily="49" charset="0"/>
              </a:rPr>
              <a:t>крутяк</a:t>
            </a:r>
            <a:r>
              <a:rPr lang="en-US" sz="24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', 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',', '</a:t>
            </a:r>
            <a:r>
              <a:rPr lang="ru-RU" sz="24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я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ru-RU" sz="24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изучаю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ru-RU" sz="24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машинное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ru-RU" sz="24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обучение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ru-RU" sz="24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в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ru-RU" sz="2400" dirty="0" err="1" smtClean="0">
                <a:solidFill>
                  <a:srgbClr val="D5D5D5"/>
                </a:solidFill>
                <a:latin typeface="Courier New" panose="02070309020205020404" pitchFamily="49" charset="0"/>
              </a:rPr>
              <a:t>урфу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ru-RU" sz="24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наука</a:t>
            </a:r>
            <a:r>
              <a:rPr lang="en-US" sz="24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', 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'!', ':)']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6628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Предварительная обработка</a:t>
            </a:r>
            <a:endParaRPr lang="ru-RU" sz="3200" b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Введение в обработку естественного языка. Антон Долганов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3E51E85-157C-404C-A687-8379E19F412E}"/>
              </a:ext>
            </a:extLst>
          </p:cNvPr>
          <p:cNvSpPr/>
          <p:nvPr/>
        </p:nvSpPr>
        <p:spPr>
          <a:xfrm>
            <a:off x="2135560" y="1507670"/>
            <a:ext cx="91450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Удаление стоп-слов и знаков препинания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ECE4EF7-8454-4F5E-B103-60CA802FCEF0}"/>
              </a:ext>
            </a:extLst>
          </p:cNvPr>
          <p:cNvSpPr/>
          <p:nvPr/>
        </p:nvSpPr>
        <p:spPr>
          <a:xfrm>
            <a:off x="407368" y="3094919"/>
            <a:ext cx="118813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nltk.corpus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0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stopwords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en-US" sz="20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string</a:t>
            </a:r>
          </a:p>
          <a:p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en-US" sz="2000" dirty="0" err="1" smtClean="0">
                <a:solidFill>
                  <a:srgbClr val="D4D4D4"/>
                </a:solidFill>
                <a:latin typeface="Courier New" panose="02070309020205020404" pitchFamily="49" charset="0"/>
              </a:rPr>
              <a:t>stopwords_russian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stopwords.words</a:t>
            </a:r>
            <a:r>
              <a:rPr lang="en-US" sz="2000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CE9178"/>
                </a:solidFill>
                <a:latin typeface="Courier New" panose="02070309020205020404" pitchFamily="49" charset="0"/>
              </a:rPr>
              <a:t>russian</a:t>
            </a:r>
            <a:r>
              <a:rPr lang="en-US" sz="2000" dirty="0" smtClean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tweets_clean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[]</a:t>
            </a:r>
          </a:p>
          <a:p>
            <a:endParaRPr lang="en-US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C586C0"/>
                </a:solidFill>
                <a:latin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word </a:t>
            </a:r>
            <a:r>
              <a:rPr lang="en-US" sz="2000" dirty="0">
                <a:solidFill>
                  <a:srgbClr val="82C6FF"/>
                </a:solidFill>
                <a:latin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tweet_tokens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   </a:t>
            </a:r>
            <a:r>
              <a:rPr lang="en-US" sz="2000" dirty="0">
                <a:solidFill>
                  <a:srgbClr val="C586C0"/>
                </a:solidFill>
                <a:latin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word </a:t>
            </a:r>
            <a:r>
              <a:rPr lang="en-US" sz="2000" dirty="0">
                <a:solidFill>
                  <a:srgbClr val="82C6FF"/>
                </a:solidFill>
                <a:latin typeface="Courier New" panose="02070309020205020404" pitchFamily="49" charset="0"/>
              </a:rPr>
              <a:t>not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000" dirty="0">
                <a:solidFill>
                  <a:srgbClr val="82C6FF"/>
                </a:solidFill>
                <a:latin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000" dirty="0" err="1" smtClean="0">
                <a:solidFill>
                  <a:srgbClr val="D4D4D4"/>
                </a:solidFill>
                <a:latin typeface="Courier New" panose="02070309020205020404" pitchFamily="49" charset="0"/>
              </a:rPr>
              <a:t>stopwords_russian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000" dirty="0">
                <a:solidFill>
                  <a:srgbClr val="82C6FF"/>
                </a:solidFill>
                <a:latin typeface="Courier New" panose="02070309020205020404" pitchFamily="49" charset="0"/>
              </a:rPr>
              <a:t>and 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word </a:t>
            </a:r>
            <a:r>
              <a:rPr lang="en-US" sz="2000" dirty="0">
                <a:solidFill>
                  <a:srgbClr val="82C6FF"/>
                </a:solidFill>
                <a:latin typeface="Courier New" panose="02070309020205020404" pitchFamily="49" charset="0"/>
              </a:rPr>
              <a:t>not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000" dirty="0">
                <a:solidFill>
                  <a:srgbClr val="82C6FF"/>
                </a:solidFill>
                <a:latin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string.punctuation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):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 </a:t>
            </a:r>
          </a:p>
          <a:p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tweets_clean.append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word</a:t>
            </a:r>
            <a:r>
              <a:rPr lang="en-US" sz="20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7936AAB-AA49-4A03-AFD2-9C33AFD950BE}"/>
              </a:ext>
            </a:extLst>
          </p:cNvPr>
          <p:cNvSpPr/>
          <p:nvPr/>
        </p:nvSpPr>
        <p:spPr>
          <a:xfrm>
            <a:off x="767408" y="2132856"/>
            <a:ext cx="102971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['</a:t>
            </a:r>
            <a:r>
              <a:rPr lang="ru-RU" sz="2400" dirty="0" err="1" smtClean="0">
                <a:solidFill>
                  <a:srgbClr val="D5D5D5"/>
                </a:solidFill>
                <a:latin typeface="Courier New" panose="02070309020205020404" pitchFamily="49" charset="0"/>
              </a:rPr>
              <a:t>крутяк</a:t>
            </a:r>
            <a:r>
              <a:rPr lang="en-US" sz="24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', 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',', '</a:t>
            </a:r>
            <a:r>
              <a:rPr lang="ru-RU" sz="24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я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ru-RU" sz="24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изучаю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ru-RU" sz="24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машинное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ru-RU" sz="24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обучение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ru-RU" sz="24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в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ru-RU" sz="2400" dirty="0" err="1" smtClean="0">
                <a:solidFill>
                  <a:srgbClr val="D5D5D5"/>
                </a:solidFill>
                <a:latin typeface="Courier New" panose="02070309020205020404" pitchFamily="49" charset="0"/>
              </a:rPr>
              <a:t>урфу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ru-RU" sz="24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наука</a:t>
            </a:r>
            <a:r>
              <a:rPr lang="en-US" sz="24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', 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'!', ':)']</a:t>
            </a:r>
            <a:endParaRPr lang="ru-RU" sz="24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7936AAB-AA49-4A03-AFD2-9C33AFD950BE}"/>
              </a:ext>
            </a:extLst>
          </p:cNvPr>
          <p:cNvSpPr/>
          <p:nvPr/>
        </p:nvSpPr>
        <p:spPr>
          <a:xfrm>
            <a:off x="-82785" y="6182629"/>
            <a:ext cx="13019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['</a:t>
            </a:r>
            <a:r>
              <a:rPr lang="ru-RU" sz="2400" dirty="0" err="1" smtClean="0">
                <a:solidFill>
                  <a:srgbClr val="D5D5D5"/>
                </a:solidFill>
                <a:latin typeface="Courier New" panose="02070309020205020404" pitchFamily="49" charset="0"/>
              </a:rPr>
              <a:t>крутяк</a:t>
            </a:r>
            <a:r>
              <a:rPr lang="en-US" sz="24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ru-RU" sz="24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изучаю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ru-RU" sz="24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машинное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ru-RU" sz="24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обучение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</a:t>
            </a:r>
            <a:r>
              <a:rPr lang="en-US" sz="24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'</a:t>
            </a:r>
            <a:r>
              <a:rPr lang="ru-RU" sz="2400" dirty="0" err="1" smtClean="0">
                <a:solidFill>
                  <a:srgbClr val="D5D5D5"/>
                </a:solidFill>
                <a:latin typeface="Courier New" panose="02070309020205020404" pitchFamily="49" charset="0"/>
              </a:rPr>
              <a:t>урфу</a:t>
            </a:r>
            <a:r>
              <a:rPr lang="en-US" sz="2400" dirty="0">
                <a:solidFill>
                  <a:srgbClr val="D5D5D5"/>
                </a:solidFill>
                <a:latin typeface="Courier New" panose="02070309020205020404" pitchFamily="49" charset="0"/>
              </a:rPr>
              <a:t>', '</a:t>
            </a:r>
            <a:r>
              <a:rPr lang="ru-RU" sz="24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наука</a:t>
            </a:r>
            <a:r>
              <a:rPr lang="en-US" sz="2400" dirty="0" smtClean="0">
                <a:solidFill>
                  <a:srgbClr val="D5D5D5"/>
                </a:solidFill>
                <a:latin typeface="Courier New" panose="02070309020205020404" pitchFamily="49" charset="0"/>
              </a:rPr>
              <a:t>', ':)']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5258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15780" y="6476951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8FBCF8B-35C7-47E7-95BF-CB2E8F65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855BF48-2887-4862-9EF2-7FBA0ACEC95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7DA2C8-8DBF-49B0-AB24-6E896CDDCCA0}"/>
              </a:ext>
            </a:extLst>
          </p:cNvPr>
          <p:cNvSpPr txBox="1"/>
          <p:nvPr/>
        </p:nvSpPr>
        <p:spPr>
          <a:xfrm>
            <a:off x="675589" y="1921543"/>
            <a:ext cx="83007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Предварительная обработка</a:t>
            </a:r>
          </a:p>
          <a:p>
            <a:endParaRPr lang="ru-RU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Autocorrect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Autocomplete 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0F5DF9A-E5F9-4E49-8316-C6C508F77BAA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Вероятностные Модели.  Долганов Антон Юрьевич 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765EE89-A799-4C1E-8737-B81932E13085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52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8867</TotalTime>
  <Words>1364</Words>
  <Application>Microsoft Office PowerPoint</Application>
  <PresentationFormat>Широкоэкранный</PresentationFormat>
  <Paragraphs>406</Paragraphs>
  <Slides>29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7" baseType="lpstr">
      <vt:lpstr>-apple-system</vt:lpstr>
      <vt:lpstr>Arial</vt:lpstr>
      <vt:lpstr>Calibri</vt:lpstr>
      <vt:lpstr>Cambria Math</vt:lpstr>
      <vt:lpstr>Courier New</vt:lpstr>
      <vt:lpstr>Times New Roman</vt:lpstr>
      <vt:lpstr>Verdana</vt:lpstr>
      <vt:lpstr>Тема Office</vt:lpstr>
      <vt:lpstr>Презентация PowerPoint</vt:lpstr>
      <vt:lpstr>Презентация PowerPoint</vt:lpstr>
      <vt:lpstr>Содержание</vt:lpstr>
      <vt:lpstr>Содержание</vt:lpstr>
      <vt:lpstr>Предварительная обработка</vt:lpstr>
      <vt:lpstr>Предварительная обработка</vt:lpstr>
      <vt:lpstr>Предварительная обработка</vt:lpstr>
      <vt:lpstr>Предварительная обработка</vt:lpstr>
      <vt:lpstr>Содержание</vt:lpstr>
      <vt:lpstr>AutoCorrect</vt:lpstr>
      <vt:lpstr>AutoCorrect</vt:lpstr>
      <vt:lpstr>AutoCorrect</vt:lpstr>
      <vt:lpstr>AutoCorrect</vt:lpstr>
      <vt:lpstr>AutoCorrect</vt:lpstr>
      <vt:lpstr>AutoCorrect</vt:lpstr>
      <vt:lpstr>AutoCorrect</vt:lpstr>
      <vt:lpstr>AutoCorrect</vt:lpstr>
      <vt:lpstr>Содержание</vt:lpstr>
      <vt:lpstr>Autocomplete</vt:lpstr>
      <vt:lpstr>Autocomplete</vt:lpstr>
      <vt:lpstr>N-gram (N-Граммы)</vt:lpstr>
      <vt:lpstr>Вероятности</vt:lpstr>
      <vt:lpstr>Вероятность последовательности</vt:lpstr>
      <vt:lpstr>Языковая модель на N-Граммах</vt:lpstr>
      <vt:lpstr>Языковая модель на N-Граммах</vt:lpstr>
      <vt:lpstr>Метрики для оценки</vt:lpstr>
      <vt:lpstr>Метрики для оценки</vt:lpstr>
      <vt:lpstr>Итого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Атоша</dc:creator>
  <cp:lastModifiedBy>Антон Юрьевич Долганов</cp:lastModifiedBy>
  <cp:revision>295</cp:revision>
  <dcterms:created xsi:type="dcterms:W3CDTF">2019-05-20T04:53:11Z</dcterms:created>
  <dcterms:modified xsi:type="dcterms:W3CDTF">2022-12-02T10:41:23Z</dcterms:modified>
</cp:coreProperties>
</file>