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615" r:id="rId3"/>
    <p:sldId id="447" r:id="rId4"/>
    <p:sldId id="608" r:id="rId5"/>
    <p:sldId id="295" r:id="rId6"/>
    <p:sldId id="621" r:id="rId7"/>
    <p:sldId id="622" r:id="rId8"/>
    <p:sldId id="625" r:id="rId9"/>
    <p:sldId id="626" r:id="rId10"/>
    <p:sldId id="627" r:id="rId11"/>
    <p:sldId id="628" r:id="rId12"/>
    <p:sldId id="575" r:id="rId13"/>
    <p:sldId id="629" r:id="rId14"/>
    <p:sldId id="630" r:id="rId15"/>
    <p:sldId id="569" r:id="rId16"/>
    <p:sldId id="570" r:id="rId17"/>
    <p:sldId id="576" r:id="rId18"/>
    <p:sldId id="631" r:id="rId19"/>
    <p:sldId id="474" r:id="rId20"/>
    <p:sldId id="577" r:id="rId21"/>
    <p:sldId id="616" r:id="rId22"/>
    <p:sldId id="617" r:id="rId23"/>
    <p:sldId id="632" r:id="rId24"/>
    <p:sldId id="618" r:id="rId25"/>
    <p:sldId id="619" r:id="rId26"/>
    <p:sldId id="578" r:id="rId27"/>
    <p:sldId id="579" r:id="rId28"/>
    <p:sldId id="581" r:id="rId29"/>
    <p:sldId id="580" r:id="rId30"/>
    <p:sldId id="633" r:id="rId31"/>
    <p:sldId id="582" r:id="rId32"/>
    <p:sldId id="583" r:id="rId33"/>
    <p:sldId id="584" r:id="rId34"/>
    <p:sldId id="634" r:id="rId35"/>
    <p:sldId id="635" r:id="rId36"/>
    <p:sldId id="636" r:id="rId37"/>
    <p:sldId id="637" r:id="rId38"/>
    <p:sldId id="638" r:id="rId39"/>
    <p:sldId id="585" r:id="rId40"/>
    <p:sldId id="586" r:id="rId41"/>
    <p:sldId id="588" r:id="rId42"/>
    <p:sldId id="620" r:id="rId43"/>
    <p:sldId id="587" r:id="rId44"/>
    <p:sldId id="589" r:id="rId45"/>
    <p:sldId id="590" r:id="rId46"/>
    <p:sldId id="639" r:id="rId47"/>
    <p:sldId id="591" r:id="rId48"/>
    <p:sldId id="640" r:id="rId49"/>
    <p:sldId id="641" r:id="rId50"/>
    <p:sldId id="593" r:id="rId51"/>
    <p:sldId id="380" r:id="rId52"/>
    <p:sldId id="594" r:id="rId53"/>
    <p:sldId id="595" r:id="rId54"/>
    <p:sldId id="596" r:id="rId55"/>
    <p:sldId id="597" r:id="rId56"/>
    <p:sldId id="598" r:id="rId57"/>
    <p:sldId id="599" r:id="rId58"/>
    <p:sldId id="600" r:id="rId59"/>
    <p:sldId id="448" r:id="rId60"/>
    <p:sldId id="261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FF0000"/>
    <a:srgbClr val="E6D2D2"/>
    <a:srgbClr val="D95151"/>
    <a:srgbClr val="00FFFF"/>
    <a:srgbClr val="0000FF"/>
    <a:srgbClr val="FF00FF"/>
    <a:srgbClr val="00FF00"/>
    <a:srgbClr val="FFFF00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8" autoAdjust="0"/>
    <p:restoredTop sz="96510" autoAdjust="0"/>
  </p:normalViewPr>
  <p:slideViewPr>
    <p:cSldViewPr>
      <p:cViewPr varScale="1">
        <p:scale>
          <a:sx n="109" d="100"/>
          <a:sy n="109" d="100"/>
        </p:scale>
        <p:origin x="144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885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896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9588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1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586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0443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180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4348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7576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7158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841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139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4948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173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3220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4250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9626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7516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835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9580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1415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51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139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1834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8962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0452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4352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122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2483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801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5087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82244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18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410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2872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8990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8889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10768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66453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06429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48324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6396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7422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21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97274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51209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29407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12389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0340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39738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97584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03218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78795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040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254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122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189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1.png"/><Relationship Id="rId5" Type="http://schemas.openxmlformats.org/officeDocument/2006/relationships/image" Target="../media/image310.png"/><Relationship Id="rId10" Type="http://schemas.openxmlformats.org/officeDocument/2006/relationships/image" Target="../media/image20.png"/><Relationship Id="rId4" Type="http://schemas.openxmlformats.org/officeDocument/2006/relationships/image" Target="../media/image410.png"/><Relationship Id="rId9" Type="http://schemas.openxmlformats.org/officeDocument/2006/relationships/image" Target="../media/image1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emf"/><Relationship Id="rId5" Type="http://schemas.openxmlformats.org/officeDocument/2006/relationships/image" Target="../media/image26.png"/><Relationship Id="rId10" Type="http://schemas.openxmlformats.org/officeDocument/2006/relationships/image" Target="../media/image31.emf"/><Relationship Id="rId4" Type="http://schemas.openxmlformats.org/officeDocument/2006/relationships/image" Target="../media/image37.png"/><Relationship Id="rId9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2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1.png"/><Relationship Id="rId5" Type="http://schemas.openxmlformats.org/officeDocument/2006/relationships/image" Target="../media/image122.png"/><Relationship Id="rId4" Type="http://schemas.openxmlformats.org/officeDocument/2006/relationships/image" Target="../media/image1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2.png"/><Relationship Id="rId4" Type="http://schemas.openxmlformats.org/officeDocument/2006/relationships/image" Target="../media/image1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192.png"/><Relationship Id="rId4" Type="http://schemas.openxmlformats.org/officeDocument/2006/relationships/image" Target="../media/image1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0.png"/><Relationship Id="rId5" Type="http://schemas.openxmlformats.org/officeDocument/2006/relationships/image" Target="../media/image26.svg"/><Relationship Id="rId10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emf"/><Relationship Id="rId5" Type="http://schemas.openxmlformats.org/officeDocument/2006/relationships/package" Target="../embeddings/_____Microsoft_Excel.xlsx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0.png"/><Relationship Id="rId5" Type="http://schemas.openxmlformats.org/officeDocument/2006/relationships/image" Target="../media/image46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07368" y="2420888"/>
            <a:ext cx="115212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2.</a:t>
            </a:r>
            <a:r>
              <a:rPr lang="en-US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ru-RU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Истории про то, как сделать из слов Векторы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" y="17038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618D4D5D-371A-4B0A-BFF2-85FD8A6FE01F}"/>
              </a:ext>
            </a:extLst>
          </p:cNvPr>
          <p:cNvSpPr txBox="1">
            <a:spLocks/>
          </p:cNvSpPr>
          <p:nvPr/>
        </p:nvSpPr>
        <p:spPr>
          <a:xfrm>
            <a:off x="3585369" y="4941168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Докладчик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Стемминг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</a:t>
            </a:r>
            <a:r>
              <a:rPr lang="ru-RU" sz="3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Лемматизация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to Natural Language Processing. Anton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Dolganov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3215680" y="1628800"/>
            <a:ext cx="5544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9416" y="1841615"/>
            <a:ext cx="102971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Стемминг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(выделение корней) подразумевает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удаление несколько последних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символов слова, что часто приводит к неправильному значению и правописанию.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ru-RU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Лемматизация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учитывает контекст и преобразует слово в его осмысленную базовую форму, которая называется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леммой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Сначала нужно определить часть речи слова.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Иногда одно и то же слово может иметь несколько разных лемм.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Целью как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стемминга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так и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лемматизации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является уменьшение морфологической изменчивости.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6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Стемминг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Лемматизация</a:t>
            </a:r>
            <a:endParaRPr lang="ru-RU" sz="3200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to Natural Language Processing. Anton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Dolganov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78155"/>
              </p:ext>
            </p:extLst>
          </p:nvPr>
        </p:nvGraphicFramePr>
        <p:xfrm>
          <a:off x="1163452" y="2248598"/>
          <a:ext cx="9433047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1859861791"/>
                    </a:ext>
                  </a:extLst>
                </a:gridCol>
                <a:gridCol w="3144349">
                  <a:extLst>
                    <a:ext uri="{9D8B030D-6E8A-4147-A177-3AD203B41FA5}">
                      <a16:colId xmlns:a16="http://schemas.microsoft.com/office/drawing/2014/main" val="1399198890"/>
                    </a:ext>
                  </a:extLst>
                </a:gridCol>
                <a:gridCol w="3144349">
                  <a:extLst>
                    <a:ext uri="{9D8B030D-6E8A-4147-A177-3AD203B41FA5}">
                      <a16:colId xmlns:a16="http://schemas.microsoft.com/office/drawing/2014/main" val="2246015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Word</a:t>
                      </a:r>
                      <a:endParaRPr lang="ru-RU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Lemma </a:t>
                      </a:r>
                      <a:endParaRPr lang="ru-RU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Stem</a:t>
                      </a:r>
                      <a:endParaRPr lang="ru-RU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2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caring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(to) care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3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(someone)</a:t>
                      </a:r>
                      <a:r>
                        <a:rPr lang="en-US" sz="2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stripes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(to) strip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strip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(multiple)</a:t>
                      </a:r>
                      <a:r>
                        <a:rPr lang="en-US" sz="2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stripes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stripe 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strip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walking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(to) walk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walk</a:t>
                      </a:r>
                      <a:endParaRPr lang="ru-RU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0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Стемминг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035A09-5BC7-4C0C-B04F-CE5577C6B379}"/>
              </a:ext>
            </a:extLst>
          </p:cNvPr>
          <p:cNvSpPr/>
          <p:nvPr/>
        </p:nvSpPr>
        <p:spPr>
          <a:xfrm>
            <a:off x="195265" y="2000921"/>
            <a:ext cx="24030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30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ить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2730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</a:t>
            </a: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ение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2730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итель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2730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</a:t>
            </a: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ать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A290F75-3EF9-4571-A09E-406B7AAC154C}"/>
              </a:ext>
            </a:extLst>
          </p:cNvPr>
          <p:cNvSpPr/>
          <p:nvPr/>
        </p:nvSpPr>
        <p:spPr>
          <a:xfrm>
            <a:off x="2682094" y="1974905"/>
            <a:ext cx="2471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3050">
              <a:buFont typeface="Arial" panose="020B0604020202020204" pitchFamily="34" charset="0"/>
              <a:buChar char="•"/>
            </a:pPr>
            <a:r>
              <a:rPr lang="ru-RU" sz="28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</a:t>
            </a:r>
            <a:r>
              <a:rPr lang="ru-RU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як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2730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ой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2730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A7ACBB-7906-4E1B-A264-4A16FE5854FE}"/>
              </a:ext>
            </a:extLst>
          </p:cNvPr>
          <p:cNvSpPr/>
          <p:nvPr/>
        </p:nvSpPr>
        <p:spPr>
          <a:xfrm>
            <a:off x="968369" y="4056898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</a:t>
            </a:r>
            <a:endParaRPr lang="tr-T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5340CE7-BB9C-46EC-9EB9-BB56B39F4C4C}"/>
              </a:ext>
            </a:extLst>
          </p:cNvPr>
          <p:cNvSpPr/>
          <p:nvPr/>
        </p:nvSpPr>
        <p:spPr>
          <a:xfrm>
            <a:off x="2977999" y="4108865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</a:t>
            </a:r>
            <a:endParaRPr lang="tr-T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8565A0-169B-48A3-95C6-F247C36032F1}"/>
              </a:ext>
            </a:extLst>
          </p:cNvPr>
          <p:cNvSpPr/>
          <p:nvPr/>
        </p:nvSpPr>
        <p:spPr>
          <a:xfrm>
            <a:off x="5136857" y="2144099"/>
            <a:ext cx="69709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nltk.stem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PorterStemmer  </a:t>
            </a: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stemmer = PorterStemmer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tweets_stem = 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[]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endParaRPr lang="en-US" sz="2400" dirty="0">
              <a:solidFill>
                <a:srgbClr val="C586C0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word </a:t>
            </a:r>
            <a:r>
              <a:rPr lang="tr-TR" sz="24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tweets_clean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stem_word = stemmer.stem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tweets_stem.append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stem_word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69547EF-7F5E-49A0-8D75-9D0AAECABFBC}"/>
              </a:ext>
            </a:extLst>
          </p:cNvPr>
          <p:cNvSpPr/>
          <p:nvPr/>
        </p:nvSpPr>
        <p:spPr>
          <a:xfrm>
            <a:off x="195265" y="5729441"/>
            <a:ext cx="11475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крут</a:t>
            </a:r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уч</a:t>
            </a:r>
            <a:r>
              <a:rPr lang="tr-TR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машин</a:t>
            </a:r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</a:t>
            </a:r>
            <a:r>
              <a:rPr lang="tr-TR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</a:t>
            </a:r>
            <a:r>
              <a:rPr lang="ru-RU" sz="24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уч</a:t>
            </a:r>
            <a:r>
              <a:rPr lang="tr-TR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урфу</a:t>
            </a:r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наук</a:t>
            </a:r>
            <a:r>
              <a:rPr lang="tr-TR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</a:t>
            </a:r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':)']</a:t>
            </a:r>
            <a:endParaRPr lang="ru-RU" sz="2400" dirty="0"/>
          </a:p>
        </p:txBody>
      </p:sp>
      <p:sp>
        <p:nvSpPr>
          <p:cNvPr id="3" name="Стрелка вниз 2"/>
          <p:cNvSpPr/>
          <p:nvPr/>
        </p:nvSpPr>
        <p:spPr>
          <a:xfrm>
            <a:off x="1117128" y="3816803"/>
            <a:ext cx="297518" cy="292063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3315110" y="3510689"/>
            <a:ext cx="297518" cy="598176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-73508" y="5127575"/>
            <a:ext cx="1301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ru-RU" sz="24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крутяк</a:t>
            </a:r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изучаю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машинное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обучение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</a:t>
            </a:r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</a:t>
            </a:r>
            <a:r>
              <a:rPr lang="ru-RU" sz="24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урфу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наука</a:t>
            </a:r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':)']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27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9" grpId="0"/>
      <p:bldP spid="10" grpId="0"/>
      <p:bldP spid="16" grpId="0"/>
      <p:bldP spid="11" grpId="0"/>
      <p:bldP spid="1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Лемматизация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7408" y="1554299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nltk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2526" y="1993929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nltk.download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averaged_perceptron_tagger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62526" y="2409177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nltk.tag.pos_tag</a:t>
            </a:r>
            <a:r>
              <a:rPr lang="en-US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927648" y="2866439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nltk.stem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WordNetLemmatizer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20860" y="3225632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wnl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WordNetLemmatizer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974821" y="3554283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wnl.lemmatize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tag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4024521"/>
            <a:ext cx="7640511" cy="25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18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64878" y="1921543"/>
            <a:ext cx="1149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 smtClean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endParaRPr lang="ru-RU" sz="2800" dirty="0" smtClean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1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-apple-system"/>
              </a:rPr>
              <a:t>Словарь</a:t>
            </a:r>
            <a:endParaRPr lang="ru-RU" sz="36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826365" y="1808019"/>
            <a:ext cx="11184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Структурированная коллекция всех известных слов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1742C7-0B0D-471E-8A87-FAB1CD355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91730"/>
              </p:ext>
            </p:extLst>
          </p:nvPr>
        </p:nvGraphicFramePr>
        <p:xfrm>
          <a:off x="1343472" y="2556174"/>
          <a:ext cx="1511300" cy="31242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167260859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6028717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107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325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4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347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261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4083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16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1163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93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2627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4223792" y="2556174"/>
            <a:ext cx="778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 because I study machine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B7DB2F-CF64-4692-8B1F-C4A2A6E596D2}"/>
              </a:ext>
            </a:extLst>
          </p:cNvPr>
          <p:cNvSpPr/>
          <p:nvPr/>
        </p:nvSpPr>
        <p:spPr>
          <a:xfrm>
            <a:off x="4181940" y="3690739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sad because I hate deep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3F780CA-50C5-4EA3-9089-C1F65ACD91A5}"/>
              </a:ext>
            </a:extLst>
          </p:cNvPr>
          <p:cNvSpPr/>
          <p:nvPr/>
        </p:nvSpPr>
        <p:spPr>
          <a:xfrm>
            <a:off x="4223792" y="4762451"/>
            <a:ext cx="936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56713BC-4DE6-436A-8DDD-BBBCFD584287}"/>
              </a:ext>
            </a:extLst>
          </p:cNvPr>
          <p:cNvSpPr/>
          <p:nvPr/>
        </p:nvSpPr>
        <p:spPr>
          <a:xfrm>
            <a:off x="4181940" y="3034441"/>
            <a:ext cx="778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1, 1, 1, 1, 1, 0, 0, 0, …]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655B0BE-CC47-4C5C-A108-AC0B3EE61FC8}"/>
              </a:ext>
            </a:extLst>
          </p:cNvPr>
          <p:cNvSpPr/>
          <p:nvPr/>
        </p:nvSpPr>
        <p:spPr>
          <a:xfrm>
            <a:off x="4159005" y="4226595"/>
            <a:ext cx="778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1, 0, 1, 0, 1, 1, 1, 1, …]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3592" y="1393623"/>
            <a:ext cx="6984776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-apple-system"/>
              </a:rPr>
              <a:t>Простой вектор признаков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3962007" y="1003140"/>
            <a:ext cx="4680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Анализ тональности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551384" y="2420888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 I study machine learning</a:t>
            </a:r>
            <a:endParaRPr lang="ru-RU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B7DB2F-CF64-4692-8B1F-C4A2A6E596D2}"/>
              </a:ext>
            </a:extLst>
          </p:cNvPr>
          <p:cNvSpPr/>
          <p:nvPr/>
        </p:nvSpPr>
        <p:spPr>
          <a:xfrm>
            <a:off x="511610" y="4263449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sad I hate deep learning</a:t>
            </a:r>
            <a:endParaRPr lang="ru-RU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7F9C8EB-1BBA-4DBA-A57D-2FC795949BEA}"/>
              </a:ext>
            </a:extLst>
          </p:cNvPr>
          <p:cNvSpPr/>
          <p:nvPr/>
        </p:nvSpPr>
        <p:spPr>
          <a:xfrm>
            <a:off x="511610" y="3299200"/>
            <a:ext cx="227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</a:t>
            </a:r>
            <a:endParaRPr lang="ru-RU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3194FBC-95B8-46C1-AEF1-B1195DF63EFC}"/>
              </a:ext>
            </a:extLst>
          </p:cNvPr>
          <p:cNvSpPr/>
          <p:nvPr/>
        </p:nvSpPr>
        <p:spPr>
          <a:xfrm>
            <a:off x="478629" y="5089352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hate learning</a:t>
            </a:r>
            <a:endParaRPr lang="ru-RU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8C4A4E7-1B14-48AB-B982-DF125B18B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6239"/>
              </p:ext>
            </p:extLst>
          </p:nvPr>
        </p:nvGraphicFramePr>
        <p:xfrm>
          <a:off x="7104112" y="2420888"/>
          <a:ext cx="4032448" cy="3959530"/>
        </p:xfrm>
        <a:graphic>
          <a:graphicData uri="http://schemas.openxmlformats.org/drawingml/2006/table">
            <a:tbl>
              <a:tblPr/>
              <a:tblGrid>
                <a:gridCol w="1277775">
                  <a:extLst>
                    <a:ext uri="{9D8B030D-6E8A-4147-A177-3AD203B41FA5}">
                      <a16:colId xmlns:a16="http://schemas.microsoft.com/office/drawing/2014/main" val="150168651"/>
                    </a:ext>
                  </a:extLst>
                </a:gridCol>
                <a:gridCol w="1345169">
                  <a:extLst>
                    <a:ext uri="{9D8B030D-6E8A-4147-A177-3AD203B41FA5}">
                      <a16:colId xmlns:a16="http://schemas.microsoft.com/office/drawing/2014/main" val="3034781540"/>
                    </a:ext>
                  </a:extLst>
                </a:gridCol>
                <a:gridCol w="1409504">
                  <a:extLst>
                    <a:ext uri="{9D8B030D-6E8A-4147-A177-3AD203B41FA5}">
                      <a16:colId xmlns:a16="http://schemas.microsoft.com/office/drawing/2014/main" val="1665885008"/>
                    </a:ext>
                  </a:extLst>
                </a:gridCol>
              </a:tblGrid>
              <a:tr h="334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</a:t>
                      </a:r>
                      <a:r>
                        <a:rPr lang="en-US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  <a:endParaRPr lang="ru-RU" sz="2000" b="1" i="0" u="none" strike="noStrike" dirty="0" smtClean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</a:t>
                      </a:r>
                      <a:endParaRPr lang="ru-RU" sz="2000" b="1" i="0" u="none" strike="noStrike" dirty="0" smtClean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906697"/>
                  </a:ext>
                </a:extLst>
              </a:tr>
              <a:tr h="334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462973"/>
                  </a:ext>
                </a:extLst>
              </a:tr>
              <a:tr h="334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928995"/>
                  </a:ext>
                </a:extLst>
              </a:tr>
              <a:tr h="334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65849"/>
                  </a:ext>
                </a:extLst>
              </a:tr>
              <a:tr h="334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25832"/>
                  </a:ext>
                </a:extLst>
              </a:tr>
              <a:tr h="334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4387"/>
                  </a:ext>
                </a:extLst>
              </a:tr>
              <a:tr h="334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12636"/>
                  </a:ext>
                </a:extLst>
              </a:tr>
              <a:tr h="334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21045"/>
                  </a:ext>
                </a:extLst>
              </a:tr>
              <a:tr h="334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45491"/>
                  </a:ext>
                </a:extLst>
              </a:tr>
              <a:tr h="33423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79587"/>
                  </a:ext>
                </a:extLst>
              </a:tr>
              <a:tr h="3342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73048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2B46DF7-8EF8-4DA1-98E8-3C722AD9420D}"/>
              </a:ext>
            </a:extLst>
          </p:cNvPr>
          <p:cNvSpPr/>
          <p:nvPr/>
        </p:nvSpPr>
        <p:spPr>
          <a:xfrm>
            <a:off x="911424" y="2846893"/>
            <a:ext cx="187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2C6ED66-AC30-4887-80F6-C3B734918CD1}"/>
              </a:ext>
            </a:extLst>
          </p:cNvPr>
          <p:cNvSpPr/>
          <p:nvPr/>
        </p:nvSpPr>
        <p:spPr>
          <a:xfrm>
            <a:off x="911424" y="3707969"/>
            <a:ext cx="187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94E5870-6B51-4B77-BC2D-95F8CCDBCEC1}"/>
              </a:ext>
            </a:extLst>
          </p:cNvPr>
          <p:cNvSpPr/>
          <p:nvPr/>
        </p:nvSpPr>
        <p:spPr>
          <a:xfrm>
            <a:off x="911424" y="4627687"/>
            <a:ext cx="187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EEBA20A-E6A3-4697-AB68-A7F37D8ECA8D}"/>
              </a:ext>
            </a:extLst>
          </p:cNvPr>
          <p:cNvSpPr/>
          <p:nvPr/>
        </p:nvSpPr>
        <p:spPr>
          <a:xfrm>
            <a:off x="911424" y="5445224"/>
            <a:ext cx="187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9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-apple-system"/>
              </a:rPr>
              <a:t>Частоты слов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9BA61F-9135-4BCE-9F29-64899BA085D3}"/>
              </a:ext>
            </a:extLst>
          </p:cNvPr>
          <p:cNvSpPr/>
          <p:nvPr/>
        </p:nvSpPr>
        <p:spPr>
          <a:xfrm>
            <a:off x="1919536" y="2092974"/>
            <a:ext cx="69127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result = 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{}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tweet </a:t>
            </a:r>
            <a:r>
              <a:rPr lang="en-US" sz="24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DCDCAA"/>
                </a:solidFill>
                <a:latin typeface="Courier New" panose="02070309020205020404" pitchFamily="49" charset="0"/>
              </a:rPr>
              <a:t>zip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tweets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word </a:t>
            </a:r>
            <a:r>
              <a:rPr lang="en-US" sz="24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pre_process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tweet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pair = 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sz="24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pair </a:t>
            </a:r>
            <a:r>
              <a:rPr lang="en-US" sz="24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result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result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pair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+= </a:t>
            </a:r>
            <a:r>
              <a:rPr lang="en-U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else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result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pair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2B63BC3-0C78-4CA8-8544-4D744FB150B6}"/>
              </a:ext>
            </a:extLst>
          </p:cNvPr>
          <p:cNvSpPr txBox="1">
            <a:spLocks/>
          </p:cNvSpPr>
          <p:nvPr/>
        </p:nvSpPr>
        <p:spPr>
          <a:xfrm>
            <a:off x="4439816" y="1298550"/>
            <a:ext cx="273630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-apple-system"/>
              </a:rPr>
              <a:t>Python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1074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-apple-system"/>
              </a:rPr>
              <a:t>Ну или по серьезному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2B63BC3-0C78-4CA8-8544-4D744FB150B6}"/>
              </a:ext>
            </a:extLst>
          </p:cNvPr>
          <p:cNvSpPr txBox="1">
            <a:spLocks/>
          </p:cNvSpPr>
          <p:nvPr/>
        </p:nvSpPr>
        <p:spPr>
          <a:xfrm>
            <a:off x="4439816" y="1298550"/>
            <a:ext cx="273630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-apple-system"/>
              </a:rPr>
              <a:t>Python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368" y="2348880"/>
            <a:ext cx="11377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sklearn.feature_extraction.text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CountVectorizer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0797" y="3088156"/>
            <a:ext cx="11365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count_vectorizer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CountVectorizer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max_features</a:t>
            </a:r>
            <a:r>
              <a:rPr lang="en-US" sz="20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B5CEA8"/>
                </a:solidFill>
                <a:latin typeface="Courier New" panose="02070309020205020404" pitchFamily="49" charset="0"/>
              </a:rPr>
              <a:t>N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ngram_range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B5CEA8"/>
                </a:solidFill>
                <a:latin typeface="Courier New" panose="02070309020205020404" pitchFamily="49" charset="0"/>
              </a:rPr>
              <a:t>n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46984" y="3894742"/>
            <a:ext cx="101219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count_vectorizer.fit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corpus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X_count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count_vectorizer.transform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corpus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dic_vocabulary_count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count_vectorizer.vocabulary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7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Классификация. Антон Долганов</a:t>
            </a:r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/>
              <p:nvPr/>
            </p:nvSpPr>
            <p:spPr>
              <a:xfrm>
                <a:off x="1406689" y="3524984"/>
                <a:ext cx="6153416" cy="11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𝑋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89" y="3524984"/>
                <a:ext cx="6153416" cy="1199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96B8387-F97F-4CDB-8E8E-F211851727FF}"/>
                  </a:ext>
                </a:extLst>
              </p:cNvPr>
              <p:cNvSpPr/>
              <p:nvPr/>
            </p:nvSpPr>
            <p:spPr>
              <a:xfrm>
                <a:off x="2927648" y="1916832"/>
                <a:ext cx="6893607" cy="583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3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=[1,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𝑃𝑜𝑠𝐶𝑜𝑢𝑛𝑡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𝑁𝑒𝑔𝐶𝑜𝑢𝑛𝑡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96B8387-F97F-4CDB-8E8E-F21185172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916832"/>
                <a:ext cx="6893607" cy="583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386EFB8-031A-406C-B1B4-135235C90166}"/>
                  </a:ext>
                </a:extLst>
              </p:cNvPr>
              <p:cNvSpPr/>
              <p:nvPr/>
            </p:nvSpPr>
            <p:spPr>
              <a:xfrm>
                <a:off x="4933416" y="2772996"/>
                <a:ext cx="16944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386EFB8-031A-406C-B1B4-135235C90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416" y="2772996"/>
                <a:ext cx="169443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8412E771-4A88-4E36-8492-252C794A79E5}"/>
                  </a:ext>
                </a:extLst>
              </p:cNvPr>
              <p:cNvSpPr/>
              <p:nvPr/>
            </p:nvSpPr>
            <p:spPr>
              <a:xfrm>
                <a:off x="7968208" y="3900403"/>
                <a:ext cx="16947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𝐵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8412E771-4A88-4E36-8492-252C794A7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3900403"/>
                <a:ext cx="16947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56CAC27-AD2B-4CF1-89C2-AEF4F58A164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AC8497F3-3A8C-43EE-85FA-B066DD290938}"/>
                  </a:ext>
                </a:extLst>
              </p:cNvPr>
              <p:cNvSpPr/>
              <p:nvPr/>
            </p:nvSpPr>
            <p:spPr>
              <a:xfrm>
                <a:off x="4247025" y="4955314"/>
                <a:ext cx="326590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≥0.5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→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y=1</a:t>
                </a:r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&lt;0.5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→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tr-T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y=0</a:t>
                </a:r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AC8497F3-3A8C-43EE-85FA-B066DD290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025" y="4955314"/>
                <a:ext cx="3265902" cy="1384995"/>
              </a:xfrm>
              <a:prstGeom prst="rect">
                <a:avLst/>
              </a:prstGeom>
              <a:blipFill>
                <a:blip r:embed="rId8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77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7" grpId="0"/>
      <p:bldP spid="18" grpId="0"/>
      <p:bldP spid="2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36867-5F06-4B4B-9BE5-367C2FC6476A}"/>
              </a:ext>
            </a:extLst>
          </p:cNvPr>
          <p:cNvSpPr txBox="1"/>
          <p:nvPr/>
        </p:nvSpPr>
        <p:spPr>
          <a:xfrm>
            <a:off x="695400" y="1554328"/>
            <a:ext cx="9793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Тут нам помогает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nltk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Разбиваем на слова, удаляем ненужное и т.д.</a:t>
            </a:r>
          </a:p>
          <a:p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Autocorrect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Редактирование строки (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n-edit)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Edit Distance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 Динамическое программирование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Autocomplete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Языковые модели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N-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Граммы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Perplexity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C4F0B36-B68F-4B21-9FE7-7CD9C520A79B}"/>
              </a:ext>
            </a:extLst>
          </p:cNvPr>
          <p:cNvSpPr/>
          <p:nvPr/>
        </p:nvSpPr>
        <p:spPr>
          <a:xfrm>
            <a:off x="1769838" y="300315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-apple-system"/>
              </a:rPr>
              <a:t>Частоты слов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5E8D8DE-5FBE-4A68-894D-A589C8C2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68745"/>
              </p:ext>
            </p:extLst>
          </p:nvPr>
        </p:nvGraphicFramePr>
        <p:xfrm>
          <a:off x="551384" y="1916832"/>
          <a:ext cx="6083300" cy="374904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35280838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18290895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69992558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7127751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9516907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</a:t>
                      </a:r>
                      <a:r>
                        <a:rPr lang="en-US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  <a:endParaRPr lang="ru-RU" sz="2000" b="1" i="0" u="none" strike="noStrike" dirty="0" smtClean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</a:t>
                      </a:r>
                      <a:endParaRPr lang="ru-RU" sz="2000" b="1" i="0" u="none" strike="noStrike" dirty="0" smtClean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PosFreq</a:t>
                      </a:r>
                      <a:endParaRPr lang="tr-TR" sz="2000" b="0" i="0" u="none" strike="noStrike" dirty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NegFreq</a:t>
                      </a:r>
                      <a:endParaRPr lang="tr-TR" sz="20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55405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0370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3445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5332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482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0358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80384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17516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628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0641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303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34E28AB-1602-48FF-83AD-880D37891B8A}"/>
                  </a:ext>
                </a:extLst>
              </p:cNvPr>
              <p:cNvSpPr/>
              <p:nvPr/>
            </p:nvSpPr>
            <p:spPr>
              <a:xfrm>
                <a:off x="1127448" y="5589240"/>
                <a:ext cx="4774897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ru-RU" sz="24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𝑃𝑜𝑠𝐹𝑟𝑒𝑞</m:t>
                          </m:r>
                        </m:e>
                      </m:d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𝑃𝑜𝑠𝐹𝑟𝑒𝑞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34E28AB-1602-48FF-83AD-880D37891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5589240"/>
                <a:ext cx="4774897" cy="896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4EABAE5-887E-4B07-8016-EC89436D6EFF}"/>
                  </a:ext>
                </a:extLst>
              </p:cNvPr>
              <p:cNvSpPr/>
              <p:nvPr/>
            </p:nvSpPr>
            <p:spPr>
              <a:xfrm>
                <a:off x="6240016" y="5661248"/>
                <a:ext cx="5026376" cy="949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ru-RU" sz="24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tr-TR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NegFreq</m:t>
                          </m:r>
                        </m:e>
                      </m:d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tr-TR" sz="24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NegFreq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4EABAE5-887E-4B07-8016-EC89436D6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5661248"/>
                <a:ext cx="5026376" cy="949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E171586-F770-4ED5-9A79-D1498E84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27870"/>
              </p:ext>
            </p:extLst>
          </p:nvPr>
        </p:nvGraphicFramePr>
        <p:xfrm>
          <a:off x="7680176" y="2060848"/>
          <a:ext cx="3530600" cy="3482107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77439986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8724696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15474506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PosFreq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9931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0.21053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0.21053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1454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98415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1224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16280"/>
                  </a:ext>
                </a:extLst>
              </a:tr>
              <a:tr h="35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8787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846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2599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2454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6643"/>
                  </a:ext>
                </a:extLst>
              </a:tr>
            </a:tbl>
          </a:graphicData>
        </a:graphic>
      </p:graphicFrame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D15FFE6-31F0-40BB-9521-C73DE6736503}"/>
              </a:ext>
            </a:extLst>
          </p:cNvPr>
          <p:cNvSpPr/>
          <p:nvPr/>
        </p:nvSpPr>
        <p:spPr>
          <a:xfrm>
            <a:off x="3431704" y="6362164"/>
            <a:ext cx="56760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Лапласовское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сглаживание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703512" y="1052736"/>
            <a:ext cx="849694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-apple-system"/>
              </a:rPr>
              <a:t>Term Frequency TF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56240" y="1196752"/>
                <a:ext cx="2200346" cy="714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1196752"/>
                <a:ext cx="2200346" cy="7148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3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9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7488" y="1484784"/>
            <a:ext cx="849694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-apple-system"/>
              </a:rPr>
              <a:t>Обратная </a:t>
            </a:r>
            <a:r>
              <a:rPr lang="ru-RU" sz="3200" b="1" dirty="0">
                <a:solidFill>
                  <a:schemeClr val="bg1"/>
                </a:solidFill>
                <a:latin typeface="-apple-system"/>
              </a:rPr>
              <a:t>частота документа </a:t>
            </a:r>
            <a:r>
              <a:rPr lang="en-US" sz="3200" b="1" dirty="0" smtClean="0">
                <a:solidFill>
                  <a:schemeClr val="bg1"/>
                </a:solidFill>
                <a:latin typeface="-apple-system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-apple-system"/>
              </a:rPr>
            </a:br>
            <a:r>
              <a:rPr lang="en-US" sz="3200" b="1" dirty="0" smtClean="0">
                <a:solidFill>
                  <a:schemeClr val="bg1"/>
                </a:solidFill>
                <a:latin typeface="-apple-system"/>
              </a:rPr>
              <a:t>Inverse Document Frequency IDF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3962007" y="1003140"/>
            <a:ext cx="4680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Анализ тональности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5360" y="2564904"/>
                <a:ext cx="6687280" cy="1164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∈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564904"/>
                <a:ext cx="6687280" cy="1164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63352" y="3933056"/>
                <a:ext cx="72757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число документов в коллекции</a:t>
                </a:r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933056"/>
                <a:ext cx="7275768" cy="646331"/>
              </a:xfrm>
              <a:prstGeom prst="rect">
                <a:avLst/>
              </a:prstGeom>
              <a:blipFill>
                <a:blip r:embed="rId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839416" y="4509120"/>
            <a:ext cx="778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 I study machine learning</a:t>
            </a:r>
            <a:endParaRPr lang="ru-RU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3B7DB2F-CF64-4692-8B1F-C4A2A6E596D2}"/>
              </a:ext>
            </a:extLst>
          </p:cNvPr>
          <p:cNvSpPr/>
          <p:nvPr/>
        </p:nvSpPr>
        <p:spPr>
          <a:xfrm>
            <a:off x="839416" y="5517232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sad I hate deep learning</a:t>
            </a:r>
            <a:endParaRPr lang="ru-RU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7F9C8EB-1BBA-4DBA-A57D-2FC795949BEA}"/>
              </a:ext>
            </a:extLst>
          </p:cNvPr>
          <p:cNvSpPr/>
          <p:nvPr/>
        </p:nvSpPr>
        <p:spPr>
          <a:xfrm>
            <a:off x="839416" y="5013176"/>
            <a:ext cx="227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</a:t>
            </a:r>
            <a:endParaRPr lang="ru-RU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3194FBC-95B8-46C1-AEF1-B1195DF63EFC}"/>
              </a:ext>
            </a:extLst>
          </p:cNvPr>
          <p:cNvSpPr/>
          <p:nvPr/>
        </p:nvSpPr>
        <p:spPr>
          <a:xfrm>
            <a:off x="839416" y="6021288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hate learning</a:t>
            </a:r>
            <a:endParaRPr lang="ru-RU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136" y="2564904"/>
            <a:ext cx="4456704" cy="385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2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8" grpId="0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428" y="1321317"/>
            <a:ext cx="8496944" cy="82773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-apple-system"/>
              </a:rPr>
              <a:t>Term Frequency TF</a:t>
            </a:r>
            <a:br>
              <a:rPr lang="en-US" sz="3200" b="1" dirty="0">
                <a:solidFill>
                  <a:schemeClr val="bg1"/>
                </a:solidFill>
                <a:latin typeface="-apple-system"/>
              </a:rPr>
            </a:b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+ (*)</a:t>
            </a:r>
            <a:br>
              <a:rPr lang="en-US" sz="3200" b="1" dirty="0">
                <a:solidFill>
                  <a:schemeClr val="bg1"/>
                </a:solidFill>
                <a:latin typeface="-apple-system"/>
              </a:rPr>
            </a:b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Inverse Document Frequency IDF</a:t>
            </a:r>
            <a:br>
              <a:rPr lang="en-US" sz="3200" b="1" dirty="0">
                <a:solidFill>
                  <a:schemeClr val="bg1"/>
                </a:solidFill>
                <a:latin typeface="-apple-system"/>
              </a:rPr>
            </a:b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= win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038720" y="2457718"/>
                <a:ext cx="60425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720" y="2457718"/>
                <a:ext cx="604255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80" y="3212976"/>
            <a:ext cx="5275692" cy="345638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r="55927"/>
          <a:stretch/>
        </p:blipFill>
        <p:spPr>
          <a:xfrm>
            <a:off x="937679" y="3040366"/>
            <a:ext cx="1814762" cy="35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-apple-system"/>
              </a:rPr>
              <a:t>Ну или по серьезному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2B63BC3-0C78-4CA8-8544-4D744FB150B6}"/>
              </a:ext>
            </a:extLst>
          </p:cNvPr>
          <p:cNvSpPr txBox="1">
            <a:spLocks/>
          </p:cNvSpPr>
          <p:nvPr/>
        </p:nvSpPr>
        <p:spPr>
          <a:xfrm>
            <a:off x="4439816" y="1298550"/>
            <a:ext cx="273630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-apple-system"/>
              </a:rPr>
              <a:t>Python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368" y="2348880"/>
            <a:ext cx="11377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sklearn.feature_extraction.text</a:t>
            </a:r>
            <a:r>
              <a:rPr lang="en-US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smtClean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TfidfVectorizer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0797" y="3088156"/>
            <a:ext cx="11365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tfidf_vectorizer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 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TfidfVectorizer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max_features</a:t>
            </a:r>
            <a:r>
              <a:rPr lang="en-US" sz="20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B5CEA8"/>
                </a:solidFill>
                <a:latin typeface="Courier New" panose="02070309020205020404" pitchFamily="49" charset="0"/>
              </a:rPr>
              <a:t>N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ngram_range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B5CEA8"/>
                </a:solidFill>
                <a:latin typeface="Courier New" panose="02070309020205020404" pitchFamily="49" charset="0"/>
              </a:rPr>
              <a:t>n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46984" y="3894742"/>
            <a:ext cx="101219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tfidf_</a:t>
            </a:r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vectorizer.fit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corpus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X_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tfidf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tfidf</a:t>
            </a:r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_vectorizer.transform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corpus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dic_vocabulary_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tfidf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tfidf</a:t>
            </a:r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_vectorizer.vocabulary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/>
              <p:nvPr/>
            </p:nvSpPr>
            <p:spPr>
              <a:xfrm>
                <a:off x="-170210" y="1487981"/>
                <a:ext cx="12362210" cy="126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210" y="1487981"/>
                <a:ext cx="12362210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/>
              <p:nvPr/>
            </p:nvSpPr>
            <p:spPr>
              <a:xfrm>
                <a:off x="6404680" y="2538918"/>
                <a:ext cx="51518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6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</a:t>
                </a:r>
                <a:r>
                  <a:rPr lang="en-US" sz="3600" dirty="0">
                    <a:solidFill>
                      <a:schemeClr val="bg1"/>
                    </a:solidFill>
                  </a:rPr>
                  <a:t>Hypothesis</a:t>
                </a:r>
                <a:r>
                  <a:rPr lang="ru-RU" sz="3600" dirty="0">
                    <a:solidFill>
                      <a:schemeClr val="bg1"/>
                    </a:solidFill>
                  </a:rPr>
                  <a:t> / Гипотеза</a:t>
                </a: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80" y="2538918"/>
                <a:ext cx="5151860" cy="646331"/>
              </a:xfrm>
              <a:prstGeom prst="rect">
                <a:avLst/>
              </a:prstGeom>
              <a:blipFill>
                <a:blip r:embed="rId5"/>
                <a:stretch>
                  <a:fillRect t="-14019" r="-2604" b="-33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/>
              <p:nvPr/>
            </p:nvSpPr>
            <p:spPr>
              <a:xfrm>
                <a:off x="365906" y="2512961"/>
                <a:ext cx="46626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</a:t>
                </a:r>
                <a:r>
                  <a:rPr lang="en-US" sz="3600" dirty="0">
                    <a:solidFill>
                      <a:schemeClr val="bg1"/>
                    </a:solidFill>
                  </a:rPr>
                  <a:t>Evidence</a:t>
                </a:r>
                <a:r>
                  <a:rPr lang="ru-RU" sz="3600" dirty="0">
                    <a:solidFill>
                      <a:schemeClr val="bg1"/>
                    </a:solidFill>
                  </a:rPr>
                  <a:t> / </a:t>
                </a:r>
                <a:r>
                  <a:rPr lang="ru-RU" sz="3600" dirty="0" smtClean="0">
                    <a:solidFill>
                      <a:schemeClr val="bg1"/>
                    </a:solidFill>
                  </a:rPr>
                  <a:t>Событие</a:t>
                </a:r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06" y="2512961"/>
                <a:ext cx="4662623" cy="646331"/>
              </a:xfrm>
              <a:prstGeom prst="rect">
                <a:avLst/>
              </a:prstGeom>
              <a:blipFill>
                <a:blip r:embed="rId6"/>
                <a:stretch>
                  <a:fillRect t="-14151" r="-3137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/>
              <p:nvPr/>
            </p:nvSpPr>
            <p:spPr>
              <a:xfrm>
                <a:off x="39351" y="3145028"/>
                <a:ext cx="115646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</a:rPr>
                  <a:t>- </a:t>
                </a:r>
                <a:r>
                  <a:rPr lang="tr-TR" sz="3600" dirty="0">
                    <a:solidFill>
                      <a:schemeClr val="bg1"/>
                    </a:solidFill>
                  </a:rPr>
                  <a:t> </a:t>
                </a:r>
                <a:r>
                  <a:rPr lang="ru-RU" sz="2800" dirty="0">
                    <a:solidFill>
                      <a:schemeClr val="bg1"/>
                    </a:solidFill>
                  </a:rPr>
                  <a:t>апостериорная вероятность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  <a:r>
                  <a:rPr lang="ru-RU" sz="2800" dirty="0">
                    <a:solidFill>
                      <a:schemeClr val="bg1"/>
                    </a:solidFill>
                  </a:rPr>
                  <a:t> при наличии </a:t>
                </a:r>
                <a:r>
                  <a:rPr lang="ru-RU" sz="2800" b="1" dirty="0" smtClean="0">
                    <a:solidFill>
                      <a:schemeClr val="bg1"/>
                    </a:solidFill>
                  </a:rPr>
                  <a:t>События</a:t>
                </a:r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" y="3145028"/>
                <a:ext cx="11564641" cy="646331"/>
              </a:xfrm>
              <a:prstGeom prst="rect">
                <a:avLst/>
              </a:prstGeom>
              <a:blipFill>
                <a:blip r:embed="rId7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BB60075-866C-4DB3-8EFC-494771ED5173}"/>
                  </a:ext>
                </a:extLst>
              </p:cNvPr>
              <p:cNvSpPr/>
              <p:nvPr/>
            </p:nvSpPr>
            <p:spPr>
              <a:xfrm>
                <a:off x="-59353" y="3770917"/>
                <a:ext cx="1214049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правдоподобие, вероятность наблюдения </a:t>
                </a:r>
                <a:r>
                  <a:rPr lang="ru-RU" sz="2800" b="1" dirty="0" smtClean="0">
                    <a:solidFill>
                      <a:schemeClr val="bg1"/>
                    </a:solidFill>
                  </a:rPr>
                  <a:t>События</a:t>
                </a:r>
                <a:r>
                  <a:rPr lang="ru-RU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</a:rPr>
                  <a:t>данной </a:t>
                </a:r>
              </a:p>
              <a:p>
                <a:r>
                  <a:rPr lang="ru-RU" sz="2800" dirty="0">
                    <a:solidFill>
                      <a:schemeClr val="bg1"/>
                    </a:solidFill>
                  </a:rPr>
                  <a:t>		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BB60075-866C-4DB3-8EFC-494771ED5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53" y="3770917"/>
                <a:ext cx="12140495" cy="1077218"/>
              </a:xfrm>
              <a:prstGeom prst="rect">
                <a:avLst/>
              </a:prstGeom>
              <a:blipFill>
                <a:blip r:embed="rId8"/>
                <a:stretch>
                  <a:fillRect t="-2841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E028B562-9E70-436D-BD3B-DB480C90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 the probability of observing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ru-RU" altLang="ru-RU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ru-RU" altLang="ru-RU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\textstyle E">
            <a:extLst>
              <a:ext uri="{FF2B5EF4-FFF2-40B4-BE49-F238E27FC236}">
                <a16:creationId xmlns:a16="http://schemas.microsoft.com/office/drawing/2014/main" id="{90D8545F-82B7-4302-96DA-879A81766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13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\textstyle H">
            <a:extLst>
              <a:ext uri="{FF2B5EF4-FFF2-40B4-BE49-F238E27FC236}">
                <a16:creationId xmlns:a16="http://schemas.microsoft.com/office/drawing/2014/main" id="{12818373-2FCB-4638-A068-5861D76A2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60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C80B4D02-3B40-464A-A4CC-12500BBD8E73}"/>
                  </a:ext>
                </a:extLst>
              </p:cNvPr>
              <p:cNvSpPr/>
              <p:nvPr/>
            </p:nvSpPr>
            <p:spPr>
              <a:xfrm>
                <a:off x="0" y="4581304"/>
                <a:ext cx="1214049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априорная вероятность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  <a:r>
                  <a:rPr lang="ru-RU" sz="2800" dirty="0">
                    <a:solidFill>
                      <a:schemeClr val="bg1"/>
                    </a:solidFill>
                  </a:rPr>
                  <a:t> до того, как наблюдаются 		</a:t>
                </a:r>
                <a:r>
                  <a:rPr lang="ru-RU" sz="2800" b="1" dirty="0" smtClean="0">
                    <a:solidFill>
                      <a:schemeClr val="bg1"/>
                    </a:solidFill>
                  </a:rPr>
                  <a:t>События</a:t>
                </a:r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C80B4D02-3B40-464A-A4CC-12500BBD8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1304"/>
                <a:ext cx="12140495" cy="1077218"/>
              </a:xfrm>
              <a:prstGeom prst="rect">
                <a:avLst/>
              </a:prstGeom>
              <a:blipFill>
                <a:blip r:embed="rId9"/>
                <a:stretch>
                  <a:fillRect t="-2841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970352FF-2BDB-4F32-8860-EEF192F2170A}"/>
                  </a:ext>
                </a:extLst>
              </p:cNvPr>
              <p:cNvSpPr/>
              <p:nvPr/>
            </p:nvSpPr>
            <p:spPr>
              <a:xfrm>
                <a:off x="4111" y="5556906"/>
                <a:ext cx="1218307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</a:rPr>
                  <a:t>- </a:t>
                </a:r>
                <a:r>
                  <a:rPr lang="tr-TR" sz="36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сумма произведений всех априорных вероятностей </a:t>
                </a:r>
                <a:r>
                  <a:rPr lang="ru-RU" sz="2800" dirty="0" smtClean="0">
                    <a:solidFill>
                      <a:schemeClr val="bg1"/>
                    </a:solidFill>
                  </a:rPr>
                  <a:t>	взаимоисключающих </a:t>
                </a:r>
                <a:r>
                  <a:rPr lang="ru-RU" sz="2800" b="1" dirty="0" smtClean="0">
                    <a:solidFill>
                      <a:schemeClr val="bg1"/>
                    </a:solidFill>
                  </a:rPr>
                  <a:t>Гипотез</a:t>
                </a:r>
                <a:r>
                  <a:rPr lang="ru-RU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</a:rPr>
                  <a:t>и соответствующих правдоподобий</a:t>
                </a:r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970352FF-2BDB-4F32-8860-EEF192F21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" y="5556906"/>
                <a:ext cx="12183071" cy="1077218"/>
              </a:xfrm>
              <a:prstGeom prst="rect">
                <a:avLst/>
              </a:prstGeom>
              <a:blipFill>
                <a:blip r:embed="rId10"/>
                <a:stretch>
                  <a:fillRect t="-9091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7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41" grpId="0"/>
      <p:bldP spid="4" grpId="0"/>
      <p:bldP spid="64" grpId="0"/>
      <p:bldP spid="68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7E8A7D8-BC0D-4EF4-AB30-D7E7993F05B9}"/>
              </a:ext>
            </a:extLst>
          </p:cNvPr>
          <p:cNvGrpSpPr/>
          <p:nvPr/>
        </p:nvGrpSpPr>
        <p:grpSpPr>
          <a:xfrm>
            <a:off x="442459" y="2103563"/>
            <a:ext cx="884920" cy="539249"/>
            <a:chOff x="878768" y="2817743"/>
            <a:chExt cx="1296145" cy="792088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C468178-98F2-49D3-A04A-F36564C2A73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авнобедренный треугольник 18">
              <a:extLst>
                <a:ext uri="{FF2B5EF4-FFF2-40B4-BE49-F238E27FC236}">
                  <a16:creationId xmlns:a16="http://schemas.microsoft.com/office/drawing/2014/main" id="{85A104F2-90AA-46EE-BAF1-16C18E5F834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27D5F73-3FE6-41C7-9F88-32B3771ACC6E}"/>
              </a:ext>
            </a:extLst>
          </p:cNvPr>
          <p:cNvGrpSpPr/>
          <p:nvPr/>
        </p:nvGrpSpPr>
        <p:grpSpPr>
          <a:xfrm>
            <a:off x="442458" y="3397439"/>
            <a:ext cx="884920" cy="539249"/>
            <a:chOff x="878768" y="2817743"/>
            <a:chExt cx="1296145" cy="79208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E42CBFA-DF5C-457D-89AC-B7008C5B1C2C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авнобедренный треугольник 21">
              <a:extLst>
                <a:ext uri="{FF2B5EF4-FFF2-40B4-BE49-F238E27FC236}">
                  <a16:creationId xmlns:a16="http://schemas.microsoft.com/office/drawing/2014/main" id="{4ACA8FC1-EBA7-4455-AD5C-BF4B900AE4C0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/>
              <p:nvPr/>
            </p:nvSpPr>
            <p:spPr>
              <a:xfrm>
                <a:off x="1702479" y="1883177"/>
                <a:ext cx="50746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0.4</a:t>
                </a:r>
                <a:r>
                  <a:rPr lang="ru-RU" sz="32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9" y="1883177"/>
                <a:ext cx="5074680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/>
              <p:nvPr/>
            </p:nvSpPr>
            <p:spPr>
              <a:xfrm>
                <a:off x="6404452" y="1883766"/>
                <a:ext cx="353308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52" y="1883766"/>
                <a:ext cx="3533083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/>
              <p:nvPr/>
            </p:nvSpPr>
            <p:spPr>
              <a:xfrm>
                <a:off x="1702477" y="2394922"/>
                <a:ext cx="3393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7" y="2394922"/>
                <a:ext cx="3393621" cy="584775"/>
              </a:xfrm>
              <a:prstGeom prst="rect">
                <a:avLst/>
              </a:prstGeom>
              <a:blipFill>
                <a:blip r:embed="rId6"/>
                <a:stretch>
                  <a:fillRect t="-12500" r="-377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/>
              <p:nvPr/>
            </p:nvSpPr>
            <p:spPr>
              <a:xfrm>
                <a:off x="5894889" y="2370774"/>
                <a:ext cx="432071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89" y="2370774"/>
                <a:ext cx="4320714" cy="584775"/>
              </a:xfrm>
              <a:prstGeom prst="rect">
                <a:avLst/>
              </a:prstGeom>
              <a:blipFill>
                <a:blip r:embed="rId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/>
              <p:nvPr/>
            </p:nvSpPr>
            <p:spPr>
              <a:xfrm>
                <a:off x="1769838" y="3105051"/>
                <a:ext cx="44768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28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38" y="3105051"/>
                <a:ext cx="4476867" cy="584775"/>
              </a:xfrm>
              <a:prstGeom prst="rect">
                <a:avLst/>
              </a:prstGeom>
              <a:blipFill>
                <a:blip r:embed="rId8"/>
                <a:stretch>
                  <a:fillRect t="-12500" r="-2585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/>
              <p:nvPr/>
            </p:nvSpPr>
            <p:spPr>
              <a:xfrm>
                <a:off x="6408995" y="3080685"/>
                <a:ext cx="3181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95" y="3080685"/>
                <a:ext cx="3181640" cy="584775"/>
              </a:xfrm>
              <a:prstGeom prst="rect">
                <a:avLst/>
              </a:prstGeom>
              <a:blipFill>
                <a:blip r:embed="rId9"/>
                <a:stretch>
                  <a:fillRect t="-12500" r="-4023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/>
              <p:nvPr/>
            </p:nvSpPr>
            <p:spPr>
              <a:xfrm>
                <a:off x="1697187" y="3692467"/>
                <a:ext cx="32153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7" y="3692467"/>
                <a:ext cx="3215304" cy="584775"/>
              </a:xfrm>
              <a:prstGeom prst="rect">
                <a:avLst/>
              </a:prstGeom>
              <a:blipFill>
                <a:blip r:embed="rId10"/>
                <a:stretch>
                  <a:fillRect t="-12500" r="-3977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/>
              <p:nvPr/>
            </p:nvSpPr>
            <p:spPr>
              <a:xfrm>
                <a:off x="5514699" y="3665483"/>
                <a:ext cx="36433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42</a:t>
                </a: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99" y="3665483"/>
                <a:ext cx="3643305" cy="584775"/>
              </a:xfrm>
              <a:prstGeom prst="rect">
                <a:avLst/>
              </a:prstGeom>
              <a:blipFill>
                <a:blip r:embed="rId11"/>
                <a:stretch>
                  <a:fillRect t="-12500" r="-335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C5DEBF8D-E0BD-440F-BECB-C756A0C05719}"/>
              </a:ext>
            </a:extLst>
          </p:cNvPr>
          <p:cNvSpPr txBox="1">
            <a:spLocks/>
          </p:cNvSpPr>
          <p:nvPr/>
        </p:nvSpPr>
        <p:spPr>
          <a:xfrm>
            <a:off x="1261425" y="691881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3FA5F32-86C7-4A6B-9DA0-AD3C84053ACB}"/>
              </a:ext>
            </a:extLst>
          </p:cNvPr>
          <p:cNvSpPr/>
          <p:nvPr/>
        </p:nvSpPr>
        <p:spPr>
          <a:xfrm>
            <a:off x="5032105" y="1342067"/>
            <a:ext cx="1798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58BF26C-DF09-42AE-8A50-2A9C25AEADAA}"/>
                  </a:ext>
                </a:extLst>
              </p:cNvPr>
              <p:cNvSpPr/>
              <p:nvPr/>
            </p:nvSpPr>
            <p:spPr>
              <a:xfrm>
                <a:off x="9590635" y="2232982"/>
                <a:ext cx="24590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0.667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58BF26C-DF09-42AE-8A50-2A9C25AEA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635" y="2232982"/>
                <a:ext cx="2459071" cy="584775"/>
              </a:xfrm>
              <a:prstGeom prst="rect">
                <a:avLst/>
              </a:prstGeom>
              <a:blipFill>
                <a:blip r:embed="rId12"/>
                <a:stretch>
                  <a:fillRect t="-12500" r="-544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B38162-5940-4631-A643-E27134E2B2AF}"/>
                  </a:ext>
                </a:extLst>
              </p:cNvPr>
              <p:cNvSpPr/>
              <p:nvPr/>
            </p:nvSpPr>
            <p:spPr>
              <a:xfrm>
                <a:off x="9544882" y="3351913"/>
                <a:ext cx="23737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0.333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B38162-5940-4631-A643-E27134E2B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882" y="3351913"/>
                <a:ext cx="2373727" cy="584775"/>
              </a:xfrm>
              <a:prstGeom prst="rect">
                <a:avLst/>
              </a:prstGeom>
              <a:blipFill>
                <a:blip r:embed="rId13"/>
                <a:stretch>
                  <a:fillRect t="-12500" r="-565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86997D7-CFC7-40A8-AE83-4E7FD9DE2BCD}"/>
              </a:ext>
            </a:extLst>
          </p:cNvPr>
          <p:cNvSpPr/>
          <p:nvPr/>
        </p:nvSpPr>
        <p:spPr>
          <a:xfrm>
            <a:off x="4296636" y="4097751"/>
            <a:ext cx="4861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Уважаемый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chemeClr val="bg1"/>
                </a:solidFill>
              </a:rPr>
              <a:t>Друг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B051A71C-F008-4DCF-ABBA-319FA711BA6D}"/>
                  </a:ext>
                </a:extLst>
              </p:cNvPr>
              <p:cNvSpPr/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m:rPr>
                            <m:nor/>
                          </m:rPr>
                          <a:rPr lang="ru-RU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B051A71C-F008-4DCF-ABBA-319FA711B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8016C889-1257-4DD9-9416-20F34E532928}"/>
                  </a:ext>
                </a:extLst>
              </p:cNvPr>
              <p:cNvSpPr/>
              <p:nvPr/>
            </p:nvSpPr>
            <p:spPr>
              <a:xfrm>
                <a:off x="482828" y="5162983"/>
                <a:ext cx="1029369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0.667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45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29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=0.</a:t>
                </a:r>
                <a:r>
                  <a:rPr lang="ru-RU" sz="3200" dirty="0">
                    <a:solidFill>
                      <a:schemeClr val="bg1"/>
                    </a:solidFill>
                  </a:rPr>
                  <a:t>087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8016C889-1257-4DD9-9416-20F34E532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8" y="5162983"/>
                <a:ext cx="10293691" cy="584775"/>
              </a:xfrm>
              <a:prstGeom prst="rect">
                <a:avLst/>
              </a:prstGeom>
              <a:blipFill>
                <a:blip r:embed="rId1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CDE2DAF7-FEA4-41E8-BD51-1FE99E37FCB8}"/>
                  </a:ext>
                </a:extLst>
              </p:cNvPr>
              <p:cNvSpPr/>
              <p:nvPr/>
            </p:nvSpPr>
            <p:spPr>
              <a:xfrm>
                <a:off x="530295" y="5636375"/>
                <a:ext cx="126014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CDE2DAF7-FEA4-41E8-BD51-1FE99E37F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5" y="5636375"/>
                <a:ext cx="12601400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C3DBA00-5CEE-43ED-929E-530E49A6BFA5}"/>
                  </a:ext>
                </a:extLst>
              </p:cNvPr>
              <p:cNvSpPr/>
              <p:nvPr/>
            </p:nvSpPr>
            <p:spPr>
              <a:xfrm>
                <a:off x="551384" y="6165304"/>
                <a:ext cx="100811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0.3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33∗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28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schemeClr val="bg1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=0.0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19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C3DBA00-5CEE-43ED-929E-530E49A6B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6165304"/>
                <a:ext cx="10081120" cy="584775"/>
              </a:xfrm>
              <a:prstGeom prst="rect">
                <a:avLst/>
              </a:prstGeom>
              <a:blipFill>
                <a:blip r:embed="rId1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BD1A3B5E-1803-4A21-8DA6-954CADD726AE}"/>
              </a:ext>
            </a:extLst>
          </p:cNvPr>
          <p:cNvSpPr/>
          <p:nvPr/>
        </p:nvSpPr>
        <p:spPr>
          <a:xfrm>
            <a:off x="8251868" y="5253650"/>
            <a:ext cx="1118035" cy="4065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9B61C252-F677-4D13-9CA3-617F6E21155A}"/>
              </a:ext>
            </a:extLst>
          </p:cNvPr>
          <p:cNvSpPr/>
          <p:nvPr/>
        </p:nvSpPr>
        <p:spPr>
          <a:xfrm>
            <a:off x="190733" y="1859869"/>
            <a:ext cx="1506454" cy="10580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9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Байесовский подход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D5D7DBB-0A12-44B1-8299-DC21114BE521}"/>
                  </a:ext>
                </a:extLst>
              </p:cNvPr>
              <p:cNvSpPr/>
              <p:nvPr/>
            </p:nvSpPr>
            <p:spPr>
              <a:xfrm>
                <a:off x="5879976" y="1827785"/>
                <a:ext cx="4320480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8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D5D7DBB-0A12-44B1-8299-DC21114BE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1827785"/>
                <a:ext cx="4320480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7B1739F-C4C2-4E30-BFD5-6FD3568B322D}"/>
                  </a:ext>
                </a:extLst>
              </p:cNvPr>
              <p:cNvSpPr/>
              <p:nvPr/>
            </p:nvSpPr>
            <p:spPr>
              <a:xfrm>
                <a:off x="4051488" y="2731404"/>
                <a:ext cx="4433971" cy="829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2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ru-RU" sz="22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𝑃𝑜𝑠𝐹𝑟𝑒𝑞</m:t>
                          </m:r>
                        </m:e>
                      </m:d>
                      <m:r>
                        <a:rPr lang="ru-RU" sz="2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𝑃𝑜𝑠𝐹𝑟𝑒𝑞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2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7B1739F-C4C2-4E30-BFD5-6FD3568B3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488" y="2731404"/>
                <a:ext cx="4433971" cy="8295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3558E9B-7B0C-46C3-A81E-E34788ACBB97}"/>
                  </a:ext>
                </a:extLst>
              </p:cNvPr>
              <p:cNvSpPr/>
              <p:nvPr/>
            </p:nvSpPr>
            <p:spPr>
              <a:xfrm>
                <a:off x="4204154" y="3647301"/>
                <a:ext cx="4618957" cy="8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2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ru-RU" sz="22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tr-TR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NegFreq</m:t>
                          </m:r>
                        </m:e>
                      </m:d>
                      <m:r>
                        <a:rPr lang="ru-RU" sz="2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tr-TR" sz="22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NegFreq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2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3558E9B-7B0C-46C3-A81E-E34788ACB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4" y="3647301"/>
                <a:ext cx="4618957" cy="877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1E3977D-5523-44DE-B7E7-5D8133D6559E}"/>
                  </a:ext>
                </a:extLst>
              </p:cNvPr>
              <p:cNvSpPr/>
              <p:nvPr/>
            </p:nvSpPr>
            <p:spPr>
              <a:xfrm>
                <a:off x="8757584" y="3593161"/>
                <a:ext cx="3306354" cy="781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tr-TR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NegFreq</m:t>
                          </m:r>
                        </m:e>
                      </m:d>
                      <m:r>
                        <a:rPr lang="ru-RU" sz="2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tr-TR" sz="22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NegFreq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1E3977D-5523-44DE-B7E7-5D8133D65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584" y="3593161"/>
                <a:ext cx="3306354" cy="781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B5BD44AA-493D-4B24-9620-5C07D923C86C}"/>
                  </a:ext>
                </a:extLst>
              </p:cNvPr>
              <p:cNvSpPr/>
              <p:nvPr/>
            </p:nvSpPr>
            <p:spPr>
              <a:xfrm>
                <a:off x="8639772" y="2711053"/>
                <a:ext cx="3121367" cy="732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𝑃𝑜𝑠𝐹𝑟𝑒𝑞</m:t>
                          </m:r>
                        </m:e>
                      </m:d>
                      <m:r>
                        <a:rPr lang="ru-RU" sz="2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𝑃𝑜𝑠𝐹𝑟𝑒𝑞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B5BD44AA-493D-4B24-9620-5C07D923C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772" y="2711053"/>
                <a:ext cx="3121367" cy="7327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B21D885-D87E-4E61-9694-B8490F0A7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71580"/>
              </p:ext>
            </p:extLst>
          </p:nvPr>
        </p:nvGraphicFramePr>
        <p:xfrm>
          <a:off x="117128" y="2035125"/>
          <a:ext cx="3530600" cy="3482107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77439986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8724696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15474506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PosFreq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9931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0.21053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0.21053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1454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98415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1224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16280"/>
                  </a:ext>
                </a:extLst>
              </a:tr>
              <a:tr h="35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8787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846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2599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2454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66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F138398-9034-4497-BD9F-8DFBCEC3349A}"/>
                  </a:ext>
                </a:extLst>
              </p:cNvPr>
              <p:cNvSpPr/>
              <p:nvPr/>
            </p:nvSpPr>
            <p:spPr>
              <a:xfrm>
                <a:off x="3857833" y="4854605"/>
                <a:ext cx="4938788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𝑃𝑜𝑠𝐹𝑟𝑒𝑞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tr-TR" sz="24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NegFreq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word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𝑃𝑜𝑠𝐹𝑟𝑒𝑞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word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nor/>
                                    </m:rPr>
                                    <a:rPr lang="tr-TR" sz="24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NegFreq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F138398-9034-4497-BD9F-8DFBCEC33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833" y="4854605"/>
                <a:ext cx="4938788" cy="1100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2488D720-AAAB-4C07-A2F7-5A617B3F8291}"/>
              </a:ext>
            </a:extLst>
          </p:cNvPr>
          <p:cNvSpPr/>
          <p:nvPr/>
        </p:nvSpPr>
        <p:spPr>
          <a:xfrm>
            <a:off x="10272464" y="5445224"/>
            <a:ext cx="576064" cy="1260000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rgbClr val="E6D2D2"/>
              </a:gs>
              <a:gs pos="41000">
                <a:srgbClr val="D95151"/>
              </a:gs>
              <a:gs pos="65000">
                <a:srgbClr val="FF0000"/>
              </a:gs>
            </a:gsLst>
            <a:lin ang="5400000" scaled="1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низ 24">
            <a:extLst>
              <a:ext uri="{FF2B5EF4-FFF2-40B4-BE49-F238E27FC236}">
                <a16:creationId xmlns:a16="http://schemas.microsoft.com/office/drawing/2014/main" id="{6EC75B90-AE0D-446D-8E96-417FBD99ED0D}"/>
              </a:ext>
            </a:extLst>
          </p:cNvPr>
          <p:cNvSpPr/>
          <p:nvPr/>
        </p:nvSpPr>
        <p:spPr>
          <a:xfrm rot="10800000">
            <a:off x="10272464" y="4257231"/>
            <a:ext cx="576064" cy="1260000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tx2">
                  <a:lumMod val="20000"/>
                  <a:lumOff val="80000"/>
                </a:schemeClr>
              </a:gs>
              <a:gs pos="41000">
                <a:schemeClr val="tx2">
                  <a:lumMod val="60000"/>
                  <a:lumOff val="40000"/>
                </a:schemeClr>
              </a:gs>
              <a:gs pos="65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4FB3A4C-C2E5-450A-B7AC-525EB6C022ED}"/>
              </a:ext>
            </a:extLst>
          </p:cNvPr>
          <p:cNvSpPr/>
          <p:nvPr/>
        </p:nvSpPr>
        <p:spPr>
          <a:xfrm>
            <a:off x="8784199" y="5134858"/>
            <a:ext cx="1544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Neutral 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69C420A-58F2-404D-A0D1-42B507579E96}"/>
              </a:ext>
            </a:extLst>
          </p:cNvPr>
          <p:cNvSpPr/>
          <p:nvPr/>
        </p:nvSpPr>
        <p:spPr>
          <a:xfrm>
            <a:off x="10899603" y="5183614"/>
            <a:ext cx="588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E269DE-39BA-4C73-B4C1-F42C0B6BD5E9}"/>
              </a:ext>
            </a:extLst>
          </p:cNvPr>
          <p:cNvSpPr/>
          <p:nvPr/>
        </p:nvSpPr>
        <p:spPr>
          <a:xfrm>
            <a:off x="8418485" y="6138474"/>
            <a:ext cx="1769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Negative </a:t>
            </a:r>
            <a:endParaRPr lang="ru-RU" sz="2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B82F4BA-76FC-4503-97E0-9A6C6368A0E8}"/>
              </a:ext>
            </a:extLst>
          </p:cNvPr>
          <p:cNvSpPr/>
          <p:nvPr/>
        </p:nvSpPr>
        <p:spPr>
          <a:xfrm>
            <a:off x="10912025" y="6175676"/>
            <a:ext cx="588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endParaRPr lang="ru-RU" sz="2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1E6E068-F223-4A81-986F-8599D9FA683B}"/>
              </a:ext>
            </a:extLst>
          </p:cNvPr>
          <p:cNvSpPr/>
          <p:nvPr/>
        </p:nvSpPr>
        <p:spPr>
          <a:xfrm>
            <a:off x="8796621" y="4272520"/>
            <a:ext cx="1544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Positive </a:t>
            </a:r>
            <a:endParaRPr lang="ru-RU" sz="28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ACB62C1-77F5-40A5-9178-E2EFC71C5E24}"/>
              </a:ext>
            </a:extLst>
          </p:cNvPr>
          <p:cNvSpPr/>
          <p:nvPr/>
        </p:nvSpPr>
        <p:spPr>
          <a:xfrm>
            <a:off x="10912025" y="4321276"/>
            <a:ext cx="588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 </a:t>
            </a:r>
            <a:endParaRPr lang="ru-RU" sz="28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  <p:bldP spid="21" grpId="0"/>
      <p:bldP spid="22" grpId="0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Байесовский подход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7AD7D5-1CED-4FC8-B918-3F6A0B0D6315}"/>
              </a:ext>
            </a:extLst>
          </p:cNvPr>
          <p:cNvSpPr/>
          <p:nvPr/>
        </p:nvSpPr>
        <p:spPr>
          <a:xfrm>
            <a:off x="4799856" y="1556792"/>
            <a:ext cx="3647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Логарифмируем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F138398-9034-4497-BD9F-8DFBCEC3349A}"/>
                  </a:ext>
                </a:extLst>
              </p:cNvPr>
              <p:cNvSpPr/>
              <p:nvPr/>
            </p:nvSpPr>
            <p:spPr>
              <a:xfrm>
                <a:off x="407368" y="2345011"/>
                <a:ext cx="4938788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𝑃𝑜𝑠𝐹𝑟𝑒𝑞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tr-TR" sz="24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NegFreq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word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𝑃𝑜𝑠𝐹𝑟𝑒𝑞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word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nor/>
                                    </m:rPr>
                                    <a:rPr lang="tr-TR" sz="24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NegFreq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F138398-9034-4497-BD9F-8DFBCEC33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345011"/>
                <a:ext cx="4938788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24B73BA6-7817-405B-8DB6-7CE5AD680201}"/>
                  </a:ext>
                </a:extLst>
              </p:cNvPr>
              <p:cNvSpPr/>
              <p:nvPr/>
            </p:nvSpPr>
            <p:spPr>
              <a:xfrm>
                <a:off x="5552995" y="2394896"/>
                <a:ext cx="6098080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𝑃𝑜𝑠𝐹𝑟𝑒𝑞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tr-TR" sz="24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NegFreq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word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𝑃𝑜𝑠𝐹𝑟𝑒𝑞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word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tr-TR" sz="2400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NegFreq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24B73BA6-7817-405B-8DB6-7CE5AD680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995" y="2394896"/>
                <a:ext cx="6098080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3ACCE03-7221-44F9-B117-121C27251E48}"/>
                  </a:ext>
                </a:extLst>
              </p:cNvPr>
              <p:cNvSpPr/>
              <p:nvPr/>
            </p:nvSpPr>
            <p:spPr>
              <a:xfrm>
                <a:off x="2672008" y="4081604"/>
                <a:ext cx="573804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word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𝑃𝑜𝑠𝐹𝑟𝑒𝑞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word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tr-TR" sz="2400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NegFreq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word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3ACCE03-7221-44F9-B117-121C27251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08" y="4081604"/>
                <a:ext cx="5738046" cy="1100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905F40-AC15-40C2-A242-F1991E8B3FC8}"/>
              </a:ext>
            </a:extLst>
          </p:cNvPr>
          <p:cNvSpPr/>
          <p:nvPr/>
        </p:nvSpPr>
        <p:spPr>
          <a:xfrm>
            <a:off x="220058" y="4408254"/>
            <a:ext cx="2397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 Likelihood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8606AC54-F128-435F-A037-8037C4B4958D}"/>
                  </a:ext>
                </a:extLst>
              </p:cNvPr>
              <p:cNvSpPr/>
              <p:nvPr/>
            </p:nvSpPr>
            <p:spPr>
              <a:xfrm>
                <a:off x="3647728" y="5547631"/>
                <a:ext cx="2315314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𝑃𝑜𝑠𝐹𝑟𝑒𝑞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tr-TR" sz="24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NegFreq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8606AC54-F128-435F-A037-8037C4B49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5547631"/>
                <a:ext cx="2315314" cy="8745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766330-399D-4050-AE40-F8D4A48FAF5B}"/>
              </a:ext>
            </a:extLst>
          </p:cNvPr>
          <p:cNvSpPr/>
          <p:nvPr/>
        </p:nvSpPr>
        <p:spPr>
          <a:xfrm>
            <a:off x="1535967" y="5754097"/>
            <a:ext cx="1675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 Prior </a:t>
            </a:r>
            <a:endParaRPr lang="ru-RU" sz="2400" dirty="0"/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1BCFB28E-6B6E-41A1-9D8C-4C67C4BEBF40}"/>
              </a:ext>
            </a:extLst>
          </p:cNvPr>
          <p:cNvSpPr/>
          <p:nvPr/>
        </p:nvSpPr>
        <p:spPr>
          <a:xfrm>
            <a:off x="10011068" y="4985864"/>
            <a:ext cx="576064" cy="1260000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rgbClr val="E6D2D2"/>
              </a:gs>
              <a:gs pos="41000">
                <a:srgbClr val="D95151"/>
              </a:gs>
              <a:gs pos="65000">
                <a:srgbClr val="FF0000"/>
              </a:gs>
            </a:gsLst>
            <a:lin ang="5400000" scaled="1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E4A3CC19-FFCD-4C9D-A715-9AA8CBCE9B13}"/>
              </a:ext>
            </a:extLst>
          </p:cNvPr>
          <p:cNvSpPr/>
          <p:nvPr/>
        </p:nvSpPr>
        <p:spPr>
          <a:xfrm rot="10800000">
            <a:off x="10011068" y="3797871"/>
            <a:ext cx="576064" cy="1260000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tx2">
                  <a:lumMod val="20000"/>
                  <a:lumOff val="80000"/>
                </a:schemeClr>
              </a:gs>
              <a:gs pos="41000">
                <a:schemeClr val="tx2">
                  <a:lumMod val="60000"/>
                  <a:lumOff val="40000"/>
                </a:schemeClr>
              </a:gs>
              <a:gs pos="65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C463279-6482-4D3E-ABB4-EAB28B9B212B}"/>
              </a:ext>
            </a:extLst>
          </p:cNvPr>
          <p:cNvSpPr/>
          <p:nvPr/>
        </p:nvSpPr>
        <p:spPr>
          <a:xfrm>
            <a:off x="8522803" y="4675498"/>
            <a:ext cx="1544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Neutral 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BAD0F8F-27D4-42F5-8148-681005701226}"/>
              </a:ext>
            </a:extLst>
          </p:cNvPr>
          <p:cNvSpPr/>
          <p:nvPr/>
        </p:nvSpPr>
        <p:spPr>
          <a:xfrm>
            <a:off x="10638207" y="4724254"/>
            <a:ext cx="588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5169199-9C8C-44D4-AE36-24546F82C2CE}"/>
              </a:ext>
            </a:extLst>
          </p:cNvPr>
          <p:cNvSpPr/>
          <p:nvPr/>
        </p:nvSpPr>
        <p:spPr>
          <a:xfrm>
            <a:off x="8157089" y="5679114"/>
            <a:ext cx="1769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Negative </a:t>
            </a:r>
            <a:endParaRPr lang="ru-RU" sz="2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6B53FF2-4FC1-4BBD-967E-66D9E213DADD}"/>
              </a:ext>
            </a:extLst>
          </p:cNvPr>
          <p:cNvSpPr/>
          <p:nvPr/>
        </p:nvSpPr>
        <p:spPr>
          <a:xfrm>
            <a:off x="10650629" y="5716316"/>
            <a:ext cx="588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endParaRPr lang="ru-RU" sz="2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0BF3E05-B4DF-4E0D-8495-4EDDE85A66D7}"/>
              </a:ext>
            </a:extLst>
          </p:cNvPr>
          <p:cNvSpPr/>
          <p:nvPr/>
        </p:nvSpPr>
        <p:spPr>
          <a:xfrm>
            <a:off x="8535225" y="3813160"/>
            <a:ext cx="1544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Positive </a:t>
            </a:r>
            <a:endParaRPr lang="ru-RU" sz="28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573D685-0C9A-435E-A751-91B9B916460E}"/>
              </a:ext>
            </a:extLst>
          </p:cNvPr>
          <p:cNvSpPr/>
          <p:nvPr/>
        </p:nvSpPr>
        <p:spPr>
          <a:xfrm>
            <a:off x="10650629" y="3861916"/>
            <a:ext cx="892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endParaRPr lang="ru-RU" sz="28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32" grpId="0"/>
      <p:bldP spid="3" grpId="0"/>
      <p:bldP spid="5" grpId="0"/>
      <p:bldP spid="6" grpId="0"/>
      <p:bldP spid="7" grpId="0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Байесовский подход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7AD7D5-1CED-4FC8-B918-3F6A0B0D6315}"/>
              </a:ext>
            </a:extLst>
          </p:cNvPr>
          <p:cNvSpPr/>
          <p:nvPr/>
        </p:nvSpPr>
        <p:spPr>
          <a:xfrm>
            <a:off x="4799856" y="1574801"/>
            <a:ext cx="2840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Применение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299080E-81F3-49E3-8038-E6DE0ADE2E7F}"/>
              </a:ext>
            </a:extLst>
          </p:cNvPr>
          <p:cNvSpPr/>
          <p:nvPr/>
        </p:nvSpPr>
        <p:spPr>
          <a:xfrm>
            <a:off x="119336" y="2564904"/>
            <a:ext cx="56775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Идентификация автора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3556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3556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Фильтрация спама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3556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3556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3556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Поиск информации</a:t>
            </a:r>
          </a:p>
          <a:p>
            <a:pPr indent="355600"/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355600"/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3556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Неоднозначность слов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626B3415-426C-449E-9DA6-C3020F19A1CC}"/>
                  </a:ext>
                </a:extLst>
              </p:cNvPr>
              <p:cNvSpPr/>
              <p:nvPr/>
            </p:nvSpPr>
            <p:spPr>
              <a:xfrm>
                <a:off x="5159896" y="2492896"/>
                <a:ext cx="3324243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𝑆h𝑎𝑘𝑒𝑠𝑝𝑒𝑟𝑒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|Книга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𝑅𝑜𝑤𝑙𝑖𝑛𝑔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ru-RU" sz="24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Книга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626B3415-426C-449E-9DA6-C3020F19A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2492896"/>
                <a:ext cx="3324243" cy="874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B558004-2C29-471D-83C5-990E5A6062EC}"/>
                  </a:ext>
                </a:extLst>
              </p:cNvPr>
              <p:cNvSpPr/>
              <p:nvPr/>
            </p:nvSpPr>
            <p:spPr>
              <a:xfrm>
                <a:off x="5159896" y="3501008"/>
                <a:ext cx="2799805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𝑀𝑎𝑖𝑙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𝑆𝑝𝑎𝑚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𝑀𝑎𝑖𝑙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Spam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B558004-2C29-471D-83C5-990E5A606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3501008"/>
                <a:ext cx="2799805" cy="874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8773D5C-15DD-49D0-BC2D-87BA1774FD28}"/>
                  </a:ext>
                </a:extLst>
              </p:cNvPr>
              <p:cNvSpPr/>
              <p:nvPr/>
            </p:nvSpPr>
            <p:spPr>
              <a:xfrm>
                <a:off x="5087888" y="4437112"/>
                <a:ext cx="6889707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документ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ru-RU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запрос</m:t>
                          </m:r>
                        </m:e>
                      </m:d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0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запро</m:t>
                                  </m:r>
                                  <m:r>
                                    <a:rPr lang="ru-RU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документ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8773D5C-15DD-49D0-BC2D-87BA1774F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4437112"/>
                <a:ext cx="6889707" cy="1100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7D338C74-1CE2-40DA-977E-1AECC2158CA7}"/>
                  </a:ext>
                </a:extLst>
              </p:cNvPr>
              <p:cNvSpPr/>
              <p:nvPr/>
            </p:nvSpPr>
            <p:spPr>
              <a:xfrm>
                <a:off x="5087888" y="5661248"/>
                <a:ext cx="4433201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ЗначениеСлова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1|</m:t>
                              </m:r>
                              <m:r>
                                <a:rPr lang="ru-RU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Контекст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ЗначениеСлова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Контекст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7D338C74-1CE2-40DA-977E-1AECC2158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5661248"/>
                <a:ext cx="4433201" cy="8745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>
          <a:xfrm>
            <a:off x="9480376" y="5661248"/>
            <a:ext cx="24482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Замок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7" grpId="0"/>
      <p:bldP spid="4" grpId="0"/>
      <p:bldP spid="18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Байесовский подход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7AD7D5-1CED-4FC8-B918-3F6A0B0D6315}"/>
              </a:ext>
            </a:extLst>
          </p:cNvPr>
          <p:cNvSpPr/>
          <p:nvPr/>
        </p:nvSpPr>
        <p:spPr>
          <a:xfrm>
            <a:off x="4799856" y="1574801"/>
            <a:ext cx="2840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Ограничения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6F56425-A44E-462C-AF79-EBA1D4ED5B0A}"/>
              </a:ext>
            </a:extLst>
          </p:cNvPr>
          <p:cNvSpPr/>
          <p:nvPr/>
        </p:nvSpPr>
        <p:spPr>
          <a:xfrm>
            <a:off x="714195" y="2892454"/>
            <a:ext cx="11233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happy because I do study Machine Learning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6E720FE-2DEE-4648-A20C-AC8E8A168305}"/>
              </a:ext>
            </a:extLst>
          </p:cNvPr>
          <p:cNvSpPr/>
          <p:nvPr/>
        </p:nvSpPr>
        <p:spPr>
          <a:xfrm>
            <a:off x="714195" y="3442327"/>
            <a:ext cx="9997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 because I do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study Machine Learning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299080E-81F3-49E3-8038-E6DE0ADE2E7F}"/>
              </a:ext>
            </a:extLst>
          </p:cNvPr>
          <p:cNvSpPr/>
          <p:nvPr/>
        </p:nvSpPr>
        <p:spPr>
          <a:xfrm>
            <a:off x="938130" y="2206370"/>
            <a:ext cx="3861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Порядок слов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6D61296-EF69-4DCC-B762-607AB9294F15}"/>
              </a:ext>
            </a:extLst>
          </p:cNvPr>
          <p:cNvSpPr/>
          <p:nvPr/>
        </p:nvSpPr>
        <p:spPr>
          <a:xfrm>
            <a:off x="767408" y="4293096"/>
            <a:ext cx="79651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30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Состязательные (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Adversarial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атаки</a:t>
            </a:r>
          </a:p>
          <a:p>
            <a:pPr lvl="1" indent="2730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сарказм </a:t>
            </a:r>
          </a:p>
          <a:p>
            <a:pPr lvl="1" indent="2730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ирония </a:t>
            </a:r>
          </a:p>
          <a:p>
            <a:pPr lvl="1" indent="2730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эвфемизмы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64878" y="1921543"/>
            <a:ext cx="1149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  <a:endParaRPr lang="ru-RU" sz="28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64878" y="1921543"/>
            <a:ext cx="1149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 smtClean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endParaRPr lang="ru-RU" sz="2800" dirty="0" smtClean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Контекст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299080E-81F3-49E3-8038-E6DE0ADE2E7F}"/>
              </a:ext>
            </a:extLst>
          </p:cNvPr>
          <p:cNvSpPr/>
          <p:nvPr/>
        </p:nvSpPr>
        <p:spPr>
          <a:xfrm>
            <a:off x="1086541" y="308138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Word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E77BA2A-E779-45BE-B9B8-975614A07506}"/>
              </a:ext>
            </a:extLst>
          </p:cNvPr>
          <p:cNvSpPr/>
          <p:nvPr/>
        </p:nvSpPr>
        <p:spPr>
          <a:xfrm>
            <a:off x="1127448" y="4077072"/>
            <a:ext cx="4725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Document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F647F6F-B3A1-42E7-B1EE-B6DBD25F160A}"/>
              </a:ext>
            </a:extLst>
          </p:cNvPr>
          <p:cNvSpPr/>
          <p:nvPr/>
        </p:nvSpPr>
        <p:spPr>
          <a:xfrm>
            <a:off x="1055440" y="5085184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7A3655-2B5C-42AD-9029-4E7B71FD41BD}"/>
              </a:ext>
            </a:extLst>
          </p:cNvPr>
          <p:cNvSpPr/>
          <p:nvPr/>
        </p:nvSpPr>
        <p:spPr>
          <a:xfrm>
            <a:off x="263352" y="1864219"/>
            <a:ext cx="11607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shall know a word by the company it keeps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(Firth, J. R. 1957:11)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7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Word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F11112-2FB2-431F-85AD-CBC0E33DC95A}"/>
              </a:ext>
            </a:extLst>
          </p:cNvPr>
          <p:cNvSpPr/>
          <p:nvPr/>
        </p:nvSpPr>
        <p:spPr>
          <a:xfrm>
            <a:off x="987797" y="2507581"/>
            <a:ext cx="5109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D55387C-40F8-4B75-BF2F-8D570F88FB85}"/>
              </a:ext>
            </a:extLst>
          </p:cNvPr>
          <p:cNvSpPr/>
          <p:nvPr/>
        </p:nvSpPr>
        <p:spPr>
          <a:xfrm>
            <a:off x="1201230" y="4687950"/>
            <a:ext cx="1436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endParaRPr lang="ru-RU" sz="2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76D8CB5-A6F2-45C5-9AE9-897583763BAB}"/>
              </a:ext>
            </a:extLst>
          </p:cNvPr>
          <p:cNvSpPr/>
          <p:nvPr/>
        </p:nvSpPr>
        <p:spPr>
          <a:xfrm>
            <a:off x="881132" y="3255934"/>
            <a:ext cx="844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 learning is group of machine learning methods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229041-6E8F-46CA-82D0-0C2A141BFA0F}"/>
              </a:ext>
            </a:extLst>
          </p:cNvPr>
          <p:cNvSpPr/>
          <p:nvPr/>
        </p:nvSpPr>
        <p:spPr>
          <a:xfrm>
            <a:off x="2279576" y="2507581"/>
            <a:ext cx="3960440" cy="46166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93B8DF-B5EB-42F9-AB92-4BA193D3B9D0}"/>
              </a:ext>
            </a:extLst>
          </p:cNvPr>
          <p:cNvSpPr/>
          <p:nvPr/>
        </p:nvSpPr>
        <p:spPr>
          <a:xfrm>
            <a:off x="4583833" y="3265211"/>
            <a:ext cx="4512354" cy="46166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C16BC36-361B-43B3-B3EB-51B9D903FB6C}"/>
              </a:ext>
            </a:extLst>
          </p:cNvPr>
          <p:cNvSpPr/>
          <p:nvPr/>
        </p:nvSpPr>
        <p:spPr>
          <a:xfrm>
            <a:off x="959671" y="3288786"/>
            <a:ext cx="3480145" cy="46166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E11B7B3-1413-469D-AFF1-BDFD97424AA6}"/>
              </a:ext>
            </a:extLst>
          </p:cNvPr>
          <p:cNvSpPr/>
          <p:nvPr/>
        </p:nvSpPr>
        <p:spPr>
          <a:xfrm>
            <a:off x="4234103" y="3907711"/>
            <a:ext cx="212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k=2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соседи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4F07900-6118-40E1-BF06-D977F81E8AF0}"/>
              </a:ext>
            </a:extLst>
          </p:cNvPr>
          <p:cNvSpPr/>
          <p:nvPr/>
        </p:nvSpPr>
        <p:spPr>
          <a:xfrm>
            <a:off x="9441761" y="2609603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Корпус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905BD8B-992B-41CC-8E41-C78917539A82}"/>
              </a:ext>
            </a:extLst>
          </p:cNvPr>
          <p:cNvSpPr/>
          <p:nvPr/>
        </p:nvSpPr>
        <p:spPr>
          <a:xfrm>
            <a:off x="3215680" y="4503284"/>
            <a:ext cx="1037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B2A1282-85D3-4928-8A20-A5FC62E4D59A}"/>
              </a:ext>
            </a:extLst>
          </p:cNvPr>
          <p:cNvSpPr/>
          <p:nvPr/>
        </p:nvSpPr>
        <p:spPr>
          <a:xfrm>
            <a:off x="4426699" y="4479193"/>
            <a:ext cx="9348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042DA9-5AD2-4516-85D8-8AF79FFAAA15}"/>
              </a:ext>
            </a:extLst>
          </p:cNvPr>
          <p:cNvSpPr/>
          <p:nvPr/>
        </p:nvSpPr>
        <p:spPr>
          <a:xfrm>
            <a:off x="5532624" y="4479192"/>
            <a:ext cx="14879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ru-RU" sz="2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2069FB-8066-479F-A262-E8CB4962C4C2}"/>
              </a:ext>
            </a:extLst>
          </p:cNvPr>
          <p:cNvSpPr/>
          <p:nvPr/>
        </p:nvSpPr>
        <p:spPr>
          <a:xfrm>
            <a:off x="7191586" y="4486712"/>
            <a:ext cx="15247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663E2AC-3896-4CE1-9342-4945089C8419}"/>
              </a:ext>
            </a:extLst>
          </p:cNvPr>
          <p:cNvSpPr/>
          <p:nvPr/>
        </p:nvSpPr>
        <p:spPr>
          <a:xfrm>
            <a:off x="9110271" y="4503094"/>
            <a:ext cx="717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endParaRPr lang="ru-RU" sz="2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32469CC-5044-475D-A4DA-41CDC9374E29}"/>
              </a:ext>
            </a:extLst>
          </p:cNvPr>
          <p:cNvSpPr/>
          <p:nvPr/>
        </p:nvSpPr>
        <p:spPr>
          <a:xfrm>
            <a:off x="10247414" y="4484292"/>
            <a:ext cx="3802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endParaRPr lang="ru-RU" sz="2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F871FAF-4C15-42A0-B6F3-D347720371D3}"/>
              </a:ext>
            </a:extLst>
          </p:cNvPr>
          <p:cNvSpPr/>
          <p:nvPr/>
        </p:nvSpPr>
        <p:spPr>
          <a:xfrm>
            <a:off x="3143672" y="4479192"/>
            <a:ext cx="7704856" cy="85508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1840912-8BBC-4C48-BC86-6C3632D266DF}"/>
              </a:ext>
            </a:extLst>
          </p:cNvPr>
          <p:cNvSpPr/>
          <p:nvPr/>
        </p:nvSpPr>
        <p:spPr>
          <a:xfrm>
            <a:off x="1212156" y="5568032"/>
            <a:ext cx="4976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sz="2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earning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[1,1,2,1,0,0]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4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18" grpId="0"/>
      <p:bldP spid="6" grpId="0"/>
      <p:bldP spid="7" grpId="0" animBg="1"/>
      <p:bldP spid="20" grpId="0" animBg="1"/>
      <p:bldP spid="22" grpId="0" animBg="1"/>
      <p:bldP spid="23" grpId="0"/>
      <p:bldP spid="10" grpId="0"/>
      <p:bldP spid="24" grpId="0"/>
      <p:bldP spid="11" grpId="0"/>
      <p:bldP spid="26" grpId="0"/>
      <p:bldP spid="28" grpId="0"/>
      <p:bldP spid="29" grpId="0"/>
      <p:bldP spid="30" grpId="0" animBg="1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Document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128FDAA-D404-42EB-9D13-3DDD85D20A73}"/>
              </a:ext>
            </a:extLst>
          </p:cNvPr>
          <p:cNvSpPr/>
          <p:nvPr/>
        </p:nvSpPr>
        <p:spPr>
          <a:xfrm>
            <a:off x="4727848" y="2104846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Корпус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1FE63F2-F397-44F3-B987-6EE8AC8C2F5D}"/>
              </a:ext>
            </a:extLst>
          </p:cNvPr>
          <p:cNvSpPr/>
          <p:nvPr/>
        </p:nvSpPr>
        <p:spPr>
          <a:xfrm>
            <a:off x="2108334" y="3238776"/>
            <a:ext cx="1436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ru-RU" sz="2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7D8863-F115-43A4-95F4-4E234717B8D4}"/>
              </a:ext>
            </a:extLst>
          </p:cNvPr>
          <p:cNvSpPr/>
          <p:nvPr/>
        </p:nvSpPr>
        <p:spPr>
          <a:xfrm>
            <a:off x="3545234" y="2934209"/>
            <a:ext cx="15890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2000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B8A9B65-5FBC-4BFB-B789-E75F9DEEDAF4}"/>
              </a:ext>
            </a:extLst>
          </p:cNvPr>
          <p:cNvSpPr/>
          <p:nvPr/>
        </p:nvSpPr>
        <p:spPr>
          <a:xfrm>
            <a:off x="5931200" y="2949709"/>
            <a:ext cx="10278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Sport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6000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C4B05A-C473-4167-AF78-AE58BB0B803F}"/>
              </a:ext>
            </a:extLst>
          </p:cNvPr>
          <p:cNvSpPr/>
          <p:nvPr/>
        </p:nvSpPr>
        <p:spPr>
          <a:xfrm>
            <a:off x="7536160" y="2924944"/>
            <a:ext cx="28953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10000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3500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3E68F4A-5680-461E-8D60-E6472DFEA1FB}"/>
              </a:ext>
            </a:extLst>
          </p:cNvPr>
          <p:cNvSpPr/>
          <p:nvPr/>
        </p:nvSpPr>
        <p:spPr>
          <a:xfrm>
            <a:off x="2108334" y="3700441"/>
            <a:ext cx="1436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</a:t>
            </a:r>
            <a:endParaRPr lang="ru-RU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77B429-2F22-4B8D-BA19-D2FFF38DF6C2}"/>
              </a:ext>
            </a:extLst>
          </p:cNvPr>
          <p:cNvSpPr/>
          <p:nvPr/>
        </p:nvSpPr>
        <p:spPr>
          <a:xfrm>
            <a:off x="623392" y="4437112"/>
            <a:ext cx="5516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 [10000,3500]</a:t>
            </a:r>
            <a:endParaRPr lang="en-US" sz="24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6816080" y="4005064"/>
            <a:ext cx="1656184" cy="23762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6744072" y="6021288"/>
            <a:ext cx="2880320" cy="360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6744072" y="5445224"/>
            <a:ext cx="1368152" cy="93610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6744072" y="4077072"/>
            <a:ext cx="0" cy="23042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6744072" y="6309320"/>
            <a:ext cx="3168352" cy="7200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264795" y="5208117"/>
                <a:ext cx="3528392" cy="113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95" y="5208117"/>
                <a:ext cx="3528392" cy="1134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4FA2DFE-BE31-445C-A4B2-E83B4FBDDD87}"/>
              </a:ext>
            </a:extLst>
          </p:cNvPr>
          <p:cNvSpPr txBox="1"/>
          <p:nvPr/>
        </p:nvSpPr>
        <p:spPr>
          <a:xfrm>
            <a:off x="329357" y="5333830"/>
            <a:ext cx="193543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Cosine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Distance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2" grpId="0"/>
      <p:bldP spid="23" grpId="0"/>
      <p:bldP spid="24" grpId="0"/>
      <p:bldP spid="5" grpId="0"/>
      <p:bldP spid="41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F647F6F-B3A1-42E7-B1EE-B6DBD25F160A}"/>
              </a:ext>
            </a:extLst>
          </p:cNvPr>
          <p:cNvSpPr/>
          <p:nvPr/>
        </p:nvSpPr>
        <p:spPr>
          <a:xfrm>
            <a:off x="-384720" y="1526840"/>
            <a:ext cx="9361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Singular Value Decomposition 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7B8DE030-9170-4E67-B73E-77A33363ACB5}"/>
                  </a:ext>
                </a:extLst>
              </p:cNvPr>
              <p:cNvSpPr/>
              <p:nvPr/>
            </p:nvSpPr>
            <p:spPr>
              <a:xfrm>
                <a:off x="7530054" y="1472353"/>
                <a:ext cx="20572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7B8DE030-9170-4E67-B73E-77A33363A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54" y="1472353"/>
                <a:ext cx="20572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4736038-A2A4-4B70-95C1-C9FAAC2F5FE9}"/>
                  </a:ext>
                </a:extLst>
              </p:cNvPr>
              <p:cNvSpPr/>
              <p:nvPr/>
            </p:nvSpPr>
            <p:spPr>
              <a:xfrm>
                <a:off x="4011499" y="6077266"/>
                <a:ext cx="18422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4736038-A2A4-4B70-95C1-C9FAAC2F5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499" y="6077266"/>
                <a:ext cx="184223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2E987516-7D4E-47CB-8A6B-FCC8BAC0D8B1}"/>
                  </a:ext>
                </a:extLst>
              </p:cNvPr>
              <p:cNvSpPr/>
              <p:nvPr/>
            </p:nvSpPr>
            <p:spPr>
              <a:xfrm>
                <a:off x="9289726" y="4768582"/>
                <a:ext cx="22147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2E987516-7D4E-47CB-8A6B-FCC8BAC0D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726" y="4768582"/>
                <a:ext cx="221477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055EF14-DE27-491F-8942-839E416ED2F5}"/>
                  </a:ext>
                </a:extLst>
              </p:cNvPr>
              <p:cNvSpPr/>
              <p:nvPr/>
            </p:nvSpPr>
            <p:spPr>
              <a:xfrm>
                <a:off x="7111642" y="6081787"/>
                <a:ext cx="18646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055EF14-DE27-491F-8942-839E416ED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642" y="6081787"/>
                <a:ext cx="186467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CAFE98C-90FA-48E1-949B-134CCA372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605" y="2954262"/>
            <a:ext cx="1847968" cy="30306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8100EEFA-BD93-45F6-A135-84A95F5B2AC8}"/>
                  </a:ext>
                </a:extLst>
              </p:cNvPr>
              <p:cNvSpPr/>
              <p:nvPr/>
            </p:nvSpPr>
            <p:spPr>
              <a:xfrm>
                <a:off x="983432" y="6012523"/>
                <a:ext cx="19023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8100EEFA-BD93-45F6-A135-84A95F5B2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6012523"/>
                <a:ext cx="190238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D8148FB-FDBC-4B75-ACF1-8339E3D260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9505" y="2963799"/>
            <a:ext cx="3048724" cy="304872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AB40A09-7ACF-469C-A646-6EFA539603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8088" y="2980019"/>
            <a:ext cx="2088232" cy="300412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4929ACB-A515-4870-A4CA-0F1D2D99D6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02832" y="2980019"/>
            <a:ext cx="1788563" cy="1788563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4EF8B08-0DDD-4C6D-AC03-FCCE07E1A2A8}"/>
              </a:ext>
            </a:extLst>
          </p:cNvPr>
          <p:cNvSpPr/>
          <p:nvPr/>
        </p:nvSpPr>
        <p:spPr>
          <a:xfrm>
            <a:off x="598006" y="2191260"/>
            <a:ext cx="2350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211918F-18CE-4EC0-9393-13C9B5252E24}"/>
              </a:ext>
            </a:extLst>
          </p:cNvPr>
          <p:cNvSpPr/>
          <p:nvPr/>
        </p:nvSpPr>
        <p:spPr>
          <a:xfrm rot="16200000">
            <a:off x="-213570" y="3980433"/>
            <a:ext cx="1268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6F20537-7B58-47E3-B5D1-B953C9A29482}"/>
              </a:ext>
            </a:extLst>
          </p:cNvPr>
          <p:cNvSpPr/>
          <p:nvPr/>
        </p:nvSpPr>
        <p:spPr>
          <a:xfrm>
            <a:off x="2673177" y="1855809"/>
            <a:ext cx="4418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Скрытое пространство слов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2148C46-C67B-46F2-BFD1-1CD8F28857FF}"/>
              </a:ext>
            </a:extLst>
          </p:cNvPr>
          <p:cNvSpPr/>
          <p:nvPr/>
        </p:nvSpPr>
        <p:spPr>
          <a:xfrm>
            <a:off x="7295061" y="1795079"/>
            <a:ext cx="4989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Скрытое пространство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8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/>
      <p:bldP spid="34" grpId="0"/>
      <p:bldP spid="35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64878" y="1921543"/>
            <a:ext cx="11496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 smtClean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</a:t>
            </a: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Word2Vec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800" dirty="0" smtClean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3719736" y="414908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2783632" y="414908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91944" y="414908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392144" y="414908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95800" y="4149080"/>
            <a:ext cx="1224136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Anton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Dolganov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A2DFE-BE31-445C-A4B2-E83B4FBDDD87}"/>
              </a:ext>
            </a:extLst>
          </p:cNvPr>
          <p:cNvSpPr txBox="1"/>
          <p:nvPr/>
        </p:nvSpPr>
        <p:spPr>
          <a:xfrm>
            <a:off x="4223792" y="4725144"/>
            <a:ext cx="17281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center word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6C27CBD-58A3-419F-9A92-098EF21E92B1}"/>
              </a:ext>
            </a:extLst>
          </p:cNvPr>
          <p:cNvSpPr/>
          <p:nvPr/>
        </p:nvSpPr>
        <p:spPr>
          <a:xfrm>
            <a:off x="2495600" y="4077072"/>
            <a:ext cx="6736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A2DFE-BE31-445C-A4B2-E83B4FBDDD87}"/>
              </a:ext>
            </a:extLst>
          </p:cNvPr>
          <p:cNvSpPr txBox="1"/>
          <p:nvPr/>
        </p:nvSpPr>
        <p:spPr>
          <a:xfrm>
            <a:off x="2567608" y="4653136"/>
            <a:ext cx="17281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left context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A2DFE-BE31-445C-A4B2-E83B4FBDDD87}"/>
              </a:ext>
            </a:extLst>
          </p:cNvPr>
          <p:cNvSpPr txBox="1"/>
          <p:nvPr/>
        </p:nvSpPr>
        <p:spPr>
          <a:xfrm>
            <a:off x="6600056" y="4725144"/>
            <a:ext cx="17281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right context</a:t>
            </a:r>
            <a:endParaRPr lang="ru-RU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3863752" y="2132856"/>
                <a:ext cx="3528392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2132856"/>
                <a:ext cx="3528392" cy="598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2999656" y="3212976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3212976"/>
                <a:ext cx="1944216" cy="369332"/>
              </a:xfrm>
              <a:prstGeom prst="rect">
                <a:avLst/>
              </a:prstGeom>
              <a:blipFill>
                <a:blip r:embed="rId5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1703512" y="3573016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573016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5519936" y="350100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501008"/>
                <a:ext cx="1944216" cy="369332"/>
              </a:xfrm>
              <a:prstGeom prst="rect">
                <a:avLst/>
              </a:prstGeom>
              <a:blipFill>
                <a:blip r:embed="rId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7392144" y="3573016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3573016"/>
                <a:ext cx="1944216" cy="369332"/>
              </a:xfrm>
              <a:prstGeom prst="rect">
                <a:avLst/>
              </a:prstGeom>
              <a:blipFill>
                <a:blip r:embed="rId8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4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3" grpId="0" animBg="1"/>
      <p:bldP spid="24" grpId="0" animBg="1"/>
      <p:bldP spid="4" grpId="0" animBg="1"/>
      <p:bldP spid="13" grpId="0"/>
      <p:bldP spid="18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Anton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Dolganov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2135560" y="2276872"/>
                <a:ext cx="7488832" cy="1600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sz="28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2276872"/>
                <a:ext cx="7488832" cy="1600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119336" y="3933056"/>
                <a:ext cx="11881320" cy="2057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3933056"/>
                <a:ext cx="11881320" cy="2057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6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Anton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Dolganov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1631504" y="2132856"/>
                <a:ext cx="7776864" cy="11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2132856"/>
                <a:ext cx="7776864" cy="1143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3575720" y="5301208"/>
                <a:ext cx="4392488" cy="956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5301208"/>
                <a:ext cx="4392488" cy="9565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/>
              <p:nvPr/>
            </p:nvSpPr>
            <p:spPr>
              <a:xfrm>
                <a:off x="1055440" y="3356992"/>
                <a:ext cx="9001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усть для каждого слова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𝑤</m:t>
                    </m:r>
                    <m:r>
                      <a:rPr lang="ru-RU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ru-RU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есть два вектора 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когда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центральное слово</a:t>
                </a:r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когда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слово контекст</a:t>
                </a:r>
                <a:endParaRPr lang="tr-TR" sz="2400" i="0" dirty="0"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3356992"/>
                <a:ext cx="9001000" cy="1200329"/>
              </a:xfrm>
              <a:prstGeom prst="rect">
                <a:avLst/>
              </a:prstGeom>
              <a:blipFill>
                <a:blip r:embed="rId6"/>
                <a:stretch>
                  <a:fillRect l="-1016" t="-4569" b="-10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/>
              <p:nvPr/>
            </p:nvSpPr>
            <p:spPr>
              <a:xfrm>
                <a:off x="983432" y="4797152"/>
                <a:ext cx="100091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Т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огда можно записать для центрального слова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и контекста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𝑜</m:t>
                    </m:r>
                  </m:oMath>
                </a14:m>
                <a:endParaRPr lang="tr-TR" sz="2400" i="0" dirty="0"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4797152"/>
                <a:ext cx="10009112" cy="461665"/>
              </a:xfrm>
              <a:prstGeom prst="rect">
                <a:avLst/>
              </a:prstGeom>
              <a:blipFill>
                <a:blip r:embed="rId7"/>
                <a:stretch>
                  <a:fillRect l="-914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74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6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59B9E2-F2DA-4D5D-A0AA-2F4703C9D2FA}"/>
              </a:ext>
            </a:extLst>
          </p:cNvPr>
          <p:cNvSpPr/>
          <p:nvPr/>
        </p:nvSpPr>
        <p:spPr>
          <a:xfrm>
            <a:off x="2455897" y="6239424"/>
            <a:ext cx="6848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https://patents.google.com/patent/US9037464B1/en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E6EEF2-9C73-4F41-8B69-2A63C4642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38077" t="12330" r="24123" b="13400"/>
          <a:stretch/>
        </p:blipFill>
        <p:spPr>
          <a:xfrm>
            <a:off x="2567608" y="2060848"/>
            <a:ext cx="6821865" cy="342208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14931D4-B6D9-4FAD-932F-9DDBB252CE97}"/>
              </a:ext>
            </a:extLst>
          </p:cNvPr>
          <p:cNvSpPr/>
          <p:nvPr/>
        </p:nvSpPr>
        <p:spPr>
          <a:xfrm>
            <a:off x="911424" y="5589240"/>
            <a:ext cx="4374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Вход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Словарь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D3831A1-1351-4A8F-B306-56D36297D503}"/>
              </a:ext>
            </a:extLst>
          </p:cNvPr>
          <p:cNvSpPr/>
          <p:nvPr/>
        </p:nvSpPr>
        <p:spPr>
          <a:xfrm>
            <a:off x="7392144" y="5661248"/>
            <a:ext cx="3962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Выход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Словарь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854B30-620C-46E6-8523-9BB84C7A06F3}"/>
              </a:ext>
            </a:extLst>
          </p:cNvPr>
          <p:cNvSpPr/>
          <p:nvPr/>
        </p:nvSpPr>
        <p:spPr>
          <a:xfrm>
            <a:off x="4706290" y="4941167"/>
            <a:ext cx="2066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Скрытый Слой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7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64878" y="1921543"/>
            <a:ext cx="1149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 smtClean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endParaRPr lang="ru-RU" sz="2800" dirty="0" smtClean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Представление слов и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 encoding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BA14BDAF-F756-4034-AE1C-DD5609FFC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37875"/>
              </p:ext>
            </p:extLst>
          </p:nvPr>
        </p:nvGraphicFramePr>
        <p:xfrm>
          <a:off x="1271464" y="2454900"/>
          <a:ext cx="1511300" cy="31242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167260859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6028717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107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325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4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347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261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4083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16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1163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93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2627"/>
                  </a:ext>
                </a:extLst>
              </a:tr>
            </a:tbl>
          </a:graphicData>
        </a:graphic>
      </p:graphicFrame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E13919E-5304-48C1-A877-DB62C8E49EEF}"/>
              </a:ext>
            </a:extLst>
          </p:cNvPr>
          <p:cNvSpPr/>
          <p:nvPr/>
        </p:nvSpPr>
        <p:spPr>
          <a:xfrm>
            <a:off x="4799856" y="2454900"/>
            <a:ext cx="778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D6746A6-CA8C-4F9E-B7E2-7DB8A90B66B8}"/>
              </a:ext>
            </a:extLst>
          </p:cNvPr>
          <p:cNvSpPr/>
          <p:nvPr/>
        </p:nvSpPr>
        <p:spPr>
          <a:xfrm>
            <a:off x="4758004" y="2933167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0, 0, 0, 0, 0, 0, 0, 0, …]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F2139A4-0427-4828-9F44-C337626EF901}"/>
              </a:ext>
            </a:extLst>
          </p:cNvPr>
          <p:cNvSpPr/>
          <p:nvPr/>
        </p:nvSpPr>
        <p:spPr>
          <a:xfrm>
            <a:off x="4749260" y="3889701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 1, 0, 0, 0, 0, 0, 0, 0, …]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6795BFD-64F9-4AD8-98E4-22FD4D0817E7}"/>
              </a:ext>
            </a:extLst>
          </p:cNvPr>
          <p:cNvSpPr/>
          <p:nvPr/>
        </p:nvSpPr>
        <p:spPr>
          <a:xfrm>
            <a:off x="4799856" y="3411434"/>
            <a:ext cx="1614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3A4E9F7-244D-4AFA-81B1-816E3AB300EF}"/>
              </a:ext>
            </a:extLst>
          </p:cNvPr>
          <p:cNvSpPr/>
          <p:nvPr/>
        </p:nvSpPr>
        <p:spPr>
          <a:xfrm>
            <a:off x="6240016" y="3349879"/>
            <a:ext cx="3716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 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Словарь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6C27CBD-58A3-419F-9A92-098EF21E92B1}"/>
              </a:ext>
            </a:extLst>
          </p:cNvPr>
          <p:cNvSpPr/>
          <p:nvPr/>
        </p:nvSpPr>
        <p:spPr>
          <a:xfrm>
            <a:off x="3406468" y="2042258"/>
            <a:ext cx="5109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D4500C-92E8-470B-B493-D1200E6E60DF}"/>
              </a:ext>
            </a:extLst>
          </p:cNvPr>
          <p:cNvSpPr/>
          <p:nvPr/>
        </p:nvSpPr>
        <p:spPr>
          <a:xfrm>
            <a:off x="3676640" y="2062209"/>
            <a:ext cx="4788532" cy="46166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39CB82A-27B6-4497-9F2D-884A8CD507EA}"/>
              </a:ext>
            </a:extLst>
          </p:cNvPr>
          <p:cNvSpPr/>
          <p:nvPr/>
        </p:nvSpPr>
        <p:spPr>
          <a:xfrm>
            <a:off x="9552384" y="2708515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9BB940-4892-4863-9795-CDCF23B44D92}"/>
              </a:ext>
            </a:extLst>
          </p:cNvPr>
          <p:cNvSpPr/>
          <p:nvPr/>
        </p:nvSpPr>
        <p:spPr>
          <a:xfrm>
            <a:off x="335360" y="2667745"/>
            <a:ext cx="4908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to ____  machine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EBFA30A-9E4A-4FE0-A08D-BEE74CC59253}"/>
              </a:ext>
            </a:extLst>
          </p:cNvPr>
          <p:cNvSpPr/>
          <p:nvPr/>
        </p:nvSpPr>
        <p:spPr>
          <a:xfrm>
            <a:off x="9048328" y="4581128"/>
            <a:ext cx="2600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Целевое Слово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615A2D-C0C5-4881-92AC-531454E390CE}"/>
              </a:ext>
            </a:extLst>
          </p:cNvPr>
          <p:cNvSpPr/>
          <p:nvPr/>
        </p:nvSpPr>
        <p:spPr>
          <a:xfrm>
            <a:off x="1055440" y="4437112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Контекст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F84E087-DAA3-454D-B1F2-0B87C35D8E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38077" t="12330" r="24123" b="13400"/>
          <a:stretch/>
        </p:blipFill>
        <p:spPr>
          <a:xfrm>
            <a:off x="3022963" y="3189723"/>
            <a:ext cx="6074065" cy="3046958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187F2B-5192-4353-8A47-25B54BED8066}"/>
              </a:ext>
            </a:extLst>
          </p:cNvPr>
          <p:cNvSpPr/>
          <p:nvPr/>
        </p:nvSpPr>
        <p:spPr>
          <a:xfrm>
            <a:off x="3791744" y="6165304"/>
            <a:ext cx="5814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Continuous Bag of Words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8" grpId="0"/>
      <p:bldP spid="19" grpId="0"/>
      <p:bldP spid="20" grpId="0"/>
      <p:bldP spid="21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6C27CBD-58A3-419F-9A92-098EF21E92B1}"/>
              </a:ext>
            </a:extLst>
          </p:cNvPr>
          <p:cNvSpPr/>
          <p:nvPr/>
        </p:nvSpPr>
        <p:spPr>
          <a:xfrm>
            <a:off x="3406468" y="2042258"/>
            <a:ext cx="5109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D4500C-92E8-470B-B493-D1200E6E60DF}"/>
              </a:ext>
            </a:extLst>
          </p:cNvPr>
          <p:cNvSpPr/>
          <p:nvPr/>
        </p:nvSpPr>
        <p:spPr>
          <a:xfrm>
            <a:off x="3676640" y="2062209"/>
            <a:ext cx="4788532" cy="46166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39CB82A-27B6-4497-9F2D-884A8CD507EA}"/>
              </a:ext>
            </a:extLst>
          </p:cNvPr>
          <p:cNvSpPr/>
          <p:nvPr/>
        </p:nvSpPr>
        <p:spPr>
          <a:xfrm>
            <a:off x="695400" y="26369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9BB940-4892-4863-9795-CDCF23B44D92}"/>
              </a:ext>
            </a:extLst>
          </p:cNvPr>
          <p:cNvSpPr/>
          <p:nvPr/>
        </p:nvSpPr>
        <p:spPr>
          <a:xfrm>
            <a:off x="7283092" y="2708920"/>
            <a:ext cx="4908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to ____  machine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EBFA30A-9E4A-4FE0-A08D-BEE74CC59253}"/>
              </a:ext>
            </a:extLst>
          </p:cNvPr>
          <p:cNvSpPr/>
          <p:nvPr/>
        </p:nvSpPr>
        <p:spPr>
          <a:xfrm>
            <a:off x="551384" y="4437112"/>
            <a:ext cx="2600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Целевое Слово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615A2D-C0C5-4881-92AC-531454E390CE}"/>
              </a:ext>
            </a:extLst>
          </p:cNvPr>
          <p:cNvSpPr/>
          <p:nvPr/>
        </p:nvSpPr>
        <p:spPr>
          <a:xfrm>
            <a:off x="9408368" y="4365104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Контекст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F84E087-DAA3-454D-B1F2-0B87C35D8E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38077" t="12330" r="24123" b="13400"/>
          <a:stretch/>
        </p:blipFill>
        <p:spPr>
          <a:xfrm>
            <a:off x="3022963" y="3189723"/>
            <a:ext cx="6074065" cy="3046958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187F2B-5192-4353-8A47-25B54BED8066}"/>
              </a:ext>
            </a:extLst>
          </p:cNvPr>
          <p:cNvSpPr/>
          <p:nvPr/>
        </p:nvSpPr>
        <p:spPr>
          <a:xfrm>
            <a:off x="3647728" y="6165304"/>
            <a:ext cx="5814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Continuous 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Skip Grams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4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8" grpId="0"/>
      <p:bldP spid="19" grpId="0"/>
      <p:bldP spid="20" grpId="0"/>
      <p:bldP spid="21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187F2B-5192-4353-8A47-25B54BED8066}"/>
              </a:ext>
            </a:extLst>
          </p:cNvPr>
          <p:cNvSpPr/>
          <p:nvPr/>
        </p:nvSpPr>
        <p:spPr>
          <a:xfrm>
            <a:off x="3647728" y="2109618"/>
            <a:ext cx="5814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Continuous Bag of Words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DEC2D1-533B-449D-A0A7-EC51A7D0A8DC}"/>
              </a:ext>
            </a:extLst>
          </p:cNvPr>
          <p:cNvSpPr/>
          <p:nvPr/>
        </p:nvSpPr>
        <p:spPr>
          <a:xfrm>
            <a:off x="3425522" y="4383984"/>
            <a:ext cx="4908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to ____  machine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7BA801A-6D27-41DE-8C2A-49B698D40310}"/>
              </a:ext>
            </a:extLst>
          </p:cNvPr>
          <p:cNvSpPr/>
          <p:nvPr/>
        </p:nvSpPr>
        <p:spPr>
          <a:xfrm>
            <a:off x="4007768" y="2699740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 0, 0, 1, 0, 0, 0, 0, 0, …]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BE859B8-833E-429C-9351-271114AB319F}"/>
                  </a:ext>
                </a:extLst>
              </p:cNvPr>
              <p:cNvSpPr/>
              <p:nvPr/>
            </p:nvSpPr>
            <p:spPr>
              <a:xfrm>
                <a:off x="767408" y="5013176"/>
                <a:ext cx="9888672" cy="850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𝐶𝑜𝑛𝑡𝑒𝑥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~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𝑊𝑜𝑟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𝑊𝑜𝑟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+…+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𝑊𝑜𝑟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𝑊𝑜𝑟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BE859B8-833E-429C-9351-271114AB3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013176"/>
                <a:ext cx="9888672" cy="850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C7EB7CD9-E407-4D0E-8C07-A5F795AA7721}"/>
                  </a:ext>
                </a:extLst>
              </p:cNvPr>
              <p:cNvSpPr/>
              <p:nvPr/>
            </p:nvSpPr>
            <p:spPr>
              <a:xfrm>
                <a:off x="3719736" y="3717032"/>
                <a:ext cx="36663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𝑇𝑎𝑟𝑔𝑒𝑡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𝑊𝑜𝑟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𝑊𝑜𝑟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C7EB7CD9-E407-4D0E-8C07-A5F795AA7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3717032"/>
                <a:ext cx="3666388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A972F22-4D8F-4BAC-AB86-39A1F91A5EE9}"/>
              </a:ext>
            </a:extLst>
          </p:cNvPr>
          <p:cNvSpPr/>
          <p:nvPr/>
        </p:nvSpPr>
        <p:spPr>
          <a:xfrm>
            <a:off x="5058537" y="3249520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4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3" grpId="0"/>
      <p:bldP spid="24" grpId="0"/>
      <p:bldP spid="25" grpId="0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Векторные модели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F647F6F-B3A1-42E7-B1EE-B6DBD25F160A}"/>
              </a:ext>
            </a:extLst>
          </p:cNvPr>
          <p:cNvSpPr/>
          <p:nvPr/>
        </p:nvSpPr>
        <p:spPr>
          <a:xfrm>
            <a:off x="4863775" y="1708755"/>
            <a:ext cx="2124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E6EEF2-9C73-4F41-8B69-2A63C4642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38077" t="12330" r="24123" b="13400"/>
          <a:stretch/>
        </p:blipFill>
        <p:spPr>
          <a:xfrm>
            <a:off x="623392" y="1745506"/>
            <a:ext cx="7344816" cy="368441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110C141-641E-40A2-9A36-BA0A18BCC6A5}"/>
              </a:ext>
            </a:extLst>
          </p:cNvPr>
          <p:cNvSpPr/>
          <p:nvPr/>
        </p:nvSpPr>
        <p:spPr>
          <a:xfrm>
            <a:off x="3050106" y="4524207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Скрытый слой</a:t>
            </a:r>
            <a:endParaRPr lang="ru-R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14931D4-B6D9-4FAD-932F-9DDBB252CE97}"/>
                  </a:ext>
                </a:extLst>
              </p:cNvPr>
              <p:cNvSpPr/>
              <p:nvPr/>
            </p:nvSpPr>
            <p:spPr>
              <a:xfrm>
                <a:off x="2577719" y="4804459"/>
                <a:ext cx="6399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14931D4-B6D9-4FAD-932F-9DDBB252C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719" y="4804459"/>
                <a:ext cx="63998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2E6FC79-FFAD-4D87-8C82-EA7F81C8E531}"/>
                  </a:ext>
                </a:extLst>
              </p:cNvPr>
              <p:cNvSpPr/>
              <p:nvPr/>
            </p:nvSpPr>
            <p:spPr>
              <a:xfrm>
                <a:off x="5838391" y="4804458"/>
                <a:ext cx="6471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2E6FC79-FFAD-4D87-8C82-EA7F81C8E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91" y="4804458"/>
                <a:ext cx="647100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1588BDA-D868-4CC4-A3F4-151B5AB85F67}"/>
              </a:ext>
            </a:extLst>
          </p:cNvPr>
          <p:cNvSpPr/>
          <p:nvPr/>
        </p:nvSpPr>
        <p:spPr>
          <a:xfrm>
            <a:off x="2711624" y="5373216"/>
            <a:ext cx="6405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Скрытое </a:t>
            </a:r>
            <a:r>
              <a:rPr lang="ru-RU" sz="2400" dirty="0" smtClean="0">
                <a:solidFill>
                  <a:schemeClr val="bg1"/>
                </a:solidFill>
              </a:rPr>
              <a:t>вложение </a:t>
            </a:r>
            <a:r>
              <a:rPr lang="en-US" sz="2400" dirty="0" smtClean="0">
                <a:solidFill>
                  <a:schemeClr val="bg1"/>
                </a:solidFill>
              </a:rPr>
              <a:t>embedding </a:t>
            </a:r>
            <a:r>
              <a:rPr lang="ru-RU" sz="2400" dirty="0" smtClean="0">
                <a:solidFill>
                  <a:schemeClr val="bg1"/>
                </a:solidFill>
              </a:rPr>
              <a:t>(Матрица Весов)</a:t>
            </a:r>
            <a:endParaRPr lang="ru-R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EBA6FE6-8408-4D46-988D-9611EBFE6E73}"/>
                  </a:ext>
                </a:extLst>
              </p:cNvPr>
              <p:cNvSpPr/>
              <p:nvPr/>
            </p:nvSpPr>
            <p:spPr>
              <a:xfrm>
                <a:off x="2960941" y="5883508"/>
                <a:ext cx="793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EBA6FE6-8408-4D46-988D-9611EBFE6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41" y="5883508"/>
                <a:ext cx="79335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654D7828-B685-4913-B1D0-8D2472B81B4B}"/>
                  </a:ext>
                </a:extLst>
              </p:cNvPr>
              <p:cNvSpPr/>
              <p:nvPr/>
            </p:nvSpPr>
            <p:spPr>
              <a:xfrm>
                <a:off x="4575111" y="5853507"/>
                <a:ext cx="903261" cy="591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654D7828-B685-4913-B1D0-8D2472B81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11" y="5853507"/>
                <a:ext cx="903261" cy="5917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8A12B928-0DBE-4480-A34E-20724210B834}"/>
                  </a:ext>
                </a:extLst>
              </p:cNvPr>
              <p:cNvSpPr/>
              <p:nvPr/>
            </p:nvSpPr>
            <p:spPr>
              <a:xfrm>
                <a:off x="6455123" y="5891581"/>
                <a:ext cx="1907510" cy="591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8A12B928-0DBE-4480-A34E-20724210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123" y="5891581"/>
                <a:ext cx="1907510" cy="5917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95185E56-2F7E-490B-9E56-4CD4A333F5A6}"/>
                  </a:ext>
                </a:extLst>
              </p:cNvPr>
              <p:cNvSpPr/>
              <p:nvPr/>
            </p:nvSpPr>
            <p:spPr>
              <a:xfrm>
                <a:off x="7812818" y="2968374"/>
                <a:ext cx="4030783" cy="959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𝐶𝐶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𝑐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95185E56-2F7E-490B-9E56-4CD4A333F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18" y="2968374"/>
                <a:ext cx="4030783" cy="9594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44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16" grpId="0"/>
      <p:bldP spid="21" grpId="0"/>
      <p:bldP spid="22" grpId="0"/>
      <p:bldP spid="23" grpId="0"/>
      <p:bldP spid="24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266" name="Picture 2" descr="Google News and Leo Tolstoy: visualizing Word2Vec word embeddings using  t-SNE / Mail.ru Group corporate blog / Habr">
            <a:extLst>
              <a:ext uri="{FF2B5EF4-FFF2-40B4-BE49-F238E27FC236}">
                <a16:creationId xmlns:a16="http://schemas.microsoft.com/office/drawing/2014/main" id="{B82D5FE5-81A4-424C-982E-79A79B71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525180"/>
            <a:ext cx="5760640" cy="32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8967D-F489-48FA-954E-DC47FE016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12" y="2167277"/>
            <a:ext cx="4272502" cy="433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9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64878" y="1921543"/>
            <a:ext cx="1149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endParaRPr lang="ru-RU" sz="2800" dirty="0" smtClean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endParaRPr lang="ru-RU" sz="2800" dirty="0" smtClean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Векторные модели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8AA4524-B96A-4CD6-8127-15C5363AFAB1}"/>
              </a:ext>
            </a:extLst>
          </p:cNvPr>
          <p:cNvCxnSpPr>
            <a:cxnSpLocks/>
          </p:cNvCxnSpPr>
          <p:nvPr/>
        </p:nvCxnSpPr>
        <p:spPr>
          <a:xfrm>
            <a:off x="2711624" y="5013176"/>
            <a:ext cx="561662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3813458-4DC5-42F6-B0DD-5CA07CA2BA93}"/>
              </a:ext>
            </a:extLst>
          </p:cNvPr>
          <p:cNvCxnSpPr>
            <a:cxnSpLocks/>
          </p:cNvCxnSpPr>
          <p:nvPr/>
        </p:nvCxnSpPr>
        <p:spPr>
          <a:xfrm flipV="1">
            <a:off x="2783632" y="2348880"/>
            <a:ext cx="0" cy="27363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FBB0E996-2540-443A-91A2-7701B366CA30}"/>
              </a:ext>
            </a:extLst>
          </p:cNvPr>
          <p:cNvSpPr/>
          <p:nvPr/>
        </p:nvSpPr>
        <p:spPr>
          <a:xfrm>
            <a:off x="4282017" y="2298408"/>
            <a:ext cx="360035" cy="3600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96ACFD1-DFEC-4FE1-BC4B-9453574AD381}"/>
              </a:ext>
            </a:extLst>
          </p:cNvPr>
          <p:cNvSpPr/>
          <p:nvPr/>
        </p:nvSpPr>
        <p:spPr>
          <a:xfrm>
            <a:off x="3978689" y="2952982"/>
            <a:ext cx="360035" cy="3600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B0A7566-05BE-455E-AFEB-1C1955645129}"/>
              </a:ext>
            </a:extLst>
          </p:cNvPr>
          <p:cNvSpPr/>
          <p:nvPr/>
        </p:nvSpPr>
        <p:spPr>
          <a:xfrm>
            <a:off x="3588960" y="3546420"/>
            <a:ext cx="360035" cy="3600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FF450DD-CDC0-4A75-8173-9B90F45C1436}"/>
              </a:ext>
            </a:extLst>
          </p:cNvPr>
          <p:cNvSpPr/>
          <p:nvPr/>
        </p:nvSpPr>
        <p:spPr>
          <a:xfrm>
            <a:off x="3359701" y="4275352"/>
            <a:ext cx="360035" cy="3600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6DF75C9-52BB-40B2-943B-C79954D6F1B9}"/>
              </a:ext>
            </a:extLst>
          </p:cNvPr>
          <p:cNvSpPr/>
          <p:nvPr/>
        </p:nvSpPr>
        <p:spPr>
          <a:xfrm>
            <a:off x="6128540" y="3945377"/>
            <a:ext cx="360035" cy="3600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488CF78-60D3-41F7-B2BA-C4BC3C93FDB5}"/>
              </a:ext>
            </a:extLst>
          </p:cNvPr>
          <p:cNvSpPr/>
          <p:nvPr/>
        </p:nvSpPr>
        <p:spPr>
          <a:xfrm>
            <a:off x="6734579" y="3405144"/>
            <a:ext cx="360035" cy="3600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3357CB0-59FC-4DB4-B2C7-F54D953B88F2}"/>
              </a:ext>
            </a:extLst>
          </p:cNvPr>
          <p:cNvSpPr/>
          <p:nvPr/>
        </p:nvSpPr>
        <p:spPr>
          <a:xfrm>
            <a:off x="6734579" y="2478418"/>
            <a:ext cx="360035" cy="3600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86037D-843A-4984-A8A7-F2D0149972D4}"/>
              </a:ext>
            </a:extLst>
          </p:cNvPr>
          <p:cNvSpPr/>
          <p:nvPr/>
        </p:nvSpPr>
        <p:spPr>
          <a:xfrm>
            <a:off x="5735965" y="4509151"/>
            <a:ext cx="360035" cy="3600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520EB0C-5431-4E5B-AC07-A3DCCBD64E92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>
            <a:off x="4642052" y="2478418"/>
            <a:ext cx="2092527" cy="18001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70D747E-61C5-4AFF-AAB2-23B1A2532FF7}"/>
              </a:ext>
            </a:extLst>
          </p:cNvPr>
          <p:cNvCxnSpPr>
            <a:cxnSpLocks/>
          </p:cNvCxnSpPr>
          <p:nvPr/>
        </p:nvCxnSpPr>
        <p:spPr>
          <a:xfrm>
            <a:off x="4282017" y="3173491"/>
            <a:ext cx="2092527" cy="18001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>
            <a:extLst>
              <a:ext uri="{FF2B5EF4-FFF2-40B4-BE49-F238E27FC236}">
                <a16:creationId xmlns:a16="http://schemas.microsoft.com/office/drawing/2014/main" id="{9F3CBA87-9FEF-430D-BDCE-F04B2898F190}"/>
              </a:ext>
            </a:extLst>
          </p:cNvPr>
          <p:cNvSpPr/>
          <p:nvPr/>
        </p:nvSpPr>
        <p:spPr>
          <a:xfrm>
            <a:off x="6374544" y="3180501"/>
            <a:ext cx="360035" cy="360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1EB3962-BD79-4D9B-9DAC-E01561D5503A}"/>
              </a:ext>
            </a:extLst>
          </p:cNvPr>
          <p:cNvSpPr/>
          <p:nvPr/>
        </p:nvSpPr>
        <p:spPr>
          <a:xfrm>
            <a:off x="3768977" y="1832076"/>
            <a:ext cx="1462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Россия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D3AE93D-AB4D-4FDE-86EC-DB24265C00C5}"/>
              </a:ext>
            </a:extLst>
          </p:cNvPr>
          <p:cNvSpPr/>
          <p:nvPr/>
        </p:nvSpPr>
        <p:spPr>
          <a:xfrm>
            <a:off x="2981380" y="2469832"/>
            <a:ext cx="1462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США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5D4B661-28B9-490F-88A2-74018AA6E91F}"/>
              </a:ext>
            </a:extLst>
          </p:cNvPr>
          <p:cNvSpPr/>
          <p:nvPr/>
        </p:nvSpPr>
        <p:spPr>
          <a:xfrm>
            <a:off x="2857631" y="3232489"/>
            <a:ext cx="1710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Япония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D5F35BC-BF83-4A2C-887E-2BB41D333E70}"/>
              </a:ext>
            </a:extLst>
          </p:cNvPr>
          <p:cNvSpPr/>
          <p:nvPr/>
        </p:nvSpPr>
        <p:spPr>
          <a:xfrm>
            <a:off x="7094614" y="2178141"/>
            <a:ext cx="2489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Москва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A40BD9C-C946-4678-B7C6-042B3CD1296B}"/>
              </a:ext>
            </a:extLst>
          </p:cNvPr>
          <p:cNvSpPr/>
          <p:nvPr/>
        </p:nvSpPr>
        <p:spPr>
          <a:xfrm>
            <a:off x="7213872" y="3193812"/>
            <a:ext cx="2626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Вашингтон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D1A32F7-67F8-4D6D-A982-F8F4EF6B2471}"/>
              </a:ext>
            </a:extLst>
          </p:cNvPr>
          <p:cNvSpPr/>
          <p:nvPr/>
        </p:nvSpPr>
        <p:spPr>
          <a:xfrm>
            <a:off x="6389720" y="4019532"/>
            <a:ext cx="1462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Токио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DCD9CE9-023A-441F-A9C9-A31256D14168}"/>
              </a:ext>
            </a:extLst>
          </p:cNvPr>
          <p:cNvSpPr/>
          <p:nvPr/>
        </p:nvSpPr>
        <p:spPr>
          <a:xfrm>
            <a:off x="191344" y="5909210"/>
            <a:ext cx="7039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Королева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Женщина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Король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Мужчина</a:t>
            </a:r>
            <a:endParaRPr lang="tr-TR" sz="20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2209AF8-F1D6-4212-91AE-F9E69F985A93}"/>
              </a:ext>
            </a:extLst>
          </p:cNvPr>
          <p:cNvSpPr/>
          <p:nvPr/>
        </p:nvSpPr>
        <p:spPr>
          <a:xfrm>
            <a:off x="220032" y="5134128"/>
            <a:ext cx="8119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США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Вашингтон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Россия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Москва</a:t>
            </a:r>
            <a:endParaRPr lang="tr-TR" sz="20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BA8CED0-F0C2-424B-ADCA-6825966442D4}"/>
              </a:ext>
            </a:extLst>
          </p:cNvPr>
          <p:cNvSpPr/>
          <p:nvPr/>
        </p:nvSpPr>
        <p:spPr>
          <a:xfrm>
            <a:off x="4799856" y="5565630"/>
            <a:ext cx="8119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США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Россия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Москва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Вашингтон</a:t>
            </a:r>
            <a:endParaRPr lang="tr-TR" sz="20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B3383B7E-AA2D-4482-919D-72345DE259BD}"/>
              </a:ext>
            </a:extLst>
          </p:cNvPr>
          <p:cNvSpPr/>
          <p:nvPr/>
        </p:nvSpPr>
        <p:spPr>
          <a:xfrm>
            <a:off x="4808330" y="6345583"/>
            <a:ext cx="7039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Королева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Король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Мужчина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Женщина</a:t>
            </a:r>
            <a:endParaRPr lang="tr-TR" sz="20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8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Векторные модели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DCB1BA-C8E8-4849-B4DD-D6227350AA2A}"/>
              </a:ext>
            </a:extLst>
          </p:cNvPr>
          <p:cNvSpPr txBox="1"/>
          <p:nvPr/>
        </p:nvSpPr>
        <p:spPr>
          <a:xfrm>
            <a:off x="743613" y="1511397"/>
            <a:ext cx="9547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gensim</a:t>
            </a:r>
          </a:p>
          <a:p>
            <a:r>
              <a:rPr lang="tr-TR" sz="2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tr-TR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gensim.models </a:t>
            </a:r>
            <a:r>
              <a:rPr lang="tr-TR" sz="2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word2vec</a:t>
            </a:r>
          </a:p>
          <a:p>
            <a:r>
              <a:rPr lang="tr-TR" sz="2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tr-TR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gensim.models </a:t>
            </a:r>
            <a:r>
              <a:rPr lang="tr-TR" sz="2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KeyedVectors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8DB621-8E4C-40F3-8C21-3AD897F23B3B}"/>
              </a:ext>
            </a:extLst>
          </p:cNvPr>
          <p:cNvSpPr txBox="1"/>
          <p:nvPr/>
        </p:nvSpPr>
        <p:spPr>
          <a:xfrm>
            <a:off x="707083" y="3485876"/>
            <a:ext cx="11086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EMBEDDING_FILE = 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'/root/input/GoogleNews-vectors-negative300.bin.gz’</a:t>
            </a:r>
            <a:endParaRPr lang="en-US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word_vectors = KeyedVectors.load_word2vec_format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EMBEDDING_FILE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binary=</a:t>
            </a:r>
            <a:r>
              <a:rPr lang="tr-TR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B8AF82-08E7-4DED-950C-E390A683D900}"/>
              </a:ext>
            </a:extLst>
          </p:cNvPr>
          <p:cNvSpPr txBox="1"/>
          <p:nvPr/>
        </p:nvSpPr>
        <p:spPr>
          <a:xfrm>
            <a:off x="743613" y="2735304"/>
            <a:ext cx="9712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wget -P /root/input/ -c 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"https://s3.amazonaws.com/dl4j-distribution/GoogleNews-vectors-negative300.bin.gz"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680B58-5672-4BE3-BFEB-A8F55BDCF73F}"/>
              </a:ext>
            </a:extLst>
          </p:cNvPr>
          <p:cNvSpPr txBox="1"/>
          <p:nvPr/>
        </p:nvSpPr>
        <p:spPr>
          <a:xfrm>
            <a:off x="742976" y="4542232"/>
            <a:ext cx="11003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word_vectors.most_similar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positive=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'woman'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'king'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negative=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'man'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topn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D45A12-2A2A-49A1-8EBF-F62021180D19}"/>
              </a:ext>
            </a:extLst>
          </p:cNvPr>
          <p:cNvSpPr txBox="1"/>
          <p:nvPr/>
        </p:nvSpPr>
        <p:spPr>
          <a:xfrm>
            <a:off x="767408" y="5085184"/>
            <a:ext cx="53889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[('queen', 0.7118192911148071), </a:t>
            </a: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('monarch', 0.6189674139022827), </a:t>
            </a: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('princess', 0.5902431011199951), </a:t>
            </a: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('</a:t>
            </a:r>
            <a:r>
              <a:rPr lang="en-US" b="0" i="0" dirty="0" err="1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crown_prince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', 0.5499460697174072), </a:t>
            </a: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('prince', 0.5377321243286133)]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3383B7E-AA2D-4482-919D-72345DE259BD}"/>
              </a:ext>
            </a:extLst>
          </p:cNvPr>
          <p:cNvSpPr/>
          <p:nvPr/>
        </p:nvSpPr>
        <p:spPr>
          <a:xfrm>
            <a:off x="5807968" y="5085184"/>
            <a:ext cx="7039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Queen = King – Male + Female 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7" grpId="0"/>
      <p:bldP spid="48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Векторные модели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1772816"/>
            <a:ext cx="13656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word_vectors.most_similar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positive=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'Russia'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urier New" panose="02070309020205020404" pitchFamily="49" charset="0"/>
              </a:rPr>
              <a:t>White_House</a:t>
            </a:r>
            <a:r>
              <a:rPr lang="en-US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negative=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'Kremlin'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topn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7408" y="2060848"/>
            <a:ext cx="7704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Oval_Office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0.5533660650253296),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United_States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0.5473767518997192),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('Obama', 0.5402511954307556),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President_Barack_Obama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0.5351332426071167),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('Bush', 0.5342637300491333)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356992"/>
            <a:ext cx="11665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word_vectors.most_similar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positive=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'Vodka'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'Japan'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negative=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'Russia'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topn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7408" y="3645024"/>
            <a:ext cx="799288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Shochu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0.5533198118209839),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shochu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0.5222346782684326),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Momokawa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0.5214118957519531),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saké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0.5199892520904541), </a:t>
            </a:r>
          </a:p>
          <a:p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Sadaharu</a:t>
            </a:r>
            <a:r>
              <a:rPr lang="en-US" sz="1600" dirty="0">
                <a:solidFill>
                  <a:srgbClr val="D5D5D5"/>
                </a:solidFill>
                <a:latin typeface="Courier New" panose="02070309020205020404" pitchFamily="49" charset="0"/>
              </a:rPr>
              <a:t>', 0.5143933892250061)</a:t>
            </a:r>
            <a:endParaRPr lang="ru-RU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9D08C-17DF-411A-B1EF-4CE6B413A7D9}"/>
              </a:ext>
            </a:extLst>
          </p:cNvPr>
          <p:cNvSpPr txBox="1"/>
          <p:nvPr/>
        </p:nvSpPr>
        <p:spPr>
          <a:xfrm>
            <a:off x="0" y="4999029"/>
            <a:ext cx="1226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word_vectors.most_similar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positive=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'balalaika'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'Hawaii'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negative=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'Russia'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topn=</a:t>
            </a:r>
            <a:r>
              <a:rPr lang="tr-T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8B9475-A340-4754-8399-3C753209D833}"/>
              </a:ext>
            </a:extLst>
          </p:cNvPr>
          <p:cNvSpPr txBox="1"/>
          <p:nvPr/>
        </p:nvSpPr>
        <p:spPr>
          <a:xfrm>
            <a:off x="884918" y="5445224"/>
            <a:ext cx="78753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('ukulele', 0.572131872177124), </a:t>
            </a:r>
            <a:endParaRPr lang="en-US" sz="1600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('hula_halau', 0.5431629419326782), </a:t>
            </a:r>
            <a:endParaRPr lang="en-US" sz="1600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16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('Makaha_Sons', 0.5396252870559692), ('ukulele_virtuoso_Jake_Shimabukuro', 0.5336641073226929), ('kumu', 0.5257707834243774)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565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8856984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хитрые представления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227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A984BF-0715-455F-ACF0-596F386AC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C77609C-789B-41B1-A98A-B2F2172E0401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83C4F8-60B1-485E-A55A-6F234F59B9E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FAF4BB-3362-40C3-BD90-A041A749BAA3}"/>
              </a:ext>
            </a:extLst>
          </p:cNvPr>
          <p:cNvSpPr/>
          <p:nvPr/>
        </p:nvSpPr>
        <p:spPr>
          <a:xfrm>
            <a:off x="2279576" y="270810"/>
            <a:ext cx="771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81875" y="862308"/>
            <a:ext cx="1169180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AC5D24A-E666-43A6-BD04-FC9BC2449EDA}"/>
              </a:ext>
            </a:extLst>
          </p:cNvPr>
          <p:cNvSpPr/>
          <p:nvPr/>
        </p:nvSpPr>
        <p:spPr>
          <a:xfrm>
            <a:off x="263352" y="1546500"/>
            <a:ext cx="12169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Neighbourhood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Components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Метод Главных Компонент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PCA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8291281-74DD-44CA-A6F8-75BD292B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060848"/>
            <a:ext cx="6685446" cy="12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AC18E6F-38F5-481A-A673-121C9F98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707" y="2511230"/>
            <a:ext cx="3681925" cy="383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5811136-10B2-4E8A-BE06-0E288FCD038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5760" y="3262552"/>
            <a:ext cx="3564432" cy="3564432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CF5D0F6-D25A-4716-A400-1402C6A0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0" y="3262552"/>
            <a:ext cx="3543340" cy="35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35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Векторные модели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ADEDCB-67EA-4AA6-8C57-F3A9AB1307AE}"/>
              </a:ext>
            </a:extLst>
          </p:cNvPr>
          <p:cNvSpPr/>
          <p:nvPr/>
        </p:nvSpPr>
        <p:spPr>
          <a:xfrm>
            <a:off x="3035660" y="1700808"/>
            <a:ext cx="7236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Наивный машинный перевод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43F74DF4-42F0-410E-8DA9-1C1BA04FC0A8}"/>
                  </a:ext>
                </a:extLst>
              </p:cNvPr>
              <p:cNvSpPr/>
              <p:nvPr/>
            </p:nvSpPr>
            <p:spPr>
              <a:xfrm>
                <a:off x="2486891" y="2162756"/>
                <a:ext cx="942694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6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43F74DF4-42F0-410E-8DA9-1C1BA04FC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91" y="2162756"/>
                <a:ext cx="942694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4F7E4FC2-AE74-43D2-8ABF-7A304B51B2E9}"/>
                  </a:ext>
                </a:extLst>
              </p:cNvPr>
              <p:cNvSpPr/>
              <p:nvPr/>
            </p:nvSpPr>
            <p:spPr>
              <a:xfrm>
                <a:off x="7766852" y="2199424"/>
                <a:ext cx="905824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RU" sz="6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4F7E4FC2-AE74-43D2-8ABF-7A304B51B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52" y="2199424"/>
                <a:ext cx="905824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684B5BA-7A19-4B40-91DB-E85C9311815D}"/>
              </a:ext>
            </a:extLst>
          </p:cNvPr>
          <p:cNvSpPr/>
          <p:nvPr/>
        </p:nvSpPr>
        <p:spPr>
          <a:xfrm>
            <a:off x="551384" y="2996952"/>
            <a:ext cx="5289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Скрытое вложение слова в английском языке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A4887DA-C4C4-4E05-A8E9-9DC446E0812E}"/>
              </a:ext>
            </a:extLst>
          </p:cNvPr>
          <p:cNvSpPr/>
          <p:nvPr/>
        </p:nvSpPr>
        <p:spPr>
          <a:xfrm>
            <a:off x="6312024" y="2924944"/>
            <a:ext cx="50462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Скрытое 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вложени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слова в русском языке 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CA9BF54D-7DEA-4BE7-9099-A186A2B8AF7F}"/>
                  </a:ext>
                </a:extLst>
              </p:cNvPr>
              <p:cNvSpPr/>
              <p:nvPr/>
            </p:nvSpPr>
            <p:spPr>
              <a:xfrm>
                <a:off x="4103955" y="3654701"/>
                <a:ext cx="938847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sz="6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CA9BF54D-7DEA-4BE7-9099-A186A2B8A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55" y="3654701"/>
                <a:ext cx="938847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1CDC8E96-A469-4B9A-844A-B84E52BB690D}"/>
              </a:ext>
            </a:extLst>
          </p:cNvPr>
          <p:cNvSpPr/>
          <p:nvPr/>
        </p:nvSpPr>
        <p:spPr>
          <a:xfrm>
            <a:off x="5074224" y="3963493"/>
            <a:ext cx="6909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Матрица Перевода 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7071BFA-4C19-41D3-ABED-176917A9CDBE}"/>
                  </a:ext>
                </a:extLst>
              </p:cNvPr>
              <p:cNvSpPr/>
              <p:nvPr/>
            </p:nvSpPr>
            <p:spPr>
              <a:xfrm>
                <a:off x="3181047" y="4706453"/>
                <a:ext cx="5696688" cy="1102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func>
                        <m:func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8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4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𝑋𝑅</m:t>
                                      </m:r>
                                      <m:r>
                                        <a:rPr lang="en-US" sz="4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7071BFA-4C19-41D3-ABED-176917A9C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47" y="4706453"/>
                <a:ext cx="5696688" cy="1102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B84BFA3-D546-4EF1-926D-3E28F2972823}"/>
                  </a:ext>
                </a:extLst>
              </p:cNvPr>
              <p:cNvSpPr/>
              <p:nvPr/>
            </p:nvSpPr>
            <p:spPr>
              <a:xfrm>
                <a:off x="734660" y="5880749"/>
                <a:ext cx="103945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Train Data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(Loss, Gradient Descent)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???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Profit </a:t>
                </a:r>
                <a:endParaRPr lang="tr-TR" sz="2800" i="0" dirty="0"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B84BFA3-D546-4EF1-926D-3E28F2972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0" y="5880749"/>
                <a:ext cx="10394532" cy="523220"/>
              </a:xfrm>
              <a:prstGeom prst="rect">
                <a:avLst/>
              </a:prstGeom>
              <a:blipFill>
                <a:blip r:embed="rId8"/>
                <a:stretch>
                  <a:fillRect l="-1232" t="-13953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C8563C-2D0B-4ABD-BA54-C9BF89324F03}"/>
              </a:ext>
            </a:extLst>
          </p:cNvPr>
          <p:cNvGrpSpPr/>
          <p:nvPr/>
        </p:nvGrpSpPr>
        <p:grpSpPr>
          <a:xfrm>
            <a:off x="250996" y="1121419"/>
            <a:ext cx="2784664" cy="2039497"/>
            <a:chOff x="250996" y="1121419"/>
            <a:chExt cx="2784664" cy="2039497"/>
          </a:xfrm>
        </p:grpSpPr>
        <p:sp>
          <p:nvSpPr>
            <p:cNvPr id="18" name="Полилиния: фигура 4">
              <a:extLst>
                <a:ext uri="{FF2B5EF4-FFF2-40B4-BE49-F238E27FC236}">
                  <a16:creationId xmlns:a16="http://schemas.microsoft.com/office/drawing/2014/main" id="{C5A31AA9-894A-4B86-966E-6C9FDF1D9FEA}"/>
                </a:ext>
              </a:extLst>
            </p:cNvPr>
            <p:cNvSpPr/>
            <p:nvPr/>
          </p:nvSpPr>
          <p:spPr>
            <a:xfrm>
              <a:off x="250996" y="1121419"/>
              <a:ext cx="2784664" cy="2039497"/>
            </a:xfrm>
            <a:custGeom>
              <a:avLst/>
              <a:gdLst>
                <a:gd name="connsiteX0" fmla="*/ 173621 w 1991200"/>
                <a:gd name="connsiteY0" fmla="*/ 856527 h 1759352"/>
                <a:gd name="connsiteX1" fmla="*/ 219919 w 1991200"/>
                <a:gd name="connsiteY1" fmla="*/ 763929 h 1759352"/>
                <a:gd name="connsiteX2" fmla="*/ 289367 w 1991200"/>
                <a:gd name="connsiteY2" fmla="*/ 578734 h 1759352"/>
                <a:gd name="connsiteX3" fmla="*/ 451413 w 1991200"/>
                <a:gd name="connsiteY3" fmla="*/ 335666 h 1759352"/>
                <a:gd name="connsiteX4" fmla="*/ 601884 w 1991200"/>
                <a:gd name="connsiteY4" fmla="*/ 173621 h 1759352"/>
                <a:gd name="connsiteX5" fmla="*/ 682907 w 1991200"/>
                <a:gd name="connsiteY5" fmla="*/ 104172 h 1759352"/>
                <a:gd name="connsiteX6" fmla="*/ 868102 w 1991200"/>
                <a:gd name="connsiteY6" fmla="*/ 23150 h 1759352"/>
                <a:gd name="connsiteX7" fmla="*/ 1064871 w 1991200"/>
                <a:gd name="connsiteY7" fmla="*/ 0 h 1759352"/>
                <a:gd name="connsiteX8" fmla="*/ 1713054 w 1991200"/>
                <a:gd name="connsiteY8" fmla="*/ 57874 h 1759352"/>
                <a:gd name="connsiteX9" fmla="*/ 1747778 w 1991200"/>
                <a:gd name="connsiteY9" fmla="*/ 69448 h 1759352"/>
                <a:gd name="connsiteX10" fmla="*/ 1782502 w 1991200"/>
                <a:gd name="connsiteY10" fmla="*/ 92598 h 1759352"/>
                <a:gd name="connsiteX11" fmla="*/ 1921398 w 1991200"/>
                <a:gd name="connsiteY11" fmla="*/ 277793 h 1759352"/>
                <a:gd name="connsiteX12" fmla="*/ 1979271 w 1991200"/>
                <a:gd name="connsiteY12" fmla="*/ 370390 h 1759352"/>
                <a:gd name="connsiteX13" fmla="*/ 1990846 w 1991200"/>
                <a:gd name="connsiteY13" fmla="*/ 497712 h 1759352"/>
                <a:gd name="connsiteX14" fmla="*/ 1967697 w 1991200"/>
                <a:gd name="connsiteY14" fmla="*/ 578734 h 1759352"/>
                <a:gd name="connsiteX15" fmla="*/ 1782502 w 1991200"/>
                <a:gd name="connsiteY15" fmla="*/ 671332 h 1759352"/>
                <a:gd name="connsiteX16" fmla="*/ 1481560 w 1991200"/>
                <a:gd name="connsiteY16" fmla="*/ 648183 h 1759352"/>
                <a:gd name="connsiteX17" fmla="*/ 1423686 w 1991200"/>
                <a:gd name="connsiteY17" fmla="*/ 636608 h 1759352"/>
                <a:gd name="connsiteX18" fmla="*/ 1030147 w 1991200"/>
                <a:gd name="connsiteY18" fmla="*/ 694481 h 1759352"/>
                <a:gd name="connsiteX19" fmla="*/ 960699 w 1991200"/>
                <a:gd name="connsiteY19" fmla="*/ 891251 h 1759352"/>
                <a:gd name="connsiteX20" fmla="*/ 995423 w 1991200"/>
                <a:gd name="connsiteY20" fmla="*/ 1088021 h 1759352"/>
                <a:gd name="connsiteX21" fmla="*/ 1099595 w 1991200"/>
                <a:gd name="connsiteY21" fmla="*/ 1284790 h 1759352"/>
                <a:gd name="connsiteX22" fmla="*/ 1180618 w 1991200"/>
                <a:gd name="connsiteY22" fmla="*/ 1481560 h 1759352"/>
                <a:gd name="connsiteX23" fmla="*/ 1192193 w 1991200"/>
                <a:gd name="connsiteY23" fmla="*/ 1539433 h 1759352"/>
                <a:gd name="connsiteX24" fmla="*/ 1145894 w 1991200"/>
                <a:gd name="connsiteY24" fmla="*/ 1666755 h 1759352"/>
                <a:gd name="connsiteX25" fmla="*/ 1053297 w 1991200"/>
                <a:gd name="connsiteY25" fmla="*/ 1724628 h 1759352"/>
                <a:gd name="connsiteX26" fmla="*/ 821803 w 1991200"/>
                <a:gd name="connsiteY26" fmla="*/ 1759352 h 1759352"/>
                <a:gd name="connsiteX27" fmla="*/ 544010 w 1991200"/>
                <a:gd name="connsiteY27" fmla="*/ 1701479 h 1759352"/>
                <a:gd name="connsiteX28" fmla="*/ 405114 w 1991200"/>
                <a:gd name="connsiteY28" fmla="*/ 1643605 h 1759352"/>
                <a:gd name="connsiteX29" fmla="*/ 312517 w 1991200"/>
                <a:gd name="connsiteY29" fmla="*/ 1597307 h 1759352"/>
                <a:gd name="connsiteX30" fmla="*/ 150471 w 1991200"/>
                <a:gd name="connsiteY30" fmla="*/ 1446836 h 1759352"/>
                <a:gd name="connsiteX31" fmla="*/ 57874 w 1991200"/>
                <a:gd name="connsiteY31" fmla="*/ 1273215 h 1759352"/>
                <a:gd name="connsiteX32" fmla="*/ 23150 w 1991200"/>
                <a:gd name="connsiteY32" fmla="*/ 1169043 h 1759352"/>
                <a:gd name="connsiteX33" fmla="*/ 11575 w 1991200"/>
                <a:gd name="connsiteY33" fmla="*/ 1099595 h 1759352"/>
                <a:gd name="connsiteX34" fmla="*/ 0 w 1991200"/>
                <a:gd name="connsiteY34" fmla="*/ 1053296 h 1759352"/>
                <a:gd name="connsiteX35" fmla="*/ 11575 w 1991200"/>
                <a:gd name="connsiteY35" fmla="*/ 960699 h 1759352"/>
                <a:gd name="connsiteX36" fmla="*/ 57874 w 1991200"/>
                <a:gd name="connsiteY36" fmla="*/ 914400 h 1759352"/>
                <a:gd name="connsiteX37" fmla="*/ 115747 w 1991200"/>
                <a:gd name="connsiteY37" fmla="*/ 844952 h 1759352"/>
                <a:gd name="connsiteX38" fmla="*/ 162046 w 1991200"/>
                <a:gd name="connsiteY38" fmla="*/ 763929 h 1759352"/>
                <a:gd name="connsiteX39" fmla="*/ 243069 w 1991200"/>
                <a:gd name="connsiteY39" fmla="*/ 729205 h 1759352"/>
                <a:gd name="connsiteX40" fmla="*/ 254643 w 1991200"/>
                <a:gd name="connsiteY40" fmla="*/ 694481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91200" h="1759352">
                  <a:moveTo>
                    <a:pt x="173621" y="856527"/>
                  </a:moveTo>
                  <a:cubicBezTo>
                    <a:pt x="189054" y="825661"/>
                    <a:pt x="206646" y="795784"/>
                    <a:pt x="219919" y="763929"/>
                  </a:cubicBezTo>
                  <a:cubicBezTo>
                    <a:pt x="245276" y="703071"/>
                    <a:pt x="261603" y="638533"/>
                    <a:pt x="289367" y="578734"/>
                  </a:cubicBezTo>
                  <a:cubicBezTo>
                    <a:pt x="333726" y="483191"/>
                    <a:pt x="385765" y="415381"/>
                    <a:pt x="451413" y="335666"/>
                  </a:cubicBezTo>
                  <a:cubicBezTo>
                    <a:pt x="496253" y="281218"/>
                    <a:pt x="549526" y="221952"/>
                    <a:pt x="601884" y="173621"/>
                  </a:cubicBezTo>
                  <a:cubicBezTo>
                    <a:pt x="628022" y="149494"/>
                    <a:pt x="653310" y="123903"/>
                    <a:pt x="682907" y="104172"/>
                  </a:cubicBezTo>
                  <a:cubicBezTo>
                    <a:pt x="718707" y="80306"/>
                    <a:pt x="825614" y="34480"/>
                    <a:pt x="868102" y="23150"/>
                  </a:cubicBezTo>
                  <a:cubicBezTo>
                    <a:pt x="898809" y="14961"/>
                    <a:pt x="1048046" y="1683"/>
                    <a:pt x="1064871" y="0"/>
                  </a:cubicBezTo>
                  <a:cubicBezTo>
                    <a:pt x="1233905" y="5453"/>
                    <a:pt x="1540133" y="237"/>
                    <a:pt x="1713054" y="57874"/>
                  </a:cubicBezTo>
                  <a:lnTo>
                    <a:pt x="1747778" y="69448"/>
                  </a:lnTo>
                  <a:cubicBezTo>
                    <a:pt x="1759353" y="77165"/>
                    <a:pt x="1771940" y="83545"/>
                    <a:pt x="1782502" y="92598"/>
                  </a:cubicBezTo>
                  <a:cubicBezTo>
                    <a:pt x="1846149" y="147153"/>
                    <a:pt x="1872779" y="200002"/>
                    <a:pt x="1921398" y="277793"/>
                  </a:cubicBezTo>
                  <a:lnTo>
                    <a:pt x="1979271" y="370390"/>
                  </a:lnTo>
                  <a:cubicBezTo>
                    <a:pt x="1983129" y="412831"/>
                    <a:pt x="1993210" y="455162"/>
                    <a:pt x="1990846" y="497712"/>
                  </a:cubicBezTo>
                  <a:cubicBezTo>
                    <a:pt x="1989288" y="525757"/>
                    <a:pt x="1984550" y="556264"/>
                    <a:pt x="1967697" y="578734"/>
                  </a:cubicBezTo>
                  <a:cubicBezTo>
                    <a:pt x="1925484" y="635018"/>
                    <a:pt x="1842514" y="651328"/>
                    <a:pt x="1782502" y="671332"/>
                  </a:cubicBezTo>
                  <a:lnTo>
                    <a:pt x="1481560" y="648183"/>
                  </a:lnTo>
                  <a:cubicBezTo>
                    <a:pt x="1461978" y="646288"/>
                    <a:pt x="1443257" y="634601"/>
                    <a:pt x="1423686" y="636608"/>
                  </a:cubicBezTo>
                  <a:cubicBezTo>
                    <a:pt x="1291787" y="650136"/>
                    <a:pt x="1161327" y="675190"/>
                    <a:pt x="1030147" y="694481"/>
                  </a:cubicBezTo>
                  <a:cubicBezTo>
                    <a:pt x="1011381" y="735768"/>
                    <a:pt x="955363" y="829885"/>
                    <a:pt x="960699" y="891251"/>
                  </a:cubicBezTo>
                  <a:cubicBezTo>
                    <a:pt x="966469" y="957604"/>
                    <a:pt x="973256" y="1025215"/>
                    <a:pt x="995423" y="1088021"/>
                  </a:cubicBezTo>
                  <a:cubicBezTo>
                    <a:pt x="1020123" y="1158004"/>
                    <a:pt x="1069454" y="1216972"/>
                    <a:pt x="1099595" y="1284790"/>
                  </a:cubicBezTo>
                  <a:cubicBezTo>
                    <a:pt x="1126964" y="1346369"/>
                    <a:pt x="1160589" y="1416465"/>
                    <a:pt x="1180618" y="1481560"/>
                  </a:cubicBezTo>
                  <a:cubicBezTo>
                    <a:pt x="1186404" y="1500363"/>
                    <a:pt x="1188335" y="1520142"/>
                    <a:pt x="1192193" y="1539433"/>
                  </a:cubicBezTo>
                  <a:cubicBezTo>
                    <a:pt x="1176760" y="1581874"/>
                    <a:pt x="1166090" y="1626363"/>
                    <a:pt x="1145894" y="1666755"/>
                  </a:cubicBezTo>
                  <a:cubicBezTo>
                    <a:pt x="1128430" y="1701682"/>
                    <a:pt x="1085812" y="1713790"/>
                    <a:pt x="1053297" y="1724628"/>
                  </a:cubicBezTo>
                  <a:cubicBezTo>
                    <a:pt x="947935" y="1759748"/>
                    <a:pt x="957241" y="1748933"/>
                    <a:pt x="821803" y="1759352"/>
                  </a:cubicBezTo>
                  <a:cubicBezTo>
                    <a:pt x="729205" y="1740061"/>
                    <a:pt x="635145" y="1726794"/>
                    <a:pt x="544010" y="1701479"/>
                  </a:cubicBezTo>
                  <a:cubicBezTo>
                    <a:pt x="495683" y="1688055"/>
                    <a:pt x="450853" y="1664188"/>
                    <a:pt x="405114" y="1643605"/>
                  </a:cubicBezTo>
                  <a:cubicBezTo>
                    <a:pt x="373645" y="1629444"/>
                    <a:pt x="340954" y="1616857"/>
                    <a:pt x="312517" y="1597307"/>
                  </a:cubicBezTo>
                  <a:cubicBezTo>
                    <a:pt x="287646" y="1580208"/>
                    <a:pt x="175192" y="1477051"/>
                    <a:pt x="150471" y="1446836"/>
                  </a:cubicBezTo>
                  <a:cubicBezTo>
                    <a:pt x="127024" y="1418178"/>
                    <a:pt x="61633" y="1282143"/>
                    <a:pt x="57874" y="1273215"/>
                  </a:cubicBezTo>
                  <a:cubicBezTo>
                    <a:pt x="43670" y="1239481"/>
                    <a:pt x="32581" y="1204409"/>
                    <a:pt x="23150" y="1169043"/>
                  </a:cubicBezTo>
                  <a:cubicBezTo>
                    <a:pt x="17103" y="1146367"/>
                    <a:pt x="16178" y="1122608"/>
                    <a:pt x="11575" y="1099595"/>
                  </a:cubicBezTo>
                  <a:cubicBezTo>
                    <a:pt x="8455" y="1083996"/>
                    <a:pt x="3858" y="1068729"/>
                    <a:pt x="0" y="1053296"/>
                  </a:cubicBezTo>
                  <a:cubicBezTo>
                    <a:pt x="3858" y="1022430"/>
                    <a:pt x="-389" y="989412"/>
                    <a:pt x="11575" y="960699"/>
                  </a:cubicBezTo>
                  <a:cubicBezTo>
                    <a:pt x="19970" y="940552"/>
                    <a:pt x="43502" y="930825"/>
                    <a:pt x="57874" y="914400"/>
                  </a:cubicBezTo>
                  <a:cubicBezTo>
                    <a:pt x="154192" y="804323"/>
                    <a:pt x="47818" y="912884"/>
                    <a:pt x="115747" y="844952"/>
                  </a:cubicBezTo>
                  <a:cubicBezTo>
                    <a:pt x="127513" y="809655"/>
                    <a:pt x="129345" y="791958"/>
                    <a:pt x="162046" y="763929"/>
                  </a:cubicBezTo>
                  <a:cubicBezTo>
                    <a:pt x="180248" y="748327"/>
                    <a:pt x="219560" y="737042"/>
                    <a:pt x="243069" y="729205"/>
                  </a:cubicBezTo>
                  <a:lnTo>
                    <a:pt x="254643" y="69448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B695FE0-E635-4584-AE6E-321F97CD6A2B}"/>
                </a:ext>
              </a:extLst>
            </p:cNvPr>
            <p:cNvSpPr/>
            <p:nvPr/>
          </p:nvSpPr>
          <p:spPr>
            <a:xfrm>
              <a:off x="1569558" y="1218107"/>
              <a:ext cx="12971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cat</a:t>
              </a:r>
              <a:endParaRPr lang="tr-TR" sz="280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07A16BC-93EF-43F1-8D98-3AED8AC34714}"/>
                </a:ext>
              </a:extLst>
            </p:cNvPr>
            <p:cNvSpPr/>
            <p:nvPr/>
          </p:nvSpPr>
          <p:spPr>
            <a:xfrm>
              <a:off x="715418" y="2407036"/>
              <a:ext cx="12971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dog</a:t>
              </a:r>
              <a:endParaRPr lang="tr-TR" sz="280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A8F540BC-8BCF-45EB-881F-1F82585C8374}"/>
                </a:ext>
              </a:extLst>
            </p:cNvPr>
            <p:cNvSpPr/>
            <p:nvPr/>
          </p:nvSpPr>
          <p:spPr>
            <a:xfrm>
              <a:off x="2351584" y="14113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4F90E74-774E-48E6-B2B9-48DAC789B0CA}"/>
                </a:ext>
              </a:extLst>
            </p:cNvPr>
            <p:cNvSpPr/>
            <p:nvPr/>
          </p:nvSpPr>
          <p:spPr>
            <a:xfrm>
              <a:off x="1463328" y="284583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878BED9-E8BE-4DEE-9513-DC6FD7A3BFCC}"/>
              </a:ext>
            </a:extLst>
          </p:cNvPr>
          <p:cNvGrpSpPr/>
          <p:nvPr/>
        </p:nvGrpSpPr>
        <p:grpSpPr>
          <a:xfrm>
            <a:off x="8981680" y="849448"/>
            <a:ext cx="4276987" cy="2372811"/>
            <a:chOff x="8934219" y="825566"/>
            <a:chExt cx="4276987" cy="2372811"/>
          </a:xfrm>
        </p:grpSpPr>
        <p:sp>
          <p:nvSpPr>
            <p:cNvPr id="24" name="Полилиния: фигура 6">
              <a:extLst>
                <a:ext uri="{FF2B5EF4-FFF2-40B4-BE49-F238E27FC236}">
                  <a16:creationId xmlns:a16="http://schemas.microsoft.com/office/drawing/2014/main" id="{860C3264-7007-416C-A2F2-EB576E3893FE}"/>
                </a:ext>
              </a:extLst>
            </p:cNvPr>
            <p:cNvSpPr/>
            <p:nvPr/>
          </p:nvSpPr>
          <p:spPr>
            <a:xfrm>
              <a:off x="8934219" y="825566"/>
              <a:ext cx="2731625" cy="2372811"/>
            </a:xfrm>
            <a:custGeom>
              <a:avLst/>
              <a:gdLst>
                <a:gd name="connsiteX0" fmla="*/ 1250066 w 2731625"/>
                <a:gd name="connsiteY0" fmla="*/ 1481560 h 2372811"/>
                <a:gd name="connsiteX1" fmla="*/ 972273 w 2731625"/>
                <a:gd name="connsiteY1" fmla="*/ 1111170 h 2372811"/>
                <a:gd name="connsiteX2" fmla="*/ 648182 w 2731625"/>
                <a:gd name="connsiteY2" fmla="*/ 995423 h 2372811"/>
                <a:gd name="connsiteX3" fmla="*/ 150471 w 2731625"/>
                <a:gd name="connsiteY3" fmla="*/ 1088021 h 2372811"/>
                <a:gd name="connsiteX4" fmla="*/ 69448 w 2731625"/>
                <a:gd name="connsiteY4" fmla="*/ 1169043 h 2372811"/>
                <a:gd name="connsiteX5" fmla="*/ 0 w 2731625"/>
                <a:gd name="connsiteY5" fmla="*/ 1296365 h 2372811"/>
                <a:gd name="connsiteX6" fmla="*/ 46299 w 2731625"/>
                <a:gd name="connsiteY6" fmla="*/ 1493135 h 2372811"/>
                <a:gd name="connsiteX7" fmla="*/ 127321 w 2731625"/>
                <a:gd name="connsiteY7" fmla="*/ 1597307 h 2372811"/>
                <a:gd name="connsiteX8" fmla="*/ 243068 w 2731625"/>
                <a:gd name="connsiteY8" fmla="*/ 1770927 h 2372811"/>
                <a:gd name="connsiteX9" fmla="*/ 648182 w 2731625"/>
                <a:gd name="connsiteY9" fmla="*/ 2118168 h 2372811"/>
                <a:gd name="connsiteX10" fmla="*/ 798653 w 2731625"/>
                <a:gd name="connsiteY10" fmla="*/ 2176041 h 2372811"/>
                <a:gd name="connsiteX11" fmla="*/ 1018572 w 2731625"/>
                <a:gd name="connsiteY11" fmla="*/ 2245489 h 2372811"/>
                <a:gd name="connsiteX12" fmla="*/ 1539433 w 2731625"/>
                <a:gd name="connsiteY12" fmla="*/ 2268638 h 2372811"/>
                <a:gd name="connsiteX13" fmla="*/ 1782501 w 2731625"/>
                <a:gd name="connsiteY13" fmla="*/ 2314937 h 2372811"/>
                <a:gd name="connsiteX14" fmla="*/ 2106592 w 2731625"/>
                <a:gd name="connsiteY14" fmla="*/ 2372811 h 2372811"/>
                <a:gd name="connsiteX15" fmla="*/ 2465407 w 2731625"/>
                <a:gd name="connsiteY15" fmla="*/ 2083443 h 2372811"/>
                <a:gd name="connsiteX16" fmla="*/ 2488557 w 2731625"/>
                <a:gd name="connsiteY16" fmla="*/ 1921398 h 2372811"/>
                <a:gd name="connsiteX17" fmla="*/ 2430683 w 2731625"/>
                <a:gd name="connsiteY17" fmla="*/ 1562583 h 2372811"/>
                <a:gd name="connsiteX18" fmla="*/ 2395959 w 2731625"/>
                <a:gd name="connsiteY18" fmla="*/ 1458411 h 2372811"/>
                <a:gd name="connsiteX19" fmla="*/ 2395959 w 2731625"/>
                <a:gd name="connsiteY19" fmla="*/ 1238492 h 2372811"/>
                <a:gd name="connsiteX20" fmla="*/ 2488557 w 2731625"/>
                <a:gd name="connsiteY20" fmla="*/ 1145894 h 2372811"/>
                <a:gd name="connsiteX21" fmla="*/ 2673752 w 2731625"/>
                <a:gd name="connsiteY21" fmla="*/ 856527 h 2372811"/>
                <a:gd name="connsiteX22" fmla="*/ 2731625 w 2731625"/>
                <a:gd name="connsiteY22" fmla="*/ 682907 h 2372811"/>
                <a:gd name="connsiteX23" fmla="*/ 2673752 w 2731625"/>
                <a:gd name="connsiteY23" fmla="*/ 300942 h 2372811"/>
                <a:gd name="connsiteX24" fmla="*/ 2615878 w 2731625"/>
                <a:gd name="connsiteY24" fmla="*/ 185195 h 2372811"/>
                <a:gd name="connsiteX25" fmla="*/ 2326511 w 2731625"/>
                <a:gd name="connsiteY25" fmla="*/ 11575 h 2372811"/>
                <a:gd name="connsiteX26" fmla="*/ 2199190 w 2731625"/>
                <a:gd name="connsiteY26" fmla="*/ 0 h 2372811"/>
                <a:gd name="connsiteX27" fmla="*/ 2071868 w 2731625"/>
                <a:gd name="connsiteY27" fmla="*/ 11575 h 2372811"/>
                <a:gd name="connsiteX28" fmla="*/ 1805651 w 2731625"/>
                <a:gd name="connsiteY28" fmla="*/ 266218 h 2372811"/>
                <a:gd name="connsiteX29" fmla="*/ 1713053 w 2731625"/>
                <a:gd name="connsiteY29" fmla="*/ 590309 h 2372811"/>
                <a:gd name="connsiteX30" fmla="*/ 1666754 w 2731625"/>
                <a:gd name="connsiteY30" fmla="*/ 879676 h 2372811"/>
                <a:gd name="connsiteX31" fmla="*/ 1643605 w 2731625"/>
                <a:gd name="connsiteY31" fmla="*/ 960699 h 2372811"/>
                <a:gd name="connsiteX32" fmla="*/ 1551007 w 2731625"/>
                <a:gd name="connsiteY32" fmla="*/ 1076446 h 2372811"/>
                <a:gd name="connsiteX33" fmla="*/ 1435261 w 2731625"/>
                <a:gd name="connsiteY33" fmla="*/ 1169043 h 2372811"/>
                <a:gd name="connsiteX34" fmla="*/ 1331088 w 2731625"/>
                <a:gd name="connsiteY34" fmla="*/ 1226917 h 2372811"/>
                <a:gd name="connsiteX35" fmla="*/ 1296364 w 2731625"/>
                <a:gd name="connsiteY35" fmla="*/ 1412112 h 2372811"/>
                <a:gd name="connsiteX36" fmla="*/ 1273215 w 2731625"/>
                <a:gd name="connsiteY36" fmla="*/ 1504709 h 2372811"/>
                <a:gd name="connsiteX37" fmla="*/ 1157468 w 2731625"/>
                <a:gd name="connsiteY37" fmla="*/ 1458411 h 2372811"/>
                <a:gd name="connsiteX38" fmla="*/ 1122744 w 2731625"/>
                <a:gd name="connsiteY38" fmla="*/ 1377388 h 237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31625" h="2372811">
                  <a:moveTo>
                    <a:pt x="1250066" y="1481560"/>
                  </a:moveTo>
                  <a:cubicBezTo>
                    <a:pt x="1158975" y="1310766"/>
                    <a:pt x="1142143" y="1242683"/>
                    <a:pt x="972273" y="1111170"/>
                  </a:cubicBezTo>
                  <a:cubicBezTo>
                    <a:pt x="876656" y="1037144"/>
                    <a:pt x="760415" y="1021323"/>
                    <a:pt x="648182" y="995423"/>
                  </a:cubicBezTo>
                  <a:cubicBezTo>
                    <a:pt x="550291" y="1006940"/>
                    <a:pt x="279432" y="999361"/>
                    <a:pt x="150471" y="1088021"/>
                  </a:cubicBezTo>
                  <a:cubicBezTo>
                    <a:pt x="118997" y="1109659"/>
                    <a:pt x="91810" y="1138080"/>
                    <a:pt x="69448" y="1169043"/>
                  </a:cubicBezTo>
                  <a:cubicBezTo>
                    <a:pt x="41143" y="1208234"/>
                    <a:pt x="23149" y="1253924"/>
                    <a:pt x="0" y="1296365"/>
                  </a:cubicBezTo>
                  <a:cubicBezTo>
                    <a:pt x="15433" y="1361955"/>
                    <a:pt x="20045" y="1431079"/>
                    <a:pt x="46299" y="1493135"/>
                  </a:cubicBezTo>
                  <a:cubicBezTo>
                    <a:pt x="63439" y="1533649"/>
                    <a:pt x="101894" y="1561410"/>
                    <a:pt x="127321" y="1597307"/>
                  </a:cubicBezTo>
                  <a:cubicBezTo>
                    <a:pt x="167525" y="1654066"/>
                    <a:pt x="198540" y="1717493"/>
                    <a:pt x="243068" y="1770927"/>
                  </a:cubicBezTo>
                  <a:cubicBezTo>
                    <a:pt x="312658" y="1854435"/>
                    <a:pt x="554193" y="2082019"/>
                    <a:pt x="648182" y="2118168"/>
                  </a:cubicBezTo>
                  <a:cubicBezTo>
                    <a:pt x="698339" y="2137459"/>
                    <a:pt x="747833" y="2158572"/>
                    <a:pt x="798653" y="2176041"/>
                  </a:cubicBezTo>
                  <a:cubicBezTo>
                    <a:pt x="871352" y="2201031"/>
                    <a:pt x="942291" y="2235954"/>
                    <a:pt x="1018572" y="2245489"/>
                  </a:cubicBezTo>
                  <a:cubicBezTo>
                    <a:pt x="1191022" y="2267045"/>
                    <a:pt x="1539433" y="2268638"/>
                    <a:pt x="1539433" y="2268638"/>
                  </a:cubicBezTo>
                  <a:lnTo>
                    <a:pt x="1782501" y="2314937"/>
                  </a:lnTo>
                  <a:cubicBezTo>
                    <a:pt x="2068729" y="2373651"/>
                    <a:pt x="1898237" y="2351975"/>
                    <a:pt x="2106592" y="2372811"/>
                  </a:cubicBezTo>
                  <a:cubicBezTo>
                    <a:pt x="2292703" y="2285229"/>
                    <a:pt x="2359889" y="2287883"/>
                    <a:pt x="2465407" y="2083443"/>
                  </a:cubicBezTo>
                  <a:cubicBezTo>
                    <a:pt x="2490432" y="2034957"/>
                    <a:pt x="2480840" y="1975413"/>
                    <a:pt x="2488557" y="1921398"/>
                  </a:cubicBezTo>
                  <a:cubicBezTo>
                    <a:pt x="2470453" y="1776568"/>
                    <a:pt x="2465876" y="1703355"/>
                    <a:pt x="2430683" y="1562583"/>
                  </a:cubicBezTo>
                  <a:cubicBezTo>
                    <a:pt x="2421806" y="1527074"/>
                    <a:pt x="2407534" y="1493135"/>
                    <a:pt x="2395959" y="1458411"/>
                  </a:cubicBezTo>
                  <a:cubicBezTo>
                    <a:pt x="2394178" y="1437034"/>
                    <a:pt x="2370734" y="1280533"/>
                    <a:pt x="2395959" y="1238492"/>
                  </a:cubicBezTo>
                  <a:cubicBezTo>
                    <a:pt x="2418417" y="1201061"/>
                    <a:pt x="2461092" y="1179822"/>
                    <a:pt x="2488557" y="1145894"/>
                  </a:cubicBezTo>
                  <a:cubicBezTo>
                    <a:pt x="2528322" y="1096772"/>
                    <a:pt x="2645388" y="920347"/>
                    <a:pt x="2673752" y="856527"/>
                  </a:cubicBezTo>
                  <a:cubicBezTo>
                    <a:pt x="2698528" y="800781"/>
                    <a:pt x="2712334" y="740780"/>
                    <a:pt x="2731625" y="682907"/>
                  </a:cubicBezTo>
                  <a:cubicBezTo>
                    <a:pt x="2712334" y="555585"/>
                    <a:pt x="2702921" y="426370"/>
                    <a:pt x="2673752" y="300942"/>
                  </a:cubicBezTo>
                  <a:cubicBezTo>
                    <a:pt x="2663981" y="258927"/>
                    <a:pt x="2643815" y="218062"/>
                    <a:pt x="2615878" y="185195"/>
                  </a:cubicBezTo>
                  <a:cubicBezTo>
                    <a:pt x="2536118" y="91360"/>
                    <a:pt x="2443690" y="40870"/>
                    <a:pt x="2326511" y="11575"/>
                  </a:cubicBezTo>
                  <a:cubicBezTo>
                    <a:pt x="2285168" y="1239"/>
                    <a:pt x="2241630" y="3858"/>
                    <a:pt x="2199190" y="0"/>
                  </a:cubicBezTo>
                  <a:lnTo>
                    <a:pt x="2071868" y="11575"/>
                  </a:lnTo>
                  <a:cubicBezTo>
                    <a:pt x="1985313" y="56583"/>
                    <a:pt x="1873579" y="190742"/>
                    <a:pt x="1805651" y="266218"/>
                  </a:cubicBezTo>
                  <a:cubicBezTo>
                    <a:pt x="1730122" y="447484"/>
                    <a:pt x="1748878" y="375358"/>
                    <a:pt x="1713053" y="590309"/>
                  </a:cubicBezTo>
                  <a:cubicBezTo>
                    <a:pt x="1692051" y="716319"/>
                    <a:pt x="1693145" y="760919"/>
                    <a:pt x="1666754" y="879676"/>
                  </a:cubicBezTo>
                  <a:cubicBezTo>
                    <a:pt x="1660661" y="907095"/>
                    <a:pt x="1655376" y="935196"/>
                    <a:pt x="1643605" y="960699"/>
                  </a:cubicBezTo>
                  <a:cubicBezTo>
                    <a:pt x="1624108" y="1002943"/>
                    <a:pt x="1586457" y="1046061"/>
                    <a:pt x="1551007" y="1076446"/>
                  </a:cubicBezTo>
                  <a:cubicBezTo>
                    <a:pt x="1513493" y="1108601"/>
                    <a:pt x="1479454" y="1146946"/>
                    <a:pt x="1435261" y="1169043"/>
                  </a:cubicBezTo>
                  <a:cubicBezTo>
                    <a:pt x="1368840" y="1202254"/>
                    <a:pt x="1403758" y="1183316"/>
                    <a:pt x="1331088" y="1226917"/>
                  </a:cubicBezTo>
                  <a:cubicBezTo>
                    <a:pt x="1284126" y="1344323"/>
                    <a:pt x="1326201" y="1223147"/>
                    <a:pt x="1296364" y="1412112"/>
                  </a:cubicBezTo>
                  <a:cubicBezTo>
                    <a:pt x="1291402" y="1443538"/>
                    <a:pt x="1273215" y="1504709"/>
                    <a:pt x="1273215" y="1504709"/>
                  </a:cubicBezTo>
                  <a:cubicBezTo>
                    <a:pt x="1259656" y="1500189"/>
                    <a:pt x="1174498" y="1475441"/>
                    <a:pt x="1157468" y="1458411"/>
                  </a:cubicBezTo>
                  <a:cubicBezTo>
                    <a:pt x="1143167" y="1444110"/>
                    <a:pt x="1129661" y="1398139"/>
                    <a:pt x="1122744" y="13773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36C15477-524D-41BC-B106-EB7A5676FE1B}"/>
                </a:ext>
              </a:extLst>
            </p:cNvPr>
            <p:cNvSpPr/>
            <p:nvPr/>
          </p:nvSpPr>
          <p:spPr>
            <a:xfrm>
              <a:off x="9503773" y="1912975"/>
              <a:ext cx="1852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rgbClr val="D9515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кошка</a:t>
              </a:r>
              <a:endParaRPr lang="tr-TR" sz="2800" i="0" dirty="0">
                <a:solidFill>
                  <a:srgbClr val="D95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9CDC506-C126-4057-9A8E-5D0E02BF7043}"/>
                </a:ext>
              </a:extLst>
            </p:cNvPr>
            <p:cNvSpPr/>
            <p:nvPr/>
          </p:nvSpPr>
          <p:spPr>
            <a:xfrm>
              <a:off x="11172794" y="956413"/>
              <a:ext cx="20384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rgbClr val="D9515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собака</a:t>
              </a:r>
              <a:endParaRPr lang="tr-TR" sz="2800" i="0" dirty="0">
                <a:solidFill>
                  <a:srgbClr val="D95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B0123FD-47DE-4900-A3F3-83A3D9B1AE6E}"/>
                </a:ext>
              </a:extLst>
            </p:cNvPr>
            <p:cNvSpPr/>
            <p:nvPr/>
          </p:nvSpPr>
          <p:spPr>
            <a:xfrm>
              <a:off x="9266966" y="211340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D95151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5218B734-0657-43FC-8D49-B591E99E5CC4}"/>
                </a:ext>
              </a:extLst>
            </p:cNvPr>
            <p:cNvSpPr/>
            <p:nvPr/>
          </p:nvSpPr>
          <p:spPr>
            <a:xfrm>
              <a:off x="10954863" y="116907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D9515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95DDB4A-9BB8-4C3A-8DC4-FD883128E77F}"/>
              </a:ext>
            </a:extLst>
          </p:cNvPr>
          <p:cNvGrpSpPr/>
          <p:nvPr/>
        </p:nvGrpSpPr>
        <p:grpSpPr>
          <a:xfrm rot="10045592">
            <a:off x="-647284" y="3744498"/>
            <a:ext cx="4276987" cy="2372811"/>
            <a:chOff x="8934219" y="825566"/>
            <a:chExt cx="4276987" cy="2372811"/>
          </a:xfrm>
        </p:grpSpPr>
        <p:sp>
          <p:nvSpPr>
            <p:cNvPr id="30" name="Полилиния: фигура 39">
              <a:extLst>
                <a:ext uri="{FF2B5EF4-FFF2-40B4-BE49-F238E27FC236}">
                  <a16:creationId xmlns:a16="http://schemas.microsoft.com/office/drawing/2014/main" id="{78F151D3-7970-4791-A261-6283BA8A1235}"/>
                </a:ext>
              </a:extLst>
            </p:cNvPr>
            <p:cNvSpPr/>
            <p:nvPr/>
          </p:nvSpPr>
          <p:spPr>
            <a:xfrm>
              <a:off x="8934219" y="825566"/>
              <a:ext cx="2731625" cy="2372811"/>
            </a:xfrm>
            <a:custGeom>
              <a:avLst/>
              <a:gdLst>
                <a:gd name="connsiteX0" fmla="*/ 1250066 w 2731625"/>
                <a:gd name="connsiteY0" fmla="*/ 1481560 h 2372811"/>
                <a:gd name="connsiteX1" fmla="*/ 972273 w 2731625"/>
                <a:gd name="connsiteY1" fmla="*/ 1111170 h 2372811"/>
                <a:gd name="connsiteX2" fmla="*/ 648182 w 2731625"/>
                <a:gd name="connsiteY2" fmla="*/ 995423 h 2372811"/>
                <a:gd name="connsiteX3" fmla="*/ 150471 w 2731625"/>
                <a:gd name="connsiteY3" fmla="*/ 1088021 h 2372811"/>
                <a:gd name="connsiteX4" fmla="*/ 69448 w 2731625"/>
                <a:gd name="connsiteY4" fmla="*/ 1169043 h 2372811"/>
                <a:gd name="connsiteX5" fmla="*/ 0 w 2731625"/>
                <a:gd name="connsiteY5" fmla="*/ 1296365 h 2372811"/>
                <a:gd name="connsiteX6" fmla="*/ 46299 w 2731625"/>
                <a:gd name="connsiteY6" fmla="*/ 1493135 h 2372811"/>
                <a:gd name="connsiteX7" fmla="*/ 127321 w 2731625"/>
                <a:gd name="connsiteY7" fmla="*/ 1597307 h 2372811"/>
                <a:gd name="connsiteX8" fmla="*/ 243068 w 2731625"/>
                <a:gd name="connsiteY8" fmla="*/ 1770927 h 2372811"/>
                <a:gd name="connsiteX9" fmla="*/ 648182 w 2731625"/>
                <a:gd name="connsiteY9" fmla="*/ 2118168 h 2372811"/>
                <a:gd name="connsiteX10" fmla="*/ 798653 w 2731625"/>
                <a:gd name="connsiteY10" fmla="*/ 2176041 h 2372811"/>
                <a:gd name="connsiteX11" fmla="*/ 1018572 w 2731625"/>
                <a:gd name="connsiteY11" fmla="*/ 2245489 h 2372811"/>
                <a:gd name="connsiteX12" fmla="*/ 1539433 w 2731625"/>
                <a:gd name="connsiteY12" fmla="*/ 2268638 h 2372811"/>
                <a:gd name="connsiteX13" fmla="*/ 1782501 w 2731625"/>
                <a:gd name="connsiteY13" fmla="*/ 2314937 h 2372811"/>
                <a:gd name="connsiteX14" fmla="*/ 2106592 w 2731625"/>
                <a:gd name="connsiteY14" fmla="*/ 2372811 h 2372811"/>
                <a:gd name="connsiteX15" fmla="*/ 2465407 w 2731625"/>
                <a:gd name="connsiteY15" fmla="*/ 2083443 h 2372811"/>
                <a:gd name="connsiteX16" fmla="*/ 2488557 w 2731625"/>
                <a:gd name="connsiteY16" fmla="*/ 1921398 h 2372811"/>
                <a:gd name="connsiteX17" fmla="*/ 2430683 w 2731625"/>
                <a:gd name="connsiteY17" fmla="*/ 1562583 h 2372811"/>
                <a:gd name="connsiteX18" fmla="*/ 2395959 w 2731625"/>
                <a:gd name="connsiteY18" fmla="*/ 1458411 h 2372811"/>
                <a:gd name="connsiteX19" fmla="*/ 2395959 w 2731625"/>
                <a:gd name="connsiteY19" fmla="*/ 1238492 h 2372811"/>
                <a:gd name="connsiteX20" fmla="*/ 2488557 w 2731625"/>
                <a:gd name="connsiteY20" fmla="*/ 1145894 h 2372811"/>
                <a:gd name="connsiteX21" fmla="*/ 2673752 w 2731625"/>
                <a:gd name="connsiteY21" fmla="*/ 856527 h 2372811"/>
                <a:gd name="connsiteX22" fmla="*/ 2731625 w 2731625"/>
                <a:gd name="connsiteY22" fmla="*/ 682907 h 2372811"/>
                <a:gd name="connsiteX23" fmla="*/ 2673752 w 2731625"/>
                <a:gd name="connsiteY23" fmla="*/ 300942 h 2372811"/>
                <a:gd name="connsiteX24" fmla="*/ 2615878 w 2731625"/>
                <a:gd name="connsiteY24" fmla="*/ 185195 h 2372811"/>
                <a:gd name="connsiteX25" fmla="*/ 2326511 w 2731625"/>
                <a:gd name="connsiteY25" fmla="*/ 11575 h 2372811"/>
                <a:gd name="connsiteX26" fmla="*/ 2199190 w 2731625"/>
                <a:gd name="connsiteY26" fmla="*/ 0 h 2372811"/>
                <a:gd name="connsiteX27" fmla="*/ 2071868 w 2731625"/>
                <a:gd name="connsiteY27" fmla="*/ 11575 h 2372811"/>
                <a:gd name="connsiteX28" fmla="*/ 1805651 w 2731625"/>
                <a:gd name="connsiteY28" fmla="*/ 266218 h 2372811"/>
                <a:gd name="connsiteX29" fmla="*/ 1713053 w 2731625"/>
                <a:gd name="connsiteY29" fmla="*/ 590309 h 2372811"/>
                <a:gd name="connsiteX30" fmla="*/ 1666754 w 2731625"/>
                <a:gd name="connsiteY30" fmla="*/ 879676 h 2372811"/>
                <a:gd name="connsiteX31" fmla="*/ 1643605 w 2731625"/>
                <a:gd name="connsiteY31" fmla="*/ 960699 h 2372811"/>
                <a:gd name="connsiteX32" fmla="*/ 1551007 w 2731625"/>
                <a:gd name="connsiteY32" fmla="*/ 1076446 h 2372811"/>
                <a:gd name="connsiteX33" fmla="*/ 1435261 w 2731625"/>
                <a:gd name="connsiteY33" fmla="*/ 1169043 h 2372811"/>
                <a:gd name="connsiteX34" fmla="*/ 1331088 w 2731625"/>
                <a:gd name="connsiteY34" fmla="*/ 1226917 h 2372811"/>
                <a:gd name="connsiteX35" fmla="*/ 1296364 w 2731625"/>
                <a:gd name="connsiteY35" fmla="*/ 1412112 h 2372811"/>
                <a:gd name="connsiteX36" fmla="*/ 1273215 w 2731625"/>
                <a:gd name="connsiteY36" fmla="*/ 1504709 h 2372811"/>
                <a:gd name="connsiteX37" fmla="*/ 1157468 w 2731625"/>
                <a:gd name="connsiteY37" fmla="*/ 1458411 h 2372811"/>
                <a:gd name="connsiteX38" fmla="*/ 1122744 w 2731625"/>
                <a:gd name="connsiteY38" fmla="*/ 1377388 h 237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31625" h="2372811">
                  <a:moveTo>
                    <a:pt x="1250066" y="1481560"/>
                  </a:moveTo>
                  <a:cubicBezTo>
                    <a:pt x="1158975" y="1310766"/>
                    <a:pt x="1142143" y="1242683"/>
                    <a:pt x="972273" y="1111170"/>
                  </a:cubicBezTo>
                  <a:cubicBezTo>
                    <a:pt x="876656" y="1037144"/>
                    <a:pt x="760415" y="1021323"/>
                    <a:pt x="648182" y="995423"/>
                  </a:cubicBezTo>
                  <a:cubicBezTo>
                    <a:pt x="550291" y="1006940"/>
                    <a:pt x="279432" y="999361"/>
                    <a:pt x="150471" y="1088021"/>
                  </a:cubicBezTo>
                  <a:cubicBezTo>
                    <a:pt x="118997" y="1109659"/>
                    <a:pt x="91810" y="1138080"/>
                    <a:pt x="69448" y="1169043"/>
                  </a:cubicBezTo>
                  <a:cubicBezTo>
                    <a:pt x="41143" y="1208234"/>
                    <a:pt x="23149" y="1253924"/>
                    <a:pt x="0" y="1296365"/>
                  </a:cubicBezTo>
                  <a:cubicBezTo>
                    <a:pt x="15433" y="1361955"/>
                    <a:pt x="20045" y="1431079"/>
                    <a:pt x="46299" y="1493135"/>
                  </a:cubicBezTo>
                  <a:cubicBezTo>
                    <a:pt x="63439" y="1533649"/>
                    <a:pt x="101894" y="1561410"/>
                    <a:pt x="127321" y="1597307"/>
                  </a:cubicBezTo>
                  <a:cubicBezTo>
                    <a:pt x="167525" y="1654066"/>
                    <a:pt x="198540" y="1717493"/>
                    <a:pt x="243068" y="1770927"/>
                  </a:cubicBezTo>
                  <a:cubicBezTo>
                    <a:pt x="312658" y="1854435"/>
                    <a:pt x="554193" y="2082019"/>
                    <a:pt x="648182" y="2118168"/>
                  </a:cubicBezTo>
                  <a:cubicBezTo>
                    <a:pt x="698339" y="2137459"/>
                    <a:pt x="747833" y="2158572"/>
                    <a:pt x="798653" y="2176041"/>
                  </a:cubicBezTo>
                  <a:cubicBezTo>
                    <a:pt x="871352" y="2201031"/>
                    <a:pt x="942291" y="2235954"/>
                    <a:pt x="1018572" y="2245489"/>
                  </a:cubicBezTo>
                  <a:cubicBezTo>
                    <a:pt x="1191022" y="2267045"/>
                    <a:pt x="1539433" y="2268638"/>
                    <a:pt x="1539433" y="2268638"/>
                  </a:cubicBezTo>
                  <a:lnTo>
                    <a:pt x="1782501" y="2314937"/>
                  </a:lnTo>
                  <a:cubicBezTo>
                    <a:pt x="2068729" y="2373651"/>
                    <a:pt x="1898237" y="2351975"/>
                    <a:pt x="2106592" y="2372811"/>
                  </a:cubicBezTo>
                  <a:cubicBezTo>
                    <a:pt x="2292703" y="2285229"/>
                    <a:pt x="2359889" y="2287883"/>
                    <a:pt x="2465407" y="2083443"/>
                  </a:cubicBezTo>
                  <a:cubicBezTo>
                    <a:pt x="2490432" y="2034957"/>
                    <a:pt x="2480840" y="1975413"/>
                    <a:pt x="2488557" y="1921398"/>
                  </a:cubicBezTo>
                  <a:cubicBezTo>
                    <a:pt x="2470453" y="1776568"/>
                    <a:pt x="2465876" y="1703355"/>
                    <a:pt x="2430683" y="1562583"/>
                  </a:cubicBezTo>
                  <a:cubicBezTo>
                    <a:pt x="2421806" y="1527074"/>
                    <a:pt x="2407534" y="1493135"/>
                    <a:pt x="2395959" y="1458411"/>
                  </a:cubicBezTo>
                  <a:cubicBezTo>
                    <a:pt x="2394178" y="1437034"/>
                    <a:pt x="2370734" y="1280533"/>
                    <a:pt x="2395959" y="1238492"/>
                  </a:cubicBezTo>
                  <a:cubicBezTo>
                    <a:pt x="2418417" y="1201061"/>
                    <a:pt x="2461092" y="1179822"/>
                    <a:pt x="2488557" y="1145894"/>
                  </a:cubicBezTo>
                  <a:cubicBezTo>
                    <a:pt x="2528322" y="1096772"/>
                    <a:pt x="2645388" y="920347"/>
                    <a:pt x="2673752" y="856527"/>
                  </a:cubicBezTo>
                  <a:cubicBezTo>
                    <a:pt x="2698528" y="800781"/>
                    <a:pt x="2712334" y="740780"/>
                    <a:pt x="2731625" y="682907"/>
                  </a:cubicBezTo>
                  <a:cubicBezTo>
                    <a:pt x="2712334" y="555585"/>
                    <a:pt x="2702921" y="426370"/>
                    <a:pt x="2673752" y="300942"/>
                  </a:cubicBezTo>
                  <a:cubicBezTo>
                    <a:pt x="2663981" y="258927"/>
                    <a:pt x="2643815" y="218062"/>
                    <a:pt x="2615878" y="185195"/>
                  </a:cubicBezTo>
                  <a:cubicBezTo>
                    <a:pt x="2536118" y="91360"/>
                    <a:pt x="2443690" y="40870"/>
                    <a:pt x="2326511" y="11575"/>
                  </a:cubicBezTo>
                  <a:cubicBezTo>
                    <a:pt x="2285168" y="1239"/>
                    <a:pt x="2241630" y="3858"/>
                    <a:pt x="2199190" y="0"/>
                  </a:cubicBezTo>
                  <a:lnTo>
                    <a:pt x="2071868" y="11575"/>
                  </a:lnTo>
                  <a:cubicBezTo>
                    <a:pt x="1985313" y="56583"/>
                    <a:pt x="1873579" y="190742"/>
                    <a:pt x="1805651" y="266218"/>
                  </a:cubicBezTo>
                  <a:cubicBezTo>
                    <a:pt x="1730122" y="447484"/>
                    <a:pt x="1748878" y="375358"/>
                    <a:pt x="1713053" y="590309"/>
                  </a:cubicBezTo>
                  <a:cubicBezTo>
                    <a:pt x="1692051" y="716319"/>
                    <a:pt x="1693145" y="760919"/>
                    <a:pt x="1666754" y="879676"/>
                  </a:cubicBezTo>
                  <a:cubicBezTo>
                    <a:pt x="1660661" y="907095"/>
                    <a:pt x="1655376" y="935196"/>
                    <a:pt x="1643605" y="960699"/>
                  </a:cubicBezTo>
                  <a:cubicBezTo>
                    <a:pt x="1624108" y="1002943"/>
                    <a:pt x="1586457" y="1046061"/>
                    <a:pt x="1551007" y="1076446"/>
                  </a:cubicBezTo>
                  <a:cubicBezTo>
                    <a:pt x="1513493" y="1108601"/>
                    <a:pt x="1479454" y="1146946"/>
                    <a:pt x="1435261" y="1169043"/>
                  </a:cubicBezTo>
                  <a:cubicBezTo>
                    <a:pt x="1368840" y="1202254"/>
                    <a:pt x="1403758" y="1183316"/>
                    <a:pt x="1331088" y="1226917"/>
                  </a:cubicBezTo>
                  <a:cubicBezTo>
                    <a:pt x="1284126" y="1344323"/>
                    <a:pt x="1326201" y="1223147"/>
                    <a:pt x="1296364" y="1412112"/>
                  </a:cubicBezTo>
                  <a:cubicBezTo>
                    <a:pt x="1291402" y="1443538"/>
                    <a:pt x="1273215" y="1504709"/>
                    <a:pt x="1273215" y="1504709"/>
                  </a:cubicBezTo>
                  <a:cubicBezTo>
                    <a:pt x="1259656" y="1500189"/>
                    <a:pt x="1174498" y="1475441"/>
                    <a:pt x="1157468" y="1458411"/>
                  </a:cubicBezTo>
                  <a:cubicBezTo>
                    <a:pt x="1143167" y="1444110"/>
                    <a:pt x="1129661" y="1398139"/>
                    <a:pt x="1122744" y="13773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23054BF5-7C1E-419D-A192-49F36B1B99C2}"/>
                </a:ext>
              </a:extLst>
            </p:cNvPr>
            <p:cNvSpPr/>
            <p:nvPr/>
          </p:nvSpPr>
          <p:spPr>
            <a:xfrm>
              <a:off x="9503773" y="1912975"/>
              <a:ext cx="1852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rgbClr val="D9515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кошка</a:t>
              </a:r>
              <a:endParaRPr lang="tr-TR" sz="2800" i="0" dirty="0">
                <a:solidFill>
                  <a:srgbClr val="D95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1018322F-372A-4EEF-BD7F-B4543B571563}"/>
                </a:ext>
              </a:extLst>
            </p:cNvPr>
            <p:cNvSpPr/>
            <p:nvPr/>
          </p:nvSpPr>
          <p:spPr>
            <a:xfrm>
              <a:off x="11172794" y="956413"/>
              <a:ext cx="20384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rgbClr val="D9515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собака</a:t>
              </a:r>
              <a:endParaRPr lang="tr-TR" sz="2800" i="0" dirty="0">
                <a:solidFill>
                  <a:srgbClr val="D95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B6B65398-1A29-4647-86B4-747FE6DC72E6}"/>
                </a:ext>
              </a:extLst>
            </p:cNvPr>
            <p:cNvSpPr/>
            <p:nvPr/>
          </p:nvSpPr>
          <p:spPr>
            <a:xfrm>
              <a:off x="9266966" y="211340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D95151"/>
                </a:solidFill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88794D5-57B7-4F8C-9759-575D86B432DC}"/>
                </a:ext>
              </a:extLst>
            </p:cNvPr>
            <p:cNvSpPr/>
            <p:nvPr/>
          </p:nvSpPr>
          <p:spPr>
            <a:xfrm>
              <a:off x="10954863" y="116907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D9515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3366D13-2B03-436A-B852-31C7A1D51E60}"/>
              </a:ext>
            </a:extLst>
          </p:cNvPr>
          <p:cNvGrpSpPr/>
          <p:nvPr/>
        </p:nvGrpSpPr>
        <p:grpSpPr>
          <a:xfrm>
            <a:off x="750748" y="3886722"/>
            <a:ext cx="2784664" cy="2039497"/>
            <a:chOff x="250996" y="1121419"/>
            <a:chExt cx="2784664" cy="2039497"/>
          </a:xfrm>
        </p:grpSpPr>
        <p:sp>
          <p:nvSpPr>
            <p:cNvPr id="37" name="Полилиния: фигура 33">
              <a:extLst>
                <a:ext uri="{FF2B5EF4-FFF2-40B4-BE49-F238E27FC236}">
                  <a16:creationId xmlns:a16="http://schemas.microsoft.com/office/drawing/2014/main" id="{C4FAFFB0-ACC8-4F94-911E-5E9630A64340}"/>
                </a:ext>
              </a:extLst>
            </p:cNvPr>
            <p:cNvSpPr/>
            <p:nvPr/>
          </p:nvSpPr>
          <p:spPr>
            <a:xfrm>
              <a:off x="250996" y="1121419"/>
              <a:ext cx="2784664" cy="2039497"/>
            </a:xfrm>
            <a:custGeom>
              <a:avLst/>
              <a:gdLst>
                <a:gd name="connsiteX0" fmla="*/ 173621 w 1991200"/>
                <a:gd name="connsiteY0" fmla="*/ 856527 h 1759352"/>
                <a:gd name="connsiteX1" fmla="*/ 219919 w 1991200"/>
                <a:gd name="connsiteY1" fmla="*/ 763929 h 1759352"/>
                <a:gd name="connsiteX2" fmla="*/ 289367 w 1991200"/>
                <a:gd name="connsiteY2" fmla="*/ 578734 h 1759352"/>
                <a:gd name="connsiteX3" fmla="*/ 451413 w 1991200"/>
                <a:gd name="connsiteY3" fmla="*/ 335666 h 1759352"/>
                <a:gd name="connsiteX4" fmla="*/ 601884 w 1991200"/>
                <a:gd name="connsiteY4" fmla="*/ 173621 h 1759352"/>
                <a:gd name="connsiteX5" fmla="*/ 682907 w 1991200"/>
                <a:gd name="connsiteY5" fmla="*/ 104172 h 1759352"/>
                <a:gd name="connsiteX6" fmla="*/ 868102 w 1991200"/>
                <a:gd name="connsiteY6" fmla="*/ 23150 h 1759352"/>
                <a:gd name="connsiteX7" fmla="*/ 1064871 w 1991200"/>
                <a:gd name="connsiteY7" fmla="*/ 0 h 1759352"/>
                <a:gd name="connsiteX8" fmla="*/ 1713054 w 1991200"/>
                <a:gd name="connsiteY8" fmla="*/ 57874 h 1759352"/>
                <a:gd name="connsiteX9" fmla="*/ 1747778 w 1991200"/>
                <a:gd name="connsiteY9" fmla="*/ 69448 h 1759352"/>
                <a:gd name="connsiteX10" fmla="*/ 1782502 w 1991200"/>
                <a:gd name="connsiteY10" fmla="*/ 92598 h 1759352"/>
                <a:gd name="connsiteX11" fmla="*/ 1921398 w 1991200"/>
                <a:gd name="connsiteY11" fmla="*/ 277793 h 1759352"/>
                <a:gd name="connsiteX12" fmla="*/ 1979271 w 1991200"/>
                <a:gd name="connsiteY12" fmla="*/ 370390 h 1759352"/>
                <a:gd name="connsiteX13" fmla="*/ 1990846 w 1991200"/>
                <a:gd name="connsiteY13" fmla="*/ 497712 h 1759352"/>
                <a:gd name="connsiteX14" fmla="*/ 1967697 w 1991200"/>
                <a:gd name="connsiteY14" fmla="*/ 578734 h 1759352"/>
                <a:gd name="connsiteX15" fmla="*/ 1782502 w 1991200"/>
                <a:gd name="connsiteY15" fmla="*/ 671332 h 1759352"/>
                <a:gd name="connsiteX16" fmla="*/ 1481560 w 1991200"/>
                <a:gd name="connsiteY16" fmla="*/ 648183 h 1759352"/>
                <a:gd name="connsiteX17" fmla="*/ 1423686 w 1991200"/>
                <a:gd name="connsiteY17" fmla="*/ 636608 h 1759352"/>
                <a:gd name="connsiteX18" fmla="*/ 1030147 w 1991200"/>
                <a:gd name="connsiteY18" fmla="*/ 694481 h 1759352"/>
                <a:gd name="connsiteX19" fmla="*/ 960699 w 1991200"/>
                <a:gd name="connsiteY19" fmla="*/ 891251 h 1759352"/>
                <a:gd name="connsiteX20" fmla="*/ 995423 w 1991200"/>
                <a:gd name="connsiteY20" fmla="*/ 1088021 h 1759352"/>
                <a:gd name="connsiteX21" fmla="*/ 1099595 w 1991200"/>
                <a:gd name="connsiteY21" fmla="*/ 1284790 h 1759352"/>
                <a:gd name="connsiteX22" fmla="*/ 1180618 w 1991200"/>
                <a:gd name="connsiteY22" fmla="*/ 1481560 h 1759352"/>
                <a:gd name="connsiteX23" fmla="*/ 1192193 w 1991200"/>
                <a:gd name="connsiteY23" fmla="*/ 1539433 h 1759352"/>
                <a:gd name="connsiteX24" fmla="*/ 1145894 w 1991200"/>
                <a:gd name="connsiteY24" fmla="*/ 1666755 h 1759352"/>
                <a:gd name="connsiteX25" fmla="*/ 1053297 w 1991200"/>
                <a:gd name="connsiteY25" fmla="*/ 1724628 h 1759352"/>
                <a:gd name="connsiteX26" fmla="*/ 821803 w 1991200"/>
                <a:gd name="connsiteY26" fmla="*/ 1759352 h 1759352"/>
                <a:gd name="connsiteX27" fmla="*/ 544010 w 1991200"/>
                <a:gd name="connsiteY27" fmla="*/ 1701479 h 1759352"/>
                <a:gd name="connsiteX28" fmla="*/ 405114 w 1991200"/>
                <a:gd name="connsiteY28" fmla="*/ 1643605 h 1759352"/>
                <a:gd name="connsiteX29" fmla="*/ 312517 w 1991200"/>
                <a:gd name="connsiteY29" fmla="*/ 1597307 h 1759352"/>
                <a:gd name="connsiteX30" fmla="*/ 150471 w 1991200"/>
                <a:gd name="connsiteY30" fmla="*/ 1446836 h 1759352"/>
                <a:gd name="connsiteX31" fmla="*/ 57874 w 1991200"/>
                <a:gd name="connsiteY31" fmla="*/ 1273215 h 1759352"/>
                <a:gd name="connsiteX32" fmla="*/ 23150 w 1991200"/>
                <a:gd name="connsiteY32" fmla="*/ 1169043 h 1759352"/>
                <a:gd name="connsiteX33" fmla="*/ 11575 w 1991200"/>
                <a:gd name="connsiteY33" fmla="*/ 1099595 h 1759352"/>
                <a:gd name="connsiteX34" fmla="*/ 0 w 1991200"/>
                <a:gd name="connsiteY34" fmla="*/ 1053296 h 1759352"/>
                <a:gd name="connsiteX35" fmla="*/ 11575 w 1991200"/>
                <a:gd name="connsiteY35" fmla="*/ 960699 h 1759352"/>
                <a:gd name="connsiteX36" fmla="*/ 57874 w 1991200"/>
                <a:gd name="connsiteY36" fmla="*/ 914400 h 1759352"/>
                <a:gd name="connsiteX37" fmla="*/ 115747 w 1991200"/>
                <a:gd name="connsiteY37" fmla="*/ 844952 h 1759352"/>
                <a:gd name="connsiteX38" fmla="*/ 162046 w 1991200"/>
                <a:gd name="connsiteY38" fmla="*/ 763929 h 1759352"/>
                <a:gd name="connsiteX39" fmla="*/ 243069 w 1991200"/>
                <a:gd name="connsiteY39" fmla="*/ 729205 h 1759352"/>
                <a:gd name="connsiteX40" fmla="*/ 254643 w 1991200"/>
                <a:gd name="connsiteY40" fmla="*/ 694481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91200" h="1759352">
                  <a:moveTo>
                    <a:pt x="173621" y="856527"/>
                  </a:moveTo>
                  <a:cubicBezTo>
                    <a:pt x="189054" y="825661"/>
                    <a:pt x="206646" y="795784"/>
                    <a:pt x="219919" y="763929"/>
                  </a:cubicBezTo>
                  <a:cubicBezTo>
                    <a:pt x="245276" y="703071"/>
                    <a:pt x="261603" y="638533"/>
                    <a:pt x="289367" y="578734"/>
                  </a:cubicBezTo>
                  <a:cubicBezTo>
                    <a:pt x="333726" y="483191"/>
                    <a:pt x="385765" y="415381"/>
                    <a:pt x="451413" y="335666"/>
                  </a:cubicBezTo>
                  <a:cubicBezTo>
                    <a:pt x="496253" y="281218"/>
                    <a:pt x="549526" y="221952"/>
                    <a:pt x="601884" y="173621"/>
                  </a:cubicBezTo>
                  <a:cubicBezTo>
                    <a:pt x="628022" y="149494"/>
                    <a:pt x="653310" y="123903"/>
                    <a:pt x="682907" y="104172"/>
                  </a:cubicBezTo>
                  <a:cubicBezTo>
                    <a:pt x="718707" y="80306"/>
                    <a:pt x="825614" y="34480"/>
                    <a:pt x="868102" y="23150"/>
                  </a:cubicBezTo>
                  <a:cubicBezTo>
                    <a:pt x="898809" y="14961"/>
                    <a:pt x="1048046" y="1683"/>
                    <a:pt x="1064871" y="0"/>
                  </a:cubicBezTo>
                  <a:cubicBezTo>
                    <a:pt x="1233905" y="5453"/>
                    <a:pt x="1540133" y="237"/>
                    <a:pt x="1713054" y="57874"/>
                  </a:cubicBezTo>
                  <a:lnTo>
                    <a:pt x="1747778" y="69448"/>
                  </a:lnTo>
                  <a:cubicBezTo>
                    <a:pt x="1759353" y="77165"/>
                    <a:pt x="1771940" y="83545"/>
                    <a:pt x="1782502" y="92598"/>
                  </a:cubicBezTo>
                  <a:cubicBezTo>
                    <a:pt x="1846149" y="147153"/>
                    <a:pt x="1872779" y="200002"/>
                    <a:pt x="1921398" y="277793"/>
                  </a:cubicBezTo>
                  <a:lnTo>
                    <a:pt x="1979271" y="370390"/>
                  </a:lnTo>
                  <a:cubicBezTo>
                    <a:pt x="1983129" y="412831"/>
                    <a:pt x="1993210" y="455162"/>
                    <a:pt x="1990846" y="497712"/>
                  </a:cubicBezTo>
                  <a:cubicBezTo>
                    <a:pt x="1989288" y="525757"/>
                    <a:pt x="1984550" y="556264"/>
                    <a:pt x="1967697" y="578734"/>
                  </a:cubicBezTo>
                  <a:cubicBezTo>
                    <a:pt x="1925484" y="635018"/>
                    <a:pt x="1842514" y="651328"/>
                    <a:pt x="1782502" y="671332"/>
                  </a:cubicBezTo>
                  <a:lnTo>
                    <a:pt x="1481560" y="648183"/>
                  </a:lnTo>
                  <a:cubicBezTo>
                    <a:pt x="1461978" y="646288"/>
                    <a:pt x="1443257" y="634601"/>
                    <a:pt x="1423686" y="636608"/>
                  </a:cubicBezTo>
                  <a:cubicBezTo>
                    <a:pt x="1291787" y="650136"/>
                    <a:pt x="1161327" y="675190"/>
                    <a:pt x="1030147" y="694481"/>
                  </a:cubicBezTo>
                  <a:cubicBezTo>
                    <a:pt x="1011381" y="735768"/>
                    <a:pt x="955363" y="829885"/>
                    <a:pt x="960699" y="891251"/>
                  </a:cubicBezTo>
                  <a:cubicBezTo>
                    <a:pt x="966469" y="957604"/>
                    <a:pt x="973256" y="1025215"/>
                    <a:pt x="995423" y="1088021"/>
                  </a:cubicBezTo>
                  <a:cubicBezTo>
                    <a:pt x="1020123" y="1158004"/>
                    <a:pt x="1069454" y="1216972"/>
                    <a:pt x="1099595" y="1284790"/>
                  </a:cubicBezTo>
                  <a:cubicBezTo>
                    <a:pt x="1126964" y="1346369"/>
                    <a:pt x="1160589" y="1416465"/>
                    <a:pt x="1180618" y="1481560"/>
                  </a:cubicBezTo>
                  <a:cubicBezTo>
                    <a:pt x="1186404" y="1500363"/>
                    <a:pt x="1188335" y="1520142"/>
                    <a:pt x="1192193" y="1539433"/>
                  </a:cubicBezTo>
                  <a:cubicBezTo>
                    <a:pt x="1176760" y="1581874"/>
                    <a:pt x="1166090" y="1626363"/>
                    <a:pt x="1145894" y="1666755"/>
                  </a:cubicBezTo>
                  <a:cubicBezTo>
                    <a:pt x="1128430" y="1701682"/>
                    <a:pt x="1085812" y="1713790"/>
                    <a:pt x="1053297" y="1724628"/>
                  </a:cubicBezTo>
                  <a:cubicBezTo>
                    <a:pt x="947935" y="1759748"/>
                    <a:pt x="957241" y="1748933"/>
                    <a:pt x="821803" y="1759352"/>
                  </a:cubicBezTo>
                  <a:cubicBezTo>
                    <a:pt x="729205" y="1740061"/>
                    <a:pt x="635145" y="1726794"/>
                    <a:pt x="544010" y="1701479"/>
                  </a:cubicBezTo>
                  <a:cubicBezTo>
                    <a:pt x="495683" y="1688055"/>
                    <a:pt x="450853" y="1664188"/>
                    <a:pt x="405114" y="1643605"/>
                  </a:cubicBezTo>
                  <a:cubicBezTo>
                    <a:pt x="373645" y="1629444"/>
                    <a:pt x="340954" y="1616857"/>
                    <a:pt x="312517" y="1597307"/>
                  </a:cubicBezTo>
                  <a:cubicBezTo>
                    <a:pt x="287646" y="1580208"/>
                    <a:pt x="175192" y="1477051"/>
                    <a:pt x="150471" y="1446836"/>
                  </a:cubicBezTo>
                  <a:cubicBezTo>
                    <a:pt x="127024" y="1418178"/>
                    <a:pt x="61633" y="1282143"/>
                    <a:pt x="57874" y="1273215"/>
                  </a:cubicBezTo>
                  <a:cubicBezTo>
                    <a:pt x="43670" y="1239481"/>
                    <a:pt x="32581" y="1204409"/>
                    <a:pt x="23150" y="1169043"/>
                  </a:cubicBezTo>
                  <a:cubicBezTo>
                    <a:pt x="17103" y="1146367"/>
                    <a:pt x="16178" y="1122608"/>
                    <a:pt x="11575" y="1099595"/>
                  </a:cubicBezTo>
                  <a:cubicBezTo>
                    <a:pt x="8455" y="1083996"/>
                    <a:pt x="3858" y="1068729"/>
                    <a:pt x="0" y="1053296"/>
                  </a:cubicBezTo>
                  <a:cubicBezTo>
                    <a:pt x="3858" y="1022430"/>
                    <a:pt x="-389" y="989412"/>
                    <a:pt x="11575" y="960699"/>
                  </a:cubicBezTo>
                  <a:cubicBezTo>
                    <a:pt x="19970" y="940552"/>
                    <a:pt x="43502" y="930825"/>
                    <a:pt x="57874" y="914400"/>
                  </a:cubicBezTo>
                  <a:cubicBezTo>
                    <a:pt x="154192" y="804323"/>
                    <a:pt x="47818" y="912884"/>
                    <a:pt x="115747" y="844952"/>
                  </a:cubicBezTo>
                  <a:cubicBezTo>
                    <a:pt x="127513" y="809655"/>
                    <a:pt x="129345" y="791958"/>
                    <a:pt x="162046" y="763929"/>
                  </a:cubicBezTo>
                  <a:cubicBezTo>
                    <a:pt x="180248" y="748327"/>
                    <a:pt x="219560" y="737042"/>
                    <a:pt x="243069" y="729205"/>
                  </a:cubicBezTo>
                  <a:lnTo>
                    <a:pt x="254643" y="69448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A4C4E03D-987B-4735-9DED-B1B2B66EFE3D}"/>
                </a:ext>
              </a:extLst>
            </p:cNvPr>
            <p:cNvSpPr/>
            <p:nvPr/>
          </p:nvSpPr>
          <p:spPr>
            <a:xfrm>
              <a:off x="1569558" y="1218107"/>
              <a:ext cx="12971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cat</a:t>
              </a:r>
              <a:endParaRPr lang="tr-TR" sz="280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CDF16B76-1A50-43D5-A3EB-BF6797BCB20D}"/>
                </a:ext>
              </a:extLst>
            </p:cNvPr>
            <p:cNvSpPr/>
            <p:nvPr/>
          </p:nvSpPr>
          <p:spPr>
            <a:xfrm>
              <a:off x="715418" y="2407036"/>
              <a:ext cx="12971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dog</a:t>
              </a:r>
              <a:endParaRPr lang="tr-TR" sz="2800" i="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C1865CB-0405-458C-9CFF-A4E2CB6FBFF9}"/>
                </a:ext>
              </a:extLst>
            </p:cNvPr>
            <p:cNvSpPr/>
            <p:nvPr/>
          </p:nvSpPr>
          <p:spPr>
            <a:xfrm>
              <a:off x="2351584" y="14113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0759B0F-A8CA-4F45-903A-80B3B2428265}"/>
                </a:ext>
              </a:extLst>
            </p:cNvPr>
            <p:cNvSpPr/>
            <p:nvPr/>
          </p:nvSpPr>
          <p:spPr>
            <a:xfrm>
              <a:off x="1463328" y="284583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585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2243" y="788899"/>
            <a:ext cx="978102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Классификатор 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FD86CF3F-C016-49BC-92B0-56B3D43E4F8D}"/>
              </a:ext>
            </a:extLst>
          </p:cNvPr>
          <p:cNvSpPr/>
          <p:nvPr/>
        </p:nvSpPr>
        <p:spPr>
          <a:xfrm>
            <a:off x="4499105" y="398988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36E14887-7032-424C-8767-460DA3657DF2}"/>
              </a:ext>
            </a:extLst>
          </p:cNvPr>
          <p:cNvSpPr/>
          <p:nvPr/>
        </p:nvSpPr>
        <p:spPr>
          <a:xfrm>
            <a:off x="5542402" y="299690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36A3732-D703-4F64-8BDE-6DA00A0EBCAD}"/>
              </a:ext>
            </a:extLst>
          </p:cNvPr>
          <p:cNvSpPr/>
          <p:nvPr/>
        </p:nvSpPr>
        <p:spPr>
          <a:xfrm>
            <a:off x="6362753" y="463548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FD4BB631-F8F4-41EA-B83D-3F2D6D1155F7}"/>
              </a:ext>
            </a:extLst>
          </p:cNvPr>
          <p:cNvSpPr/>
          <p:nvPr/>
        </p:nvSpPr>
        <p:spPr>
          <a:xfrm>
            <a:off x="3194401" y="270525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22AFED88-A8D4-4B76-B543-451C16746CC5}"/>
              </a:ext>
            </a:extLst>
          </p:cNvPr>
          <p:cNvSpPr/>
          <p:nvPr/>
        </p:nvSpPr>
        <p:spPr>
          <a:xfrm>
            <a:off x="3610047" y="535803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64F8636A-383B-4B0B-906A-693EDB5DE2A0}"/>
              </a:ext>
            </a:extLst>
          </p:cNvPr>
          <p:cNvSpPr/>
          <p:nvPr/>
        </p:nvSpPr>
        <p:spPr>
          <a:xfrm>
            <a:off x="5157182" y="60061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4B93DF41-A5B1-41BD-AC13-98AAF8CF5205}"/>
              </a:ext>
            </a:extLst>
          </p:cNvPr>
          <p:cNvSpPr/>
          <p:nvPr/>
        </p:nvSpPr>
        <p:spPr>
          <a:xfrm>
            <a:off x="6480165" y="56461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Равнобедренный треугольник 65">
            <a:extLst>
              <a:ext uri="{FF2B5EF4-FFF2-40B4-BE49-F238E27FC236}">
                <a16:creationId xmlns:a16="http://schemas.microsoft.com/office/drawing/2014/main" id="{DAE062FA-9F05-4920-956F-E1B7AFF800F0}"/>
              </a:ext>
            </a:extLst>
          </p:cNvPr>
          <p:cNvSpPr/>
          <p:nvPr/>
        </p:nvSpPr>
        <p:spPr>
          <a:xfrm>
            <a:off x="4948375" y="2125299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Равнобедренный треугольник 66">
            <a:extLst>
              <a:ext uri="{FF2B5EF4-FFF2-40B4-BE49-F238E27FC236}">
                <a16:creationId xmlns:a16="http://schemas.microsoft.com/office/drawing/2014/main" id="{BE45C746-F910-4411-8FCA-CBCCBD5627F7}"/>
              </a:ext>
            </a:extLst>
          </p:cNvPr>
          <p:cNvSpPr/>
          <p:nvPr/>
        </p:nvSpPr>
        <p:spPr>
          <a:xfrm>
            <a:off x="5575034" y="3912123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Равнобедренный треугольник 67">
            <a:extLst>
              <a:ext uri="{FF2B5EF4-FFF2-40B4-BE49-F238E27FC236}">
                <a16:creationId xmlns:a16="http://schemas.microsoft.com/office/drawing/2014/main" id="{A9CE4584-9B78-4BCB-ADF8-D47714EAA32A}"/>
              </a:ext>
            </a:extLst>
          </p:cNvPr>
          <p:cNvSpPr/>
          <p:nvPr/>
        </p:nvSpPr>
        <p:spPr>
          <a:xfrm>
            <a:off x="4130505" y="2303917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Равнобедренный треугольник 68">
            <a:extLst>
              <a:ext uri="{FF2B5EF4-FFF2-40B4-BE49-F238E27FC236}">
                <a16:creationId xmlns:a16="http://schemas.microsoft.com/office/drawing/2014/main" id="{5E1ADCCB-AD61-4CBF-8789-9A8380EDF0E2}"/>
              </a:ext>
            </a:extLst>
          </p:cNvPr>
          <p:cNvSpPr/>
          <p:nvPr/>
        </p:nvSpPr>
        <p:spPr>
          <a:xfrm>
            <a:off x="6137769" y="2261695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Равнобедренный треугольник 69">
            <a:extLst>
              <a:ext uri="{FF2B5EF4-FFF2-40B4-BE49-F238E27FC236}">
                <a16:creationId xmlns:a16="http://schemas.microsoft.com/office/drawing/2014/main" id="{B4ABDBBF-AE2D-4F5A-B5A6-085EDEB2562F}"/>
              </a:ext>
            </a:extLst>
          </p:cNvPr>
          <p:cNvSpPr/>
          <p:nvPr/>
        </p:nvSpPr>
        <p:spPr>
          <a:xfrm>
            <a:off x="6974567" y="4162264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Равнобедренный треугольник 70">
            <a:extLst>
              <a:ext uri="{FF2B5EF4-FFF2-40B4-BE49-F238E27FC236}">
                <a16:creationId xmlns:a16="http://schemas.microsoft.com/office/drawing/2014/main" id="{91EB063E-3210-439C-B0A2-B9860A80C6FD}"/>
              </a:ext>
            </a:extLst>
          </p:cNvPr>
          <p:cNvSpPr/>
          <p:nvPr/>
        </p:nvSpPr>
        <p:spPr>
          <a:xfrm>
            <a:off x="8234961" y="4815486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Равнобедренный треугольник 71">
            <a:extLst>
              <a:ext uri="{FF2B5EF4-FFF2-40B4-BE49-F238E27FC236}">
                <a16:creationId xmlns:a16="http://schemas.microsoft.com/office/drawing/2014/main" id="{8434AECA-46B8-4B0E-BDBC-B5B12641E94E}"/>
              </a:ext>
            </a:extLst>
          </p:cNvPr>
          <p:cNvSpPr/>
          <p:nvPr/>
        </p:nvSpPr>
        <p:spPr>
          <a:xfrm>
            <a:off x="7304745" y="5717879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Равнобедренный треугольник 72">
            <a:extLst>
              <a:ext uri="{FF2B5EF4-FFF2-40B4-BE49-F238E27FC236}">
                <a16:creationId xmlns:a16="http://schemas.microsoft.com/office/drawing/2014/main" id="{1778FE32-8465-422A-869E-BDC90C72CC3B}"/>
              </a:ext>
            </a:extLst>
          </p:cNvPr>
          <p:cNvSpPr/>
          <p:nvPr/>
        </p:nvSpPr>
        <p:spPr>
          <a:xfrm>
            <a:off x="5114385" y="4635486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Равнобедренный треугольник 73">
            <a:extLst>
              <a:ext uri="{FF2B5EF4-FFF2-40B4-BE49-F238E27FC236}">
                <a16:creationId xmlns:a16="http://schemas.microsoft.com/office/drawing/2014/main" id="{363955C3-230A-45E7-93FC-F681D9916152}"/>
              </a:ext>
            </a:extLst>
          </p:cNvPr>
          <p:cNvSpPr/>
          <p:nvPr/>
        </p:nvSpPr>
        <p:spPr>
          <a:xfrm>
            <a:off x="8389010" y="5826111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>
            <a:extLst>
              <a:ext uri="{FF2B5EF4-FFF2-40B4-BE49-F238E27FC236}">
                <a16:creationId xmlns:a16="http://schemas.microsoft.com/office/drawing/2014/main" id="{0B5C42B3-7825-4D19-93C5-4FC74530AD27}"/>
              </a:ext>
            </a:extLst>
          </p:cNvPr>
          <p:cNvSpPr/>
          <p:nvPr/>
        </p:nvSpPr>
        <p:spPr>
          <a:xfrm>
            <a:off x="6974567" y="2909808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2D987A8-2BEA-408C-BFF6-D89846D60613}"/>
              </a:ext>
            </a:extLst>
          </p:cNvPr>
          <p:cNvSpPr/>
          <p:nvPr/>
        </p:nvSpPr>
        <p:spPr>
          <a:xfrm>
            <a:off x="3551547" y="632910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E06F3496-A384-40F7-9F4E-E1A3B197768D}"/>
              </a:ext>
            </a:extLst>
          </p:cNvPr>
          <p:cNvSpPr/>
          <p:nvPr/>
        </p:nvSpPr>
        <p:spPr>
          <a:xfrm>
            <a:off x="4514312" y="553787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65CF16F-8413-41DA-8760-925310469775}"/>
              </a:ext>
            </a:extLst>
          </p:cNvPr>
          <p:cNvSpPr/>
          <p:nvPr/>
        </p:nvSpPr>
        <p:spPr>
          <a:xfrm>
            <a:off x="3602177" y="475377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280D1EE-8FE1-45A6-9526-656ED3635D85}"/>
              </a:ext>
            </a:extLst>
          </p:cNvPr>
          <p:cNvSpPr/>
          <p:nvPr/>
        </p:nvSpPr>
        <p:spPr>
          <a:xfrm>
            <a:off x="2927102" y="433827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4406A41-CC11-4AEB-BBC9-E612559A498C}"/>
              </a:ext>
            </a:extLst>
          </p:cNvPr>
          <p:cNvSpPr/>
          <p:nvPr/>
        </p:nvSpPr>
        <p:spPr>
          <a:xfrm>
            <a:off x="3620019" y="342270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FC2B478D-6AC1-4CB7-8960-A4F4617EF30A}"/>
              </a:ext>
            </a:extLst>
          </p:cNvPr>
          <p:cNvSpPr/>
          <p:nvPr/>
        </p:nvSpPr>
        <p:spPr>
          <a:xfrm>
            <a:off x="5018871" y="4096642"/>
            <a:ext cx="360000" cy="3599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4562EC-C0C6-4148-9487-BFE24E8E12E4}"/>
              </a:ext>
            </a:extLst>
          </p:cNvPr>
          <p:cNvSpPr txBox="1"/>
          <p:nvPr/>
        </p:nvSpPr>
        <p:spPr>
          <a:xfrm>
            <a:off x="4999938" y="3517835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?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1D0566D-E94A-4284-8A95-04B87CF530A4}"/>
              </a:ext>
            </a:extLst>
          </p:cNvPr>
          <p:cNvSpPr/>
          <p:nvPr/>
        </p:nvSpPr>
        <p:spPr>
          <a:xfrm>
            <a:off x="4233029" y="3293234"/>
            <a:ext cx="1980000" cy="198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E60F8DBF-B32B-4B4A-99CE-DD1C206D2E94}"/>
              </a:ext>
            </a:extLst>
          </p:cNvPr>
          <p:cNvSpPr/>
          <p:nvPr/>
        </p:nvSpPr>
        <p:spPr>
          <a:xfrm>
            <a:off x="3906771" y="2855419"/>
            <a:ext cx="2704530" cy="2602101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AA49A2D7-A214-4914-BDA5-B3FF1082C909}"/>
              </a:ext>
            </a:extLst>
          </p:cNvPr>
          <p:cNvSpPr/>
          <p:nvPr/>
        </p:nvSpPr>
        <p:spPr>
          <a:xfrm>
            <a:off x="3723480" y="2809819"/>
            <a:ext cx="3192381" cy="2858872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18D8908C-B509-4820-B0B8-6C10FB76421A}"/>
              </a:ext>
            </a:extLst>
          </p:cNvPr>
          <p:cNvSpPr/>
          <p:nvPr/>
        </p:nvSpPr>
        <p:spPr>
          <a:xfrm>
            <a:off x="2783632" y="1953609"/>
            <a:ext cx="5014770" cy="4555499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7ED6AC30-4F0C-4654-BC3A-125B2E9A5509}"/>
              </a:ext>
            </a:extLst>
          </p:cNvPr>
          <p:cNvSpPr/>
          <p:nvPr/>
        </p:nvSpPr>
        <p:spPr>
          <a:xfrm>
            <a:off x="4405009" y="3721008"/>
            <a:ext cx="1069376" cy="976454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1977692" y="1601382"/>
            <a:ext cx="36247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 номера </a:t>
            </a:r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239ED96-1733-4B91-8B7D-C62A5AE4A262}"/>
              </a:ext>
            </a:extLst>
          </p:cNvPr>
          <p:cNvSpPr/>
          <p:nvPr/>
        </p:nvSpPr>
        <p:spPr>
          <a:xfrm>
            <a:off x="7518530" y="1969307"/>
            <a:ext cx="4528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 - равномерные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1" grpId="0" animBg="1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олилиния: фигура 66">
            <a:extLst>
              <a:ext uri="{FF2B5EF4-FFF2-40B4-BE49-F238E27FC236}">
                <a16:creationId xmlns:a16="http://schemas.microsoft.com/office/drawing/2014/main" id="{CC9A4AC8-F725-414A-BDB7-38F3A5086ADB}"/>
              </a:ext>
            </a:extLst>
          </p:cNvPr>
          <p:cNvSpPr/>
          <p:nvPr/>
        </p:nvSpPr>
        <p:spPr>
          <a:xfrm>
            <a:off x="8443103" y="3188479"/>
            <a:ext cx="2187615" cy="3287210"/>
          </a:xfrm>
          <a:custGeom>
            <a:avLst/>
            <a:gdLst>
              <a:gd name="connsiteX0" fmla="*/ 0 w 2187615"/>
              <a:gd name="connsiteY0" fmla="*/ 1458410 h 3287210"/>
              <a:gd name="connsiteX1" fmla="*/ 46299 w 2187615"/>
              <a:gd name="connsiteY1" fmla="*/ 1435261 h 3287210"/>
              <a:gd name="connsiteX2" fmla="*/ 2187615 w 2187615"/>
              <a:gd name="connsiteY2" fmla="*/ 0 h 3287210"/>
              <a:gd name="connsiteX3" fmla="*/ 2141316 w 2187615"/>
              <a:gd name="connsiteY3" fmla="*/ 3287210 h 3287210"/>
              <a:gd name="connsiteX4" fmla="*/ 1226916 w 2187615"/>
              <a:gd name="connsiteY4" fmla="*/ 3217762 h 3287210"/>
              <a:gd name="connsiteX5" fmla="*/ 0 w 2187615"/>
              <a:gd name="connsiteY5" fmla="*/ 1458410 h 328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615" h="3287210">
                <a:moveTo>
                  <a:pt x="0" y="1458410"/>
                </a:moveTo>
                <a:lnTo>
                  <a:pt x="46299" y="1435261"/>
                </a:lnTo>
                <a:lnTo>
                  <a:pt x="2187615" y="0"/>
                </a:lnTo>
                <a:lnTo>
                  <a:pt x="2141316" y="3287210"/>
                </a:lnTo>
                <a:lnTo>
                  <a:pt x="1226916" y="3217762"/>
                </a:lnTo>
                <a:lnTo>
                  <a:pt x="0" y="145841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олилиния: фигура 64">
            <a:extLst>
              <a:ext uri="{FF2B5EF4-FFF2-40B4-BE49-F238E27FC236}">
                <a16:creationId xmlns:a16="http://schemas.microsoft.com/office/drawing/2014/main" id="{475EB639-5F5F-4816-A76A-6C03819AD8F5}"/>
              </a:ext>
            </a:extLst>
          </p:cNvPr>
          <p:cNvSpPr/>
          <p:nvPr/>
        </p:nvSpPr>
        <p:spPr>
          <a:xfrm>
            <a:off x="5294789" y="3038008"/>
            <a:ext cx="5289630" cy="1608881"/>
          </a:xfrm>
          <a:custGeom>
            <a:avLst/>
            <a:gdLst>
              <a:gd name="connsiteX0" fmla="*/ 0 w 5289630"/>
              <a:gd name="connsiteY0" fmla="*/ 0 h 1608881"/>
              <a:gd name="connsiteX1" fmla="*/ 11575 w 5289630"/>
              <a:gd name="connsiteY1" fmla="*/ 1608881 h 1608881"/>
              <a:gd name="connsiteX2" fmla="*/ 3032567 w 5289630"/>
              <a:gd name="connsiteY2" fmla="*/ 1551008 h 1608881"/>
              <a:gd name="connsiteX3" fmla="*/ 5289630 w 5289630"/>
              <a:gd name="connsiteY3" fmla="*/ 69449 h 1608881"/>
              <a:gd name="connsiteX4" fmla="*/ 0 w 5289630"/>
              <a:gd name="connsiteY4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630" h="1608881">
                <a:moveTo>
                  <a:pt x="0" y="0"/>
                </a:moveTo>
                <a:cubicBezTo>
                  <a:pt x="3858" y="536294"/>
                  <a:pt x="7717" y="1072587"/>
                  <a:pt x="11575" y="1608881"/>
                </a:cubicBezTo>
                <a:lnTo>
                  <a:pt x="3032567" y="1551008"/>
                </a:lnTo>
                <a:lnTo>
                  <a:pt x="5289630" y="694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олилиния: фигура 62">
            <a:extLst>
              <a:ext uri="{FF2B5EF4-FFF2-40B4-BE49-F238E27FC236}">
                <a16:creationId xmlns:a16="http://schemas.microsoft.com/office/drawing/2014/main" id="{955BF2DF-2D17-4DF8-8882-94F1D4087AEA}"/>
              </a:ext>
            </a:extLst>
          </p:cNvPr>
          <p:cNvSpPr/>
          <p:nvPr/>
        </p:nvSpPr>
        <p:spPr>
          <a:xfrm>
            <a:off x="5306364" y="4703965"/>
            <a:ext cx="4294207" cy="1736202"/>
          </a:xfrm>
          <a:custGeom>
            <a:avLst/>
            <a:gdLst>
              <a:gd name="connsiteX0" fmla="*/ 23149 w 4294207"/>
              <a:gd name="connsiteY0" fmla="*/ 11574 h 1736202"/>
              <a:gd name="connsiteX1" fmla="*/ 0 w 4294207"/>
              <a:gd name="connsiteY1" fmla="*/ 1736202 h 1736202"/>
              <a:gd name="connsiteX2" fmla="*/ 4294207 w 4294207"/>
              <a:gd name="connsiteY2" fmla="*/ 1736202 h 1736202"/>
              <a:gd name="connsiteX3" fmla="*/ 3078866 w 4294207"/>
              <a:gd name="connsiteY3" fmla="*/ 0 h 1736202"/>
              <a:gd name="connsiteX4" fmla="*/ 23149 w 4294207"/>
              <a:gd name="connsiteY4" fmla="*/ 11574 h 17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207" h="1736202">
                <a:moveTo>
                  <a:pt x="23149" y="11574"/>
                </a:moveTo>
                <a:lnTo>
                  <a:pt x="0" y="1736202"/>
                </a:lnTo>
                <a:lnTo>
                  <a:pt x="4294207" y="1736202"/>
                </a:lnTo>
                <a:lnTo>
                  <a:pt x="3078866" y="0"/>
                </a:lnTo>
                <a:lnTo>
                  <a:pt x="23149" y="11574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498DE5B-63ED-48FB-ACD6-1177D420666D}"/>
              </a:ext>
            </a:extLst>
          </p:cNvPr>
          <p:cNvSpPr/>
          <p:nvPr/>
        </p:nvSpPr>
        <p:spPr>
          <a:xfrm>
            <a:off x="2202499" y="4686453"/>
            <a:ext cx="3018423" cy="1754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FCF3039C-1061-435E-BB04-3E65A59AE967}"/>
              </a:ext>
            </a:extLst>
          </p:cNvPr>
          <p:cNvSpPr/>
          <p:nvPr/>
        </p:nvSpPr>
        <p:spPr>
          <a:xfrm>
            <a:off x="2207568" y="2996952"/>
            <a:ext cx="3018423" cy="160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Locality sensitive hashing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ADEDCB-67EA-4AA6-8C57-F3A9AB1307AE}"/>
              </a:ext>
            </a:extLst>
          </p:cNvPr>
          <p:cNvSpPr/>
          <p:nvPr/>
        </p:nvSpPr>
        <p:spPr>
          <a:xfrm>
            <a:off x="2351584" y="1628800"/>
            <a:ext cx="8100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Хэширование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 учетом локальности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911767D-7779-42FA-B6B4-D62EB597C671}"/>
              </a:ext>
            </a:extLst>
          </p:cNvPr>
          <p:cNvSpPr/>
          <p:nvPr/>
        </p:nvSpPr>
        <p:spPr>
          <a:xfrm>
            <a:off x="2631250" y="3340746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CD1DE02-B48E-4499-A842-E0DE07202983}"/>
              </a:ext>
            </a:extLst>
          </p:cNvPr>
          <p:cNvSpPr/>
          <p:nvPr/>
        </p:nvSpPr>
        <p:spPr>
          <a:xfrm>
            <a:off x="4293921" y="3062739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242A0FE-7A77-46B2-A9B2-8ACAA4B79F47}"/>
              </a:ext>
            </a:extLst>
          </p:cNvPr>
          <p:cNvSpPr/>
          <p:nvPr/>
        </p:nvSpPr>
        <p:spPr>
          <a:xfrm>
            <a:off x="3677275" y="4974810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0B386F2-09D6-4D6C-AA25-31C026EE9D8E}"/>
              </a:ext>
            </a:extLst>
          </p:cNvPr>
          <p:cNvSpPr/>
          <p:nvPr/>
        </p:nvSpPr>
        <p:spPr>
          <a:xfrm>
            <a:off x="2348445" y="5332392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89FD77C-700F-4DB9-805A-48B74F136D14}"/>
              </a:ext>
            </a:extLst>
          </p:cNvPr>
          <p:cNvSpPr/>
          <p:nvPr/>
        </p:nvSpPr>
        <p:spPr>
          <a:xfrm>
            <a:off x="4681704" y="4936609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15300B6-BF78-42DA-865B-3645CC046FDA}"/>
              </a:ext>
            </a:extLst>
          </p:cNvPr>
          <p:cNvSpPr/>
          <p:nvPr/>
        </p:nvSpPr>
        <p:spPr>
          <a:xfrm>
            <a:off x="5510221" y="3732266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20775F7-4212-4E46-9CC9-C69047418A0A}"/>
              </a:ext>
            </a:extLst>
          </p:cNvPr>
          <p:cNvSpPr/>
          <p:nvPr/>
        </p:nvSpPr>
        <p:spPr>
          <a:xfrm>
            <a:off x="5621532" y="5891502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72EC4AF-519D-4479-8E95-F4328E2B6B09}"/>
              </a:ext>
            </a:extLst>
          </p:cNvPr>
          <p:cNvSpPr/>
          <p:nvPr/>
        </p:nvSpPr>
        <p:spPr>
          <a:xfrm>
            <a:off x="6665648" y="3113220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18A7584-E65E-49E9-A844-B97AA294BA39}"/>
              </a:ext>
            </a:extLst>
          </p:cNvPr>
          <p:cNvSpPr/>
          <p:nvPr/>
        </p:nvSpPr>
        <p:spPr>
          <a:xfrm>
            <a:off x="7916763" y="5116368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B2A85FD-2607-4568-BB74-6CF064FEBA89}"/>
              </a:ext>
            </a:extLst>
          </p:cNvPr>
          <p:cNvSpPr/>
          <p:nvPr/>
        </p:nvSpPr>
        <p:spPr>
          <a:xfrm>
            <a:off x="7629920" y="3194677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C90514B2-420A-41E4-830A-625407C4FC88}"/>
              </a:ext>
            </a:extLst>
          </p:cNvPr>
          <p:cNvSpPr/>
          <p:nvPr/>
        </p:nvSpPr>
        <p:spPr>
          <a:xfrm>
            <a:off x="7938288" y="4205025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F9D7DBE-5302-4AC1-A810-7878EBF3AC8B}"/>
              </a:ext>
            </a:extLst>
          </p:cNvPr>
          <p:cNvSpPr/>
          <p:nvPr/>
        </p:nvSpPr>
        <p:spPr>
          <a:xfrm>
            <a:off x="9289403" y="3113220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1E1F148-69F7-4E8C-ACAD-EB85FCDBD119}"/>
              </a:ext>
            </a:extLst>
          </p:cNvPr>
          <p:cNvSpPr/>
          <p:nvPr/>
        </p:nvSpPr>
        <p:spPr>
          <a:xfrm>
            <a:off x="9654786" y="5375038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2459C42C-859B-43F0-B990-4DDC90567896}"/>
              </a:ext>
            </a:extLst>
          </p:cNvPr>
          <p:cNvSpPr/>
          <p:nvPr/>
        </p:nvSpPr>
        <p:spPr>
          <a:xfrm>
            <a:off x="8321832" y="3059042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E642A51-BCBF-4F38-8645-2BC2DE440BE2}"/>
              </a:ext>
            </a:extLst>
          </p:cNvPr>
          <p:cNvSpPr/>
          <p:nvPr/>
        </p:nvSpPr>
        <p:spPr>
          <a:xfrm>
            <a:off x="3091466" y="4017003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9C82887A-DC47-4B65-9385-BB81B078B760}"/>
              </a:ext>
            </a:extLst>
          </p:cNvPr>
          <p:cNvSpPr/>
          <p:nvPr/>
        </p:nvSpPr>
        <p:spPr>
          <a:xfrm>
            <a:off x="4293921" y="3878135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A0789ACE-DD03-4FCE-9F75-62EFE9AA4D30}"/>
              </a:ext>
            </a:extLst>
          </p:cNvPr>
          <p:cNvSpPr/>
          <p:nvPr/>
        </p:nvSpPr>
        <p:spPr>
          <a:xfrm>
            <a:off x="4137491" y="5651067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BFC8EAD-508A-4763-A888-FC683D3841AC}"/>
              </a:ext>
            </a:extLst>
          </p:cNvPr>
          <p:cNvSpPr/>
          <p:nvPr/>
        </p:nvSpPr>
        <p:spPr>
          <a:xfrm>
            <a:off x="2866085" y="5900828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1CC029DA-B802-42F5-AED4-106000CE9502}"/>
              </a:ext>
            </a:extLst>
          </p:cNvPr>
          <p:cNvSpPr/>
          <p:nvPr/>
        </p:nvSpPr>
        <p:spPr>
          <a:xfrm>
            <a:off x="6178740" y="5319622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5633E04F-E1A6-4F35-9ACE-2421861B7602}"/>
              </a:ext>
            </a:extLst>
          </p:cNvPr>
          <p:cNvSpPr/>
          <p:nvPr/>
        </p:nvSpPr>
        <p:spPr>
          <a:xfrm>
            <a:off x="5503609" y="4813320"/>
            <a:ext cx="504056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2CB40CF-E2FB-4164-B759-FF3AC86D28A8}"/>
              </a:ext>
            </a:extLst>
          </p:cNvPr>
          <p:cNvSpPr/>
          <p:nvPr/>
        </p:nvSpPr>
        <p:spPr>
          <a:xfrm>
            <a:off x="7278527" y="5867091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2B74EFB-F955-4926-837C-0B2AD8FCA3D2}"/>
              </a:ext>
            </a:extLst>
          </p:cNvPr>
          <p:cNvSpPr/>
          <p:nvPr/>
        </p:nvSpPr>
        <p:spPr>
          <a:xfrm>
            <a:off x="7125864" y="3789477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78012FF-BED8-464D-9523-D936D8B58836}"/>
              </a:ext>
            </a:extLst>
          </p:cNvPr>
          <p:cNvSpPr/>
          <p:nvPr/>
        </p:nvSpPr>
        <p:spPr>
          <a:xfrm>
            <a:off x="8376979" y="5792625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B9905CF2-8176-4C25-AFE2-ED4F6ED59A8E}"/>
              </a:ext>
            </a:extLst>
          </p:cNvPr>
          <p:cNvSpPr/>
          <p:nvPr/>
        </p:nvSpPr>
        <p:spPr>
          <a:xfrm>
            <a:off x="9113920" y="4067154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B8E27AD-865B-4871-841A-F0EB22737D8A}"/>
              </a:ext>
            </a:extLst>
          </p:cNvPr>
          <p:cNvSpPr/>
          <p:nvPr/>
        </p:nvSpPr>
        <p:spPr>
          <a:xfrm>
            <a:off x="9006462" y="5080846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AA854F6-F7FE-451C-9007-7D0EC846253C}"/>
              </a:ext>
            </a:extLst>
          </p:cNvPr>
          <p:cNvSpPr/>
          <p:nvPr/>
        </p:nvSpPr>
        <p:spPr>
          <a:xfrm>
            <a:off x="9845727" y="3727441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AEC397F-0AE8-4795-BEC0-FC1D5E9AAEF8}"/>
              </a:ext>
            </a:extLst>
          </p:cNvPr>
          <p:cNvSpPr/>
          <p:nvPr/>
        </p:nvSpPr>
        <p:spPr>
          <a:xfrm>
            <a:off x="9834000" y="5951558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0E4AEBA0-D2F4-45FB-93CA-7B1B98209865}"/>
              </a:ext>
            </a:extLst>
          </p:cNvPr>
          <p:cNvSpPr/>
          <p:nvPr/>
        </p:nvSpPr>
        <p:spPr>
          <a:xfrm>
            <a:off x="6721780" y="4636257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6F1BA88-DD14-400A-9EE5-A6F8CD70D51D}"/>
              </a:ext>
            </a:extLst>
          </p:cNvPr>
          <p:cNvSpPr/>
          <p:nvPr/>
        </p:nvSpPr>
        <p:spPr>
          <a:xfrm>
            <a:off x="6378120" y="3983848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5FAEC60-7194-4B4C-B5AF-C434B9F57719}"/>
              </a:ext>
            </a:extLst>
          </p:cNvPr>
          <p:cNvCxnSpPr>
            <a:cxnSpLocks/>
          </p:cNvCxnSpPr>
          <p:nvPr/>
        </p:nvCxnSpPr>
        <p:spPr>
          <a:xfrm flipV="1">
            <a:off x="2207569" y="4651052"/>
            <a:ext cx="3048752" cy="242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F6CC3D86-A3B8-4C1A-BDA4-BA3389128D6F}"/>
              </a:ext>
            </a:extLst>
          </p:cNvPr>
          <p:cNvCxnSpPr>
            <a:cxnSpLocks/>
          </p:cNvCxnSpPr>
          <p:nvPr/>
        </p:nvCxnSpPr>
        <p:spPr>
          <a:xfrm>
            <a:off x="5256321" y="2996952"/>
            <a:ext cx="0" cy="344374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848510D8-E97D-4ABF-893F-078010A13F38}"/>
              </a:ext>
            </a:extLst>
          </p:cNvPr>
          <p:cNvCxnSpPr>
            <a:cxnSpLocks/>
          </p:cNvCxnSpPr>
          <p:nvPr/>
        </p:nvCxnSpPr>
        <p:spPr>
          <a:xfrm flipV="1">
            <a:off x="5305575" y="4643609"/>
            <a:ext cx="3048752" cy="242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85B1D4EF-09CB-40CE-85A6-95F4EC6EA3E3}"/>
              </a:ext>
            </a:extLst>
          </p:cNvPr>
          <p:cNvCxnSpPr>
            <a:cxnSpLocks/>
          </p:cNvCxnSpPr>
          <p:nvPr/>
        </p:nvCxnSpPr>
        <p:spPr>
          <a:xfrm flipV="1">
            <a:off x="8355587" y="3156185"/>
            <a:ext cx="2218297" cy="14874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19DF9CE1-151C-492C-A9CA-5B1B4768CD9E}"/>
              </a:ext>
            </a:extLst>
          </p:cNvPr>
          <p:cNvCxnSpPr>
            <a:cxnSpLocks/>
          </p:cNvCxnSpPr>
          <p:nvPr/>
        </p:nvCxnSpPr>
        <p:spPr>
          <a:xfrm>
            <a:off x="8376979" y="4687346"/>
            <a:ext cx="1232633" cy="17307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1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5" grpId="0" animBg="1"/>
      <p:bldP spid="63" grpId="0" animBg="1"/>
      <p:bldP spid="61" grpId="0" animBg="1"/>
      <p:bldP spid="60" grpId="0" animBg="1"/>
      <p:bldP spid="13" grpId="0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Блок-схема: магнитный диск 9">
            <a:extLst>
              <a:ext uri="{FF2B5EF4-FFF2-40B4-BE49-F238E27FC236}">
                <a16:creationId xmlns:a16="http://schemas.microsoft.com/office/drawing/2014/main" id="{968F6519-4352-4977-8702-665E23054967}"/>
              </a:ext>
            </a:extLst>
          </p:cNvPr>
          <p:cNvSpPr/>
          <p:nvPr/>
        </p:nvSpPr>
        <p:spPr>
          <a:xfrm>
            <a:off x="739706" y="4598255"/>
            <a:ext cx="2791708" cy="160109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Hash = 0</a:t>
            </a:r>
            <a:endParaRPr lang="ru-RU" sz="4400" dirty="0"/>
          </a:p>
        </p:txBody>
      </p:sp>
      <p:sp>
        <p:nvSpPr>
          <p:cNvPr id="62" name="Блок-схема: магнитный диск 61">
            <a:extLst>
              <a:ext uri="{FF2B5EF4-FFF2-40B4-BE49-F238E27FC236}">
                <a16:creationId xmlns:a16="http://schemas.microsoft.com/office/drawing/2014/main" id="{1444090E-E74D-47D1-A035-33CA6200CF6B}"/>
              </a:ext>
            </a:extLst>
          </p:cNvPr>
          <p:cNvSpPr/>
          <p:nvPr/>
        </p:nvSpPr>
        <p:spPr>
          <a:xfrm>
            <a:off x="4700146" y="4644426"/>
            <a:ext cx="2791708" cy="160109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Hash = 1</a:t>
            </a:r>
            <a:endParaRPr lang="ru-RU" sz="4400" dirty="0"/>
          </a:p>
        </p:txBody>
      </p:sp>
      <p:sp>
        <p:nvSpPr>
          <p:cNvPr id="64" name="Блок-схема: магнитный диск 63">
            <a:extLst>
              <a:ext uri="{FF2B5EF4-FFF2-40B4-BE49-F238E27FC236}">
                <a16:creationId xmlns:a16="http://schemas.microsoft.com/office/drawing/2014/main" id="{10F4E144-1E7C-4412-BC15-E29B1EF7A2A8}"/>
              </a:ext>
            </a:extLst>
          </p:cNvPr>
          <p:cNvSpPr/>
          <p:nvPr/>
        </p:nvSpPr>
        <p:spPr>
          <a:xfrm>
            <a:off x="8444562" y="4644426"/>
            <a:ext cx="2791708" cy="160109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Hash = 2</a:t>
            </a:r>
            <a:endParaRPr lang="ru-RU" sz="4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58CDDF-F64F-49A0-B919-FCDC6EDCCCF0}"/>
              </a:ext>
            </a:extLst>
          </p:cNvPr>
          <p:cNvSpPr/>
          <p:nvPr/>
        </p:nvSpPr>
        <p:spPr>
          <a:xfrm>
            <a:off x="1343472" y="3284984"/>
            <a:ext cx="576064" cy="41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86BD670-FB50-4542-AD19-765AF13501E6}"/>
              </a:ext>
            </a:extLst>
          </p:cNvPr>
          <p:cNvSpPr/>
          <p:nvPr/>
        </p:nvSpPr>
        <p:spPr>
          <a:xfrm>
            <a:off x="5375920" y="3212976"/>
            <a:ext cx="5040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506D650D-1EC8-45D2-8E50-C14187154420}"/>
              </a:ext>
            </a:extLst>
          </p:cNvPr>
          <p:cNvSpPr/>
          <p:nvPr/>
        </p:nvSpPr>
        <p:spPr>
          <a:xfrm>
            <a:off x="3503712" y="3501008"/>
            <a:ext cx="792088" cy="66977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Равнобедренный треугольник 50">
            <a:extLst>
              <a:ext uri="{FF2B5EF4-FFF2-40B4-BE49-F238E27FC236}">
                <a16:creationId xmlns:a16="http://schemas.microsoft.com/office/drawing/2014/main" id="{C4EACAD6-B279-490B-9409-6873A26D2D19}"/>
              </a:ext>
            </a:extLst>
          </p:cNvPr>
          <p:cNvSpPr/>
          <p:nvPr/>
        </p:nvSpPr>
        <p:spPr>
          <a:xfrm>
            <a:off x="6672064" y="2852936"/>
            <a:ext cx="1132727" cy="90739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3172A06-EF13-41C5-8342-01F03920C558}"/>
              </a:ext>
            </a:extLst>
          </p:cNvPr>
          <p:cNvSpPr/>
          <p:nvPr/>
        </p:nvSpPr>
        <p:spPr>
          <a:xfrm>
            <a:off x="2567608" y="2924944"/>
            <a:ext cx="504056" cy="9724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9CB64920-9C02-48A3-A765-C194BBA2333D}"/>
              </a:ext>
            </a:extLst>
          </p:cNvPr>
          <p:cNvSpPr/>
          <p:nvPr/>
        </p:nvSpPr>
        <p:spPr>
          <a:xfrm>
            <a:off x="8544272" y="2996952"/>
            <a:ext cx="792087" cy="6697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159896" y="6207979"/>
            <a:ext cx="19691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buckets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83432" y="2132856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Функция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осуществляющая преобразование массива входных данных произвольной длины в выходную битовую строку установленной длины, выполняемое определённым алгоритмом</a:t>
            </a:r>
          </a:p>
        </p:txBody>
      </p:sp>
    </p:spTree>
    <p:extLst>
      <p:ext uri="{BB962C8B-B14F-4D97-AF65-F5344CB8AC3E}">
        <p14:creationId xmlns:p14="http://schemas.microsoft.com/office/powerpoint/2010/main" val="163765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68516 0.3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58" y="150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0.29167 0.309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154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-0.07461 0.314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7" y="1571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12904 0.200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100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0.52135 0.276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68" y="138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-0.12734 0.292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7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2" grpId="0" animBg="1"/>
      <p:bldP spid="64" grpId="0" animBg="1"/>
      <p:bldP spid="13" grpId="0"/>
      <p:bldP spid="5" grpId="0" animBg="1"/>
      <p:bldP spid="49" grpId="0" animBg="1"/>
      <p:bldP spid="6" grpId="0" animBg="1"/>
      <p:bldP spid="51" grpId="0" animBg="1"/>
      <p:bldP spid="9" grpId="0" animBg="1"/>
      <p:bldP spid="5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E652033D-9994-4176-85BB-5A9DB4F99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02372"/>
              </p:ext>
            </p:extLst>
          </p:nvPr>
        </p:nvGraphicFramePr>
        <p:xfrm>
          <a:off x="3503712" y="5277660"/>
          <a:ext cx="7403993" cy="86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Worksheet" r:id="rId5" imgW="2750904" imgH="319915" progId="Excel.Sheet.12">
                  <p:embed/>
                </p:oleObj>
              </mc:Choice>
              <mc:Fallback>
                <p:oleObj name="Worksheet" r:id="rId5" imgW="2750904" imgH="3199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5277660"/>
                        <a:ext cx="7403993" cy="863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4EA245E-D686-48AE-A686-0902F42C80DB}"/>
              </a:ext>
            </a:extLst>
          </p:cNvPr>
          <p:cNvSpPr/>
          <p:nvPr/>
        </p:nvSpPr>
        <p:spPr>
          <a:xfrm>
            <a:off x="812618" y="5416781"/>
            <a:ext cx="2480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 Value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7310312-B620-405F-84A4-71C2340C0637}"/>
                  </a:ext>
                </a:extLst>
              </p:cNvPr>
              <p:cNvSpPr/>
              <p:nvPr/>
            </p:nvSpPr>
            <p:spPr>
              <a:xfrm>
                <a:off x="884919" y="2294273"/>
                <a:ext cx="72228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𝐻𝑎𝑠h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_</m:t>
                      </m:r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𝑉𝑎𝑙𝑢𝑒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𝐻𝑎𝑠h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_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𝐹𝑢𝑛𝑐𝑡𝑖𝑜𝑛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𝑣𝑒𝑐𝑡𝑜𝑟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7310312-B620-405F-84A4-71C2340C0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9" y="2294273"/>
                <a:ext cx="722281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7715EFB-01DA-4932-A647-DFCDCE4A8034}"/>
                  </a:ext>
                </a:extLst>
              </p:cNvPr>
              <p:cNvSpPr/>
              <p:nvPr/>
            </p:nvSpPr>
            <p:spPr>
              <a:xfrm>
                <a:off x="767408" y="3143233"/>
                <a:ext cx="84550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𝐻𝑎𝑠h</m:t>
                      </m:r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_</m:t>
                      </m:r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𝑉𝑎𝑙𝑢𝑒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𝑣𝑒𝑐𝑡𝑜𝑟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 % 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𝑛𝑢𝑚𝑏𝑒𝑟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_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𝑜𝑓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_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𝑏𝑢𝑐𝑘𝑒𝑡𝑠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7715EFB-01DA-4932-A647-DFCDCE4A8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3143233"/>
                <a:ext cx="845500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D981373-294D-4270-AB00-DA253BA00417}"/>
              </a:ext>
            </a:extLst>
          </p:cNvPr>
          <p:cNvSpPr/>
          <p:nvPr/>
        </p:nvSpPr>
        <p:spPr>
          <a:xfrm>
            <a:off x="3503712" y="4299031"/>
            <a:ext cx="707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ru-RU" sz="32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499D339-6C90-4E11-B83D-9B2171C7C704}"/>
              </a:ext>
            </a:extLst>
          </p:cNvPr>
          <p:cNvSpPr/>
          <p:nvPr/>
        </p:nvSpPr>
        <p:spPr>
          <a:xfrm>
            <a:off x="5742377" y="4590997"/>
            <a:ext cx="707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ru-RU" sz="32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31DDB94-FEE5-4E8A-BB3E-875DEF5CCE80}"/>
              </a:ext>
            </a:extLst>
          </p:cNvPr>
          <p:cNvSpPr/>
          <p:nvPr/>
        </p:nvSpPr>
        <p:spPr>
          <a:xfrm>
            <a:off x="5725664" y="4006222"/>
            <a:ext cx="707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33</a:t>
            </a:r>
            <a:endParaRPr lang="ru-RU" sz="32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1D175D-33E3-41EF-BCFD-835F145F83B7}"/>
              </a:ext>
            </a:extLst>
          </p:cNvPr>
          <p:cNvSpPr/>
          <p:nvPr/>
        </p:nvSpPr>
        <p:spPr>
          <a:xfrm>
            <a:off x="9336360" y="4641941"/>
            <a:ext cx="707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5164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Locality sensitive hashing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DBD14401-820C-432C-92C5-269AB1DCF51F}"/>
              </a:ext>
            </a:extLst>
          </p:cNvPr>
          <p:cNvSpPr/>
          <p:nvPr/>
        </p:nvSpPr>
        <p:spPr>
          <a:xfrm>
            <a:off x="1038071" y="2718504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E24E4D2C-DEF9-489A-85D0-101B1EBA8C00}"/>
              </a:ext>
            </a:extLst>
          </p:cNvPr>
          <p:cNvSpPr/>
          <p:nvPr/>
        </p:nvSpPr>
        <p:spPr>
          <a:xfrm>
            <a:off x="2700742" y="2440497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F67E3932-9E35-41F9-8EB6-445AAB433CB0}"/>
              </a:ext>
            </a:extLst>
          </p:cNvPr>
          <p:cNvSpPr/>
          <p:nvPr/>
        </p:nvSpPr>
        <p:spPr>
          <a:xfrm>
            <a:off x="2084096" y="4352568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21CD3505-F7CD-4E74-A0B8-3F0F7F6EA5E6}"/>
              </a:ext>
            </a:extLst>
          </p:cNvPr>
          <p:cNvSpPr/>
          <p:nvPr/>
        </p:nvSpPr>
        <p:spPr>
          <a:xfrm>
            <a:off x="755266" y="4710150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C7CAD6F9-1941-4D83-91B0-F1EDED3546D5}"/>
              </a:ext>
            </a:extLst>
          </p:cNvPr>
          <p:cNvSpPr/>
          <p:nvPr/>
        </p:nvSpPr>
        <p:spPr>
          <a:xfrm>
            <a:off x="3088525" y="4314367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A95943EE-7922-40EC-94BE-B2DAB7C665C9}"/>
              </a:ext>
            </a:extLst>
          </p:cNvPr>
          <p:cNvSpPr/>
          <p:nvPr/>
        </p:nvSpPr>
        <p:spPr>
          <a:xfrm>
            <a:off x="3917042" y="3110024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0D9BF12A-10EE-4A7E-92A0-8EEDEC611583}"/>
              </a:ext>
            </a:extLst>
          </p:cNvPr>
          <p:cNvSpPr/>
          <p:nvPr/>
        </p:nvSpPr>
        <p:spPr>
          <a:xfrm>
            <a:off x="4028353" y="5269260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7B7EF817-B31E-4EF6-A774-B78A2A0608E9}"/>
              </a:ext>
            </a:extLst>
          </p:cNvPr>
          <p:cNvSpPr/>
          <p:nvPr/>
        </p:nvSpPr>
        <p:spPr>
          <a:xfrm>
            <a:off x="5072469" y="2490978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B19FECF3-72A6-49C7-BB71-F526978BF5E1}"/>
              </a:ext>
            </a:extLst>
          </p:cNvPr>
          <p:cNvSpPr/>
          <p:nvPr/>
        </p:nvSpPr>
        <p:spPr>
          <a:xfrm>
            <a:off x="6323584" y="4494126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995D5C3-4805-405D-9ABB-FE38F4FE0C0F}"/>
              </a:ext>
            </a:extLst>
          </p:cNvPr>
          <p:cNvSpPr/>
          <p:nvPr/>
        </p:nvSpPr>
        <p:spPr>
          <a:xfrm>
            <a:off x="6036741" y="2572435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59E38B-BF1C-45C6-B751-ED094A6608BC}"/>
              </a:ext>
            </a:extLst>
          </p:cNvPr>
          <p:cNvSpPr/>
          <p:nvPr/>
        </p:nvSpPr>
        <p:spPr>
          <a:xfrm>
            <a:off x="6345109" y="3582783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EA01A8B7-1609-49F2-BF2A-BCC78F09CB05}"/>
              </a:ext>
            </a:extLst>
          </p:cNvPr>
          <p:cNvSpPr/>
          <p:nvPr/>
        </p:nvSpPr>
        <p:spPr>
          <a:xfrm>
            <a:off x="7499526" y="2445829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0F55B0E4-650D-4C95-B218-F606A09C9601}"/>
              </a:ext>
            </a:extLst>
          </p:cNvPr>
          <p:cNvSpPr/>
          <p:nvPr/>
        </p:nvSpPr>
        <p:spPr>
          <a:xfrm>
            <a:off x="8061607" y="4752796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D2CF5D68-1688-4C0B-A8EE-63D2A46EF526}"/>
              </a:ext>
            </a:extLst>
          </p:cNvPr>
          <p:cNvSpPr/>
          <p:nvPr/>
        </p:nvSpPr>
        <p:spPr>
          <a:xfrm>
            <a:off x="6728653" y="2436800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07B055F6-7614-4330-AFF3-A62761106CAB}"/>
              </a:ext>
            </a:extLst>
          </p:cNvPr>
          <p:cNvSpPr/>
          <p:nvPr/>
        </p:nvSpPr>
        <p:spPr>
          <a:xfrm>
            <a:off x="1498287" y="3394761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E0EA3DAF-4C9F-4A02-AEE3-EEBDE3A92F4A}"/>
              </a:ext>
            </a:extLst>
          </p:cNvPr>
          <p:cNvSpPr/>
          <p:nvPr/>
        </p:nvSpPr>
        <p:spPr>
          <a:xfrm>
            <a:off x="2700742" y="3255893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420E05B0-B721-4527-82C5-9CD9D7E4CAC9}"/>
              </a:ext>
            </a:extLst>
          </p:cNvPr>
          <p:cNvSpPr/>
          <p:nvPr/>
        </p:nvSpPr>
        <p:spPr>
          <a:xfrm>
            <a:off x="2544312" y="5028825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114343A3-5D32-4DFD-A6F4-9EF70035AA65}"/>
              </a:ext>
            </a:extLst>
          </p:cNvPr>
          <p:cNvSpPr/>
          <p:nvPr/>
        </p:nvSpPr>
        <p:spPr>
          <a:xfrm>
            <a:off x="1272906" y="5278586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51FF4C40-9FFE-47E2-8325-2818F349A86C}"/>
              </a:ext>
            </a:extLst>
          </p:cNvPr>
          <p:cNvSpPr/>
          <p:nvPr/>
        </p:nvSpPr>
        <p:spPr>
          <a:xfrm>
            <a:off x="4585561" y="4697380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6B62EEC2-BB4A-4921-8CC5-6B4B704C5634}"/>
              </a:ext>
            </a:extLst>
          </p:cNvPr>
          <p:cNvSpPr/>
          <p:nvPr/>
        </p:nvSpPr>
        <p:spPr>
          <a:xfrm>
            <a:off x="5685348" y="5244849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3B06458-321F-41DE-B3AE-07B81E8BB829}"/>
              </a:ext>
            </a:extLst>
          </p:cNvPr>
          <p:cNvSpPr/>
          <p:nvPr/>
        </p:nvSpPr>
        <p:spPr>
          <a:xfrm>
            <a:off x="5532685" y="3167235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E4916C03-FB7E-4CDD-ABB6-917E5E4082BA}"/>
              </a:ext>
            </a:extLst>
          </p:cNvPr>
          <p:cNvSpPr/>
          <p:nvPr/>
        </p:nvSpPr>
        <p:spPr>
          <a:xfrm>
            <a:off x="6783800" y="5170383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30E8D524-1F0C-4A38-9626-079D0CEF1D8B}"/>
              </a:ext>
            </a:extLst>
          </p:cNvPr>
          <p:cNvSpPr/>
          <p:nvPr/>
        </p:nvSpPr>
        <p:spPr>
          <a:xfrm>
            <a:off x="7520741" y="3444912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7C408046-59F5-4278-985F-ECDDBD2C2F18}"/>
              </a:ext>
            </a:extLst>
          </p:cNvPr>
          <p:cNvSpPr/>
          <p:nvPr/>
        </p:nvSpPr>
        <p:spPr>
          <a:xfrm>
            <a:off x="7413283" y="4458604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7C6263F-D1C2-44A2-9D0E-A148BCCD9D1C}"/>
              </a:ext>
            </a:extLst>
          </p:cNvPr>
          <p:cNvSpPr/>
          <p:nvPr/>
        </p:nvSpPr>
        <p:spPr>
          <a:xfrm>
            <a:off x="6807176" y="3045791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2503FC0A-F03F-4A3F-90D7-7543770AB4DC}"/>
              </a:ext>
            </a:extLst>
          </p:cNvPr>
          <p:cNvSpPr/>
          <p:nvPr/>
        </p:nvSpPr>
        <p:spPr>
          <a:xfrm>
            <a:off x="8240821" y="5329316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6F71164D-B975-43CF-9D38-9D10510F9FAD}"/>
              </a:ext>
            </a:extLst>
          </p:cNvPr>
          <p:cNvSpPr/>
          <p:nvPr/>
        </p:nvSpPr>
        <p:spPr>
          <a:xfrm>
            <a:off x="5128601" y="4014015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45DD3CFF-88A8-4C8D-9493-CBBC2CC259E1}"/>
              </a:ext>
            </a:extLst>
          </p:cNvPr>
          <p:cNvSpPr/>
          <p:nvPr/>
        </p:nvSpPr>
        <p:spPr>
          <a:xfrm>
            <a:off x="4784941" y="3361606"/>
            <a:ext cx="504056" cy="432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B9252DC-77A5-4808-BCA3-D987DB62DFF4}"/>
              </a:ext>
            </a:extLst>
          </p:cNvPr>
          <p:cNvCxnSpPr/>
          <p:nvPr/>
        </p:nvCxnSpPr>
        <p:spPr>
          <a:xfrm flipH="1">
            <a:off x="3204798" y="2220776"/>
            <a:ext cx="1923803" cy="374441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0FD09AC9-FCFA-422F-A75A-364FA3F9141C}"/>
              </a:ext>
            </a:extLst>
          </p:cNvPr>
          <p:cNvSpPr/>
          <p:nvPr/>
        </p:nvSpPr>
        <p:spPr>
          <a:xfrm>
            <a:off x="5109973" y="4273856"/>
            <a:ext cx="939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ru-RU" sz="7200" dirty="0">
              <a:solidFill>
                <a:srgbClr val="0070C0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C1C403B9-0C23-4A99-A0B0-6D1174CB8021}"/>
              </a:ext>
            </a:extLst>
          </p:cNvPr>
          <p:cNvSpPr/>
          <p:nvPr/>
        </p:nvSpPr>
        <p:spPr>
          <a:xfrm>
            <a:off x="2523370" y="3714202"/>
            <a:ext cx="404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ru-RU" sz="7200" dirty="0">
              <a:solidFill>
                <a:srgbClr val="0070C0"/>
              </a:solidFill>
            </a:endParaRPr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FEAE4980-92C6-4337-A16C-246FD0460CB3}"/>
              </a:ext>
            </a:extLst>
          </p:cNvPr>
          <p:cNvCxnSpPr>
            <a:cxnSpLocks/>
          </p:cNvCxnSpPr>
          <p:nvPr/>
        </p:nvCxnSpPr>
        <p:spPr>
          <a:xfrm flipH="1" flipV="1">
            <a:off x="716159" y="3931108"/>
            <a:ext cx="8172734" cy="228195"/>
          </a:xfrm>
          <a:prstGeom prst="line">
            <a:avLst/>
          </a:prstGeom>
          <a:ln w="762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4C24B54-9329-461F-86C6-0B6613EF7AD6}"/>
              </a:ext>
            </a:extLst>
          </p:cNvPr>
          <p:cNvSpPr/>
          <p:nvPr/>
        </p:nvSpPr>
        <p:spPr>
          <a:xfrm>
            <a:off x="3309555" y="2284352"/>
            <a:ext cx="939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ru-RU" sz="7200" dirty="0">
              <a:solidFill>
                <a:srgbClr val="7030A0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988AEFB-835C-43EB-A214-6309C4FC2FFD}"/>
              </a:ext>
            </a:extLst>
          </p:cNvPr>
          <p:cNvSpPr/>
          <p:nvPr/>
        </p:nvSpPr>
        <p:spPr>
          <a:xfrm>
            <a:off x="2977777" y="4402470"/>
            <a:ext cx="404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ru-RU" sz="7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CF242DD7-A487-4452-8417-4B143D618D9D}"/>
                  </a:ext>
                </a:extLst>
              </p:cNvPr>
              <p:cNvSpPr/>
              <p:nvPr/>
            </p:nvSpPr>
            <p:spPr>
              <a:xfrm>
                <a:off x="479376" y="6004907"/>
                <a:ext cx="724076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𝐻𝑎𝑠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h</m:t>
                      </m:r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+…+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CF242DD7-A487-4452-8417-4B143D618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004907"/>
                <a:ext cx="724076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26F98397-3828-475A-A567-E594203B2666}"/>
                  </a:ext>
                </a:extLst>
              </p:cNvPr>
              <p:cNvSpPr/>
              <p:nvPr/>
            </p:nvSpPr>
            <p:spPr>
              <a:xfrm>
                <a:off x="9328167" y="3087302"/>
                <a:ext cx="1905393" cy="1211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1, 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+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0, 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−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26F98397-3828-475A-A567-E594203B2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167" y="3087302"/>
                <a:ext cx="1905393" cy="1211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9" grpId="0"/>
      <p:bldP spid="90" grpId="0"/>
      <p:bldP spid="92" grpId="0"/>
      <p:bldP spid="93" grpId="0"/>
      <p:bldP spid="94" grpId="0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Locality sensitive hashing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53D56D5-B3E4-4502-BAC5-C8A6306BDA68}"/>
              </a:ext>
            </a:extLst>
          </p:cNvPr>
          <p:cNvSpPr/>
          <p:nvPr/>
        </p:nvSpPr>
        <p:spPr>
          <a:xfrm>
            <a:off x="742978" y="2528053"/>
            <a:ext cx="7563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Допустим, у вас есть 10000 слов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E5BB3CC-07F7-472E-B294-ECC88BADBCDB}"/>
              </a:ext>
            </a:extLst>
          </p:cNvPr>
          <p:cNvSpPr/>
          <p:nvPr/>
        </p:nvSpPr>
        <p:spPr>
          <a:xfrm>
            <a:off x="600213" y="3192323"/>
            <a:ext cx="873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Предположим, вы хотите разделить их на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buckets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в которых всего 16 элементов.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117260DB-E9C5-4AE3-809D-C1F1ED66CC4A}"/>
                  </a:ext>
                </a:extLst>
              </p:cNvPr>
              <p:cNvSpPr/>
              <p:nvPr/>
            </p:nvSpPr>
            <p:spPr>
              <a:xfrm>
                <a:off x="8040216" y="2402857"/>
                <a:ext cx="4009822" cy="791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1000</m:t>
                        </m:r>
                        <m:r>
                          <a:rPr lang="en-US" sz="32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num>
                      <m:den>
                        <m:r>
                          <a:rPr lang="en-US" sz="32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16</m:t>
                        </m:r>
                      </m:den>
                    </m:f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=625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buckets</a:t>
                </a:r>
                <a:endParaRPr lang="ru-RU" sz="3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117260DB-E9C5-4AE3-809D-C1F1ED66C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2402857"/>
                <a:ext cx="4009822" cy="791820"/>
              </a:xfrm>
              <a:prstGeom prst="rect">
                <a:avLst/>
              </a:prstGeom>
              <a:blipFill>
                <a:blip r:embed="rId6"/>
                <a:stretch>
                  <a:fillRect r="-2584" b="-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F758227A-5119-43E0-BEAC-17739F246546}"/>
                  </a:ext>
                </a:extLst>
              </p:cNvPr>
              <p:cNvSpPr/>
              <p:nvPr/>
            </p:nvSpPr>
            <p:spPr>
              <a:xfrm>
                <a:off x="600213" y="4144975"/>
                <a:ext cx="873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плоскости будут делить данные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buckets</a:t>
                </a:r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F758227A-5119-43E0-BEAC-17739F2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3" y="4144975"/>
                <a:ext cx="8735400" cy="461665"/>
              </a:xfrm>
              <a:prstGeom prst="rect">
                <a:avLst/>
              </a:prstGeom>
              <a:blipFill>
                <a:blip r:embed="rId7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A6B9FFC1-CFDB-49BC-8184-F53B1E413A2D}"/>
                  </a:ext>
                </a:extLst>
              </p:cNvPr>
              <p:cNvSpPr/>
              <p:nvPr/>
            </p:nvSpPr>
            <p:spPr>
              <a:xfrm>
                <a:off x="5593114" y="4817521"/>
                <a:ext cx="65988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n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8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625=9.29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≅10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плоскостей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B9FFC1-CFDB-49BC-8184-F53B1E413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14" y="4817521"/>
                <a:ext cx="6598885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31AA86B2-DA55-4FFF-8B49-D8C40BA31A8C}"/>
              </a:ext>
            </a:extLst>
          </p:cNvPr>
          <p:cNvSpPr/>
          <p:nvPr/>
        </p:nvSpPr>
        <p:spPr>
          <a:xfrm>
            <a:off x="723732" y="5582104"/>
            <a:ext cx="873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 можете повторить процесс m раз, чтобы иметь несколько вариантов плоскостей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6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5" grpId="0"/>
      <p:bldP spid="46" grpId="0"/>
      <p:bldP spid="47" grpId="0"/>
      <p:bldP spid="48" grpId="0"/>
      <p:bldP spid="53" grpId="0"/>
      <p:bldP spid="5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Locality sensitive hashing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53D56D5-B3E4-4502-BAC5-C8A6306BDA68}"/>
              </a:ext>
            </a:extLst>
          </p:cNvPr>
          <p:cNvSpPr/>
          <p:nvPr/>
        </p:nvSpPr>
        <p:spPr>
          <a:xfrm>
            <a:off x="693238" y="2297742"/>
            <a:ext cx="10515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Вычисление </a:t>
            </a:r>
            <a:r>
              <a:rPr lang="ru-RU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хэша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для корпуса / словаря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E5BB3CC-07F7-472E-B294-ECC88BADBCDB}"/>
              </a:ext>
            </a:extLst>
          </p:cNvPr>
          <p:cNvSpPr/>
          <p:nvPr/>
        </p:nvSpPr>
        <p:spPr>
          <a:xfrm>
            <a:off x="693238" y="3111199"/>
            <a:ext cx="873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Сохранение </a:t>
            </a:r>
            <a:r>
              <a:rPr lang="ru-RU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bucket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F758227A-5119-43E0-BEAC-17739F246546}"/>
              </a:ext>
            </a:extLst>
          </p:cNvPr>
          <p:cNvSpPr/>
          <p:nvPr/>
        </p:nvSpPr>
        <p:spPr>
          <a:xfrm>
            <a:off x="723732" y="4036413"/>
            <a:ext cx="1083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Вычисление </a:t>
            </a:r>
            <a:r>
              <a:rPr lang="ru-RU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хэша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для нового предложения/слова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31AA86B2-DA55-4FFF-8B49-D8C40BA31A8C}"/>
              </a:ext>
            </a:extLst>
          </p:cNvPr>
          <p:cNvSpPr/>
          <p:nvPr/>
        </p:nvSpPr>
        <p:spPr>
          <a:xfrm>
            <a:off x="623392" y="4941168"/>
            <a:ext cx="11276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Сравните свое предложение/слово с другими предложениями/словами в конкретном </a:t>
            </a:r>
            <a:r>
              <a:rPr lang="ru-RU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bucket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1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5" grpId="0"/>
      <p:bldP spid="46" grpId="0"/>
      <p:bldP spid="48" grpId="0"/>
      <p:bldP spid="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Поиск документов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53D56D5-B3E4-4502-BAC5-C8A6306BDA68}"/>
              </a:ext>
            </a:extLst>
          </p:cNvPr>
          <p:cNvSpPr/>
          <p:nvPr/>
        </p:nvSpPr>
        <p:spPr>
          <a:xfrm>
            <a:off x="693238" y="2297742"/>
            <a:ext cx="8642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Модель «мешок слова»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E5BB3CC-07F7-472E-B294-ECC88BADBCDB}"/>
              </a:ext>
            </a:extLst>
          </p:cNvPr>
          <p:cNvSpPr/>
          <p:nvPr/>
        </p:nvSpPr>
        <p:spPr>
          <a:xfrm>
            <a:off x="693238" y="3111199"/>
            <a:ext cx="97952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Каждое предложение представляет собой сумму векторных вложений слов в 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нем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F758227A-5119-43E0-BEAC-17739F246546}"/>
              </a:ext>
            </a:extLst>
          </p:cNvPr>
          <p:cNvSpPr/>
          <p:nvPr/>
        </p:nvSpPr>
        <p:spPr>
          <a:xfrm>
            <a:off x="706692" y="4431332"/>
            <a:ext cx="873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Используйте </a:t>
            </a:r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locality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sensitive </a:t>
            </a:r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hashing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чтобы найти ближайшее 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 вашему предложение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 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Корпуса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9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5" grpId="0"/>
      <p:bldP spid="46" grpId="0"/>
      <p:bldP spid="4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443E87-AF8E-42E4-8055-EE1FBDC306B0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B021AE-9AA7-4E59-B2DF-934B3C25C99E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C9C5F7F-EF47-4D74-9172-1DA68A5C095C}"/>
              </a:ext>
            </a:extLst>
          </p:cNvPr>
          <p:cNvSpPr/>
          <p:nvPr/>
        </p:nvSpPr>
        <p:spPr>
          <a:xfrm>
            <a:off x="2279576" y="27081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D249B-5CE0-48DE-8EC3-09CD6541B460}"/>
              </a:ext>
            </a:extLst>
          </p:cNvPr>
          <p:cNvSpPr txBox="1"/>
          <p:nvPr/>
        </p:nvSpPr>
        <p:spPr>
          <a:xfrm>
            <a:off x="34198" y="1518279"/>
            <a:ext cx="12457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Токены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цифры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Лемматизация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стемминг</a:t>
            </a:r>
            <a:endParaRPr lang="ru-RU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Частоты 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слов, </a:t>
            </a:r>
            <a:endParaRPr lang="ru-RU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TF-IDF</a:t>
            </a:r>
            <a:endParaRPr lang="en-US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Классические алгоритмы МО</a:t>
            </a:r>
            <a:endParaRPr lang="ru-RU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by Word, Word by Doc</a:t>
            </a:r>
            <a:endParaRPr lang="ru-RU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Word2Vec</a:t>
            </a:r>
            <a:endParaRPr lang="ru-RU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1"/>
            <a:r>
              <a:rPr lang="ru-RU" sz="2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</a:t>
            </a:r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</a:t>
            </a:r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машинный перевод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Locality </a:t>
            </a:r>
            <a:r>
              <a:rPr lang="tr-TR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sensitive hashing</a:t>
            </a:r>
            <a:endParaRPr lang="ru-RU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8856984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хитрые представления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227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A984BF-0715-455F-ACF0-596F386AC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C77609C-789B-41B1-A98A-B2F2172E0401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83C4F8-60B1-485E-A55A-6F234F59B9E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FAF4BB-3362-40C3-BD90-A041A749BAA3}"/>
              </a:ext>
            </a:extLst>
          </p:cNvPr>
          <p:cNvSpPr/>
          <p:nvPr/>
        </p:nvSpPr>
        <p:spPr>
          <a:xfrm>
            <a:off x="2279576" y="270810"/>
            <a:ext cx="771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81875" y="862308"/>
            <a:ext cx="1169180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AC5D24A-E666-43A6-BD04-FC9BC2449EDA}"/>
              </a:ext>
            </a:extLst>
          </p:cNvPr>
          <p:cNvSpPr/>
          <p:nvPr/>
        </p:nvSpPr>
        <p:spPr>
          <a:xfrm>
            <a:off x="263352" y="1546500"/>
            <a:ext cx="12169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Дискриминантный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анализ и Метод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Главных Компонент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PCA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8291281-74DD-44CA-A6F8-75BD292B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060848"/>
            <a:ext cx="6685446" cy="12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5F7FB168-6CB6-42A9-AE4B-CE55397F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1" y="3219406"/>
            <a:ext cx="3543340" cy="35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0665D3D3-F1FD-40E4-83EE-45334EBE5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67"/>
          <a:stretch/>
        </p:blipFill>
        <p:spPr bwMode="auto">
          <a:xfrm>
            <a:off x="7728809" y="2266012"/>
            <a:ext cx="396409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32F1867A-2C63-4A27-9CD6-2724BA91E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20" y="3262552"/>
            <a:ext cx="3496992" cy="350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3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1A89972-363F-4391-8BC0-154EF6DC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235AC55-2B6F-4178-8775-4065DE601CA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A5AB88-D7D6-4375-9BA5-95ABB2B2FDE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44AB9B-3C7C-4523-823F-206A4505CA70}"/>
              </a:ext>
            </a:extLst>
          </p:cNvPr>
          <p:cNvSpPr/>
          <p:nvPr/>
        </p:nvSpPr>
        <p:spPr>
          <a:xfrm>
            <a:off x="2279576" y="270810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C470DC0-6682-4BB5-9EB1-6759999838C5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9C3EA-DF43-4BB2-9655-F0F605E3D789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41" y="450406"/>
            <a:ext cx="7920880" cy="130933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-apple-system"/>
              </a:rPr>
              <a:t>Variational Auto-Encoders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5CE526A-265B-4435-8BB0-007C8CA5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9BC6C6F-9DFC-4DD3-B111-0AA26A0484C7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5D7F93E-F30A-4763-94DA-BC01B164A092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5F8FAFF-4280-449A-8C07-D2FEBADFA706}"/>
              </a:ext>
            </a:extLst>
          </p:cNvPr>
          <p:cNvSpPr/>
          <p:nvPr/>
        </p:nvSpPr>
        <p:spPr>
          <a:xfrm>
            <a:off x="1769838" y="300315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Генеративные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84A3C5-1B28-4A3E-9EF5-A48C197DB6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34432" t="18003" r="24225" b="17335"/>
          <a:stretch/>
        </p:blipFill>
        <p:spPr>
          <a:xfrm>
            <a:off x="755584" y="1228921"/>
            <a:ext cx="10369152" cy="3459324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09E5A68-17E3-4C18-B881-09F82EF02BE0}"/>
              </a:ext>
            </a:extLst>
          </p:cNvPr>
          <p:cNvSpPr/>
          <p:nvPr/>
        </p:nvSpPr>
        <p:spPr>
          <a:xfrm>
            <a:off x="4799856" y="1932299"/>
            <a:ext cx="260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Скрытое Представление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2B5A8FC-5BF0-4D57-BC02-5DFF947B91B9}"/>
              </a:ext>
            </a:extLst>
          </p:cNvPr>
          <p:cNvSpPr/>
          <p:nvPr/>
        </p:nvSpPr>
        <p:spPr>
          <a:xfrm>
            <a:off x="5644738" y="2625222"/>
            <a:ext cx="667286" cy="71035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6876937-24A8-4D67-91F0-2C6E4D5949B5}"/>
              </a:ext>
            </a:extLst>
          </p:cNvPr>
          <p:cNvCxnSpPr>
            <a:cxnSpLocks/>
          </p:cNvCxnSpPr>
          <p:nvPr/>
        </p:nvCxnSpPr>
        <p:spPr>
          <a:xfrm flipH="1">
            <a:off x="4367808" y="3335577"/>
            <a:ext cx="1276930" cy="7414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AA18B1E-7268-4C5E-B35D-BAF61EA29071}"/>
              </a:ext>
            </a:extLst>
          </p:cNvPr>
          <p:cNvCxnSpPr>
            <a:cxnSpLocks/>
          </p:cNvCxnSpPr>
          <p:nvPr/>
        </p:nvCxnSpPr>
        <p:spPr>
          <a:xfrm>
            <a:off x="6312024" y="3335577"/>
            <a:ext cx="1872208" cy="71035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D83AA4A-76AF-4382-BDBA-FB3B1609EC6C}"/>
              </a:ext>
            </a:extLst>
          </p:cNvPr>
          <p:cNvSpPr/>
          <p:nvPr/>
        </p:nvSpPr>
        <p:spPr>
          <a:xfrm>
            <a:off x="7781492" y="4821136"/>
            <a:ext cx="504056" cy="1248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553BB34-623E-4488-83A4-CEA994536C25}"/>
              </a:ext>
            </a:extLst>
          </p:cNvPr>
          <p:cNvSpPr/>
          <p:nvPr/>
        </p:nvSpPr>
        <p:spPr>
          <a:xfrm>
            <a:off x="5763255" y="4000985"/>
            <a:ext cx="504056" cy="102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E871617-A856-40CF-A00B-70E3ECEC01E2}"/>
              </a:ext>
            </a:extLst>
          </p:cNvPr>
          <p:cNvSpPr/>
          <p:nvPr/>
        </p:nvSpPr>
        <p:spPr>
          <a:xfrm>
            <a:off x="5807968" y="5445224"/>
            <a:ext cx="504056" cy="10670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DAD83A-34F6-437B-BEC6-5FEFB12D9156}"/>
                  </a:ext>
                </a:extLst>
              </p:cNvPr>
              <p:cNvSpPr txBox="1"/>
              <p:nvPr/>
            </p:nvSpPr>
            <p:spPr>
              <a:xfrm>
                <a:off x="0" y="3933056"/>
                <a:ext cx="3647922" cy="812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DAD83A-34F6-437B-BEC6-5FEFB12D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33056"/>
                <a:ext cx="3647922" cy="812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9957E8C-E4B9-4E96-ABBB-B9B3390403C1}"/>
              </a:ext>
            </a:extLst>
          </p:cNvPr>
          <p:cNvSpPr/>
          <p:nvPr/>
        </p:nvSpPr>
        <p:spPr>
          <a:xfrm>
            <a:off x="3935760" y="4100251"/>
            <a:ext cx="1597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Слой Средних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C1A60F4-2D05-426C-A4E7-2608ACD79368}"/>
              </a:ext>
            </a:extLst>
          </p:cNvPr>
          <p:cNvSpPr/>
          <p:nvPr/>
        </p:nvSpPr>
        <p:spPr>
          <a:xfrm>
            <a:off x="4110790" y="5378571"/>
            <a:ext cx="1652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Слой СКО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B9C0C5F-7CEA-4375-B396-64C295EAECA7}"/>
              </a:ext>
            </a:extLst>
          </p:cNvPr>
          <p:cNvSpPr/>
          <p:nvPr/>
        </p:nvSpPr>
        <p:spPr>
          <a:xfrm>
            <a:off x="6696024" y="3957129"/>
            <a:ext cx="2712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Скрытое Распределение</a:t>
            </a:r>
            <a:endParaRPr lang="ru-RU" sz="2400" dirty="0">
              <a:solidFill>
                <a:srgbClr val="00B050"/>
              </a:solidFill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54FB976-96A4-4458-9D90-AAADC31BC90C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6267311" y="4515749"/>
            <a:ext cx="1514181" cy="929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0674EA5-BE4E-4D9D-9287-0695E81B6DCC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6312024" y="5445224"/>
            <a:ext cx="1469468" cy="533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031FF1C-DC74-4B34-95C2-2CF166EA74A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285548" y="5445224"/>
            <a:ext cx="4267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6C2497-6EFB-42CC-B725-47DE9A232B06}"/>
                  </a:ext>
                </a:extLst>
              </p:cNvPr>
              <p:cNvSpPr txBox="1"/>
              <p:nvPr/>
            </p:nvSpPr>
            <p:spPr>
              <a:xfrm>
                <a:off x="119336" y="4869160"/>
                <a:ext cx="3797771" cy="771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Вход−Выход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6C2497-6EFB-42CC-B725-47DE9A232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4869160"/>
                <a:ext cx="3797771" cy="771814"/>
              </a:xfrm>
              <a:prstGeom prst="rect">
                <a:avLst/>
              </a:prstGeom>
              <a:blipFill>
                <a:blip r:embed="rId7"/>
                <a:stretch>
                  <a:fillRect l="-1605" b="-134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0C5F2E5-6314-4A6D-8D0C-BAEECD75CAE9}"/>
              </a:ext>
            </a:extLst>
          </p:cNvPr>
          <p:cNvSpPr/>
          <p:nvPr/>
        </p:nvSpPr>
        <p:spPr>
          <a:xfrm>
            <a:off x="60991" y="5758032"/>
            <a:ext cx="3797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Дивергенция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Кульбака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Лейблера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1E20ADF-4EBF-4C78-843D-2F64B84A6194}"/>
              </a:ext>
            </a:extLst>
          </p:cNvPr>
          <p:cNvSpPr txBox="1">
            <a:spLocks/>
          </p:cNvSpPr>
          <p:nvPr/>
        </p:nvSpPr>
        <p:spPr>
          <a:xfrm>
            <a:off x="1902927" y="841974"/>
            <a:ext cx="7920880" cy="130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-apple-system"/>
              </a:rPr>
              <a:t>Вариационные Авто-</a:t>
            </a:r>
            <a:r>
              <a:rPr lang="ru-RU" sz="3200" b="1" dirty="0" err="1">
                <a:solidFill>
                  <a:schemeClr val="bg1"/>
                </a:solidFill>
                <a:latin typeface="-apple-system"/>
              </a:rPr>
              <a:t>Энкодеры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535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 animBg="1"/>
      <p:bldP spid="10" grpId="0" animBg="1"/>
      <p:bldP spid="25" grpId="0" animBg="1"/>
      <p:bldP spid="26" grpId="0" animBg="1"/>
      <p:bldP spid="28" grpId="0"/>
      <p:bldP spid="29" grpId="0"/>
      <p:bldP spid="30" grpId="0"/>
      <p:bldP spid="33" grpId="0"/>
      <p:bldP spid="4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8856984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(Вложения?)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227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A984BF-0715-455F-ACF0-596F386AC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C77609C-789B-41B1-A98A-B2F2172E0401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83C4F8-60B1-485E-A55A-6F234F59B9E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FAF4BB-3362-40C3-BD90-A041A749BAA3}"/>
              </a:ext>
            </a:extLst>
          </p:cNvPr>
          <p:cNvSpPr/>
          <p:nvPr/>
        </p:nvSpPr>
        <p:spPr>
          <a:xfrm>
            <a:off x="2279576" y="270810"/>
            <a:ext cx="771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81875" y="862308"/>
            <a:ext cx="1169180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BC21C9-E003-4D20-8463-50E2E64D0863}"/>
              </a:ext>
            </a:extLst>
          </p:cNvPr>
          <p:cNvSpPr/>
          <p:nvPr/>
        </p:nvSpPr>
        <p:spPr>
          <a:xfrm>
            <a:off x="3338328" y="2128989"/>
            <a:ext cx="8407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Happy, I study machine learning at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UrFU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Study ! :)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3282143" y="3272822"/>
            <a:ext cx="8407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['happy', ',',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'study', 'machine', 'learning', 'at',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urfu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'study', '!', ':)']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8BAF7-35D8-4364-A428-D33B9C2E2BA3}"/>
                  </a:ext>
                </a:extLst>
              </p:cNvPr>
              <p:cNvSpPr txBox="1"/>
              <p:nvPr/>
            </p:nvSpPr>
            <p:spPr>
              <a:xfrm>
                <a:off x="3852865" y="4653559"/>
                <a:ext cx="781944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8BAF7-35D8-4364-A428-D33B9C2E2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65" y="4653559"/>
                <a:ext cx="781944" cy="1587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6A5B81-8D15-436D-8D74-8D72682FF0D4}"/>
                  </a:ext>
                </a:extLst>
              </p:cNvPr>
              <p:cNvSpPr txBox="1"/>
              <p:nvPr/>
            </p:nvSpPr>
            <p:spPr>
              <a:xfrm>
                <a:off x="5276499" y="4653559"/>
                <a:ext cx="772456" cy="1376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6A5B81-8D15-436D-8D74-8D72682FF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499" y="4653559"/>
                <a:ext cx="772456" cy="13762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791767-09EB-44F9-92AB-E5C20F65EF18}"/>
                  </a:ext>
                </a:extLst>
              </p:cNvPr>
              <p:cNvSpPr txBox="1"/>
              <p:nvPr/>
            </p:nvSpPr>
            <p:spPr>
              <a:xfrm>
                <a:off x="8194684" y="4653559"/>
                <a:ext cx="1169999" cy="1379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1337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791767-09EB-44F9-92AB-E5C20F65E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684" y="4653559"/>
                <a:ext cx="1169999" cy="13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6C0387-27F4-414C-BAD2-E3CEA4CBB0A2}"/>
                  </a:ext>
                </a:extLst>
              </p:cNvPr>
              <p:cNvSpPr txBox="1"/>
              <p:nvPr/>
            </p:nvSpPr>
            <p:spPr>
              <a:xfrm>
                <a:off x="6843690" y="4558183"/>
                <a:ext cx="698461" cy="1174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6C0387-27F4-414C-BAD2-E3CEA4CBB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690" y="4558183"/>
                <a:ext cx="698461" cy="1174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7E824BB-EB46-4D13-BA95-6DD133889EAB}"/>
              </a:ext>
            </a:extLst>
          </p:cNvPr>
          <p:cNvSpPr/>
          <p:nvPr/>
        </p:nvSpPr>
        <p:spPr>
          <a:xfrm>
            <a:off x="719198" y="2036655"/>
            <a:ext cx="2280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E216B4D-7AE2-4840-A7D2-B8A5E032AE3D}"/>
              </a:ext>
            </a:extLst>
          </p:cNvPr>
          <p:cNvSpPr/>
          <p:nvPr/>
        </p:nvSpPr>
        <p:spPr>
          <a:xfrm>
            <a:off x="623392" y="3305426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Токены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C44A82B-B3A8-4A65-A2D1-8E709996E4CF}"/>
              </a:ext>
            </a:extLst>
          </p:cNvPr>
          <p:cNvSpPr/>
          <p:nvPr/>
        </p:nvSpPr>
        <p:spPr>
          <a:xfrm>
            <a:off x="473120" y="5066935"/>
            <a:ext cx="2892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Векторы</a:t>
            </a:r>
            <a:r>
              <a:rPr lang="en-US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4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5456" y="100567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</a:t>
            </a:r>
            <a:r>
              <a:rPr lang="ru-RU" sz="3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токенизацию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EBC21C9-E003-4D20-8463-50E2E64D0863}"/>
              </a:ext>
            </a:extLst>
          </p:cNvPr>
          <p:cNvSpPr/>
          <p:nvPr/>
        </p:nvSpPr>
        <p:spPr>
          <a:xfrm>
            <a:off x="263351" y="2231579"/>
            <a:ext cx="10969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 словам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по частям слова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 буквам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263352" y="2924944"/>
            <a:ext cx="2376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['happy', ',',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'study', 'machine', 'learning', 'at',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urfu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'study', '!', ':)']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7003232" y="2996952"/>
            <a:ext cx="51845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[‘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h’,’a’,’p’,’p’,’y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’,’ 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‘,’,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 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s’,’t’,’u’,’d’,’y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 ‘m’,’a’,’c’,’h’,’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’,’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n’,’e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 ‘l’,’e’,’a’,’r’,’n’,’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’,’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n’,’g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 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a’,’t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 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u’,’r’,’f’,’u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’,’ ‘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s’,’t’,’u’,’d’,’y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’,</a:t>
            </a:r>
          </a:p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 ‘!’,’ ‘:)’]</a:t>
            </a:r>
            <a:endParaRPr lang="ru-RU" sz="2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3935760" y="2924944"/>
            <a:ext cx="3240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happ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',’#y’, ',',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stud',’#y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’, 'machine', 'learn', ’#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ing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’, 'at',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urfu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stud',’#y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’,  </a:t>
            </a:r>
          </a:p>
          <a:p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'!', ':)']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6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8309</TotalTime>
  <Words>2292</Words>
  <Application>Microsoft Office PowerPoint</Application>
  <PresentationFormat>Широкоэкранный</PresentationFormat>
  <Paragraphs>964</Paragraphs>
  <Slides>60</Slides>
  <Notes>59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70" baseType="lpstr">
      <vt:lpstr>32</vt:lpstr>
      <vt:lpstr>-apple-system</vt:lpstr>
      <vt:lpstr>Arial</vt:lpstr>
      <vt:lpstr>Calibri</vt:lpstr>
      <vt:lpstr>Cambria Math</vt:lpstr>
      <vt:lpstr>Courier New</vt:lpstr>
      <vt:lpstr>Times New Roman</vt:lpstr>
      <vt:lpstr>Verdana</vt:lpstr>
      <vt:lpstr>Тема Office</vt:lpstr>
      <vt:lpstr>Worksheet</vt:lpstr>
      <vt:lpstr>Презентация PowerPoint</vt:lpstr>
      <vt:lpstr>Ранее</vt:lpstr>
      <vt:lpstr>Содержание</vt:lpstr>
      <vt:lpstr>Содержание</vt:lpstr>
      <vt:lpstr>Про хитрые представления</vt:lpstr>
      <vt:lpstr>Про хитрые представления</vt:lpstr>
      <vt:lpstr>Variational Auto-Encoders</vt:lpstr>
      <vt:lpstr>Word Embeddings (Вложения?)</vt:lpstr>
      <vt:lpstr>Про токенизацию</vt:lpstr>
      <vt:lpstr>Стемминг / Лемматизация</vt:lpstr>
      <vt:lpstr>Стемминг / Лемматизация</vt:lpstr>
      <vt:lpstr>Стемминг</vt:lpstr>
      <vt:lpstr>Лемматизация</vt:lpstr>
      <vt:lpstr>Содержание</vt:lpstr>
      <vt:lpstr>Словарь</vt:lpstr>
      <vt:lpstr>Простой вектор признаков</vt:lpstr>
      <vt:lpstr>Частоты слов</vt:lpstr>
      <vt:lpstr>Ну или по серьезному</vt:lpstr>
      <vt:lpstr>Презентация PowerPoint</vt:lpstr>
      <vt:lpstr>Частоты слов</vt:lpstr>
      <vt:lpstr>Обратная частота документа  Inverse Document Frequency IDF</vt:lpstr>
      <vt:lpstr>Term Frequency TF + (*) Inverse Document Frequency IDF = win</vt:lpstr>
      <vt:lpstr>Ну или по серьезному</vt:lpstr>
      <vt:lpstr>Теорема Байеса</vt:lpstr>
      <vt:lpstr>Презентация PowerPoint</vt:lpstr>
      <vt:lpstr>Байесовский подход</vt:lpstr>
      <vt:lpstr>Байесовский подход</vt:lpstr>
      <vt:lpstr>Байесовский подход</vt:lpstr>
      <vt:lpstr>Байесовский подход</vt:lpstr>
      <vt:lpstr>Содержание</vt:lpstr>
      <vt:lpstr>Контекст</vt:lpstr>
      <vt:lpstr>Word by Word</vt:lpstr>
      <vt:lpstr>Word by Document</vt:lpstr>
      <vt:lpstr>Word Embeddings </vt:lpstr>
      <vt:lpstr>Содержание</vt:lpstr>
      <vt:lpstr>Word2Vec</vt:lpstr>
      <vt:lpstr>Word2Vec</vt:lpstr>
      <vt:lpstr>Word2Vec</vt:lpstr>
      <vt:lpstr>Word2Vec</vt:lpstr>
      <vt:lpstr>Представление слов и one-hot encoding</vt:lpstr>
      <vt:lpstr>Word2Vec</vt:lpstr>
      <vt:lpstr>Word2Vec</vt:lpstr>
      <vt:lpstr>Word2Vec</vt:lpstr>
      <vt:lpstr>Векторные модели</vt:lpstr>
      <vt:lpstr>Word2Vec</vt:lpstr>
      <vt:lpstr>Содержание</vt:lpstr>
      <vt:lpstr>Векторные модели</vt:lpstr>
      <vt:lpstr>Векторные модели</vt:lpstr>
      <vt:lpstr>Векторные модели</vt:lpstr>
      <vt:lpstr>Векторные модели</vt:lpstr>
      <vt:lpstr>k-Классификатор ближайших соседей</vt:lpstr>
      <vt:lpstr>Locality sensitive hashing</vt:lpstr>
      <vt:lpstr>Hash</vt:lpstr>
      <vt:lpstr>Hash</vt:lpstr>
      <vt:lpstr>Locality sensitive hashing</vt:lpstr>
      <vt:lpstr>Locality sensitive hashing</vt:lpstr>
      <vt:lpstr>Locality sensitive hashing</vt:lpstr>
      <vt:lpstr>Поиск документов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276</cp:revision>
  <dcterms:created xsi:type="dcterms:W3CDTF">2019-05-20T04:53:11Z</dcterms:created>
  <dcterms:modified xsi:type="dcterms:W3CDTF">2022-12-02T11:31:19Z</dcterms:modified>
</cp:coreProperties>
</file>