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9"/>
  </p:notesMasterIdLst>
  <p:sldIdLst>
    <p:sldId id="258" r:id="rId2"/>
    <p:sldId id="417" r:id="rId3"/>
    <p:sldId id="260" r:id="rId4"/>
    <p:sldId id="388" r:id="rId5"/>
    <p:sldId id="329" r:id="rId6"/>
    <p:sldId id="418" r:id="rId7"/>
    <p:sldId id="419" r:id="rId8"/>
    <p:sldId id="321" r:id="rId9"/>
    <p:sldId id="390" r:id="rId10"/>
    <p:sldId id="555" r:id="rId11"/>
    <p:sldId id="391" r:id="rId12"/>
    <p:sldId id="392" r:id="rId13"/>
    <p:sldId id="393" r:id="rId14"/>
    <p:sldId id="394" r:id="rId15"/>
    <p:sldId id="420" r:id="rId16"/>
    <p:sldId id="396" r:id="rId17"/>
    <p:sldId id="398" r:id="rId18"/>
    <p:sldId id="397" r:id="rId19"/>
    <p:sldId id="421" r:id="rId20"/>
    <p:sldId id="395" r:id="rId21"/>
    <p:sldId id="424" r:id="rId22"/>
    <p:sldId id="422" r:id="rId23"/>
    <p:sldId id="409" r:id="rId24"/>
    <p:sldId id="413" r:id="rId25"/>
    <p:sldId id="408" r:id="rId26"/>
    <p:sldId id="402" r:id="rId27"/>
    <p:sldId id="405" r:id="rId28"/>
    <p:sldId id="407" r:id="rId29"/>
    <p:sldId id="412" r:id="rId30"/>
    <p:sldId id="401" r:id="rId31"/>
    <p:sldId id="403" r:id="rId32"/>
    <p:sldId id="411" r:id="rId33"/>
    <p:sldId id="338" r:id="rId34"/>
    <p:sldId id="423" r:id="rId35"/>
    <p:sldId id="387" r:id="rId36"/>
    <p:sldId id="335" r:id="rId37"/>
    <p:sldId id="264" r:id="rId38"/>
  </p:sldIdLst>
  <p:sldSz cx="12239625" cy="6840538"/>
  <p:notesSz cx="6858000" cy="9144000"/>
  <p:embeddedFontLst>
    <p:embeddedFont>
      <p:font typeface="Comic Sans MS" panose="030F0702030302020204" pitchFamily="66" charset="0"/>
      <p:regular r:id="rId40"/>
      <p:bold r:id="rId41"/>
      <p:italic r:id="rId42"/>
      <p:boldItalic r:id="rId43"/>
    </p:embeddedFont>
    <p:embeddedFont>
      <p:font typeface="Montserrat Black" panose="020B0604020202020204" charset="-52"/>
      <p:bold r:id="rId44"/>
      <p:boldItalic r:id="rId45"/>
    </p:embeddedFont>
    <p:embeddedFont>
      <p:font typeface="IBM Plex Mono" panose="020B0604020202020204" charset="-52"/>
      <p:regular r:id="rId46"/>
      <p:bold r:id="rId47"/>
      <p:italic r:id="rId48"/>
      <p:boldItalic r:id="rId49"/>
    </p:embeddedFont>
    <p:embeddedFont>
      <p:font typeface="Montserrat" panose="020B0604020202020204" charset="-52"/>
      <p:regular r:id="rId50"/>
      <p:bold r:id="rId51"/>
      <p:italic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Cambria Math" panose="02040503050406030204" pitchFamily="18" charset="0"/>
      <p:regular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74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613ab3f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bc613ab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9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840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77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443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3659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859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138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51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60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520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587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77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929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741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9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45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247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342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172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4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450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26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473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723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8589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95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529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9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855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2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8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7" y="374371"/>
            <a:ext cx="2262636" cy="4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1pPr>
            <a:lvl2pPr marL="1216061" lvl="1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2pPr>
            <a:lvl3pPr marL="1824091" lvl="2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3pPr>
            <a:lvl4pPr marL="2432121" lvl="3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4pPr>
            <a:lvl5pPr marL="3040151" lvl="4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5pPr>
            <a:lvl6pPr marL="3648182" lvl="5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6pPr>
            <a:lvl7pPr marL="4256212" lvl="6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7pPr>
            <a:lvl8pPr marL="4864242" lvl="7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8pPr>
            <a:lvl9pPr marL="5472273" lvl="8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 userDrawn="1">
          <p15:clr>
            <a:srgbClr val="FA7B17"/>
          </p15:clr>
        </p15:guide>
        <p15:guide id="2" orient="horz" pos="4022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pos="7228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ZvcWGTGUWbzqhZ1cbNwq4LgztayuScxc?usp=shar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8.emf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5.png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ZvcWGTGUWbzqhZ1cbNwq4LgztayuScxc?usp=sharin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orms.yandex.ru/u/6369eff5c09c02910cc362de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lms.skillfactory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2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3"/>
          <p:cNvSpPr txBox="1"/>
          <p:nvPr/>
        </p:nvSpPr>
        <p:spPr>
          <a:xfrm>
            <a:off x="519475" y="2578288"/>
            <a:ext cx="6649421" cy="246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811" bIns="60811" anchor="t" anchorCtr="0">
            <a:noAutofit/>
          </a:bodyPr>
          <a:lstStyle/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Математические основы 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lang="ru-RU"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Предварительная обработка</a:t>
            </a:r>
            <a:endParaRPr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14;p23"/>
          <p:cNvSpPr txBox="1"/>
          <p:nvPr/>
        </p:nvSpPr>
        <p:spPr>
          <a:xfrm>
            <a:off x="800059" y="5191647"/>
            <a:ext cx="6761884" cy="10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lnSpc>
                <a:spcPct val="141818"/>
              </a:lnSpc>
              <a:spcBef>
                <a:spcPts val="1330"/>
              </a:spcBef>
            </a:pPr>
            <a:r>
              <a:rPr lang="ru-RU" sz="2400" b="1" dirty="0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rPr>
              <a:t>Долганов Антон Юрьевич</a:t>
            </a:r>
            <a:endParaRPr sz="2400" b="1" dirty="0">
              <a:solidFill>
                <a:srgbClr val="01C6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 err="1">
                <a:solidFill>
                  <a:schemeClr val="bg1"/>
                </a:solidFill>
              </a:rPr>
              <a:t>УрФУ</a:t>
            </a:r>
            <a:r>
              <a:rPr lang="ru-RU" altLang="ru-RU" sz="1800" dirty="0">
                <a:solidFill>
                  <a:schemeClr val="bg1"/>
                </a:solidFill>
              </a:rPr>
              <a:t>, ИРИТ-РТФ, к.т.н.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bg1"/>
                </a:solidFill>
              </a:rPr>
              <a:t>anton.dolganov@urfu.ru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 dirty="0">
                <a:solidFill>
                  <a:schemeClr val="bg1"/>
                </a:solidFill>
              </a:rPr>
              <a:t>@</a:t>
            </a:r>
            <a:r>
              <a:rPr lang="en-US" altLang="ru-RU" sz="1800" dirty="0" err="1">
                <a:solidFill>
                  <a:schemeClr val="bg1"/>
                </a:solidFill>
              </a:rPr>
              <a:t>not_olga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DF9B44B-7BAD-4BB5-B40B-80E00529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53" y="873070"/>
            <a:ext cx="11401741" cy="827739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Добавочный пример про «а зачем Стандартизировать»?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3443003" y="2380862"/>
          <a:ext cx="50459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Возраст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Зарплата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Аркадий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Борис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Василий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0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899798B-ED0F-4D29-861F-30550170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Стандартизация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A01CC42-94F2-43CF-A3A7-F3A175C90409}"/>
                  </a:ext>
                </a:extLst>
              </p:cNvPr>
              <p:cNvSpPr/>
              <p:nvPr/>
            </p:nvSpPr>
            <p:spPr>
              <a:xfrm>
                <a:off x="2927648" y="1700808"/>
                <a:ext cx="3019735" cy="104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A01CC42-94F2-43CF-A3A7-F3A175C90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00808"/>
                <a:ext cx="3019735" cy="104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4350475-4078-4167-B69B-E786750CBB54}"/>
                  </a:ext>
                </a:extLst>
              </p:cNvPr>
              <p:cNvSpPr/>
              <p:nvPr/>
            </p:nvSpPr>
            <p:spPr>
              <a:xfrm>
                <a:off x="335360" y="2636912"/>
                <a:ext cx="6933187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среднее значение 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4350475-4078-4167-B69B-E786750CB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636912"/>
                <a:ext cx="6933187" cy="424796"/>
              </a:xfrm>
              <a:prstGeom prst="rect">
                <a:avLst/>
              </a:prstGeom>
              <a:blipFill>
                <a:blip r:embed="rId5"/>
                <a:stretch>
                  <a:fillRect t="-7246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58A90018-CC4F-4D39-9405-1F1B0D10D04F}"/>
                  </a:ext>
                </a:extLst>
              </p:cNvPr>
              <p:cNvSpPr/>
              <p:nvPr/>
            </p:nvSpPr>
            <p:spPr>
              <a:xfrm>
                <a:off x="1998263" y="3177837"/>
                <a:ext cx="5969945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стандартное отклонение 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58A90018-CC4F-4D39-9405-1F1B0D10D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263" y="3177837"/>
                <a:ext cx="5969945" cy="424796"/>
              </a:xfrm>
              <a:prstGeom prst="rect">
                <a:avLst/>
              </a:prstGeom>
              <a:blipFill>
                <a:blip r:embed="rId6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D3EF890-5C92-4CAC-AF95-48DD9F070548}"/>
                  </a:ext>
                </a:extLst>
              </p:cNvPr>
              <p:cNvSpPr/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D3EF890-5C92-4CAC-AF95-48DD9F070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5C67F83-9B0F-4DC7-829D-0B76B14BC37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1700808"/>
            <a:ext cx="3464630" cy="237626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7CF4E7D-323C-48AD-8C77-D94327180F1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4428767"/>
            <a:ext cx="3528392" cy="2429233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FDD36E1-8EF9-4AF7-8459-1BF8D735DB79}"/>
              </a:ext>
            </a:extLst>
          </p:cNvPr>
          <p:cNvSpPr/>
          <p:nvPr/>
        </p:nvSpPr>
        <p:spPr>
          <a:xfrm>
            <a:off x="119336" y="378904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932757F-24F8-4D5D-B8FF-F5958BB0EEF7}"/>
              </a:ext>
            </a:extLst>
          </p:cNvPr>
          <p:cNvSpPr/>
          <p:nvPr/>
        </p:nvSpPr>
        <p:spPr>
          <a:xfrm>
            <a:off x="191344" y="4437112"/>
            <a:ext cx="7374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Standard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prep.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StandardScaler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50FB0F8-6D2F-40C4-9DFD-06F337E853D5}"/>
              </a:ext>
            </a:extLst>
          </p:cNvPr>
          <p:cNvSpPr/>
          <p:nvPr/>
        </p:nvSpPr>
        <p:spPr>
          <a:xfrm>
            <a:off x="191344" y="5085184"/>
            <a:ext cx="58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Standard.mean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_,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Standard.scale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914152B-27B5-4A33-8292-35BE92AE802D}"/>
              </a:ext>
            </a:extLst>
          </p:cNvPr>
          <p:cNvSpPr/>
          <p:nvPr/>
        </p:nvSpPr>
        <p:spPr>
          <a:xfrm>
            <a:off x="263352" y="5661248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X_scaled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Standard.transform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(X)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16502E3-C96B-48B6-A9FC-0AF67340B0D7}"/>
              </a:ext>
            </a:extLst>
          </p:cNvPr>
          <p:cNvSpPr/>
          <p:nvPr/>
        </p:nvSpPr>
        <p:spPr>
          <a:xfrm>
            <a:off x="263352" y="6165304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X_new_scaled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Standard.transform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X_new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E2F6A4-721B-463F-B904-BC8E29B9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Нормализация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D4022327-8EB7-4E32-9CB4-9EA35C22E1CB}"/>
                  </a:ext>
                </a:extLst>
              </p:cNvPr>
              <p:cNvSpPr/>
              <p:nvPr/>
            </p:nvSpPr>
            <p:spPr>
              <a:xfrm>
                <a:off x="3647728" y="1700808"/>
                <a:ext cx="301973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D4022327-8EB7-4E32-9CB4-9EA35C22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1700808"/>
                <a:ext cx="3019735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2FDF59C-247C-475E-AF60-4E090E353994}"/>
                  </a:ext>
                </a:extLst>
              </p:cNvPr>
              <p:cNvSpPr/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2FDF59C-247C-475E-AF60-4E090E353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06FE74-CF2A-4569-8DA2-051F28223EE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240" y="1844824"/>
            <a:ext cx="3464630" cy="23762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D8CB62-7FE1-4A37-8E97-F9F517655C6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4352925"/>
            <a:ext cx="3638550" cy="250507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C2F200E-4086-4B71-9EC0-AB9C062F8A04}"/>
              </a:ext>
            </a:extLst>
          </p:cNvPr>
          <p:cNvSpPr/>
          <p:nvPr/>
        </p:nvSpPr>
        <p:spPr>
          <a:xfrm>
            <a:off x="335360" y="3861048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6CE0B2F-8547-4EF8-9F38-8E909210D35F}"/>
              </a:ext>
            </a:extLst>
          </p:cNvPr>
          <p:cNvSpPr/>
          <p:nvPr/>
        </p:nvSpPr>
        <p:spPr>
          <a:xfrm>
            <a:off x="407368" y="4509120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MinMax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prep.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MinMaxScaler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63A67D-E63A-43D3-A34B-C535A51DB694}"/>
              </a:ext>
            </a:extLst>
          </p:cNvPr>
          <p:cNvSpPr/>
          <p:nvPr/>
        </p:nvSpPr>
        <p:spPr>
          <a:xfrm>
            <a:off x="407368" y="5157192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MinMax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.transform(X)</a:t>
            </a:r>
          </a:p>
        </p:txBody>
      </p:sp>
    </p:spTree>
    <p:extLst>
      <p:ext uri="{BB962C8B-B14F-4D97-AF65-F5344CB8AC3E}">
        <p14:creationId xmlns:p14="http://schemas.microsoft.com/office/powerpoint/2010/main" val="163475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B0E1987-8185-4FD1-9C83-1AE8B2E2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Анализ Выбросов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A20E79-23A3-49ED-A863-7D978FEAB2CD}"/>
              </a:ext>
            </a:extLst>
          </p:cNvPr>
          <p:cNvSpPr/>
          <p:nvPr/>
        </p:nvSpPr>
        <p:spPr>
          <a:xfrm>
            <a:off x="4460431" y="2420888"/>
            <a:ext cx="7754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20E72EC-E6D6-407C-9C38-913467DF0971}"/>
              </a:ext>
            </a:extLst>
          </p:cNvPr>
          <p:cNvSpPr/>
          <p:nvPr/>
        </p:nvSpPr>
        <p:spPr>
          <a:xfrm>
            <a:off x="4476057" y="2936612"/>
            <a:ext cx="7746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RobustSc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prep.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RobustScaler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		quantile_range=(q1, q2))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265DC0-6CD7-4DB9-9175-7B7F53C844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84" y="2204864"/>
            <a:ext cx="3638550" cy="249555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7437D5B-245D-4434-ACC7-4BA5DC72AA29}"/>
              </a:ext>
            </a:extLst>
          </p:cNvPr>
          <p:cNvSpPr/>
          <p:nvPr/>
        </p:nvSpPr>
        <p:spPr>
          <a:xfrm>
            <a:off x="983432" y="2708920"/>
            <a:ext cx="216024" cy="1656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723460-7CFF-48A4-9C6B-D54752849101}"/>
              </a:ext>
            </a:extLst>
          </p:cNvPr>
          <p:cNvSpPr/>
          <p:nvPr/>
        </p:nvSpPr>
        <p:spPr>
          <a:xfrm>
            <a:off x="3935760" y="3356992"/>
            <a:ext cx="216024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9856" y="3717032"/>
            <a:ext cx="5680674" cy="30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7A64AB-7270-487B-B0FB-7CA8403E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Степенное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73B0211-CE2E-4E0A-B37B-8C1352261F23}"/>
                  </a:ext>
                </a:extLst>
              </p:cNvPr>
              <p:cNvSpPr/>
              <p:nvPr/>
            </p:nvSpPr>
            <p:spPr>
              <a:xfrm>
                <a:off x="-384720" y="4221088"/>
                <a:ext cx="2973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73B0211-CE2E-4E0A-B37B-8C1352261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4720" y="4221088"/>
                <a:ext cx="29730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3D0163F-FD9E-40CB-AF26-7F6CF77CEF18}"/>
                  </a:ext>
                </a:extLst>
              </p:cNvPr>
              <p:cNvSpPr/>
              <p:nvPr/>
            </p:nvSpPr>
            <p:spPr>
              <a:xfrm>
                <a:off x="-436388" y="4941168"/>
                <a:ext cx="2973058" cy="639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ra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3D0163F-FD9E-40CB-AF26-7F6CF77CE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388" y="4941168"/>
                <a:ext cx="2973058" cy="639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C031EBA-61A7-4680-BCD2-62A435C6B1ED}"/>
                  </a:ext>
                </a:extLst>
              </p:cNvPr>
              <p:cNvSpPr/>
              <p:nvPr/>
            </p:nvSpPr>
            <p:spPr>
              <a:xfrm>
                <a:off x="-223050" y="5733256"/>
                <a:ext cx="2973058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C031EBA-61A7-4680-BCD2-62A435C6B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050" y="5733256"/>
                <a:ext cx="2973058" cy="6079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CD407E60-392B-48D7-B415-A9B14FA5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3557" y="2234659"/>
            <a:ext cx="2075386" cy="14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0203257-6F16-47EA-959D-5C7A23E14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929809"/>
            <a:ext cx="3126812" cy="21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38B228-CEE8-4D4A-8C6D-93B22E3D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1" y="1916832"/>
            <a:ext cx="3096345" cy="207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FD34833-1E92-4A7A-B49E-4B06EC99A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929604"/>
            <a:ext cx="3097708" cy="214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00560AE-AAA3-4562-8B46-29D4191CAC31}"/>
              </a:ext>
            </a:extLst>
          </p:cNvPr>
          <p:cNvSpPr/>
          <p:nvPr/>
        </p:nvSpPr>
        <p:spPr>
          <a:xfrm>
            <a:off x="5375920" y="2996952"/>
            <a:ext cx="6494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PowerTr = 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prep.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PowerTransformer</a:t>
            </a:r>
            <a:r>
              <a:rPr lang="fr-F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.f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it</a:t>
            </a:r>
            <a:r>
              <a:rPr lang="fr-F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2C5E70E-F3F0-4210-ACE2-C87E9C9545ED}"/>
              </a:ext>
            </a:extLst>
          </p:cNvPr>
          <p:cNvSpPr/>
          <p:nvPr/>
        </p:nvSpPr>
        <p:spPr>
          <a:xfrm>
            <a:off x="5303912" y="2492896"/>
            <a:ext cx="6624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</p:spTree>
    <p:extLst>
      <p:ext uri="{BB962C8B-B14F-4D97-AF65-F5344CB8AC3E}">
        <p14:creationId xmlns:p14="http://schemas.microsoft.com/office/powerpoint/2010/main" val="15645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9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2.4 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38527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DDC3B67-7B56-4494-BB01-FB467424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Категориальные Признаки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/>
              <p:nvPr/>
            </p:nvSpPr>
            <p:spPr>
              <a:xfrm>
                <a:off x="262078" y="1970421"/>
                <a:ext cx="4901049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Цвет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 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{</a:t>
                </a:r>
                <a:r>
                  <a:rPr lang="ru-RU" sz="2800" dirty="0">
                    <a:solidFill>
                      <a:schemeClr val="accent2"/>
                    </a:solidFill>
                    <a:latin typeface="Montserrat" panose="00000500000000000000" pitchFamily="2" charset="-52"/>
                  </a:rPr>
                  <a:t>Красный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chemeClr val="bg2"/>
                    </a:solidFill>
                    <a:latin typeface="Montserrat" panose="00000500000000000000" pitchFamily="2" charset="-52"/>
                  </a:rPr>
                  <a:t>Зеленый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rgbClr val="0070C0"/>
                    </a:solidFill>
                    <a:latin typeface="Montserrat" panose="00000500000000000000" pitchFamily="2" charset="-52"/>
                  </a:rPr>
                  <a:t>Синий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Белый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}</a:t>
                </a: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78" y="1970421"/>
                <a:ext cx="4901049" cy="1815882"/>
              </a:xfrm>
              <a:prstGeom prst="rect">
                <a:avLst/>
              </a:prstGeom>
              <a:blipFill>
                <a:blip r:embed="rId4"/>
                <a:stretch>
                  <a:fillRect l="-2612" b="-8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574B60-76B7-4898-B02E-756C22FE9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730" y="1753146"/>
            <a:ext cx="4149117" cy="31249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2E5F38-9D50-4242-9ECE-B32611A593B9}"/>
              </a:ext>
            </a:extLst>
          </p:cNvPr>
          <p:cNvSpPr txBox="1"/>
          <p:nvPr/>
        </p:nvSpPr>
        <p:spPr>
          <a:xfrm>
            <a:off x="4534383" y="5387227"/>
            <a:ext cx="6117220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https://www.whichcar.com.au/car-news/what-is-the-most-popular-car-colour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4B90F-EA0B-4F38-B8C0-E26D7CD2B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1370" y="709196"/>
            <a:ext cx="1871993" cy="55220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A7ED15-DB95-4BB2-91FB-9F1CB4265057}"/>
              </a:ext>
            </a:extLst>
          </p:cNvPr>
          <p:cNvSpPr txBox="1"/>
          <p:nvPr/>
        </p:nvSpPr>
        <p:spPr>
          <a:xfrm>
            <a:off x="6478930" y="6265403"/>
            <a:ext cx="6128794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https://dailyinfographic.com/most-popular-car-colors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1A192F0-01C7-4903-9041-A645CAED7727}"/>
              </a:ext>
            </a:extLst>
          </p:cNvPr>
          <p:cNvSpPr/>
          <p:nvPr/>
        </p:nvSpPr>
        <p:spPr>
          <a:xfrm>
            <a:off x="425304" y="3955563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Цвет</a:t>
            </a:r>
            <a:r>
              <a:rPr lang="en-US" sz="3200" dirty="0">
                <a:solidFill>
                  <a:schemeClr val="bg1"/>
                </a:solidFill>
              </a:rPr>
              <a:t>  {1,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2,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3,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4}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035D391-6B25-442D-94A6-B3AA68361B6F}"/>
              </a:ext>
            </a:extLst>
          </p:cNvPr>
          <p:cNvSpPr/>
          <p:nvPr/>
        </p:nvSpPr>
        <p:spPr>
          <a:xfrm>
            <a:off x="536726" y="4690749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Ordinal Encoding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7" grpId="0"/>
      <p:bldP spid="20" grpId="0"/>
      <p:bldP spid="24" grpId="0"/>
      <p:bldP spid="2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3CAE1D6-E696-4191-A92C-0F08EA0B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00" y="873070"/>
            <a:ext cx="7732216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Категориальные Данные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39E284-B600-4D07-A0F1-3DA0777E1F86}"/>
              </a:ext>
            </a:extLst>
          </p:cNvPr>
          <p:cNvSpPr/>
          <p:nvPr/>
        </p:nvSpPr>
        <p:spPr>
          <a:xfrm>
            <a:off x="407368" y="2132856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Номинальные</a:t>
            </a:r>
            <a:r>
              <a:rPr lang="en-US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(Nominal)</a:t>
            </a: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данные</a:t>
            </a:r>
          </a:p>
          <a:p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	 цвет, пол, язык</a:t>
            </a:r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, …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14187C-B2EA-4B87-B7B7-2A9464DCF920}"/>
              </a:ext>
            </a:extLst>
          </p:cNvPr>
          <p:cNvSpPr/>
          <p:nvPr/>
        </p:nvSpPr>
        <p:spPr>
          <a:xfrm>
            <a:off x="479376" y="1628800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Характеристики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EDBE0-36B5-4F3D-8D1C-A47A66F524D8}"/>
              </a:ext>
            </a:extLst>
          </p:cNvPr>
          <p:cNvSpPr/>
          <p:nvPr/>
        </p:nvSpPr>
        <p:spPr>
          <a:xfrm>
            <a:off x="407368" y="3429000"/>
            <a:ext cx="367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Ты женат: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да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нет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FE7770A-6B68-4F64-BEC0-9229C0D4A0E0}"/>
              </a:ext>
            </a:extLst>
          </p:cNvPr>
          <p:cNvSpPr/>
          <p:nvPr/>
        </p:nvSpPr>
        <p:spPr>
          <a:xfrm>
            <a:off x="1919536" y="3861048"/>
            <a:ext cx="1368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1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E5C338-AA55-4ABB-AD48-B58B26D0FCEE}"/>
              </a:ext>
            </a:extLst>
          </p:cNvPr>
          <p:cNvSpPr/>
          <p:nvPr/>
        </p:nvSpPr>
        <p:spPr>
          <a:xfrm>
            <a:off x="8871735" y="3370509"/>
            <a:ext cx="1368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0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1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2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67347CC-9DD5-4E8E-88FF-89F195900C73}"/>
              </a:ext>
            </a:extLst>
          </p:cNvPr>
          <p:cNvSpPr/>
          <p:nvPr/>
        </p:nvSpPr>
        <p:spPr>
          <a:xfrm>
            <a:off x="9915851" y="3346210"/>
            <a:ext cx="1368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3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2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1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9952F8D-FFF3-49E2-8EDE-B3F6A0EECE23}"/>
              </a:ext>
            </a:extLst>
          </p:cNvPr>
          <p:cNvSpPr/>
          <p:nvPr/>
        </p:nvSpPr>
        <p:spPr>
          <a:xfrm>
            <a:off x="470868" y="5307304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Категориальные данные могут быть представлены в виде числовых значений.</a:t>
            </a:r>
          </a:p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 что эти числа не имеют математического значения (1+2 =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EFDE9-0936-4C59-8F0D-BCEA1926F9DF}"/>
              </a:ext>
            </a:extLst>
          </p:cNvPr>
          <p:cNvSpPr txBox="1"/>
          <p:nvPr/>
        </p:nvSpPr>
        <p:spPr>
          <a:xfrm>
            <a:off x="3215680" y="414908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Бинарные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0BDBE7-8C7C-4570-A2C9-3C01A29F49DD}"/>
              </a:ext>
            </a:extLst>
          </p:cNvPr>
          <p:cNvSpPr/>
          <p:nvPr/>
        </p:nvSpPr>
        <p:spPr>
          <a:xfrm>
            <a:off x="5879976" y="2852936"/>
            <a:ext cx="6912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На каком языке ты говоришь: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русский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английский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китайский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арабский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One-hot Encoding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F9E4355-29C7-4512-9338-3FC738755760}"/>
              </a:ext>
            </a:extLst>
          </p:cNvPr>
          <p:cNvSpPr/>
          <p:nvPr/>
        </p:nvSpPr>
        <p:spPr>
          <a:xfrm>
            <a:off x="623392" y="1690224"/>
            <a:ext cx="8957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Цвет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  {</a:t>
            </a:r>
            <a:r>
              <a:rPr lang="ru-RU" sz="3200" dirty="0">
                <a:solidFill>
                  <a:schemeClr val="accent2"/>
                </a:solidFill>
                <a:latin typeface="Montserrat" panose="00000500000000000000" pitchFamily="2" charset="-52"/>
              </a:rPr>
              <a:t>Красный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200" dirty="0">
                <a:solidFill>
                  <a:schemeClr val="bg2"/>
                </a:solidFill>
                <a:latin typeface="Montserrat" panose="00000500000000000000" pitchFamily="2" charset="-52"/>
              </a:rPr>
              <a:t>Зеленый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Montserrat" panose="00000500000000000000" pitchFamily="2" charset="-52"/>
              </a:rPr>
              <a:t>Синий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Белый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2CD5BA-2E8A-411C-BB79-1D5BCAF3FF49}"/>
              </a:ext>
            </a:extLst>
          </p:cNvPr>
          <p:cNvSpPr/>
          <p:nvPr/>
        </p:nvSpPr>
        <p:spPr>
          <a:xfrm>
            <a:off x="623392" y="2549426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Цвет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  {1,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2,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3,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4}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1E3F77-7B8C-4EFD-AEB0-0A46D77FC7D7}"/>
              </a:ext>
            </a:extLst>
          </p:cNvPr>
          <p:cNvSpPr/>
          <p:nvPr/>
        </p:nvSpPr>
        <p:spPr>
          <a:xfrm>
            <a:off x="1031776" y="5706959"/>
            <a:ext cx="11160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pd.get_dummies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ru-RU" sz="3200" dirty="0">
                <a:solidFill>
                  <a:srgbClr val="C00000"/>
                </a:solidFill>
                <a:latin typeface="Courier New" panose="02070309020205020404" pitchFamily="49" charset="0"/>
              </a:rPr>
              <a:t>Цвет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</a:rPr>
              <a:t>], prefix = 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ru-RU" sz="3200" dirty="0">
                <a:solidFill>
                  <a:srgbClr val="C00000"/>
                </a:solidFill>
                <a:latin typeface="Courier New" panose="02070309020205020404" pitchFamily="49" charset="0"/>
              </a:rPr>
              <a:t>Цвет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32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/>
              <p:nvPr/>
            </p:nvSpPr>
            <p:spPr>
              <a:xfrm>
                <a:off x="650441" y="3513427"/>
                <a:ext cx="329442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1" y="3513427"/>
                <a:ext cx="329442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/>
              <p:nvPr/>
            </p:nvSpPr>
            <p:spPr>
              <a:xfrm>
                <a:off x="656254" y="4428048"/>
                <a:ext cx="45377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unique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54" y="4428048"/>
                <a:ext cx="45377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5">
            <a:extLst>
              <a:ext uri="{FF2B5EF4-FFF2-40B4-BE49-F238E27FC236}">
                <a16:creationId xmlns:a16="http://schemas.microsoft.com/office/drawing/2014/main" id="{53B1B93F-0A5C-484E-A481-E889EB62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97930"/>
              </p:ext>
            </p:extLst>
          </p:nvPr>
        </p:nvGraphicFramePr>
        <p:xfrm>
          <a:off x="4731198" y="2484648"/>
          <a:ext cx="2729603" cy="2800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29603">
                  <a:extLst>
                    <a:ext uri="{9D8B030D-6E8A-4147-A177-3AD203B41FA5}">
                      <a16:colId xmlns:a16="http://schemas.microsoft.com/office/drawing/2014/main" val="405659326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Цвет</a:t>
                      </a:r>
                      <a:endParaRPr lang="ru-RU" sz="1200" dirty="0"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12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58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Зеленый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Синий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89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  <a:sym typeface="Arial"/>
                        </a:rPr>
                        <a:t>Белый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05512"/>
                  </a:ext>
                </a:extLst>
              </a:tr>
            </a:tbl>
          </a:graphicData>
        </a:graphic>
      </p:graphicFrame>
      <p:graphicFrame>
        <p:nvGraphicFramePr>
          <p:cNvPr id="14" name="Таблица 3">
            <a:extLst>
              <a:ext uri="{FF2B5EF4-FFF2-40B4-BE49-F238E27FC236}">
                <a16:creationId xmlns:a16="http://schemas.microsoft.com/office/drawing/2014/main" id="{4F16CF7F-992E-426F-84B3-BD934B5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95452"/>
              </p:ext>
            </p:extLst>
          </p:nvPr>
        </p:nvGraphicFramePr>
        <p:xfrm>
          <a:off x="7616616" y="2444133"/>
          <a:ext cx="4447600" cy="2819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207">
                  <a:extLst>
                    <a:ext uri="{9D8B030D-6E8A-4147-A177-3AD203B41FA5}">
                      <a16:colId xmlns:a16="http://schemas.microsoft.com/office/drawing/2014/main" val="2344527463"/>
                    </a:ext>
                  </a:extLst>
                </a:gridCol>
                <a:gridCol w="1222131">
                  <a:extLst>
                    <a:ext uri="{9D8B030D-6E8A-4147-A177-3AD203B41FA5}">
                      <a16:colId xmlns:a16="http://schemas.microsoft.com/office/drawing/2014/main" val="556985766"/>
                    </a:ext>
                  </a:extLst>
                </a:gridCol>
                <a:gridCol w="1072661">
                  <a:extLst>
                    <a:ext uri="{9D8B030D-6E8A-4147-A177-3AD203B41FA5}">
                      <a16:colId xmlns:a16="http://schemas.microsoft.com/office/drawing/2014/main" val="3450339264"/>
                    </a:ext>
                  </a:extLst>
                </a:gridCol>
                <a:gridCol w="1018601">
                  <a:extLst>
                    <a:ext uri="{9D8B030D-6E8A-4147-A177-3AD203B41FA5}">
                      <a16:colId xmlns:a16="http://schemas.microsoft.com/office/drawing/2014/main" val="288270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Зеленый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Синий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Цвет Белый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371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654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74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559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2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One-hot Encoding</a:t>
            </a: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по Взрослому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5400" y="1916832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sklearn.preprocessing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OneHotEncoder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0784" y="2658624"/>
            <a:ext cx="12121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OHE = 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OneHotEncoder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drop=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urier New" panose="02070309020205020404" pitchFamily="49" charset="0"/>
              </a:rPr>
              <a:t>if_binary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handle_unknown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'ignore'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sparse=</a:t>
            </a:r>
            <a:r>
              <a:rPr lang="en-US" sz="2000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8E1E63C-8FB1-4C0C-B9A0-EF8FDB860EC9}"/>
              </a:ext>
            </a:extLst>
          </p:cNvPr>
          <p:cNvSpPr/>
          <p:nvPr/>
        </p:nvSpPr>
        <p:spPr>
          <a:xfrm>
            <a:off x="524224" y="353638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OHE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60438" y="5178657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X_OHE_New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OHE.transform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X_new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8E1E63C-8FB1-4C0C-B9A0-EF8FDB860EC9}"/>
              </a:ext>
            </a:extLst>
          </p:cNvPr>
          <p:cNvSpPr/>
          <p:nvPr/>
        </p:nvSpPr>
        <p:spPr>
          <a:xfrm>
            <a:off x="595143" y="4313471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X_OHE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OHE.transform</a:t>
            </a:r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(X)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8" grpId="0"/>
      <p:bldP spid="1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2576236" y="2184270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Есть ли вопросы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576235" y="5636764"/>
            <a:ext cx="8296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https://miro.com/app/board/uXjVPHHTjvc=/</a:t>
            </a:r>
            <a:endParaRPr lang="ru-RU" sz="2800" dirty="0">
              <a:solidFill>
                <a:schemeClr val="bg2"/>
              </a:solidFill>
            </a:endParaRPr>
          </a:p>
        </p:txBody>
      </p:sp>
      <p:sp>
        <p:nvSpPr>
          <p:cNvPr id="10" name="Google Shape;139;p26">
            <a:extLst>
              <a:ext uri="{FF2B5EF4-FFF2-40B4-BE49-F238E27FC236}">
                <a16:creationId xmlns:a16="http://schemas.microsoft.com/office/drawing/2014/main" id="{5651F600-7461-4DE3-8B0F-37F23E5EB074}"/>
              </a:ext>
            </a:extLst>
          </p:cNvPr>
          <p:cNvSpPr txBox="1"/>
          <p:nvPr/>
        </p:nvSpPr>
        <p:spPr>
          <a:xfrm>
            <a:off x="2576235" y="3066817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Материалы на платформе?</a:t>
            </a:r>
          </a:p>
        </p:txBody>
      </p:sp>
      <p:sp>
        <p:nvSpPr>
          <p:cNvPr id="12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76233" y="377372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Тесты «норм»?</a:t>
            </a:r>
          </a:p>
        </p:txBody>
      </p:sp>
    </p:spTree>
    <p:extLst>
      <p:ext uri="{BB962C8B-B14F-4D97-AF65-F5344CB8AC3E}">
        <p14:creationId xmlns:p14="http://schemas.microsoft.com/office/powerpoint/2010/main" val="1530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52879BB-1934-4FE1-B8B1-1ADE154456B6}"/>
              </a:ext>
            </a:extLst>
          </p:cNvPr>
          <p:cNvSpPr txBox="1">
            <a:spLocks/>
          </p:cNvSpPr>
          <p:nvPr/>
        </p:nvSpPr>
        <p:spPr>
          <a:xfrm>
            <a:off x="2273894" y="1089768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</a:rPr>
              <a:t>Предварительна Обработка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4B9B8-1AC1-4659-8B41-33178206ED63}"/>
              </a:ext>
            </a:extLst>
          </p:cNvPr>
          <p:cNvSpPr/>
          <p:nvPr/>
        </p:nvSpPr>
        <p:spPr>
          <a:xfrm>
            <a:off x="191344" y="2060848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81297E8-BB84-49CE-8BA7-6923E295C22F}"/>
              </a:ext>
            </a:extLst>
          </p:cNvPr>
          <p:cNvSpPr/>
          <p:nvPr/>
        </p:nvSpPr>
        <p:spPr>
          <a:xfrm>
            <a:off x="778840" y="2650624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preprocessing.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Method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66D2BE-4521-47D4-B072-0229F5091E37}"/>
              </a:ext>
            </a:extLst>
          </p:cNvPr>
          <p:cNvSpPr/>
          <p:nvPr/>
        </p:nvSpPr>
        <p:spPr>
          <a:xfrm>
            <a:off x="310216" y="3634736"/>
            <a:ext cx="10225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Prep_data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.transform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ADD47B-92BC-4456-9C05-30D0927951B1}"/>
              </a:ext>
            </a:extLst>
          </p:cNvPr>
          <p:cNvSpPr/>
          <p:nvPr/>
        </p:nvSpPr>
        <p:spPr>
          <a:xfrm>
            <a:off x="227920" y="4371960"/>
            <a:ext cx="10225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Prep_data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</a:rPr>
              <a:t>_2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.transform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</a:rPr>
              <a:t>_2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06911E1-07B3-42ED-AEAB-3720D7B28FB8}"/>
              </a:ext>
            </a:extLst>
          </p:cNvPr>
          <p:cNvSpPr/>
          <p:nvPr/>
        </p:nvSpPr>
        <p:spPr>
          <a:xfrm>
            <a:off x="263352" y="5173192"/>
            <a:ext cx="11161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DF_rescaled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.inverse_transform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Prep_data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81297E8-BB84-49CE-8BA7-6923E295C22F}"/>
              </a:ext>
            </a:extLst>
          </p:cNvPr>
          <p:cNvSpPr/>
          <p:nvPr/>
        </p:nvSpPr>
        <p:spPr>
          <a:xfrm>
            <a:off x="839800" y="3159640"/>
            <a:ext cx="3073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.fit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(DF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792162" y="1454953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Google </a:t>
            </a:r>
            <a:r>
              <a:rPr lang="en-US" sz="399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Golab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F16201-95A5-4750-924D-7A5763726345}"/>
              </a:ext>
            </a:extLst>
          </p:cNvPr>
          <p:cNvSpPr txBox="1"/>
          <p:nvPr/>
        </p:nvSpPr>
        <p:spPr>
          <a:xfrm>
            <a:off x="2165508" y="3132397"/>
            <a:ext cx="8296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hlinkClick r:id="rId4"/>
              </a:rPr>
              <a:t>https://colab.research.google.com/drive/1ZvcWGTGUWbzqhZ1cbNwq4LgztayuScxc?usp=sharing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FDCC7-2792-470E-A400-B53D8BBD4C21}"/>
              </a:ext>
            </a:extLst>
          </p:cNvPr>
          <p:cNvSpPr txBox="1"/>
          <p:nvPr/>
        </p:nvSpPr>
        <p:spPr>
          <a:xfrm>
            <a:off x="1192104" y="2567929"/>
            <a:ext cx="8785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Montserrat" panose="00000500000000000000" pitchFamily="2" charset="-52"/>
              </a:rPr>
              <a:t>Про предварительную обработку </a:t>
            </a:r>
          </a:p>
        </p:txBody>
      </p:sp>
    </p:spTree>
    <p:extLst>
      <p:ext uri="{BB962C8B-B14F-4D97-AF65-F5344CB8AC3E}">
        <p14:creationId xmlns:p14="http://schemas.microsoft.com/office/powerpoint/2010/main" val="39096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2.4 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283351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3A15B5-E502-489B-B08E-C715241B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3070"/>
            <a:ext cx="1187105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Источники Новых Признаков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CD6F8-0592-4EB0-86F0-15C5B6246706}"/>
              </a:ext>
            </a:extLst>
          </p:cNvPr>
          <p:cNvSpPr txBox="1"/>
          <p:nvPr/>
        </p:nvSpPr>
        <p:spPr>
          <a:xfrm>
            <a:off x="766488" y="1594383"/>
            <a:ext cx="10130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endParaRPr lang="ru-RU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0AD08-F97C-4F17-9A30-D42719182D90}"/>
              </a:ext>
            </a:extLst>
          </p:cNvPr>
          <p:cNvSpPr txBox="1"/>
          <p:nvPr/>
        </p:nvSpPr>
        <p:spPr>
          <a:xfrm>
            <a:off x="775378" y="2465107"/>
            <a:ext cx="11654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Знания, специфичные для предметной области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7568A-E979-44A2-ADA4-4299459C05A7}"/>
              </a:ext>
            </a:extLst>
          </p:cNvPr>
          <p:cNvSpPr txBox="1"/>
          <p:nvPr/>
        </p:nvSpPr>
        <p:spPr>
          <a:xfrm>
            <a:off x="766488" y="4661381"/>
            <a:ext cx="10360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Exploratory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ru-RU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C7C6-98D7-42A9-A628-66FC1E7C6E24}"/>
              </a:ext>
            </a:extLst>
          </p:cNvPr>
          <p:cNvSpPr txBox="1"/>
          <p:nvPr/>
        </p:nvSpPr>
        <p:spPr>
          <a:xfrm>
            <a:off x="775378" y="5382693"/>
            <a:ext cx="10360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Исследовательский анализ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3A53A-1367-4D8D-9398-C6979B0F4A4F}"/>
              </a:ext>
            </a:extLst>
          </p:cNvPr>
          <p:cNvSpPr txBox="1"/>
          <p:nvPr/>
        </p:nvSpPr>
        <p:spPr>
          <a:xfrm>
            <a:off x="1407408" y="3075881"/>
            <a:ext cx="62156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Чтение статей по теме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Обсуждения на </a:t>
            </a:r>
            <a:r>
              <a:rPr lang="ru-RU" sz="2800" dirty="0" err="1">
                <a:solidFill>
                  <a:schemeClr val="bg1"/>
                </a:solidFill>
                <a:latin typeface="Montserrat" panose="00000500000000000000" pitchFamily="2" charset="-52"/>
              </a:rPr>
              <a:t>Kaggle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</a:endParaRP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Научный руководитель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AB74E10-B0CB-4A75-8D1D-737C094B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64" y="3047752"/>
            <a:ext cx="4013821" cy="357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9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831839" y="1590659"/>
            <a:ext cx="10575946" cy="243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Поделитесь примером инженерии признаков из вашей предметной области?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553087" y="5140010"/>
            <a:ext cx="8296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https://miro.com/app/board/uXjVPHHTjvc=/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7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316A213-68D6-4A08-977E-DCC39FFF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Пропусков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27421690-8E7E-403F-8A0F-E92426BA353C}"/>
              </a:ext>
            </a:extLst>
          </p:cNvPr>
          <p:cNvSpPr/>
          <p:nvPr/>
        </p:nvSpPr>
        <p:spPr>
          <a:xfrm>
            <a:off x="4907868" y="3621083"/>
            <a:ext cx="1512167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3D6A0F-16E0-4C38-A354-8A2A424D1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805" y="1580252"/>
            <a:ext cx="23241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60F6C-02B9-4695-A2ED-709E455A21AA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1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882D52B6-F20D-4500-B8E3-8A0F3614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4E3906-6707-4C96-AA8E-D33CD8E05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856" y="1665977"/>
            <a:ext cx="2286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8F4E7-1BD8-4DE4-B34A-F29E7E09E95C}"/>
              </a:ext>
            </a:extLst>
          </p:cNvPr>
          <p:cNvSpPr txBox="1"/>
          <p:nvPr/>
        </p:nvSpPr>
        <p:spPr>
          <a:xfrm>
            <a:off x="876588" y="1831868"/>
            <a:ext cx="10773772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'Family_Size'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'Parch'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'SibSp'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18735E-00F1-415C-9174-A4E3AE112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74" y="2490954"/>
            <a:ext cx="3208681" cy="3658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131BFB-D57C-4353-B01A-B0DAE593F2BF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8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073D587-5489-4C5C-93B5-46DA34FE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489" y="4676174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D163BE7-63E6-4D8D-B2B7-3FEA35B52AFB}"/>
              </a:ext>
            </a:extLst>
          </p:cNvPr>
          <p:cNvSpPr/>
          <p:nvPr/>
        </p:nvSpPr>
        <p:spPr>
          <a:xfrm>
            <a:off x="263352" y="1988840"/>
            <a:ext cx="4752528" cy="430417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9F827-BC17-48EE-A7C2-A031FE61F1F0}"/>
              </a:ext>
            </a:extLst>
          </p:cNvPr>
          <p:cNvSpPr txBox="1"/>
          <p:nvPr/>
        </p:nvSpPr>
        <p:spPr>
          <a:xfrm>
            <a:off x="1703512" y="3573016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omic Sans MS" panose="030F0702030302020204" pitchFamily="66" charset="0"/>
              </a:rPr>
              <a:t>Metro</a:t>
            </a:r>
            <a:endParaRPr lang="ru-RU" sz="4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2447DD-E411-45C0-876B-80D84FD00310}"/>
              </a:ext>
            </a:extLst>
          </p:cNvPr>
          <p:cNvSpPr/>
          <p:nvPr/>
        </p:nvSpPr>
        <p:spPr>
          <a:xfrm>
            <a:off x="638824" y="2961819"/>
            <a:ext cx="5480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Слишком близко (плохо)</a:t>
            </a:r>
            <a:endParaRPr 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994D984-ADAA-4C77-81E2-F9D5CE95A530}"/>
              </a:ext>
            </a:extLst>
          </p:cNvPr>
          <p:cNvSpPr/>
          <p:nvPr/>
        </p:nvSpPr>
        <p:spPr>
          <a:xfrm>
            <a:off x="5303912" y="5877272"/>
            <a:ext cx="6691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Слишком далеко (тоже плохо)</a:t>
            </a:r>
            <a:endParaRPr lang="ru-RU" sz="3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8C5658F-01FC-4124-89D8-F03CB39DBE53}"/>
              </a:ext>
            </a:extLst>
          </p:cNvPr>
          <p:cNvSpPr/>
          <p:nvPr/>
        </p:nvSpPr>
        <p:spPr>
          <a:xfrm>
            <a:off x="4079776" y="4509120"/>
            <a:ext cx="2858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Оптимально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79BD071-3976-4A6B-8D2D-F2EBD9CDD28E}"/>
                  </a:ext>
                </a:extLst>
              </p:cNvPr>
              <p:cNvSpPr/>
              <p:nvPr/>
            </p:nvSpPr>
            <p:spPr>
              <a:xfrm>
                <a:off x="5071268" y="3573016"/>
                <a:ext cx="71207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𝐷𝑖𝑠𝑡𝑎𝑛𝑐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𝐶𝑒𝑛𝑡𝑒𝑟𝑒𝑑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𝐷𝑖𝑠𝑡𝑎𝑛𝑐𝑒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𝑐𝑟𝑖𝑡𝑖𝑐𝑎𝑙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79BD071-3976-4A6B-8D2D-F2EBD9CDD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68" y="3573016"/>
                <a:ext cx="71207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6C005D2-A2D1-47EE-831A-CBE2E6CC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487C91-BAC0-4B99-B2C1-A5B995C9E6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5138" t="5179" r="29034" b="12321"/>
          <a:stretch/>
        </p:blipFill>
        <p:spPr>
          <a:xfrm>
            <a:off x="335360" y="1556792"/>
            <a:ext cx="4947266" cy="52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B8DF394-AA72-4DBB-98A3-327F09240792}"/>
                  </a:ext>
                </a:extLst>
              </p:cNvPr>
              <p:cNvSpPr/>
              <p:nvPr/>
            </p:nvSpPr>
            <p:spPr>
              <a:xfrm>
                <a:off x="1192104" y="1713107"/>
                <a:ext cx="7234266" cy="4395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</a:rPr>
                  <a:t>Разные </a:t>
                </a:r>
                <a:r>
                  <a:rPr lang="ru-RU" sz="3200" dirty="0" err="1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</a:rPr>
                  <a:t>мат.операций</a:t>
                </a:r>
                <a:endParaRPr lang="ru-RU" sz="32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3600" b="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𝐶𝑜𝑛𝑠𝑡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∗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∗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B8DF394-AA72-4DBB-98A3-327F0924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04" y="1713107"/>
                <a:ext cx="7234266" cy="4395627"/>
              </a:xfrm>
              <a:prstGeom prst="rect">
                <a:avLst/>
              </a:prstGeom>
              <a:blipFill>
                <a:blip r:embed="rId4"/>
                <a:stretch>
                  <a:fillRect l="-2192" t="-1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635840" y="2081424"/>
                <a:ext cx="2139112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СИ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2081424"/>
                <a:ext cx="2139112" cy="768480"/>
              </a:xfrm>
              <a:prstGeom prst="rect">
                <a:avLst/>
              </a:prstGeom>
              <a:blipFill>
                <a:blip r:embed="rId5"/>
                <a:stretch>
                  <a:fillRect r="-4558" b="-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635840" y="2945520"/>
                <a:ext cx="1938736" cy="714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ИВР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2945520"/>
                <a:ext cx="1938736" cy="714939"/>
              </a:xfrm>
              <a:prstGeom prst="rect">
                <a:avLst/>
              </a:prstGeom>
              <a:blipFill>
                <a:blip r:embed="rId6"/>
                <a:stretch>
                  <a:fillRect r="-5346" b="-9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635840" y="3737608"/>
                <a:ext cx="2201628" cy="756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ВПР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3737608"/>
                <a:ext cx="2201628" cy="756554"/>
              </a:xfrm>
              <a:prstGeom prst="rect">
                <a:avLst/>
              </a:prstGeom>
              <a:blipFill>
                <a:blip r:embed="rId7"/>
                <a:stretch>
                  <a:fillRect r="-4709" b="-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9635840" y="4601704"/>
                <a:ext cx="2169568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П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АПР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4601704"/>
                <a:ext cx="2169568" cy="768480"/>
              </a:xfrm>
              <a:prstGeom prst="rect">
                <a:avLst/>
              </a:prstGeom>
              <a:blipFill>
                <a:blip r:embed="rId8"/>
                <a:stretch>
                  <a:fillRect r="-4775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3950208" y="5693248"/>
            <a:ext cx="82894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Баевский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Р.М. Методические рекомендации: Анализ вариабельности сердечного ритма при использовании различных электрокардиографических систем / Р.М.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Баевский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Г.Г. Иванов, Л.В.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Чирейкин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// Вестник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аритмологии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– 2001. – № 24. – С. 65-87.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976" y="2754784"/>
            <a:ext cx="4620917" cy="24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1192104" y="1822835"/>
            <a:ext cx="1079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Категориальные комбинации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9663B-6073-4C90-BD42-4DF220BDA883}"/>
              </a:ext>
            </a:extLst>
          </p:cNvPr>
          <p:cNvSpPr txBox="1"/>
          <p:nvPr/>
        </p:nvSpPr>
        <p:spPr>
          <a:xfrm>
            <a:off x="699757" y="2724500"/>
            <a:ext cx="11104548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'Sex_Pclass'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'Pclass'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.astype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FEF118-E2A7-4961-890B-571FD5943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35" y="3359938"/>
            <a:ext cx="2419350" cy="2667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C8EF1B-6B40-4FEF-B10C-50E3E6B9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177" y="3384829"/>
            <a:ext cx="2000250" cy="1066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526EC-4AC5-43E6-ABD3-D2B0DC5DD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031" y="3384829"/>
            <a:ext cx="2019300" cy="1543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D88A9D-FAC9-4B8F-8A85-EF5FE8328C0A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6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145FB7FB-FBF6-4549-9CC8-8008AD2A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489" y="4676174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</a:t>
            </a:r>
            <a:r>
              <a:rPr lang="en-US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</a:t>
            </a:r>
            <a:r>
              <a:rPr lang="en-US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2.4 Предварительная обработка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1E09D0-7C27-4A36-AD60-0E4D9DD03D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251" y="1547621"/>
            <a:ext cx="8428814" cy="467541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EE1AF79-766B-4127-B39A-32D3AE60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372" y="466319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Редкие Категории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ED5755-D8F1-40EE-90C0-5844217AC008}"/>
              </a:ext>
            </a:extLst>
          </p:cNvPr>
          <p:cNvSpPr/>
          <p:nvPr/>
        </p:nvSpPr>
        <p:spPr>
          <a:xfrm>
            <a:off x="3072113" y="5208609"/>
            <a:ext cx="6247952" cy="10144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55AE0-525E-49A8-9FF4-FEE74B863187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9D0D6331-F3E6-46A8-81A3-65895B5D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B189FF1-5EBA-4D8D-815E-A93E9DCB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Категориальное сопоставление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0A7E22E-177F-4627-B62A-84B223ED6223}"/>
              </a:ext>
            </a:extLst>
          </p:cNvPr>
          <p:cNvSpPr/>
          <p:nvPr/>
        </p:nvSpPr>
        <p:spPr>
          <a:xfrm>
            <a:off x="2008198" y="5742486"/>
            <a:ext cx="8312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cut_Feature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 = 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pd.cut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'Feature'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15B012"/>
                </a:solidFill>
                <a:latin typeface="Courier New" panose="02070309020205020404" pitchFamily="49" charset="0"/>
              </a:rPr>
              <a:t>q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FC862D-BA70-425F-A253-5DB610A3A26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104" y="1638899"/>
            <a:ext cx="5611115" cy="3710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CCF27E-8B2B-4A0C-AD09-E0512CAB64A0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2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7E3F9A6-6BE3-4DC7-80CF-D1AEC60B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A4E633-BB9C-476D-8878-FE47F4A25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064" y="1663578"/>
            <a:ext cx="2165343" cy="36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7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B189FF1-5EBA-4D8D-815E-A93E9DCB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Категориальное сопоставление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CF27E-8B2B-4A0C-AD09-E0512CAB64A0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2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7E3F9A6-6BE3-4DC7-80CF-D1AEC60B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9C6D9E9-AE09-44BE-AEF8-BEF2381C21FB}"/>
              </a:ext>
            </a:extLst>
          </p:cNvPr>
          <p:cNvSpPr/>
          <p:nvPr/>
        </p:nvSpPr>
        <p:spPr>
          <a:xfrm>
            <a:off x="1721908" y="5736635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qcut_Feature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 = 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pd.qcut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'Feature'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15B012"/>
                </a:solidFill>
                <a:latin typeface="Courier New" panose="02070309020205020404" pitchFamily="49" charset="0"/>
              </a:rPr>
              <a:t>q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51931-F9FE-48DD-B432-9140F9ED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42" y="1673435"/>
            <a:ext cx="5720614" cy="378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DF8D9D-D7F1-46EF-B0A1-FD6FE0EB1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419" y="1700809"/>
            <a:ext cx="2270841" cy="34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792162" y="1454953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Google </a:t>
            </a:r>
            <a:r>
              <a:rPr lang="en-US" sz="399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Golab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F16201-95A5-4750-924D-7A5763726345}"/>
              </a:ext>
            </a:extLst>
          </p:cNvPr>
          <p:cNvSpPr txBox="1"/>
          <p:nvPr/>
        </p:nvSpPr>
        <p:spPr>
          <a:xfrm>
            <a:off x="2165508" y="3132397"/>
            <a:ext cx="8296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hlinkClick r:id="rId4"/>
              </a:rPr>
              <a:t>https://colab.research.google.com/drive/1ZvcWGTGUWbzqhZ1cbNwq4LgztayuScxc?usp=sharing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FDCC7-2792-470E-A400-B53D8BBD4C21}"/>
              </a:ext>
            </a:extLst>
          </p:cNvPr>
          <p:cNvSpPr txBox="1"/>
          <p:nvPr/>
        </p:nvSpPr>
        <p:spPr>
          <a:xfrm>
            <a:off x="1192104" y="2567929"/>
            <a:ext cx="8785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>
                <a:latin typeface="Montserrat" panose="00000500000000000000" pitchFamily="2" charset="-52"/>
              </a:rPr>
              <a:t>EDA. Car Moldova SE</a:t>
            </a:r>
            <a:endParaRPr lang="ru-RU" sz="2800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00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2.4 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658484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Подведем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итоги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0442" y="1578040"/>
            <a:ext cx="10789790" cy="394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Стандартизация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Нормализация 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Степенное Преобразование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Предварительная обработка 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категориальных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Как минимум 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Ordinal Encoding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Для линейных моделей – 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One Hot Encoding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Конструирование признаков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Domain Specific Knowledge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Exploratory Data Analysis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927100" y="2170365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Метод 3-2-1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008AB-B25C-432E-A8D9-265D9D15AE65}"/>
              </a:ext>
            </a:extLst>
          </p:cNvPr>
          <p:cNvSpPr txBox="1"/>
          <p:nvPr/>
        </p:nvSpPr>
        <p:spPr>
          <a:xfrm>
            <a:off x="1755648" y="4437518"/>
            <a:ext cx="9117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https://forms.yandex.ru/u/6369eff5c09c02910cc362de/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613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75" y="393275"/>
            <a:ext cx="1350977" cy="2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6;p31"/>
          <p:cNvSpPr txBox="1"/>
          <p:nvPr/>
        </p:nvSpPr>
        <p:spPr>
          <a:xfrm>
            <a:off x="2378853" y="1924679"/>
            <a:ext cx="8091344" cy="75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https://miro.com/app/board/uXjVPHHTjvc=/</a:t>
            </a:r>
            <a:endParaRPr lang="ru-RU" sz="3200" dirty="0">
              <a:solidFill>
                <a:schemeClr val="bg2"/>
              </a:solidFill>
            </a:endParaRPr>
          </a:p>
        </p:txBody>
      </p:sp>
      <p:sp>
        <p:nvSpPr>
          <p:cNvPr id="7" name="Google Shape;197;p31"/>
          <p:cNvSpPr txBox="1"/>
          <p:nvPr/>
        </p:nvSpPr>
        <p:spPr>
          <a:xfrm>
            <a:off x="1983319" y="929543"/>
            <a:ext cx="8375419" cy="98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Ваши</a:t>
            </a:r>
            <a:r>
              <a:rPr lang="en-US" sz="4788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вопросы</a:t>
            </a:r>
            <a:endParaRPr sz="4788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Google Shape;197;p31"/>
          <p:cNvSpPr txBox="1"/>
          <p:nvPr/>
        </p:nvSpPr>
        <p:spPr>
          <a:xfrm>
            <a:off x="1293747" y="2820207"/>
            <a:ext cx="9597571" cy="2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забудьте 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Оценить Семинар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 платформе </a:t>
            </a:r>
          </a:p>
          <a:p>
            <a:pPr algn="ctr"/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4"/>
              </a:rPr>
              <a:t>https://lms.skillfactory.ru/</a:t>
            </a:r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Google Shape;197;p31"/>
          <p:cNvSpPr txBox="1"/>
          <p:nvPr/>
        </p:nvSpPr>
        <p:spPr>
          <a:xfrm>
            <a:off x="1292239" y="522692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7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7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2.4 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78988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Ранее в Мат Основах 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990DCBA-5440-4B44-B414-C9B8808210B3}"/>
              </a:ext>
            </a:extLst>
          </p:cNvPr>
          <p:cNvSpPr/>
          <p:nvPr/>
        </p:nvSpPr>
        <p:spPr>
          <a:xfrm>
            <a:off x="650442" y="1578040"/>
            <a:ext cx="10789790" cy="373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Про базы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Классические базы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Physionet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– для биомедицинских сигналов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Kaggle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разные соревнования 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OpenML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 err="1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Pandas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для работы с данными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Pandas is love, Pandas is live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Анализ корректности данных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Первичный анализ данных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Визуализация</a:t>
            </a:r>
            <a:endParaRPr lang="tr-TR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en-US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ru-RU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недель</a:t>
            </a:r>
            <a:endParaRPr sz="3990" dirty="0">
              <a:solidFill>
                <a:schemeClr val="bg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8407" y="2028987"/>
            <a:ext cx="1732723" cy="73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15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5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05814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1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962619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2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785300" y="2823212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3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91067" y="2823213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4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3635" y="3404902"/>
            <a:ext cx="1780255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понятия</a:t>
            </a:r>
          </a:p>
          <a:p>
            <a:pPr algn="ctr"/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6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23" name="Google Shape;140;p26"/>
          <p:cNvSpPr txBox="1"/>
          <p:nvPr/>
        </p:nvSpPr>
        <p:spPr>
          <a:xfrm>
            <a:off x="1982710" y="1936291"/>
            <a:ext cx="2154724" cy="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данными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076464" y="1518752"/>
            <a:ext cx="1884948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40;p26"/>
          <p:cNvSpPr txBox="1"/>
          <p:nvPr/>
        </p:nvSpPr>
        <p:spPr>
          <a:xfrm>
            <a:off x="5826497" y="1511186"/>
            <a:ext cx="1959483" cy="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7943834" y="1862111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52;p26"/>
          <p:cNvSpPr txBox="1"/>
          <p:nvPr/>
        </p:nvSpPr>
        <p:spPr>
          <a:xfrm>
            <a:off x="263101" y="4966782"/>
            <a:ext cx="1909731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Основы линейной алгебры, мат. анализа и типы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52;p26"/>
          <p:cNvSpPr txBox="1"/>
          <p:nvPr/>
        </p:nvSpPr>
        <p:spPr>
          <a:xfrm>
            <a:off x="2098318" y="3396930"/>
            <a:ext cx="1568336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Начальные шаги работы с данными. Введение в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52;p26"/>
          <p:cNvSpPr txBox="1"/>
          <p:nvPr/>
        </p:nvSpPr>
        <p:spPr>
          <a:xfrm>
            <a:off x="2065867" y="5181904"/>
            <a:ext cx="214399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данных</a:t>
            </a:r>
            <a:endParaRPr sz="1596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4286881" y="3323420"/>
            <a:ext cx="1742727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линейной регрессии. База (своими руками)</a:t>
            </a:r>
          </a:p>
        </p:txBody>
      </p:sp>
      <p:sp>
        <p:nvSpPr>
          <p:cNvPr id="31" name="Google Shape;152;p26"/>
          <p:cNvSpPr txBox="1"/>
          <p:nvPr/>
        </p:nvSpPr>
        <p:spPr>
          <a:xfrm>
            <a:off x="3920151" y="5148260"/>
            <a:ext cx="222715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Метрики регрессии, регуляризация,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52;p26"/>
          <p:cNvSpPr txBox="1"/>
          <p:nvPr/>
        </p:nvSpPr>
        <p:spPr>
          <a:xfrm>
            <a:off x="6201273" y="3268427"/>
            <a:ext cx="1756724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регрессии. База (своими руками)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52;p26"/>
          <p:cNvSpPr txBox="1"/>
          <p:nvPr/>
        </p:nvSpPr>
        <p:spPr>
          <a:xfrm>
            <a:off x="5990472" y="5123116"/>
            <a:ext cx="2103326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Метрики классификации,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. Отбор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гиперпараметров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моделей 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152;p26"/>
          <p:cNvSpPr txBox="1"/>
          <p:nvPr/>
        </p:nvSpPr>
        <p:spPr>
          <a:xfrm>
            <a:off x="7785981" y="3270589"/>
            <a:ext cx="210945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размерности. Метод главных компонент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52;p26"/>
          <p:cNvSpPr txBox="1"/>
          <p:nvPr/>
        </p:nvSpPr>
        <p:spPr>
          <a:xfrm>
            <a:off x="8004860" y="5132986"/>
            <a:ext cx="183625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Кластеризация. Метод к-средних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9915979" y="17429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за семестр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52;p26"/>
          <p:cNvSpPr txBox="1"/>
          <p:nvPr/>
        </p:nvSpPr>
        <p:spPr>
          <a:xfrm>
            <a:off x="9757209" y="3169492"/>
            <a:ext cx="206661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в конструирование признаков. Некоторые прикольные фишки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52;p26"/>
          <p:cNvSpPr txBox="1"/>
          <p:nvPr/>
        </p:nvSpPr>
        <p:spPr>
          <a:xfrm>
            <a:off x="9904578" y="4905142"/>
            <a:ext cx="1998970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Разбор полетов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Семестра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6;p26"/>
          <p:cNvSpPr/>
          <p:nvPr/>
        </p:nvSpPr>
        <p:spPr>
          <a:xfrm>
            <a:off x="8492861" y="2830757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5</a:t>
            </a:r>
            <a:endParaRPr sz="24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2.4 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66532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970336" y="5555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Анализ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3E6323-63AB-44C1-82B4-D7C5F58C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16" y="1599332"/>
            <a:ext cx="4952720" cy="455141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65B2C67-224F-4281-AF4E-AE897BEB4847}"/>
              </a:ext>
            </a:extLst>
          </p:cNvPr>
          <p:cNvSpPr txBox="1">
            <a:spLocks/>
          </p:cNvSpPr>
          <p:nvPr/>
        </p:nvSpPr>
        <p:spPr>
          <a:xfrm>
            <a:off x="458168" y="1394920"/>
            <a:ext cx="43204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Библиотека </a:t>
            </a:r>
            <a:r>
              <a:rPr lang="en-US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Pandas</a:t>
            </a:r>
            <a:endParaRPr lang="ru-RU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B0B469-081F-478E-8F2D-3D30A8B868C9}"/>
              </a:ext>
            </a:extLst>
          </p:cNvPr>
          <p:cNvSpPr txBox="1">
            <a:spLocks/>
          </p:cNvSpPr>
          <p:nvPr/>
        </p:nvSpPr>
        <p:spPr>
          <a:xfrm>
            <a:off x="458168" y="1959372"/>
            <a:ext cx="264063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endParaRPr lang="ru-RU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A19AF9F-7F06-4DB0-97AA-5A72AE8B94A9}"/>
              </a:ext>
            </a:extLst>
          </p:cNvPr>
          <p:cNvSpPr txBox="1">
            <a:spLocks/>
          </p:cNvSpPr>
          <p:nvPr/>
        </p:nvSpPr>
        <p:spPr>
          <a:xfrm>
            <a:off x="458168" y="2607444"/>
            <a:ext cx="43204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Информация о данных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292DF36-63E6-43F5-BEED-D212877E3778}"/>
              </a:ext>
            </a:extLst>
          </p:cNvPr>
          <p:cNvSpPr txBox="1">
            <a:spLocks/>
          </p:cNvSpPr>
          <p:nvPr/>
        </p:nvSpPr>
        <p:spPr>
          <a:xfrm>
            <a:off x="1038188" y="3099702"/>
            <a:ext cx="32004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DF.info()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557B9-B5F2-4D3F-A6B3-2A1B7D24C01F}"/>
              </a:ext>
            </a:extLst>
          </p:cNvPr>
          <p:cNvSpPr txBox="1"/>
          <p:nvPr/>
        </p:nvSpPr>
        <p:spPr>
          <a:xfrm>
            <a:off x="1223774" y="3932177"/>
            <a:ext cx="47960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RangeIndex: 150 entries, 0 to 149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Data columns (total 5 columns):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#   Column   Non-Null Count  Dtype  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---  ------   --------------  -----  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0   sep_len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1   sep_wid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2   pet_len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3   pet_wid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4   target   150 non-null    object 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dtypes: float64(4), object(1)</a:t>
            </a:r>
            <a:endParaRPr lang="ru-RU" sz="1400" kern="1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Визуализация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14F7C2-79B8-4A65-B26C-C41DADFCD4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1624" y="1556792"/>
            <a:ext cx="5544616" cy="51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967</Words>
  <Application>Microsoft Office PowerPoint</Application>
  <PresentationFormat>Произвольный</PresentationFormat>
  <Paragraphs>358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50" baseType="lpstr">
      <vt:lpstr>Courier New</vt:lpstr>
      <vt:lpstr>Comic Sans MS</vt:lpstr>
      <vt:lpstr>Linux Libertine</vt:lpstr>
      <vt:lpstr>Montserrat Black</vt:lpstr>
      <vt:lpstr>IBM Plex Mono</vt:lpstr>
      <vt:lpstr>Times New Roman</vt:lpstr>
      <vt:lpstr>Montserrat</vt:lpstr>
      <vt:lpstr>Wingdings</vt:lpstr>
      <vt:lpstr>Source Sans Pro</vt:lpstr>
      <vt:lpstr>Cambria Math</vt:lpstr>
      <vt:lpstr>Verdana</vt:lpstr>
      <vt:lpstr>Arial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Визуализация</vt:lpstr>
      <vt:lpstr>Добавочный пример про «а зачем Стандартизировать»?</vt:lpstr>
      <vt:lpstr>Стандартизация</vt:lpstr>
      <vt:lpstr>Нормализация</vt:lpstr>
      <vt:lpstr>Анализ Выбросов</vt:lpstr>
      <vt:lpstr>Степенное Преобразование</vt:lpstr>
      <vt:lpstr>Презентация PowerPoint</vt:lpstr>
      <vt:lpstr>Категориальные Признаки</vt:lpstr>
      <vt:lpstr>Категориальные Данные</vt:lpstr>
      <vt:lpstr>One-hot Encoding</vt:lpstr>
      <vt:lpstr>One-hot Encoding по Взрослому</vt:lpstr>
      <vt:lpstr>Презентация PowerPoint</vt:lpstr>
      <vt:lpstr>Презентация PowerPoint</vt:lpstr>
      <vt:lpstr>Презентация PowerPoint</vt:lpstr>
      <vt:lpstr>Источники Новых Признаков</vt:lpstr>
      <vt:lpstr>Презентация PowerPoint</vt:lpstr>
      <vt:lpstr>Анализ Пропусков</vt:lpstr>
      <vt:lpstr>Новые Признаки на Основе Имеющихся</vt:lpstr>
      <vt:lpstr>Новые Признаки на Основе Имеющихся</vt:lpstr>
      <vt:lpstr>Новые Признаки на Основе Имеющихся</vt:lpstr>
      <vt:lpstr>Новые Признаки на Основе Имеющихся</vt:lpstr>
      <vt:lpstr>Редкие Категории</vt:lpstr>
      <vt:lpstr>Категориальное сопоставление</vt:lpstr>
      <vt:lpstr>Категориальное сопоставление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68</cp:revision>
  <dcterms:modified xsi:type="dcterms:W3CDTF">2022-12-28T10:43:09Z</dcterms:modified>
</cp:coreProperties>
</file>