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344" r:id="rId2"/>
    <p:sldId id="266" r:id="rId3"/>
    <p:sldId id="259" r:id="rId4"/>
    <p:sldId id="338" r:id="rId5"/>
    <p:sldId id="270" r:id="rId6"/>
    <p:sldId id="341" r:id="rId7"/>
    <p:sldId id="342" r:id="rId8"/>
    <p:sldId id="343" r:id="rId9"/>
  </p:sldIdLst>
  <p:sldSz cx="12239625" cy="6840538"/>
  <p:notesSz cx="6858000" cy="9144000"/>
  <p:embeddedFontLst>
    <p:embeddedFont>
      <p:font typeface="Verdana" panose="020B0604030504040204" pitchFamily="34" charset="0"/>
      <p:regular r:id="rId11"/>
      <p:bold r:id="rId12"/>
      <p:italic r:id="rId13"/>
      <p:boldItalic r:id="rId14"/>
    </p:embeddedFont>
    <p:embeddedFont>
      <p:font typeface="Montserrat Black" panose="020B0604020202020204" charset="-52"/>
      <p:bold r:id="rId15"/>
      <p:boldItalic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  <p:embeddedFont>
      <p:font typeface="Montserrat" panose="020B0604020202020204" charset="-52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26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76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5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24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45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42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67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7224" y="591856"/>
            <a:ext cx="11405178" cy="7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7224" y="1532721"/>
            <a:ext cx="11405178" cy="454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8030" lvl="0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6061" lvl="1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4091" lvl="2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2121" lvl="3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0151" lvl="4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48182" lvl="5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56212" lvl="6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64242" lvl="7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72273" lvl="8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340738" y="6201791"/>
            <a:ext cx="734458" cy="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7972" y="2125002"/>
            <a:ext cx="10403681" cy="146628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944" y="3876305"/>
            <a:ext cx="8567738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16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70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package" Target="../embeddings/Microsoft_Excel_Macro-Enabled_Worksheet1.xlsm"/><Relationship Id="rId5" Type="http://schemas.openxmlformats.org/officeDocument/2006/relationships/image" Target="../media/image7.png"/><Relationship Id="rId10" Type="http://schemas.openxmlformats.org/officeDocument/2006/relationships/image" Target="../media/image4.emf"/><Relationship Id="rId4" Type="http://schemas.openxmlformats.org/officeDocument/2006/relationships/image" Target="../media/image6.png"/><Relationship Id="rId9" Type="http://schemas.openxmlformats.org/officeDocument/2006/relationships/package" Target="../embeddings/Microsoft_Excel_Macro-Enabled_Worksheet.xlsm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997381" y="2166859"/>
            <a:ext cx="8208286" cy="2657512"/>
          </a:xfrm>
          <a:prstGeom prst="rect">
            <a:avLst/>
          </a:prstGeom>
        </p:spPr>
        <p:txBody>
          <a:bodyPr vert="horz" lIns="91207" tIns="45604" rIns="91207" bIns="45604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389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Машинное Обучение</a:t>
            </a:r>
          </a:p>
          <a:p>
            <a:endParaRPr lang="ru-RU" sz="4389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r>
              <a:rPr lang="ru-RU" sz="4389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Презентация в которой мы обсудим что, где, когда</a:t>
            </a:r>
            <a:endParaRPr lang="ru-RU" sz="4389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26504"/>
            <a:ext cx="3345474" cy="211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3990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Правила</a:t>
            </a:r>
            <a:r>
              <a:rPr lang="en-US" sz="399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3990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3990" dirty="0">
              <a:solidFill>
                <a:srgbClr val="F3F3F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769205" y="3240594"/>
            <a:ext cx="1780255" cy="162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Отложите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все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дела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время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вебинара</a:t>
            </a:r>
            <a:endParaRPr sz="1596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911" y="1597896"/>
            <a:ext cx="1047067" cy="130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3930" y="1830537"/>
            <a:ext cx="842969" cy="84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6434" y="1805643"/>
            <a:ext cx="753277" cy="75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98295" y="1805655"/>
            <a:ext cx="753277" cy="753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1519872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49" name="Google Shape;149;p26"/>
          <p:cNvSpPr/>
          <p:nvPr/>
        </p:nvSpPr>
        <p:spPr>
          <a:xfrm>
            <a:off x="3695950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50" name="Google Shape;150;p26"/>
          <p:cNvSpPr/>
          <p:nvPr/>
        </p:nvSpPr>
        <p:spPr>
          <a:xfrm>
            <a:off x="5853609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51" name="Google Shape;151;p26"/>
          <p:cNvSpPr/>
          <p:nvPr/>
        </p:nvSpPr>
        <p:spPr>
          <a:xfrm>
            <a:off x="8094355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52" name="Google Shape;152;p26"/>
          <p:cNvSpPr txBox="1"/>
          <p:nvPr/>
        </p:nvSpPr>
        <p:spPr>
          <a:xfrm>
            <a:off x="2945283" y="3240595"/>
            <a:ext cx="1780255" cy="113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Фиксируйте важную информацию на вебинаре</a:t>
            </a:r>
            <a:endParaRPr sz="1596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7343687" y="3240594"/>
            <a:ext cx="2373351" cy="205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 dirty="0" err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Задавайте</a:t>
            </a:r>
            <a:r>
              <a:rPr lang="en-US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dirty="0" err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r>
              <a:rPr lang="en-US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1596" dirty="0" err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чат</a:t>
            </a:r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и/или поднимайте «руки</a:t>
            </a:r>
            <a:r>
              <a:rPr lang="ru-RU" sz="1596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 lang="ru-RU" sz="1596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5007086" y="3240595"/>
            <a:ext cx="2266614" cy="113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 b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Уважительно относитесь ко всем участникам вебинара</a:t>
            </a:r>
            <a:endParaRPr sz="1596"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80169" y="1765960"/>
            <a:ext cx="882547" cy="88254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57" name="Google Shape;157;p26"/>
          <p:cNvSpPr txBox="1"/>
          <p:nvPr/>
        </p:nvSpPr>
        <p:spPr>
          <a:xfrm>
            <a:off x="9731326" y="3240595"/>
            <a:ext cx="2094914" cy="113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 b="1" dirty="0" err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Начинаем</a:t>
            </a:r>
            <a:r>
              <a:rPr lang="en-US" sz="1596" b="1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! </a:t>
            </a:r>
            <a:endParaRPr sz="1596" b="1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21701" y="4900701"/>
            <a:ext cx="10508396" cy="55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r>
              <a:rPr lang="en-US" sz="2487" i="1" dirty="0" err="1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Запись</a:t>
            </a:r>
            <a:r>
              <a:rPr lang="en-US" sz="2487" i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87" i="1" dirty="0" err="1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вебинара</a:t>
            </a:r>
            <a:r>
              <a:rPr lang="en-US" sz="2487" i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87" i="1" dirty="0" err="1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буд</a:t>
            </a:r>
            <a:r>
              <a:rPr lang="ru-RU" sz="2487" i="1" dirty="0" err="1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ут</a:t>
            </a:r>
            <a:r>
              <a:rPr lang="ru-RU" sz="2487" i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2487" i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MS Teams </a:t>
            </a:r>
            <a:endParaRPr lang="ru-RU" sz="2487" i="1" dirty="0" smtClean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2487" i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ru-RU" sz="2487" i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если не будем забывать нажимать на запись, если что напоминайте)</a:t>
            </a:r>
            <a:endParaRPr sz="2487" i="1"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AF56B738-60E1-4667-8758-252AF73A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91023"/>
              </p:ext>
            </p:extLst>
          </p:nvPr>
        </p:nvGraphicFramePr>
        <p:xfrm>
          <a:off x="92075" y="92075"/>
          <a:ext cx="14288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Macro-Enabled Worksheet" r:id="rId9" imgW="617142" imgH="249638877" progId="Excel.SheetMacroEnabled.12">
                  <p:embed/>
                </p:oleObj>
              </mc:Choice>
              <mc:Fallback>
                <p:oleObj name="Macro-Enabled Worksheet" r:id="rId9" imgW="617142" imgH="24963887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4288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E7B6B271-451E-4441-B783-34CAF8106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903110"/>
              </p:ext>
            </p:extLst>
          </p:nvPr>
        </p:nvGraphicFramePr>
        <p:xfrm>
          <a:off x="184150" y="184150"/>
          <a:ext cx="14288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Macro-Enabled Worksheet" r:id="rId11" imgW="617142" imgH="249638877" progId="Excel.SheetMacroEnabled.12">
                  <p:embed/>
                </p:oleObj>
              </mc:Choice>
              <mc:Fallback>
                <p:oleObj name="Macro-Enabled Worksheet" r:id="rId11" imgW="617142" imgH="24963887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150" y="184150"/>
                        <a:ext cx="14288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2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10304252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Структура курса: </a:t>
            </a:r>
            <a:r>
              <a:rPr lang="ru-RU" sz="3990" dirty="0" smtClean="0">
                <a:solidFill>
                  <a:srgbClr val="FFC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 семестра</a:t>
            </a:r>
            <a:endParaRPr sz="3990" dirty="0">
              <a:solidFill>
                <a:srgbClr val="FFC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30466" y="1800206"/>
            <a:ext cx="3527718" cy="103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36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Это База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1519872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rgbClr val="FF0000"/>
                </a:solidFill>
              </a:rPr>
              <a:t>1</a:t>
            </a:r>
            <a:endParaRPr sz="2487" dirty="0">
              <a:solidFill>
                <a:srgbClr val="FF0000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5853609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 smtClean="0">
                <a:solidFill>
                  <a:srgbClr val="FF0000"/>
                </a:solidFill>
              </a:rPr>
              <a:t>2</a:t>
            </a:r>
            <a:endParaRPr sz="2487" dirty="0">
              <a:solidFill>
                <a:srgbClr val="FF0000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697486" y="3276705"/>
            <a:ext cx="4191204" cy="1511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</a:t>
            </a: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понятия и типы данных</a:t>
            </a:r>
            <a:endParaRPr lang="ru-RU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Основы работы с Данными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Линейные модели машинного обучения</a:t>
            </a:r>
          </a:p>
          <a:p>
            <a:pPr marL="2857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Регрессия</a:t>
            </a:r>
          </a:p>
          <a:p>
            <a:pPr marL="2857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Классификация</a:t>
            </a:r>
          </a:p>
          <a:p>
            <a:pPr marL="2857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 smtClean="0">
                <a:solidFill>
                  <a:srgbClr val="FF0000"/>
                </a:solidFill>
              </a:rPr>
              <a:t>3</a:t>
            </a:r>
            <a:endParaRPr sz="2487" dirty="0">
              <a:solidFill>
                <a:srgbClr val="FF0000"/>
              </a:solidFill>
            </a:endParaRPr>
          </a:p>
        </p:txBody>
      </p:sp>
      <p:sp>
        <p:nvSpPr>
          <p:cNvPr id="24" name="Google Shape;140;p26"/>
          <p:cNvSpPr txBox="1"/>
          <p:nvPr/>
        </p:nvSpPr>
        <p:spPr>
          <a:xfrm>
            <a:off x="4590288" y="1751516"/>
            <a:ext cx="3566159" cy="61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36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Закрепление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40;p26"/>
          <p:cNvSpPr txBox="1"/>
          <p:nvPr/>
        </p:nvSpPr>
        <p:spPr>
          <a:xfrm>
            <a:off x="9006839" y="1950473"/>
            <a:ext cx="2464689" cy="82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36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Разное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152;p26"/>
          <p:cNvSpPr txBox="1"/>
          <p:nvPr/>
        </p:nvSpPr>
        <p:spPr>
          <a:xfrm>
            <a:off x="5164162" y="3240220"/>
            <a:ext cx="3064533" cy="1972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Разные</a:t>
            </a: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модели машинного обучения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Метрические 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Вероятностные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Деревья решений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Ансамбли</a:t>
            </a:r>
            <a:endParaRPr lang="ru-RU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152;p26"/>
          <p:cNvSpPr txBox="1"/>
          <p:nvPr/>
        </p:nvSpPr>
        <p:spPr>
          <a:xfrm>
            <a:off x="8915400" y="3260360"/>
            <a:ext cx="3477032" cy="151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Узкие задачи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Поиск аномалий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Объяснение моделей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err="1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рАзнО3</a:t>
            </a:r>
            <a:endParaRPr lang="ru-RU" sz="2000" dirty="0" smtClean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Разговоры о </a:t>
            </a:r>
            <a:r>
              <a:rPr lang="ru-RU" sz="2000" dirty="0" err="1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нейронках</a:t>
            </a:r>
            <a:endParaRPr lang="ru-RU" sz="2000" dirty="0" smtClean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Которые для картинок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Которые для </a:t>
            </a:r>
            <a:r>
              <a:rPr lang="en-US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NLP</a:t>
            </a:r>
            <a:endParaRPr lang="ru-RU" sz="2000" dirty="0" smtClean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52" grpId="0"/>
      <p:bldP spid="24" grpId="0"/>
      <p:bldP spid="26" grpId="0"/>
      <p:bldP spid="30" grpId="0"/>
      <p:bldP spid="34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5833872" y="1188720"/>
            <a:ext cx="36576" cy="501091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52;p26"/>
          <p:cNvSpPr txBox="1"/>
          <p:nvPr/>
        </p:nvSpPr>
        <p:spPr>
          <a:xfrm>
            <a:off x="404878" y="1301601"/>
            <a:ext cx="4191204" cy="1511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Поиск аномалий (3 встречи)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Про интерпретируемость (3 встречи)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Про </a:t>
            </a:r>
            <a:r>
              <a:rPr lang="ru-RU" sz="2000" dirty="0" err="1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Эмбеденги</a:t>
            </a: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(3 встречи)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Про то чт</a:t>
            </a: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 не рассмотрели в </a:t>
            </a:r>
            <a:r>
              <a:rPr lang="en-US" sz="2000" dirty="0" err="1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scikit</a:t>
            </a:r>
            <a:r>
              <a:rPr lang="en-US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-learn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рАзнО3</a:t>
            </a:r>
            <a:endParaRPr lang="ru-RU" sz="2000" dirty="0" smtClean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457200" y="3127248"/>
            <a:ext cx="11347704" cy="54864"/>
          </a:xfrm>
          <a:prstGeom prst="line">
            <a:avLst/>
          </a:prstGeom>
          <a:ln w="762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52;p26"/>
          <p:cNvSpPr txBox="1"/>
          <p:nvPr/>
        </p:nvSpPr>
        <p:spPr>
          <a:xfrm>
            <a:off x="6619750" y="1380849"/>
            <a:ext cx="5240018" cy="1511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Про </a:t>
            </a:r>
            <a:r>
              <a:rPr lang="ru-RU" sz="2000" dirty="0" err="1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нейронки</a:t>
            </a: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и Картинки (3 встречи)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Про </a:t>
            </a:r>
            <a:r>
              <a:rPr lang="ru-RU" sz="2000" dirty="0" err="1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нейронки</a:t>
            </a: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и текст (3 встречи)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rgbClr val="FFC000"/>
              </a:buClr>
            </a:pPr>
            <a:endParaRPr lang="ru-RU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1423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Формат Работы</a:t>
            </a:r>
            <a:endParaRPr sz="3990" dirty="0">
              <a:solidFill>
                <a:srgbClr val="F3F3F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Google Shape;140;p26"/>
          <p:cNvSpPr txBox="1"/>
          <p:nvPr/>
        </p:nvSpPr>
        <p:spPr>
          <a:xfrm>
            <a:off x="4394252" y="2600744"/>
            <a:ext cx="3354184" cy="218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Посещение </a:t>
            </a:r>
            <a:r>
              <a:rPr lang="ru-RU" sz="21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вебинаров</a:t>
            </a:r>
            <a:endParaRPr lang="ru-RU"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моменты</a:t>
            </a: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40;p26"/>
          <p:cNvSpPr txBox="1"/>
          <p:nvPr/>
        </p:nvSpPr>
        <p:spPr>
          <a:xfrm>
            <a:off x="320040" y="2642681"/>
            <a:ext cx="4142232" cy="162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Блокноты </a:t>
            </a:r>
            <a:r>
              <a:rPr lang="en-US" sz="2128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Google</a:t>
            </a:r>
            <a:r>
              <a:rPr lang="ru-RU" sz="2128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128" dirty="0" err="1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Colab</a:t>
            </a:r>
            <a:endParaRPr lang="en-US" sz="2128" dirty="0" smtClean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1330"/>
              </a:spcBef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Разное</a:t>
            </a:r>
            <a:endParaRPr lang="ru-RU"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1330"/>
              </a:spcBef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Тесты в </a:t>
            </a:r>
            <a:r>
              <a:rPr lang="en-US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MS Teams </a:t>
            </a:r>
            <a:endParaRPr lang="ru-RU" sz="2128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1330"/>
              </a:spcBef>
            </a:pPr>
            <a:r>
              <a:rPr lang="en-US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он эволюционирует)</a:t>
            </a:r>
          </a:p>
          <a:p>
            <a:pPr algn="ctr">
              <a:spcBef>
                <a:spcPts val="1330"/>
              </a:spcBef>
            </a:pPr>
            <a:endParaRPr lang="ru-RU"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40;p26"/>
          <p:cNvSpPr txBox="1"/>
          <p:nvPr/>
        </p:nvSpPr>
        <p:spPr>
          <a:xfrm>
            <a:off x="7942653" y="2600397"/>
            <a:ext cx="3100831" cy="162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Самостоятельная работа</a:t>
            </a: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Соревнования на </a:t>
            </a:r>
            <a:r>
              <a:rPr lang="en-US" sz="2128" b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kaggle.com</a:t>
            </a:r>
            <a:r>
              <a:rPr lang="ru-RU" sz="2128" b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(опять)</a:t>
            </a:r>
          </a:p>
          <a:p>
            <a:pPr algn="ctr">
              <a:spcBef>
                <a:spcPts val="1330"/>
              </a:spcBef>
            </a:pPr>
            <a:r>
              <a:rPr lang="ru-RU" sz="2128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Опять «лабораторные по темам»</a:t>
            </a:r>
          </a:p>
          <a:p>
            <a:pPr algn="ctr">
              <a:spcBef>
                <a:spcPts val="1330"/>
              </a:spcBef>
            </a:pPr>
            <a:r>
              <a:rPr lang="ru-RU" sz="2128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Опять баллов </a:t>
            </a:r>
            <a:r>
              <a:rPr lang="en-US" sz="2128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&gt; 100 </a:t>
            </a:r>
            <a:endParaRPr lang="en-US" sz="2128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749" y="1790001"/>
            <a:ext cx="842969" cy="84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8447" y="1456018"/>
            <a:ext cx="1047067" cy="130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567" y="1714448"/>
            <a:ext cx="753277" cy="75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5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1389" y="4758411"/>
            <a:ext cx="1543816" cy="131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4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6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1" y="0"/>
            <a:ext cx="360779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6AFA11B9-21A9-4BA7-BA37-9296ACC5C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768" y="1595905"/>
            <a:ext cx="8208963" cy="73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4788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</a:rPr>
              <a:t>Контакты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4F1B9-2F94-4410-894E-D81FD3D4A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40" y="2666995"/>
            <a:ext cx="956532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b="1" dirty="0">
                <a:solidFill>
                  <a:schemeClr val="bg1"/>
                </a:solidFill>
                <a:latin typeface="Montserrat" panose="020B0604020202020204" charset="-52"/>
              </a:rPr>
              <a:t>Долганов Антон Юрьевич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ru-RU" u="sng" dirty="0" smtClean="0">
              <a:solidFill>
                <a:schemeClr val="bg1"/>
              </a:solidFill>
              <a:latin typeface="Montserrat" panose="020B0604020202020204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u="sng" dirty="0" smtClean="0">
                <a:solidFill>
                  <a:schemeClr val="bg1"/>
                </a:solidFill>
                <a:latin typeface="Montserrat" panose="020B0604020202020204" charset="-52"/>
              </a:rPr>
              <a:t>ai@day-ural.ru</a:t>
            </a:r>
            <a:endParaRPr lang="en-US" altLang="ru-RU" u="sng" dirty="0">
              <a:solidFill>
                <a:schemeClr val="bg1"/>
              </a:solidFill>
              <a:latin typeface="Montserrat" panose="020B0604020202020204" charset="-5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dirty="0" smtClean="0">
              <a:solidFill>
                <a:schemeClr val="bg1"/>
              </a:solidFill>
              <a:latin typeface="Montserrat" panose="020B0604020202020204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 smtClean="0">
                <a:solidFill>
                  <a:schemeClr val="bg1"/>
                </a:solidFill>
                <a:latin typeface="Montserrat" panose="020B0604020202020204" charset="-52"/>
              </a:rPr>
              <a:t>Telegram</a:t>
            </a:r>
            <a:r>
              <a:rPr lang="en-US" altLang="ru-RU" dirty="0">
                <a:solidFill>
                  <a:schemeClr val="bg1"/>
                </a:solidFill>
                <a:latin typeface="Montserrat" panose="020B0604020202020204" charset="-52"/>
              </a:rPr>
              <a:t>: </a:t>
            </a:r>
            <a:r>
              <a:rPr lang="ru-RU" altLang="ru-RU" dirty="0">
                <a:solidFill>
                  <a:schemeClr val="bg1"/>
                </a:solidFill>
                <a:latin typeface="Montserrat" panose="020B0604020202020204" charset="-52"/>
              </a:rPr>
              <a:t>+7-912-665-32-97 / </a:t>
            </a:r>
            <a:r>
              <a:rPr lang="en-US" altLang="ru-RU" dirty="0">
                <a:solidFill>
                  <a:schemeClr val="bg1"/>
                </a:solidFill>
                <a:latin typeface="Montserrat" panose="020B0604020202020204" charset="-52"/>
              </a:rPr>
              <a:t>@</a:t>
            </a:r>
            <a:r>
              <a:rPr lang="en-US" altLang="ru-RU" dirty="0" err="1">
                <a:solidFill>
                  <a:schemeClr val="bg1"/>
                </a:solidFill>
                <a:latin typeface="Montserrat" panose="020B0604020202020204" charset="-52"/>
              </a:rPr>
              <a:t>not_olga</a:t>
            </a:r>
            <a:endParaRPr lang="ru-RU" altLang="ru-RU" dirty="0">
              <a:solidFill>
                <a:schemeClr val="bg1"/>
              </a:solidFill>
              <a:latin typeface="Montserrat" panose="020B0604020202020204" charset="-5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582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1" y="0"/>
            <a:ext cx="360779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02315" y="4596115"/>
            <a:ext cx="64233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0894BCBA-66D4-4117-AEAD-E62DD9D583D8}"/>
              </a:ext>
            </a:extLst>
          </p:cNvPr>
          <p:cNvSpPr txBox="1">
            <a:spLocks/>
          </p:cNvSpPr>
          <p:nvPr/>
        </p:nvSpPr>
        <p:spPr>
          <a:xfrm>
            <a:off x="1621796" y="2468038"/>
            <a:ext cx="8683491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1771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7;p31"/>
          <p:cNvSpPr txBox="1"/>
          <p:nvPr/>
        </p:nvSpPr>
        <p:spPr>
          <a:xfrm>
            <a:off x="917335" y="2300840"/>
            <a:ext cx="9597571" cy="7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9600" dirty="0" smtClean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Спасибо!</a:t>
            </a:r>
            <a:endParaRPr sz="96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1" y="0"/>
            <a:ext cx="360779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4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235</Words>
  <Application>Microsoft Office PowerPoint</Application>
  <PresentationFormat>Произвольный</PresentationFormat>
  <Paragraphs>89</Paragraphs>
  <Slides>8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Wingdings</vt:lpstr>
      <vt:lpstr>Verdana</vt:lpstr>
      <vt:lpstr>Montserrat Black</vt:lpstr>
      <vt:lpstr>Source Sans Pro</vt:lpstr>
      <vt:lpstr>Arial</vt:lpstr>
      <vt:lpstr>Montserrat</vt:lpstr>
      <vt:lpstr>SkillFactory шаблон для видео (черный/белый)</vt:lpstr>
      <vt:lpstr>Macro-Enabled Worksheet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Долганов Антон Юрьевич</cp:lastModifiedBy>
  <cp:revision>38</cp:revision>
  <dcterms:modified xsi:type="dcterms:W3CDTF">2023-09-19T09:32:33Z</dcterms:modified>
</cp:coreProperties>
</file>