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1"/>
  </p:notesMasterIdLst>
  <p:sldIdLst>
    <p:sldId id="879" r:id="rId2"/>
    <p:sldId id="618" r:id="rId3"/>
    <p:sldId id="264" r:id="rId4"/>
    <p:sldId id="880" r:id="rId5"/>
    <p:sldId id="647" r:id="rId6"/>
    <p:sldId id="910" r:id="rId7"/>
    <p:sldId id="881" r:id="rId8"/>
    <p:sldId id="911" r:id="rId9"/>
    <p:sldId id="913" r:id="rId10"/>
    <p:sldId id="915" r:id="rId11"/>
    <p:sldId id="916" r:id="rId12"/>
    <p:sldId id="914" r:id="rId13"/>
    <p:sldId id="912" r:id="rId14"/>
    <p:sldId id="917" r:id="rId15"/>
    <p:sldId id="918" r:id="rId16"/>
    <p:sldId id="924" r:id="rId17"/>
    <p:sldId id="925" r:id="rId18"/>
    <p:sldId id="921" r:id="rId19"/>
    <p:sldId id="923" r:id="rId20"/>
    <p:sldId id="922" r:id="rId21"/>
    <p:sldId id="926" r:id="rId22"/>
    <p:sldId id="931" r:id="rId23"/>
    <p:sldId id="932" r:id="rId24"/>
    <p:sldId id="927" r:id="rId25"/>
    <p:sldId id="928" r:id="rId26"/>
    <p:sldId id="929" r:id="rId27"/>
    <p:sldId id="930" r:id="rId28"/>
    <p:sldId id="909" r:id="rId29"/>
    <p:sldId id="261" r:id="rId30"/>
  </p:sldIdLst>
  <p:sldSz cx="12239625" cy="6840538"/>
  <p:notesSz cx="6858000" cy="9144000"/>
  <p:embeddedFontLst>
    <p:embeddedFont>
      <p:font typeface="Montserrat" panose="020B0604020202020204" charset="-52"/>
      <p:regular r:id="rId32"/>
      <p:bold r:id="rId33"/>
      <p:italic r:id="rId34"/>
      <p:boldItalic r:id="rId35"/>
    </p:embeddedFont>
    <p:embeddedFont>
      <p:font typeface="Montserrat Black" panose="020B0604020202020204" charset="-52"/>
      <p:bold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7"/>
    <a:srgbClr val="363636"/>
    <a:srgbClr val="242327"/>
    <a:srgbClr val="01C601"/>
    <a:srgbClr val="E7E21E"/>
    <a:srgbClr val="FD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5" autoAdjust="0"/>
    <p:restoredTop sz="94660"/>
  </p:normalViewPr>
  <p:slideViewPr>
    <p:cSldViewPr snapToGrid="0">
      <p:cViewPr>
        <p:scale>
          <a:sx n="75" d="100"/>
          <a:sy n="75" d="100"/>
        </p:scale>
        <p:origin x="1242" y="750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754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23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335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94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20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41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36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5331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18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631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966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801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02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59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8861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6912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285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373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8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976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00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08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3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70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11175" y="749300"/>
            <a:ext cx="6604000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 2">
  <p:cSld name="3_01 - 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981" y="1596127"/>
            <a:ext cx="5405834" cy="4514439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1810" y="1596127"/>
            <a:ext cx="5405834" cy="4514439"/>
          </a:xfrm>
        </p:spPr>
        <p:txBody>
          <a:bodyPr/>
          <a:lstStyle>
            <a:lvl1pPr>
              <a:defRPr sz="2793"/>
            </a:lvl1pPr>
            <a:lvl2pPr>
              <a:defRPr sz="2394"/>
            </a:lvl2pPr>
            <a:lvl3pPr>
              <a:defRPr sz="199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870D-3A9D-4D50-8BEB-9EA349B16234}" type="datetime1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82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7972" y="2125002"/>
            <a:ext cx="10403681" cy="14662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944" y="3876305"/>
            <a:ext cx="8567738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DA39-E023-4ADB-8998-AC56667CAC46}" type="datetime1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image" Target="../media/image43.png"/><Relationship Id="rId5" Type="http://schemas.openxmlformats.org/officeDocument/2006/relationships/image" Target="../media/image32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859E78-5F82-4E88-96C1-6B761C77A910}"/>
              </a:ext>
            </a:extLst>
          </p:cNvPr>
          <p:cNvSpPr txBox="1">
            <a:spLocks/>
          </p:cNvSpPr>
          <p:nvPr/>
        </p:nvSpPr>
        <p:spPr>
          <a:xfrm>
            <a:off x="0" y="2135930"/>
            <a:ext cx="12160956" cy="3098729"/>
          </a:xfrm>
          <a:prstGeom prst="rect">
            <a:avLst/>
          </a:prstGeom>
        </p:spPr>
        <p:txBody>
          <a:bodyPr vert="horz" lIns="91207" tIns="45604" rIns="91207" bIns="45604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3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389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389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sz="4389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3.02</a:t>
            </a:r>
            <a:endParaRPr lang="ru-RU" sz="4389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389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</a:t>
            </a:r>
            <a:r>
              <a:rPr lang="ru-RU" sz="4389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продолжим </a:t>
            </a:r>
            <a:r>
              <a:rPr lang="ru-RU" sz="4389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обсуждать </a:t>
            </a:r>
            <a:r>
              <a:rPr lang="ru-RU" sz="4389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 искать аномалии в данных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B114D4F-8D97-4878-A5F6-1201613995E0}"/>
              </a:ext>
            </a:extLst>
          </p:cNvPr>
          <p:cNvSpPr txBox="1">
            <a:spLocks/>
          </p:cNvSpPr>
          <p:nvPr/>
        </p:nvSpPr>
        <p:spPr>
          <a:xfrm>
            <a:off x="3390476" y="5000411"/>
            <a:ext cx="5008476" cy="876955"/>
          </a:xfrm>
          <a:prstGeom prst="rect">
            <a:avLst/>
          </a:prstGeom>
        </p:spPr>
        <p:txBody>
          <a:bodyPr vert="horz" lIns="91207" tIns="45604" rIns="91207" bIns="45604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30CE8CB-C355-8D2A-5A9C-5A5ABAC5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BB1596-1668-95D5-BF42-C81F5AE6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LocalOutlierFactor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CFBB88-9743-3160-1E0C-FD552C1B5266}"/>
              </a:ext>
            </a:extLst>
          </p:cNvPr>
          <p:cNvSpPr/>
          <p:nvPr/>
        </p:nvSpPr>
        <p:spPr>
          <a:xfrm>
            <a:off x="628396" y="1371303"/>
            <a:ext cx="71756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K-distance and K-neighbors</a:t>
            </a:r>
          </a:p>
          <a:p>
            <a:pPr lvl="2"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и К-соседи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Reachability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distance (RD)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достижимое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 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 НЕ СИММЕТРИЧНОЕ)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/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0C5B7B-1C94-D3F1-8895-56CA58B5B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979" y="4074059"/>
            <a:ext cx="771836" cy="2419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F6C149A-4098-A76A-793E-1A95BDED8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130" y="4054027"/>
            <a:ext cx="3533775" cy="238125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5894" y="941560"/>
            <a:ext cx="3104678" cy="3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LocalOutlierFactor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CFBB88-9743-3160-1E0C-FD552C1B5266}"/>
              </a:ext>
            </a:extLst>
          </p:cNvPr>
          <p:cNvSpPr/>
          <p:nvPr/>
        </p:nvSpPr>
        <p:spPr>
          <a:xfrm>
            <a:off x="628396" y="1371303"/>
            <a:ext cx="97740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K-distance and K-neighbors</a:t>
            </a:r>
          </a:p>
          <a:p>
            <a:pPr lvl="2"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и К-соседи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Reachability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distance (RD)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достижимое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 reachability density (LRD)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Локальная плотность 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достижимости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 столбцам, а не по строкам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/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9BC505B-DB4B-3601-0126-8C9B18B2A7F2}"/>
                  </a:ext>
                </a:extLst>
              </p:cNvPr>
              <p:cNvSpPr/>
              <p:nvPr/>
            </p:nvSpPr>
            <p:spPr>
              <a:xfrm>
                <a:off x="2316822" y="3811116"/>
                <a:ext cx="5041835" cy="983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𝑅𝐷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9BC505B-DB4B-3601-0126-8C9B18B2A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22" y="3811116"/>
                <a:ext cx="5041835" cy="983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632CD-59A8-9AC1-0D35-8DC5AF5C7737}"/>
                  </a:ext>
                </a:extLst>
              </p:cNvPr>
              <p:cNvSpPr txBox="1"/>
              <p:nvPr/>
            </p:nvSpPr>
            <p:spPr>
              <a:xfrm>
                <a:off x="1074409" y="4669293"/>
                <a:ext cx="5407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число соседей у точки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632CD-59A8-9AC1-0D35-8DC5AF5C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09" y="4669293"/>
                <a:ext cx="5407249" cy="369332"/>
              </a:xfrm>
              <a:prstGeom prst="rect">
                <a:avLst/>
              </a:prstGeom>
              <a:blipFill>
                <a:blip r:embed="rId6"/>
                <a:stretch>
                  <a:fillRect t="-24590" b="-49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6C149A-4098-A76A-793E-1A95BDED8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130" y="4054027"/>
            <a:ext cx="3533775" cy="23812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3B8F4B-5658-370E-BCFF-2FC7FB01E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425" y="4054498"/>
            <a:ext cx="759649" cy="236440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520" y="927099"/>
            <a:ext cx="3126105" cy="30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LocalOutlierFactor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CFBB88-9743-3160-1E0C-FD552C1B5266}"/>
              </a:ext>
            </a:extLst>
          </p:cNvPr>
          <p:cNvSpPr/>
          <p:nvPr/>
        </p:nvSpPr>
        <p:spPr>
          <a:xfrm>
            <a:off x="628396" y="1371303"/>
            <a:ext cx="611822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K-distance and K-neighbors</a:t>
            </a:r>
          </a:p>
          <a:p>
            <a:pPr lvl="2"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и К-соседи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Reachability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distance (RD)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достижимое расстояние</a:t>
            </a: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 reachability density (LRD)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Локальная плотность достижимости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Local Outlier Factor (LOF)</a:t>
            </a:r>
          </a:p>
          <a:p>
            <a:pPr>
              <a:buClr>
                <a:schemeClr val="bg2"/>
              </a:buClr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Локальный уровень выброса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/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CD8049D-FF71-A3AA-41D5-A56F20733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8" y="2663611"/>
                <a:ext cx="664720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9BC505B-DB4B-3601-0126-8C9B18B2A7F2}"/>
                  </a:ext>
                </a:extLst>
              </p:cNvPr>
              <p:cNvSpPr/>
              <p:nvPr/>
            </p:nvSpPr>
            <p:spPr>
              <a:xfrm>
                <a:off x="2316822" y="3811116"/>
                <a:ext cx="5041835" cy="983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𝑅𝐷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ru-R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9BC505B-DB4B-3601-0126-8C9B18B2A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22" y="3811116"/>
                <a:ext cx="5041835" cy="983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DC23152-89FC-AFB3-1EDE-748D2DDC794A}"/>
                  </a:ext>
                </a:extLst>
              </p:cNvPr>
              <p:cNvSpPr/>
              <p:nvPr/>
            </p:nvSpPr>
            <p:spPr>
              <a:xfrm>
                <a:off x="1017589" y="5727924"/>
                <a:ext cx="5830020" cy="865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𝐿𝑅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FDC23152-89FC-AFB3-1EDE-748D2DDC7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89" y="5727924"/>
                <a:ext cx="5830020" cy="8658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632CD-59A8-9AC1-0D35-8DC5AF5C7737}"/>
                  </a:ext>
                </a:extLst>
              </p:cNvPr>
              <p:cNvSpPr txBox="1"/>
              <p:nvPr/>
            </p:nvSpPr>
            <p:spPr>
              <a:xfrm>
                <a:off x="1074409" y="4669293"/>
                <a:ext cx="5407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 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20B0604020202020204" charset="-52"/>
                  </a:rPr>
                  <a:t>число соседей у точки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20B0604020202020204" charset="-52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632CD-59A8-9AC1-0D35-8DC5AF5C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09" y="4669293"/>
                <a:ext cx="5407249" cy="369332"/>
              </a:xfrm>
              <a:prstGeom prst="rect">
                <a:avLst/>
              </a:prstGeom>
              <a:blipFill>
                <a:blip r:embed="rId8"/>
                <a:stretch>
                  <a:fillRect t="-24590" b="-49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0A09C4-3841-13C3-AB05-E594AE45EC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7649" y="4020643"/>
            <a:ext cx="784494" cy="23717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520" y="927099"/>
            <a:ext cx="3126105" cy="305848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B3B8F4B-5658-370E-BCFF-2FC7FB01E8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9425" y="4054498"/>
            <a:ext cx="759649" cy="23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LocalOutlierFactor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85CB47-F78F-E4D5-AC95-B90569FFB4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028" y="1506125"/>
            <a:ext cx="3352800" cy="3352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946AD1-0340-C740-C047-66A9CE0B742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8548" y="1423829"/>
            <a:ext cx="3352800" cy="335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C6F13-AB5E-34EA-802C-0A343DBC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1428" y="1429925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14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Метрический подход</a:t>
            </a:r>
          </a:p>
          <a:p>
            <a:endParaRPr lang="ru-RU" sz="28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Одноклассовый</a:t>
            </a:r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метод опорных векторов</a:t>
            </a:r>
          </a:p>
          <a:p>
            <a:endParaRPr lang="ru-RU" sz="28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Случайные проекции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9205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Метод Опорных Векторов</a:t>
            </a:r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:</a:t>
            </a:r>
            <a:endParaRPr lang="ru-RU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A9B46F2-9A5E-5B8B-A9FD-D433AC6BABE3}"/>
              </a:ext>
            </a:extLst>
          </p:cNvPr>
          <p:cNvSpPr/>
          <p:nvPr/>
        </p:nvSpPr>
        <p:spPr>
          <a:xfrm>
            <a:off x="8185261" y="2490459"/>
            <a:ext cx="540000" cy="5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A49A04-AC7E-F9E6-CEFC-69F7A019BAD9}"/>
              </a:ext>
            </a:extLst>
          </p:cNvPr>
          <p:cNvSpPr/>
          <p:nvPr/>
        </p:nvSpPr>
        <p:spPr>
          <a:xfrm>
            <a:off x="9170192" y="2529626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Опорные Вектора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550AC48-97AA-6F60-5ABF-B7B4312ACF8F}"/>
              </a:ext>
            </a:extLst>
          </p:cNvPr>
          <p:cNvSpPr/>
          <p:nvPr/>
        </p:nvSpPr>
        <p:spPr>
          <a:xfrm>
            <a:off x="3498237" y="4212521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0FF67EE-6EC8-8E07-8B07-E1B7F7D10C6B}"/>
              </a:ext>
            </a:extLst>
          </p:cNvPr>
          <p:cNvSpPr/>
          <p:nvPr/>
        </p:nvSpPr>
        <p:spPr>
          <a:xfrm>
            <a:off x="3865817" y="3661262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DFD75C3-B815-3DED-41E8-E852F4E8BAA7}"/>
              </a:ext>
            </a:extLst>
          </p:cNvPr>
          <p:cNvSpPr/>
          <p:nvPr/>
        </p:nvSpPr>
        <p:spPr>
          <a:xfrm>
            <a:off x="4910778" y="5016467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3D6E11C-8F57-BE56-D207-240867952F51}"/>
              </a:ext>
            </a:extLst>
          </p:cNvPr>
          <p:cNvSpPr/>
          <p:nvPr/>
        </p:nvSpPr>
        <p:spPr>
          <a:xfrm>
            <a:off x="4056802" y="4348398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9106E48-2C0D-57C7-7ECB-CD8C8CCEC27D}"/>
              </a:ext>
            </a:extLst>
          </p:cNvPr>
          <p:cNvSpPr/>
          <p:nvPr/>
        </p:nvSpPr>
        <p:spPr>
          <a:xfrm>
            <a:off x="4715414" y="4392521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00907C7-4309-6ACD-5EAF-3CB259AE38C7}"/>
              </a:ext>
            </a:extLst>
          </p:cNvPr>
          <p:cNvSpPr/>
          <p:nvPr/>
        </p:nvSpPr>
        <p:spPr>
          <a:xfrm>
            <a:off x="4083124" y="4850941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F7806F-2D93-7C8C-E21B-5A31784156FC}"/>
              </a:ext>
            </a:extLst>
          </p:cNvPr>
          <p:cNvSpPr/>
          <p:nvPr/>
        </p:nvSpPr>
        <p:spPr>
          <a:xfrm>
            <a:off x="3659475" y="3104261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CC4E71F-55AB-A898-4ABD-58E7A86FF9AA}"/>
              </a:ext>
            </a:extLst>
          </p:cNvPr>
          <p:cNvSpPr/>
          <p:nvPr/>
        </p:nvSpPr>
        <p:spPr>
          <a:xfrm>
            <a:off x="4419534" y="3489471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BDA5FF2-AB40-1269-94F6-B54C727D564D}"/>
              </a:ext>
            </a:extLst>
          </p:cNvPr>
          <p:cNvSpPr/>
          <p:nvPr/>
        </p:nvSpPr>
        <p:spPr>
          <a:xfrm rot="6602461" flipH="1">
            <a:off x="6427346" y="1850486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2029849-A724-FBA4-5517-5D6378AA05A7}"/>
              </a:ext>
            </a:extLst>
          </p:cNvPr>
          <p:cNvSpPr/>
          <p:nvPr/>
        </p:nvSpPr>
        <p:spPr>
          <a:xfrm rot="6602461" flipH="1">
            <a:off x="6461387" y="237395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A4D7184D-9D6F-37CC-0C31-05E16F6F335B}"/>
              </a:ext>
            </a:extLst>
          </p:cNvPr>
          <p:cNvSpPr/>
          <p:nvPr/>
        </p:nvSpPr>
        <p:spPr>
          <a:xfrm rot="6602461" flipH="1">
            <a:off x="6985850" y="262617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DB3398F-EC7B-410E-F7D4-64226FA762E5}"/>
              </a:ext>
            </a:extLst>
          </p:cNvPr>
          <p:cNvSpPr/>
          <p:nvPr/>
        </p:nvSpPr>
        <p:spPr>
          <a:xfrm rot="6602461" flipH="1">
            <a:off x="7515476" y="338100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797FB71B-DC95-D531-4AD3-8D169D7049F6}"/>
              </a:ext>
            </a:extLst>
          </p:cNvPr>
          <p:cNvSpPr/>
          <p:nvPr/>
        </p:nvSpPr>
        <p:spPr>
          <a:xfrm rot="6602461" flipH="1">
            <a:off x="7982846" y="38804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5A4ABB13-B205-BBE7-16F3-1E1762769895}"/>
              </a:ext>
            </a:extLst>
          </p:cNvPr>
          <p:cNvSpPr/>
          <p:nvPr/>
        </p:nvSpPr>
        <p:spPr>
          <a:xfrm rot="6602461" flipH="1">
            <a:off x="7802870" y="460963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2D6545A-F802-5E78-C487-DDC1EFBBC476}"/>
              </a:ext>
            </a:extLst>
          </p:cNvPr>
          <p:cNvSpPr/>
          <p:nvPr/>
        </p:nvSpPr>
        <p:spPr>
          <a:xfrm rot="8954997" flipH="1">
            <a:off x="6926918" y="34594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73B4D78-43E6-95FD-0A03-73FF30D365FA}"/>
              </a:ext>
            </a:extLst>
          </p:cNvPr>
          <p:cNvSpPr/>
          <p:nvPr/>
        </p:nvSpPr>
        <p:spPr>
          <a:xfrm rot="6602461" flipH="1">
            <a:off x="7232811" y="4446521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601EAC5-2754-6F1B-7E03-7885A7F162D2}"/>
              </a:ext>
            </a:extLst>
          </p:cNvPr>
          <p:cNvSpPr/>
          <p:nvPr/>
        </p:nvSpPr>
        <p:spPr>
          <a:xfrm rot="6602461" flipH="1">
            <a:off x="7416002" y="386659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A9C7299B-DF05-2EBE-DC9D-5260BF69D4F1}"/>
              </a:ext>
            </a:extLst>
          </p:cNvPr>
          <p:cNvSpPr/>
          <p:nvPr/>
        </p:nvSpPr>
        <p:spPr>
          <a:xfrm rot="6602461" flipH="1">
            <a:off x="6661260" y="3039824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6CA58403-7743-7B09-D269-80AC7D599DD0}"/>
              </a:ext>
            </a:extLst>
          </p:cNvPr>
          <p:cNvSpPr/>
          <p:nvPr/>
        </p:nvSpPr>
        <p:spPr>
          <a:xfrm rot="6602461" flipH="1">
            <a:off x="5580836" y="1975365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6A7283A-0193-E791-E1D7-D97A7ADE7C0B}"/>
              </a:ext>
            </a:extLst>
          </p:cNvPr>
          <p:cNvSpPr/>
          <p:nvPr/>
        </p:nvSpPr>
        <p:spPr>
          <a:xfrm rot="6602461" flipH="1">
            <a:off x="6050296" y="2327628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731429BA-352A-CC69-D5C1-89570E8C9B1E}"/>
              </a:ext>
            </a:extLst>
          </p:cNvPr>
          <p:cNvSpPr/>
          <p:nvPr/>
        </p:nvSpPr>
        <p:spPr>
          <a:xfrm rot="6602461" flipH="1">
            <a:off x="7299024" y="2937310"/>
            <a:ext cx="468000" cy="468000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E42E09E-F8ED-FC7C-1C37-893E53E69A46}"/>
              </a:ext>
            </a:extLst>
          </p:cNvPr>
          <p:cNvCxnSpPr>
            <a:cxnSpLocks/>
          </p:cNvCxnSpPr>
          <p:nvPr/>
        </p:nvCxnSpPr>
        <p:spPr>
          <a:xfrm>
            <a:off x="4439816" y="1722410"/>
            <a:ext cx="3089988" cy="47881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8C36EC19-D408-1DE4-E115-961ADFF3AA2C}"/>
              </a:ext>
            </a:extLst>
          </p:cNvPr>
          <p:cNvSpPr/>
          <p:nvPr/>
        </p:nvSpPr>
        <p:spPr>
          <a:xfrm>
            <a:off x="5541862" y="1939366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A3A74A1-6187-C73E-BC4D-2CAD2B0C5861}"/>
              </a:ext>
            </a:extLst>
          </p:cNvPr>
          <p:cNvCxnSpPr>
            <a:cxnSpLocks/>
          </p:cNvCxnSpPr>
          <p:nvPr/>
        </p:nvCxnSpPr>
        <p:spPr>
          <a:xfrm>
            <a:off x="5104097" y="1827044"/>
            <a:ext cx="54027" cy="48765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8659227-5B2D-22B2-2162-D315F40F4250}"/>
              </a:ext>
            </a:extLst>
          </p:cNvPr>
          <p:cNvCxnSpPr/>
          <p:nvPr/>
        </p:nvCxnSpPr>
        <p:spPr>
          <a:xfrm>
            <a:off x="3738371" y="2245332"/>
            <a:ext cx="2946625" cy="460634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3A389FF6-5F83-C666-8EDF-A5CD13A369A1}"/>
              </a:ext>
            </a:extLst>
          </p:cNvPr>
          <p:cNvSpPr/>
          <p:nvPr/>
        </p:nvSpPr>
        <p:spPr>
          <a:xfrm>
            <a:off x="4873395" y="4980037"/>
            <a:ext cx="540000" cy="540000"/>
          </a:xfrm>
          <a:prstGeom prst="ellipse">
            <a:avLst/>
          </a:prstGeom>
          <a:noFill/>
          <a:ln>
            <a:solidFill>
              <a:srgbClr val="007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C7CC5EA-61B5-463A-E39F-E601F2118EE1}"/>
              </a:ext>
            </a:extLst>
          </p:cNvPr>
          <p:cNvCxnSpPr>
            <a:cxnSpLocks/>
          </p:cNvCxnSpPr>
          <p:nvPr/>
        </p:nvCxnSpPr>
        <p:spPr>
          <a:xfrm>
            <a:off x="5841998" y="1785744"/>
            <a:ext cx="107856" cy="4917867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8D9E063-48A6-2BB2-52C5-D486F23B0C51}"/>
              </a:ext>
            </a:extLst>
          </p:cNvPr>
          <p:cNvCxnSpPr>
            <a:cxnSpLocks/>
          </p:cNvCxnSpPr>
          <p:nvPr/>
        </p:nvCxnSpPr>
        <p:spPr>
          <a:xfrm>
            <a:off x="5207048" y="1381237"/>
            <a:ext cx="3149045" cy="4695317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A162103-9BED-489C-9E5F-AD626D32749E}"/>
              </a:ext>
            </a:extLst>
          </p:cNvPr>
          <p:cNvCxnSpPr>
            <a:cxnSpLocks/>
          </p:cNvCxnSpPr>
          <p:nvPr/>
        </p:nvCxnSpPr>
        <p:spPr>
          <a:xfrm>
            <a:off x="5467966" y="1785744"/>
            <a:ext cx="97663" cy="488921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13F1D55C-452E-8F00-B58F-B8EC75C2CCB0}"/>
              </a:ext>
            </a:extLst>
          </p:cNvPr>
          <p:cNvSpPr/>
          <p:nvPr/>
        </p:nvSpPr>
        <p:spPr>
          <a:xfrm>
            <a:off x="4385337" y="3450420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417F9A8-BDD3-DDFD-2D48-939C442EE841}"/>
              </a:ext>
            </a:extLst>
          </p:cNvPr>
          <p:cNvSpPr/>
          <p:nvPr/>
        </p:nvSpPr>
        <p:spPr>
          <a:xfrm>
            <a:off x="7196811" y="441575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52C175DD-C678-7EAD-B1C2-53BF82F343ED}"/>
              </a:ext>
            </a:extLst>
          </p:cNvPr>
          <p:cNvSpPr/>
          <p:nvPr/>
        </p:nvSpPr>
        <p:spPr>
          <a:xfrm>
            <a:off x="2401434" y="3101130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1B92DB9-0457-29C9-193F-17B6289C8C30}"/>
              </a:ext>
            </a:extLst>
          </p:cNvPr>
          <p:cNvSpPr/>
          <p:nvPr/>
        </p:nvSpPr>
        <p:spPr>
          <a:xfrm>
            <a:off x="2863251" y="2527087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0CEF1857-ACE2-51DC-1A90-2FCFF3A213CF}"/>
              </a:ext>
            </a:extLst>
          </p:cNvPr>
          <p:cNvSpPr/>
          <p:nvPr/>
        </p:nvSpPr>
        <p:spPr>
          <a:xfrm>
            <a:off x="2582568" y="3756462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12CDF5BC-723D-F458-E4FD-C18F5BD161C6}"/>
              </a:ext>
            </a:extLst>
          </p:cNvPr>
          <p:cNvSpPr/>
          <p:nvPr/>
        </p:nvSpPr>
        <p:spPr>
          <a:xfrm>
            <a:off x="4171458" y="5475143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5EF67659-1C09-CAD9-5F17-055EF420D238}"/>
              </a:ext>
            </a:extLst>
          </p:cNvPr>
          <p:cNvSpPr/>
          <p:nvPr/>
        </p:nvSpPr>
        <p:spPr>
          <a:xfrm>
            <a:off x="3467217" y="4966093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60DFE50-7737-EACC-3C5F-D4BC83D5A16F}"/>
              </a:ext>
            </a:extLst>
          </p:cNvPr>
          <p:cNvSpPr/>
          <p:nvPr/>
        </p:nvSpPr>
        <p:spPr>
          <a:xfrm>
            <a:off x="3194146" y="3609868"/>
            <a:ext cx="468000" cy="4680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38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0" grpId="0"/>
      <p:bldP spid="35" grpId="0" animBg="1"/>
      <p:bldP spid="38" grpId="0" animBg="1"/>
      <p:bldP spid="38" grpId="1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46316" y="6458638"/>
            <a:ext cx="953974" cy="38190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94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75001" y="176454"/>
            <a:ext cx="7162446" cy="483680"/>
          </a:xfrm>
          <a:prstGeom prst="rect">
            <a:avLst/>
          </a:prstGeom>
        </p:spPr>
        <p:txBody>
          <a:bodyPr/>
          <a:lstStyle/>
          <a:p>
            <a:r>
              <a:rPr lang="ru-RU" sz="319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394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732963" y="2271074"/>
                <a:ext cx="6862893" cy="1811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793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793" dirty="0">
                  <a:solidFill>
                    <a:schemeClr val="bg1"/>
                  </a:solidFill>
                </a:endParaRPr>
              </a:p>
              <a:p>
                <a:endParaRPr lang="en-US" sz="2793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793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793" dirty="0">
                    <a:solidFill>
                      <a:schemeClr val="bg1"/>
                    </a:solidFill>
                  </a:rPr>
                  <a:t>первый класс (</a:t>
                </a:r>
                <a:r>
                  <a:rPr lang="ru-RU" sz="2793" dirty="0">
                    <a:solidFill>
                      <a:srgbClr val="FF0000"/>
                    </a:solidFill>
                  </a:rPr>
                  <a:t>красные</a:t>
                </a:r>
                <a:r>
                  <a:rPr lang="ru-RU" sz="2793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793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793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93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793" dirty="0">
                    <a:solidFill>
                      <a:schemeClr val="bg1"/>
                    </a:solidFill>
                  </a:rPr>
                  <a:t>второй класс (</a:t>
                </a:r>
                <a:r>
                  <a:rPr lang="ru-RU" sz="2793" dirty="0">
                    <a:solidFill>
                      <a:srgbClr val="0070C0"/>
                    </a:solidFill>
                  </a:rPr>
                  <a:t>синие</a:t>
                </a:r>
                <a:r>
                  <a:rPr lang="ru-RU" sz="2793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3" y="2271074"/>
                <a:ext cx="6862893" cy="1811522"/>
              </a:xfrm>
              <a:prstGeom prst="rect">
                <a:avLst/>
              </a:prstGeom>
              <a:blipFill>
                <a:blip r:embed="rId4"/>
                <a:stretch>
                  <a:fillRect b="-84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/>
              <p:nvPr/>
            </p:nvSpPr>
            <p:spPr>
              <a:xfrm>
                <a:off x="948438" y="4641288"/>
                <a:ext cx="4453128" cy="583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192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192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192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192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E7436F3F-A04E-447E-9DB2-91ED1EC7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38" y="4641288"/>
                <a:ext cx="4453128" cy="583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804788" y="1121880"/>
                <a:ext cx="1408778" cy="58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92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793" dirty="0"/>
              </a:p>
            </p:txBody>
          </p:sp>
        </mc:Choice>
        <mc:Fallback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8" y="1121880"/>
                <a:ext cx="1408778" cy="582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/>
              <p:nvPr/>
            </p:nvSpPr>
            <p:spPr>
              <a:xfrm>
                <a:off x="3318651" y="1050056"/>
                <a:ext cx="2533075" cy="579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92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192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793" dirty="0">
                          <a:solidFill>
                            <a:schemeClr val="bg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sz="2793" dirty="0">
                          <a:solidFill>
                            <a:schemeClr val="bg1"/>
                          </a:solidFill>
                        </a:rPr>
                        <m:t>−1</m:t>
                      </m:r>
                      <m:r>
                        <m:rPr>
                          <m:nor/>
                        </m:rPr>
                        <a:rPr lang="ru-RU" sz="2793" dirty="0">
                          <a:solidFill>
                            <a:schemeClr val="bg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793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ru-RU" sz="2793" dirty="0">
                          <a:solidFill>
                            <a:schemeClr val="bg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793" dirty="0">
                          <a:solidFill>
                            <a:schemeClr val="bg1"/>
                          </a:solidFill>
                        </a:rPr>
                        <m:t>]</m:t>
                      </m:r>
                    </m:oMath>
                  </m:oMathPara>
                </a14:m>
                <a:endParaRPr lang="ru-RU" sz="2793" dirty="0"/>
              </a:p>
            </p:txBody>
          </p:sp>
        </mc:Choice>
        <mc:Fallback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DCBC89C8-DBD7-410E-B6EE-E7642EF76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651" y="1050056"/>
                <a:ext cx="2533075" cy="5793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95582" y="3698589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31577" y="4699093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82145" y="1890609"/>
            <a:ext cx="3082120" cy="477591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81385" y="2107012"/>
            <a:ext cx="538625" cy="538625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82486" y="2412200"/>
            <a:ext cx="2939122" cy="4594620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47424" y="1550305"/>
            <a:ext cx="3141027" cy="4683361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27805" y="3614219"/>
            <a:ext cx="538625" cy="538625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32120" y="4577094"/>
            <a:ext cx="538625" cy="538625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77130" y="2212764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012E562-C20F-48CD-B581-AB1C693372A9}"/>
              </a:ext>
            </a:extLst>
          </p:cNvPr>
          <p:cNvSpPr/>
          <p:nvPr/>
        </p:nvSpPr>
        <p:spPr>
          <a:xfrm>
            <a:off x="7496955" y="5828051"/>
            <a:ext cx="1109971" cy="46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97" dirty="0"/>
              <a:t> </a:t>
            </a:r>
            <a:r>
              <a:rPr lang="ru-RU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зазор</a:t>
            </a:r>
            <a:endParaRPr lang="ru-RU" sz="239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36992" y="1883313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31449" y="3134372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24420" y="3444798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57370" y="4555205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C7BF30B-0BC8-44BF-A106-AEB330FBD38A}"/>
              </a:ext>
            </a:extLst>
          </p:cNvPr>
          <p:cNvSpPr/>
          <p:nvPr/>
        </p:nvSpPr>
        <p:spPr>
          <a:xfrm>
            <a:off x="804788" y="4210341"/>
            <a:ext cx="4653181" cy="46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правильная классификация</a:t>
            </a: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B132993-2D99-48A6-8A18-0E6C4580D7A0}"/>
              </a:ext>
            </a:extLst>
          </p:cNvPr>
          <p:cNvSpPr/>
          <p:nvPr/>
        </p:nvSpPr>
        <p:spPr>
          <a:xfrm rot="14185547">
            <a:off x="10381441" y="5241483"/>
            <a:ext cx="724013" cy="1871550"/>
          </a:xfrm>
          <a:prstGeom prst="leftBrace">
            <a:avLst>
              <a:gd name="adj1" fmla="val 37423"/>
              <a:gd name="adj2" fmla="val 49412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78723" y="1386653"/>
                <a:ext cx="751749" cy="827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8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23" y="1386653"/>
                <a:ext cx="751749" cy="827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68525" y="1898132"/>
                <a:ext cx="1264171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788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25" y="1898132"/>
                <a:ext cx="1264171" cy="8288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72643" y="1267098"/>
                <a:ext cx="1264171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788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643" y="1267098"/>
                <a:ext cx="1264171" cy="8288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1594859" y="5359534"/>
            <a:ext cx="3757785" cy="107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1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margin SVM</a:t>
            </a:r>
            <a:endParaRPr lang="ru-RU" sz="3192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192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Жесткий зазор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CC6EC49-F423-4571-80F7-1188A7A89355}"/>
              </a:ext>
            </a:extLst>
          </p:cNvPr>
          <p:cNvCxnSpPr>
            <a:cxnSpLocks/>
          </p:cNvCxnSpPr>
          <p:nvPr/>
        </p:nvCxnSpPr>
        <p:spPr>
          <a:xfrm flipV="1">
            <a:off x="9208272" y="3348445"/>
            <a:ext cx="555319" cy="3501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/>
              <p:nvPr/>
            </p:nvSpPr>
            <p:spPr>
              <a:xfrm>
                <a:off x="9390802" y="3582770"/>
                <a:ext cx="510376" cy="459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4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sz="2394" dirty="0"/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6CD373CC-202C-4227-988F-29946D8F0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02" y="3582770"/>
                <a:ext cx="510376" cy="4595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732964" y="1624653"/>
                <a:ext cx="1495119" cy="58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92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192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192" b="1" dirty="0">
                              <a:solidFill>
                                <a:schemeClr val="bg1"/>
                              </a:solidFill>
                              <a:latin typeface="IBM Plex Mono" panose="020B0509050203000203" pitchFamily="49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793" dirty="0"/>
              </a:p>
            </p:txBody>
          </p:sp>
        </mc:Choice>
        <mc:Fallback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4" y="1624653"/>
                <a:ext cx="1495119" cy="582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/>
              <p:nvPr/>
            </p:nvSpPr>
            <p:spPr>
              <a:xfrm>
                <a:off x="3246826" y="1624653"/>
                <a:ext cx="2010994" cy="584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sz="3192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92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92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19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92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19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9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92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192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793" dirty="0"/>
              </a:p>
            </p:txBody>
          </p:sp>
        </mc:Choice>
        <mc:Fallback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149167C7-DF17-4507-9321-19482C6A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826" y="1624653"/>
                <a:ext cx="2010994" cy="5849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46316" y="6458638"/>
            <a:ext cx="953974" cy="38190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394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75001" y="176454"/>
            <a:ext cx="7162446" cy="483680"/>
          </a:xfrm>
          <a:prstGeom prst="rect">
            <a:avLst/>
          </a:prstGeom>
        </p:spPr>
        <p:txBody>
          <a:bodyPr/>
          <a:lstStyle/>
          <a:p>
            <a:r>
              <a:rPr lang="ru-RU" sz="319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3192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/>
              <p:nvPr/>
            </p:nvSpPr>
            <p:spPr>
              <a:xfrm>
                <a:off x="661139" y="1121880"/>
                <a:ext cx="5327842" cy="52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793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793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FFBBDBC5-6BF7-425C-9768-D0CAEAE5F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39" y="1121880"/>
                <a:ext cx="5327842" cy="521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Овал 65">
            <a:extLst>
              <a:ext uri="{FF2B5EF4-FFF2-40B4-BE49-F238E27FC236}">
                <a16:creationId xmlns:a16="http://schemas.microsoft.com/office/drawing/2014/main" id="{750382B4-8C78-4A75-9243-3EF45A28E619}"/>
              </a:ext>
            </a:extLst>
          </p:cNvPr>
          <p:cNvSpPr/>
          <p:nvPr/>
        </p:nvSpPr>
        <p:spPr>
          <a:xfrm>
            <a:off x="7995582" y="3698589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CB85B43-5EF3-427D-B576-AFAEBF0A32B0}"/>
              </a:ext>
            </a:extLst>
          </p:cNvPr>
          <p:cNvSpPr/>
          <p:nvPr/>
        </p:nvSpPr>
        <p:spPr>
          <a:xfrm rot="6602461" flipH="1">
            <a:off x="10831577" y="4699093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D1016F43-1C36-46DF-83D5-0EC281DAE61F}"/>
              </a:ext>
            </a:extLst>
          </p:cNvPr>
          <p:cNvCxnSpPr>
            <a:cxnSpLocks/>
          </p:cNvCxnSpPr>
          <p:nvPr/>
        </p:nvCxnSpPr>
        <p:spPr>
          <a:xfrm>
            <a:off x="7982145" y="1890609"/>
            <a:ext cx="3082120" cy="477591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04743A8B-3C31-4675-BA8C-FEC8DD683EC6}"/>
              </a:ext>
            </a:extLst>
          </p:cNvPr>
          <p:cNvSpPr/>
          <p:nvPr/>
        </p:nvSpPr>
        <p:spPr>
          <a:xfrm>
            <a:off x="9081385" y="2107012"/>
            <a:ext cx="538625" cy="538625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DCD6445C-BEE2-4A64-92AE-231CAD088BB5}"/>
              </a:ext>
            </a:extLst>
          </p:cNvPr>
          <p:cNvCxnSpPr/>
          <p:nvPr/>
        </p:nvCxnSpPr>
        <p:spPr>
          <a:xfrm>
            <a:off x="7282486" y="2412200"/>
            <a:ext cx="2939122" cy="4594620"/>
          </a:xfrm>
          <a:prstGeom prst="lin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215B5E9-A476-4101-92C6-A547A4C4DCD7}"/>
              </a:ext>
            </a:extLst>
          </p:cNvPr>
          <p:cNvCxnSpPr>
            <a:cxnSpLocks/>
          </p:cNvCxnSpPr>
          <p:nvPr/>
        </p:nvCxnSpPr>
        <p:spPr>
          <a:xfrm>
            <a:off x="8747424" y="1550305"/>
            <a:ext cx="3141027" cy="4683361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2606A18D-283E-46C3-AC3F-B08931B13F0C}"/>
              </a:ext>
            </a:extLst>
          </p:cNvPr>
          <p:cNvSpPr/>
          <p:nvPr/>
        </p:nvSpPr>
        <p:spPr>
          <a:xfrm>
            <a:off x="7927805" y="3614219"/>
            <a:ext cx="538625" cy="538625"/>
          </a:xfrm>
          <a:prstGeom prst="ellipse">
            <a:avLst/>
          </a:prstGeom>
          <a:ln w="57150">
            <a:solidFill>
              <a:srgbClr val="0071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0EEDF42-F996-4B85-857D-629C4C8F0102}"/>
              </a:ext>
            </a:extLst>
          </p:cNvPr>
          <p:cNvSpPr/>
          <p:nvPr/>
        </p:nvSpPr>
        <p:spPr>
          <a:xfrm>
            <a:off x="10732120" y="4577094"/>
            <a:ext cx="538625" cy="538625"/>
          </a:xfrm>
          <a:prstGeom prst="ellips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65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7CDB401E-23F7-4ACD-BFFB-44CAAB24E7C2}"/>
              </a:ext>
            </a:extLst>
          </p:cNvPr>
          <p:cNvSpPr/>
          <p:nvPr/>
        </p:nvSpPr>
        <p:spPr>
          <a:xfrm rot="6602461" flipH="1">
            <a:off x="9177130" y="2212764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6BE24B38-920C-4FFC-A3C1-D75C3378DAFE}"/>
              </a:ext>
            </a:extLst>
          </p:cNvPr>
          <p:cNvSpPr/>
          <p:nvPr/>
        </p:nvSpPr>
        <p:spPr>
          <a:xfrm rot="6602461" flipH="1">
            <a:off x="10236992" y="1883313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8790973-54CB-44A4-9C2E-A25738319491}"/>
              </a:ext>
            </a:extLst>
          </p:cNvPr>
          <p:cNvSpPr/>
          <p:nvPr/>
        </p:nvSpPr>
        <p:spPr>
          <a:xfrm rot="6602461" flipH="1">
            <a:off x="11231449" y="3134372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D5CFAC4-1972-49E9-85A8-969C410C1573}"/>
              </a:ext>
            </a:extLst>
          </p:cNvPr>
          <p:cNvSpPr/>
          <p:nvPr/>
        </p:nvSpPr>
        <p:spPr>
          <a:xfrm>
            <a:off x="7124420" y="3444798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935C79B0-F736-46AC-BBD3-516A6BDF85A2}"/>
              </a:ext>
            </a:extLst>
          </p:cNvPr>
          <p:cNvSpPr/>
          <p:nvPr/>
        </p:nvSpPr>
        <p:spPr>
          <a:xfrm>
            <a:off x="8057370" y="4555205"/>
            <a:ext cx="359083" cy="3590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EB3F1A7-7F6A-4FC4-9519-C5175D9DE253}"/>
              </a:ext>
            </a:extLst>
          </p:cNvPr>
          <p:cNvSpPr/>
          <p:nvPr/>
        </p:nvSpPr>
        <p:spPr>
          <a:xfrm rot="6602461" flipH="1">
            <a:off x="9110148" y="3256175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91E1F3EC-31AB-44BB-B0F3-F6CD7844A254}"/>
              </a:ext>
            </a:extLst>
          </p:cNvPr>
          <p:cNvSpPr/>
          <p:nvPr/>
        </p:nvSpPr>
        <p:spPr>
          <a:xfrm rot="6602461" flipH="1">
            <a:off x="8679201" y="4261721"/>
            <a:ext cx="347134" cy="339802"/>
          </a:xfrm>
          <a:prstGeom prst="ellipse">
            <a:avLst/>
          </a:prstGeom>
          <a:solidFill>
            <a:srgbClr val="CC1616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1194EC18-B11D-49DF-A48F-2D22EF65ADE3}"/>
              </a:ext>
            </a:extLst>
          </p:cNvPr>
          <p:cNvSpPr/>
          <p:nvPr/>
        </p:nvSpPr>
        <p:spPr>
          <a:xfrm>
            <a:off x="8561850" y="3276620"/>
            <a:ext cx="359083" cy="35908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75A3F27E-BDB3-47E3-A042-D52EBAC526BC}"/>
              </a:ext>
            </a:extLst>
          </p:cNvPr>
          <p:cNvSpPr/>
          <p:nvPr/>
        </p:nvSpPr>
        <p:spPr>
          <a:xfrm>
            <a:off x="9854694" y="3635743"/>
            <a:ext cx="359083" cy="359083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65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/>
              <p:nvPr/>
            </p:nvSpPr>
            <p:spPr>
              <a:xfrm>
                <a:off x="7378723" y="1386653"/>
                <a:ext cx="751749" cy="827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88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C1B11625-FDEB-4661-87FA-D82A785AF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23" y="1386653"/>
                <a:ext cx="751749" cy="827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/>
              <p:nvPr/>
            </p:nvSpPr>
            <p:spPr>
              <a:xfrm>
                <a:off x="6168525" y="1898132"/>
                <a:ext cx="1264171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788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86" name="Прямоугольник 85">
                <a:extLst>
                  <a:ext uri="{FF2B5EF4-FFF2-40B4-BE49-F238E27FC236}">
                    <a16:creationId xmlns:a16="http://schemas.microsoft.com/office/drawing/2014/main" id="{06B2B408-CDA2-427A-B86F-B855C559F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25" y="1898132"/>
                <a:ext cx="1264171" cy="828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/>
              <p:nvPr/>
            </p:nvSpPr>
            <p:spPr>
              <a:xfrm>
                <a:off x="9072643" y="1267098"/>
                <a:ext cx="1264171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788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788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sz="4788" dirty="0"/>
              </a:p>
            </p:txBody>
          </p:sp>
        </mc:Choice>
        <mc:Fallback>
          <p:sp>
            <p:nvSpPr>
              <p:cNvPr id="87" name="Прямоугольник 86">
                <a:extLst>
                  <a:ext uri="{FF2B5EF4-FFF2-40B4-BE49-F238E27FC236}">
                    <a16:creationId xmlns:a16="http://schemas.microsoft.com/office/drawing/2014/main" id="{7A29DB64-FB71-48EE-BEEE-B318F219C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643" y="1267098"/>
                <a:ext cx="1264171" cy="828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33ADDF-2AB2-4EEB-A90C-829FDCEE825E}"/>
              </a:ext>
            </a:extLst>
          </p:cNvPr>
          <p:cNvSpPr/>
          <p:nvPr/>
        </p:nvSpPr>
        <p:spPr>
          <a:xfrm>
            <a:off x="5042443" y="5000411"/>
            <a:ext cx="3166184" cy="951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</a:t>
            </a:r>
            <a:r>
              <a:rPr lang="tr-TR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margin SVM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мягкий зазор</a:t>
            </a:r>
            <a:endParaRPr lang="ru-RU" sz="2793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/>
              <p:nvPr/>
            </p:nvSpPr>
            <p:spPr>
              <a:xfrm>
                <a:off x="661139" y="1696477"/>
                <a:ext cx="4309479" cy="52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793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793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793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8AC72EDD-A9A2-458D-ADC7-6F3253EA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39" y="1696477"/>
                <a:ext cx="4309479" cy="521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/>
              <p:nvPr/>
            </p:nvSpPr>
            <p:spPr>
              <a:xfrm>
                <a:off x="804788" y="2342899"/>
                <a:ext cx="5418577" cy="52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793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793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F04BD20D-15B1-4576-87A1-E16BFF61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8" y="2342899"/>
                <a:ext cx="5418577" cy="521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/>
              <p:nvPr/>
            </p:nvSpPr>
            <p:spPr>
              <a:xfrm>
                <a:off x="589314" y="2989321"/>
                <a:ext cx="5745972" cy="52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}+</m:t>
                      </m:r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793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B077F37A-E56E-48C5-9304-665766662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14" y="2989321"/>
                <a:ext cx="5745972" cy="521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89D3548-9D4F-4850-BD61-830270EF6AD1}"/>
              </a:ext>
            </a:extLst>
          </p:cNvPr>
          <p:cNvSpPr/>
          <p:nvPr/>
        </p:nvSpPr>
        <p:spPr>
          <a:xfrm>
            <a:off x="4826968" y="3563919"/>
            <a:ext cx="2331931" cy="46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Slack variable</a:t>
            </a:r>
            <a:endParaRPr lang="ru-RU" sz="239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/>
              <p:nvPr/>
            </p:nvSpPr>
            <p:spPr>
              <a:xfrm>
                <a:off x="517490" y="3707568"/>
                <a:ext cx="3872140" cy="698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793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793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793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793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793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93" dirty="0">
                    <a:solidFill>
                      <a:schemeClr val="bg1"/>
                    </a:solidFill>
                  </a:rPr>
                  <a:t> </a:t>
                </a:r>
                <a:endParaRPr lang="ru-RU" sz="2793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01ADE1BC-E782-4B79-BD66-60AB367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0" y="3707568"/>
                <a:ext cx="3872140" cy="698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/>
              <p:nvPr/>
            </p:nvSpPr>
            <p:spPr>
              <a:xfrm>
                <a:off x="30483" y="4569464"/>
                <a:ext cx="3710783" cy="522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793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793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93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793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90E6D4-A0CE-462D-8C48-820B5F11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" y="4569464"/>
                <a:ext cx="3710783" cy="5222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/>
              <p:nvPr/>
            </p:nvSpPr>
            <p:spPr>
              <a:xfrm>
                <a:off x="3462300" y="4569464"/>
                <a:ext cx="1996414" cy="522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793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793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93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793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793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93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793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1831495D-F89B-4220-BCF2-CBB29C5C8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00" y="4569464"/>
                <a:ext cx="1996414" cy="5222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/>
              <p:nvPr/>
            </p:nvSpPr>
            <p:spPr>
              <a:xfrm>
                <a:off x="1666684" y="5215885"/>
                <a:ext cx="2071274" cy="52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793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93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793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0</a:t>
                </a:r>
              </a:p>
            </p:txBody>
          </p:sp>
        </mc:Choice>
        <mc:Fallback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09FA17B-1D1D-4A84-B8D4-EC436492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84" y="5215885"/>
                <a:ext cx="2071274" cy="521888"/>
              </a:xfrm>
              <a:prstGeom prst="rect">
                <a:avLst/>
              </a:prstGeom>
              <a:blipFill>
                <a:blip r:embed="rId1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/>
              <p:nvPr/>
            </p:nvSpPr>
            <p:spPr>
              <a:xfrm>
                <a:off x="517490" y="5735522"/>
                <a:ext cx="6701412" cy="1134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793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793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793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793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793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793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793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793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793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sz="2793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2793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793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e>
                      </m:nary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793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793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793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93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793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ED31897-E998-4518-84D4-63500C8F1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0" y="5735522"/>
                <a:ext cx="6701412" cy="1134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B62603A-7E06-41D1-939B-B91FBA71109D}"/>
              </a:ext>
            </a:extLst>
          </p:cNvPr>
          <p:cNvSpPr/>
          <p:nvPr/>
        </p:nvSpPr>
        <p:spPr>
          <a:xfrm>
            <a:off x="4755144" y="3923042"/>
            <a:ext cx="3006293" cy="46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394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сочкующие</a:t>
            </a:r>
            <a:r>
              <a:rPr lang="ru-RU" sz="239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точки</a:t>
            </a:r>
          </a:p>
        </p:txBody>
      </p:sp>
    </p:spTree>
    <p:extLst>
      <p:ext uri="{BB962C8B-B14F-4D97-AF65-F5344CB8AC3E}">
        <p14:creationId xmlns:p14="http://schemas.microsoft.com/office/powerpoint/2010/main" val="26836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1196197" y="176904"/>
            <a:ext cx="10774129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Одноклассовый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метод опорных векторов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CB845C2-FF3C-4CDF-9D05-B79DA48E8D36}"/>
                  </a:ext>
                </a:extLst>
              </p:cNvPr>
              <p:cNvSpPr/>
              <p:nvPr/>
            </p:nvSpPr>
            <p:spPr>
              <a:xfrm>
                <a:off x="800807" y="1715272"/>
                <a:ext cx="4365553" cy="655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sz="2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</m:d>
                    </m:oMath>
                  </m:oMathPara>
                </a14:m>
                <a:endParaRPr lang="ru-RU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CB845C2-FF3C-4CDF-9D05-B79DA48E8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7" y="1715272"/>
                <a:ext cx="4365553" cy="655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72D30A6-5DD5-2E9D-1345-4CA89A03F612}"/>
                  </a:ext>
                </a:extLst>
              </p:cNvPr>
              <p:cNvSpPr/>
              <p:nvPr/>
            </p:nvSpPr>
            <p:spPr>
              <a:xfrm>
                <a:off x="506519" y="2761277"/>
                <a:ext cx="4757264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24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24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𝝊</m:t>
                                  </m:r>
                                  <m: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ru-RU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400" b="1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sz="2400" b="1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ru-RU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ru-RU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lim>
                                  </m:limLow>
                                </m:fName>
                                <m:e/>
                              </m:func>
                            </m:e>
                            <m:e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sz="24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4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72D30A6-5DD5-2E9D-1345-4CA89A03F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9" y="2761277"/>
                <a:ext cx="4757264" cy="1757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9BE68D-A74E-E8AC-2E62-61899F3F2267}"/>
              </a:ext>
            </a:extLst>
          </p:cNvPr>
          <p:cNvSpPr/>
          <p:nvPr/>
        </p:nvSpPr>
        <p:spPr>
          <a:xfrm>
            <a:off x="5682308" y="1447169"/>
            <a:ext cx="6262983" cy="3755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Что характеризуют эти требования</a:t>
            </a:r>
            <a:endParaRPr lang="ru-RU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Отступ должен быть как можно больше</a:t>
            </a:r>
            <a:endParaRPr lang="en-US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chemeClr val="bg1"/>
              </a:buClr>
              <a:buFont typeface="Symbol" panose="05050102010706020507" pitchFamily="18" charset="2"/>
              <a:buChar char=""/>
            </a:pP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Как можно больше объектов отделялись от нуля</a:t>
            </a:r>
            <a:endParaRPr lang="en-US" sz="24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Разделяющая гиперплоскость находится как можно дальше от начала координат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E2BF881-8242-C478-92CC-92744C0F6DDE}"/>
                  </a:ext>
                </a:extLst>
              </p:cNvPr>
              <p:cNvSpPr/>
              <p:nvPr/>
            </p:nvSpPr>
            <p:spPr>
              <a:xfrm>
                <a:off x="363220" y="5037380"/>
                <a:ext cx="6118225" cy="7218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𝝊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характеризует долю допустимых аномалий в обучающей выборке</a:t>
                </a:r>
                <a:endParaRPr lang="ru-RU" sz="1600" dirty="0"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6E2BF881-8242-C478-92CC-92744C0F6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0" y="5037380"/>
                <a:ext cx="6118225" cy="721801"/>
              </a:xfrm>
              <a:prstGeom prst="rect">
                <a:avLst/>
              </a:prstGeom>
              <a:blipFill>
                <a:blip r:embed="rId6"/>
                <a:stretch>
                  <a:fillRect l="-1097" t="-5042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1196197" y="176904"/>
            <a:ext cx="10774129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None/>
            </a:pPr>
            <a:r>
              <a:rPr lang="ru-RU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Одноклассовый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метод опорных векторов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70444" y="5809557"/>
            <a:ext cx="9593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Yasmine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Guerbai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Youcef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Chibani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Bilal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Hadjadji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The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effective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use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of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the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one-class</a:t>
            </a:r>
            <a:r>
              <a:rPr lang="ru-RU" sz="1400" dirty="0">
                <a:solidFill>
                  <a:schemeClr val="bg1"/>
                </a:solidFill>
              </a:rPr>
              <a:t> SVM </a:t>
            </a:r>
            <a:r>
              <a:rPr lang="ru-RU" sz="1400" dirty="0" err="1">
                <a:solidFill>
                  <a:schemeClr val="bg1"/>
                </a:solidFill>
              </a:rPr>
              <a:t>classifier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for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handwritten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signature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verification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based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on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writer-independent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</a:rPr>
              <a:t>parameters</a:t>
            </a:r>
            <a:r>
              <a:rPr lang="ru-RU" sz="1400" dirty="0" smtClean="0">
                <a:solidFill>
                  <a:schemeClr val="bg1"/>
                </a:solidFill>
              </a:rPr>
              <a:t>, </a:t>
            </a:r>
            <a:r>
              <a:rPr lang="ru-RU" sz="1400" dirty="0" err="1" smtClean="0">
                <a:solidFill>
                  <a:schemeClr val="bg1"/>
                </a:solidFill>
              </a:rPr>
              <a:t>Pattern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err="1" smtClean="0">
                <a:solidFill>
                  <a:schemeClr val="bg1"/>
                </a:solidFill>
              </a:rPr>
              <a:t>Recognition</a:t>
            </a:r>
            <a:r>
              <a:rPr lang="ru-RU" sz="1400" dirty="0" smtClean="0">
                <a:solidFill>
                  <a:schemeClr val="bg1"/>
                </a:solidFill>
              </a:rPr>
              <a:t>, </a:t>
            </a:r>
            <a:r>
              <a:rPr lang="ru-RU" sz="1400" dirty="0" err="1" smtClean="0">
                <a:solidFill>
                  <a:schemeClr val="bg1"/>
                </a:solidFill>
              </a:rPr>
              <a:t>Volume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48, </a:t>
            </a:r>
            <a:r>
              <a:rPr lang="ru-RU" sz="1400" dirty="0" err="1">
                <a:solidFill>
                  <a:schemeClr val="bg1"/>
                </a:solidFill>
              </a:rPr>
              <a:t>Issue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1, 2015</a:t>
            </a:r>
            <a:r>
              <a:rPr lang="ru-RU" sz="1400" dirty="0">
                <a:solidFill>
                  <a:schemeClr val="bg1"/>
                </a:solidFill>
              </a:rPr>
              <a:t>,</a:t>
            </a:r>
          </a:p>
          <a:p>
            <a:r>
              <a:rPr lang="ru-RU" sz="1400" dirty="0" err="1">
                <a:solidFill>
                  <a:schemeClr val="bg1"/>
                </a:solidFill>
              </a:rPr>
              <a:t>Pages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103-113, ISSN 0031-3203, https</a:t>
            </a:r>
            <a:r>
              <a:rPr lang="ru-RU" sz="1400" dirty="0">
                <a:solidFill>
                  <a:schemeClr val="bg1"/>
                </a:solidFill>
              </a:rPr>
              <a:t>://doi.org/10.1016/j.patcog.2014.07.016.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52993"/>
            <a:ext cx="10748316" cy="4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2000" smtClean="0"/>
              <a:pPr/>
              <a:t>2</a:t>
            </a:fld>
            <a:endParaRPr lang="ru-RU" sz="36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690120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ижний колонтитул 6">
            <a:extLst>
              <a:ext uri="{FF2B5EF4-FFF2-40B4-BE49-F238E27FC236}">
                <a16:creationId xmlns:a16="http://schemas.microsoft.com/office/drawing/2014/main" id="{27B4B5E2-BDA1-45D4-44BE-A25D42F2A74E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4D3EF-17A5-DBA5-FA58-C5C31E5060CC}"/>
              </a:ext>
            </a:extLst>
          </p:cNvPr>
          <p:cNvSpPr txBox="1"/>
          <p:nvPr/>
        </p:nvSpPr>
        <p:spPr>
          <a:xfrm>
            <a:off x="307580" y="1070749"/>
            <a:ext cx="10894883" cy="2585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Поиск Аномалий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Выбросы и Новинки</a:t>
            </a:r>
            <a:endParaRPr lang="en-US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Кластеризация?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главных компонент / кодировщики?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Статистический подход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Рисуем </a:t>
            </a:r>
            <a:r>
              <a:rPr lang="ru-RU" sz="24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Эллипс</a:t>
            </a:r>
            <a:endParaRPr lang="ru-RU" sz="24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One-</a:t>
            </a:r>
            <a:r>
              <a:rPr lang="en-US" sz="3200" b="1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ClassSVM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A40D41-C70F-BAA7-F038-31BE8F60F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4204" y="1753013"/>
            <a:ext cx="3352800" cy="3352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701BF5-845A-7E33-A94F-4FDE3F401D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0636" y="1759109"/>
            <a:ext cx="3352800" cy="335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4C00D8-D23B-058C-2B2A-4BD681C1C9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500" y="1737773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21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Метрический подход</a:t>
            </a:r>
          </a:p>
          <a:p>
            <a:endParaRPr lang="ru-RU" sz="28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 err="1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Одноклассовый</a:t>
            </a:r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метод опорных векторов</a:t>
            </a:r>
          </a:p>
          <a:p>
            <a:endParaRPr lang="ru-RU" sz="28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Случайные проекции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7122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Деревья Решений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4700" y="3800993"/>
            <a:ext cx="4031891" cy="3039545"/>
          </a:xfrm>
          <a:prstGeom prst="rect">
            <a:avLst/>
          </a:prstGeom>
        </p:spPr>
      </p:pic>
      <p:sp>
        <p:nvSpPr>
          <p:cNvPr id="62" name="Прямоугольник: скругленные углы 31">
            <a:extLst>
              <a:ext uri="{FF2B5EF4-FFF2-40B4-BE49-F238E27FC236}">
                <a16:creationId xmlns:a16="http://schemas.microsoft.com/office/drawing/2014/main" id="{6BBC91E6-E62C-4914-8E25-70C3AC26811E}"/>
              </a:ext>
            </a:extLst>
          </p:cNvPr>
          <p:cNvSpPr/>
          <p:nvPr/>
        </p:nvSpPr>
        <p:spPr>
          <a:xfrm>
            <a:off x="8728892" y="1160458"/>
            <a:ext cx="1833269" cy="82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Балл ЕГЭ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&gt; 75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Прямоугольник: скругленные углы 32">
            <a:extLst>
              <a:ext uri="{FF2B5EF4-FFF2-40B4-BE49-F238E27FC236}">
                <a16:creationId xmlns:a16="http://schemas.microsoft.com/office/drawing/2014/main" id="{8B4792A1-6380-440C-82B0-CC10AC5B736E}"/>
              </a:ext>
            </a:extLst>
          </p:cNvPr>
          <p:cNvSpPr/>
          <p:nvPr/>
        </p:nvSpPr>
        <p:spPr>
          <a:xfrm>
            <a:off x="7778338" y="2490054"/>
            <a:ext cx="1720957" cy="11351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|935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|436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Прямоугольник: скругленные углы 33">
            <a:extLst>
              <a:ext uri="{FF2B5EF4-FFF2-40B4-BE49-F238E27FC236}">
                <a16:creationId xmlns:a16="http://schemas.microsoft.com/office/drawing/2014/main" id="{EF4D896F-4CFE-4791-957C-59D75B051F9A}"/>
              </a:ext>
            </a:extLst>
          </p:cNvPr>
          <p:cNvSpPr/>
          <p:nvPr/>
        </p:nvSpPr>
        <p:spPr>
          <a:xfrm>
            <a:off x="9929155" y="2490054"/>
            <a:ext cx="1707952" cy="11444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|159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|381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21DA039-6DB3-48D2-AE98-90E0329FB37B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8638817" y="1988197"/>
            <a:ext cx="1006710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507431F-B4F3-4CBB-A1EE-B7C48A7E0707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45527" y="1988197"/>
            <a:ext cx="1137604" cy="5018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3E4932-3B6E-4E06-A1BD-161B892BF430}"/>
              </a:ext>
            </a:extLst>
          </p:cNvPr>
          <p:cNvSpPr txBox="1"/>
          <p:nvPr/>
        </p:nvSpPr>
        <p:spPr>
          <a:xfrm>
            <a:off x="8059229" y="1876004"/>
            <a:ext cx="73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C7502-452F-4A46-82E7-56FD7BD6DB24}"/>
              </a:ext>
            </a:extLst>
          </p:cNvPr>
          <p:cNvSpPr txBox="1"/>
          <p:nvPr/>
        </p:nvSpPr>
        <p:spPr>
          <a:xfrm>
            <a:off x="10608558" y="1845753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</a:p>
        </p:txBody>
      </p:sp>
      <p:sp>
        <p:nvSpPr>
          <p:cNvPr id="69" name="Прямоугольник: скругленные углы 19">
            <a:extLst>
              <a:ext uri="{FF2B5EF4-FFF2-40B4-BE49-F238E27FC236}">
                <a16:creationId xmlns:a16="http://schemas.microsoft.com/office/drawing/2014/main" id="{C7A21EF4-7163-4FE5-8AE2-3D85F04B486E}"/>
              </a:ext>
            </a:extLst>
          </p:cNvPr>
          <p:cNvSpPr/>
          <p:nvPr/>
        </p:nvSpPr>
        <p:spPr>
          <a:xfrm>
            <a:off x="1168578" y="1259560"/>
            <a:ext cx="1782805" cy="58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Пол М</a:t>
            </a:r>
          </a:p>
        </p:txBody>
      </p:sp>
      <p:sp>
        <p:nvSpPr>
          <p:cNvPr id="70" name="Прямоугольник: скругленные углы 21">
            <a:extLst>
              <a:ext uri="{FF2B5EF4-FFF2-40B4-BE49-F238E27FC236}">
                <a16:creationId xmlns:a16="http://schemas.microsoft.com/office/drawing/2014/main" id="{4297AB28-7244-4E0E-9803-7E9C290A86B9}"/>
              </a:ext>
            </a:extLst>
          </p:cNvPr>
          <p:cNvSpPr/>
          <p:nvPr/>
        </p:nvSpPr>
        <p:spPr>
          <a:xfrm>
            <a:off x="208075" y="2387228"/>
            <a:ext cx="1628329" cy="11444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1536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245</a:t>
            </a:r>
          </a:p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Прямоугольник: скругленные углы 25">
            <a:extLst>
              <a:ext uri="{FF2B5EF4-FFF2-40B4-BE49-F238E27FC236}">
                <a16:creationId xmlns:a16="http://schemas.microsoft.com/office/drawing/2014/main" id="{108779F6-9DC9-4A60-A8D2-C483F44D0A3E}"/>
              </a:ext>
            </a:extLst>
          </p:cNvPr>
          <p:cNvSpPr/>
          <p:nvPr/>
        </p:nvSpPr>
        <p:spPr>
          <a:xfrm>
            <a:off x="2021272" y="2378015"/>
            <a:ext cx="1875179" cy="11666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239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1234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5B703C0E-42FD-43AD-BD25-291B39B8E060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1022240" y="1847626"/>
            <a:ext cx="1037741" cy="53960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57013EE-30AB-413E-B4B3-065CFECBA2C0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059981" y="1847626"/>
            <a:ext cx="898881" cy="5303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28">
            <a:extLst>
              <a:ext uri="{FF2B5EF4-FFF2-40B4-BE49-F238E27FC236}">
                <a16:creationId xmlns:a16="http://schemas.microsoft.com/office/drawing/2014/main" id="{489194D3-5D37-489F-A093-6FE8337C8E76}"/>
              </a:ext>
            </a:extLst>
          </p:cNvPr>
          <p:cNvSpPr/>
          <p:nvPr/>
        </p:nvSpPr>
        <p:spPr>
          <a:xfrm>
            <a:off x="4951409" y="1188764"/>
            <a:ext cx="1798380" cy="73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Живет в общежитии</a:t>
            </a:r>
          </a:p>
        </p:txBody>
      </p:sp>
      <p:sp>
        <p:nvSpPr>
          <p:cNvPr id="75" name="Прямоугольник: скругленные углы 29">
            <a:extLst>
              <a:ext uri="{FF2B5EF4-FFF2-40B4-BE49-F238E27FC236}">
                <a16:creationId xmlns:a16="http://schemas.microsoft.com/office/drawing/2014/main" id="{77814523-F853-43FF-80DC-7119D89B5433}"/>
              </a:ext>
            </a:extLst>
          </p:cNvPr>
          <p:cNvSpPr/>
          <p:nvPr/>
        </p:nvSpPr>
        <p:spPr>
          <a:xfrm>
            <a:off x="4134892" y="2387228"/>
            <a:ext cx="1539790" cy="12472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|135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|949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Прямоугольник: скругленные углы 30">
            <a:extLst>
              <a:ext uri="{FF2B5EF4-FFF2-40B4-BE49-F238E27FC236}">
                <a16:creationId xmlns:a16="http://schemas.microsoft.com/office/drawing/2014/main" id="{24201D64-9D27-437C-8A3D-6270CDF39E6E}"/>
              </a:ext>
            </a:extLst>
          </p:cNvPr>
          <p:cNvSpPr/>
          <p:nvPr/>
        </p:nvSpPr>
        <p:spPr>
          <a:xfrm>
            <a:off x="5859550" y="2378014"/>
            <a:ext cx="1716916" cy="1256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Отчислен</a:t>
            </a: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|545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|499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AD26935D-7CE1-4E7C-8015-0A5249024C85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4904787" y="1922801"/>
            <a:ext cx="945812" cy="464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AEEB951-5FB6-4B33-9F3A-8718B9D1DF13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>
            <a:off x="5850599" y="1922801"/>
            <a:ext cx="867409" cy="4552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2EEB8BD-CCB7-417C-8286-6BCFCC84B549}"/>
              </a:ext>
            </a:extLst>
          </p:cNvPr>
          <p:cNvSpPr txBox="1"/>
          <p:nvPr/>
        </p:nvSpPr>
        <p:spPr>
          <a:xfrm>
            <a:off x="714094" y="1775648"/>
            <a:ext cx="73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BD494F-9DCC-4045-8AF1-5C6A7A12864E}"/>
              </a:ext>
            </a:extLst>
          </p:cNvPr>
          <p:cNvSpPr txBox="1"/>
          <p:nvPr/>
        </p:nvSpPr>
        <p:spPr>
          <a:xfrm>
            <a:off x="2669345" y="1792049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DC46BE-BE6B-4C3D-9D32-73AD045ED886}"/>
              </a:ext>
            </a:extLst>
          </p:cNvPr>
          <p:cNvSpPr txBox="1"/>
          <p:nvPr/>
        </p:nvSpPr>
        <p:spPr>
          <a:xfrm>
            <a:off x="4168490" y="1781000"/>
            <a:ext cx="73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CFE2A7-EB77-425C-BB93-4D6DA2FAC71F}"/>
              </a:ext>
            </a:extLst>
          </p:cNvPr>
          <p:cNvSpPr txBox="1"/>
          <p:nvPr/>
        </p:nvSpPr>
        <p:spPr>
          <a:xfrm>
            <a:off x="6749789" y="1749008"/>
            <a:ext cx="102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4231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Случайный Лес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3840C55-4D66-9C50-D649-515BA1CC94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572" y="3705886"/>
            <a:ext cx="3036071" cy="188382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1B17E52-29CC-B39F-A4B7-1ACAC7E519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3046" y="3699789"/>
            <a:ext cx="3633531" cy="188992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B774B36-6FC4-08E2-62CF-8AF9449B94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5679" y="1620068"/>
            <a:ext cx="3048264" cy="135342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CA8CF86-9E33-0912-3F77-C9F75C7BD83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73318" y="1542538"/>
            <a:ext cx="3029975" cy="187773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B35DBE9-06D1-27F6-298B-8DD5E8D2733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1437229"/>
            <a:ext cx="3407959" cy="188382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E927ED9-2F7B-5D0D-8F41-F0FF95D8151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496830" y="3699789"/>
            <a:ext cx="3407959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Случайные Проекции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934E26F-216F-F419-CFB5-AF0A6F8C3715}"/>
              </a:ext>
            </a:extLst>
          </p:cNvPr>
          <p:cNvSpPr/>
          <p:nvPr/>
        </p:nvSpPr>
        <p:spPr>
          <a:xfrm>
            <a:off x="3528673" y="25628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B6AD7A0-451C-FEF1-71B4-99C40437283B}"/>
              </a:ext>
            </a:extLst>
          </p:cNvPr>
          <p:cNvSpPr/>
          <p:nvPr/>
        </p:nvSpPr>
        <p:spPr>
          <a:xfrm>
            <a:off x="3364663" y="374657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2A0D1E-E625-E408-01DD-1602DD1A5E6A}"/>
              </a:ext>
            </a:extLst>
          </p:cNvPr>
          <p:cNvSpPr/>
          <p:nvPr/>
        </p:nvSpPr>
        <p:spPr>
          <a:xfrm>
            <a:off x="3727523" y="19148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0EF632-1B5E-CCF4-7575-75B941D4A7C9}"/>
              </a:ext>
            </a:extLst>
          </p:cNvPr>
          <p:cNvSpPr/>
          <p:nvPr/>
        </p:nvSpPr>
        <p:spPr>
          <a:xfrm>
            <a:off x="3972342" y="5530047"/>
            <a:ext cx="36236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0AC1278-4A8B-B197-4033-F3199A16F52E}"/>
              </a:ext>
            </a:extLst>
          </p:cNvPr>
          <p:cNvSpPr/>
          <p:nvPr/>
        </p:nvSpPr>
        <p:spPr>
          <a:xfrm>
            <a:off x="2742419" y="20067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D167FA0-50C1-90B0-4ED0-71FFABF65F9F}"/>
              </a:ext>
            </a:extLst>
          </p:cNvPr>
          <p:cNvSpPr/>
          <p:nvPr/>
        </p:nvSpPr>
        <p:spPr>
          <a:xfrm>
            <a:off x="1535984" y="530310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6EED345-248C-7DC9-0AAC-0A31A211101F}"/>
              </a:ext>
            </a:extLst>
          </p:cNvPr>
          <p:cNvSpPr/>
          <p:nvPr/>
        </p:nvSpPr>
        <p:spPr>
          <a:xfrm>
            <a:off x="446078" y="272418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6184F40-CA31-A0EF-0508-9C5769FC2214}"/>
              </a:ext>
            </a:extLst>
          </p:cNvPr>
          <p:cNvSpPr/>
          <p:nvPr/>
        </p:nvSpPr>
        <p:spPr>
          <a:xfrm>
            <a:off x="2678457" y="3951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0612EB6-006E-5275-536E-735A3A9BD72D}"/>
              </a:ext>
            </a:extLst>
          </p:cNvPr>
          <p:cNvSpPr/>
          <p:nvPr/>
        </p:nvSpPr>
        <p:spPr>
          <a:xfrm>
            <a:off x="2916376" y="28428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84CE329-1B2B-AE31-7078-DC8ADA38415A}"/>
              </a:ext>
            </a:extLst>
          </p:cNvPr>
          <p:cNvSpPr/>
          <p:nvPr/>
        </p:nvSpPr>
        <p:spPr>
          <a:xfrm>
            <a:off x="8390518" y="935222"/>
            <a:ext cx="1782805" cy="58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&gt; 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09ED33B-F48C-F44D-D147-E718B882297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330403" y="1523288"/>
            <a:ext cx="951518" cy="5725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A40BDED-405F-F92A-7A56-B0834761986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281921" y="1523288"/>
            <a:ext cx="985104" cy="5633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3498D2-ED62-15C5-DF8F-DB9C0A4C970B}"/>
              </a:ext>
            </a:extLst>
          </p:cNvPr>
          <p:cNvSpPr txBox="1"/>
          <p:nvPr/>
        </p:nvSpPr>
        <p:spPr>
          <a:xfrm>
            <a:off x="8022257" y="1484278"/>
            <a:ext cx="7365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093A9-9CA3-0262-B518-C9E2224A6EB2}"/>
              </a:ext>
            </a:extLst>
          </p:cNvPr>
          <p:cNvSpPr txBox="1"/>
          <p:nvPr/>
        </p:nvSpPr>
        <p:spPr>
          <a:xfrm>
            <a:off x="9977508" y="1500679"/>
            <a:ext cx="10285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Нет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89ED1CE-C979-C4DD-036C-7DB356929F07}"/>
              </a:ext>
            </a:extLst>
          </p:cNvPr>
          <p:cNvCxnSpPr>
            <a:cxnSpLocks/>
          </p:cNvCxnSpPr>
          <p:nvPr/>
        </p:nvCxnSpPr>
        <p:spPr>
          <a:xfrm>
            <a:off x="639371" y="4674636"/>
            <a:ext cx="4268531" cy="0"/>
          </a:xfrm>
          <a:prstGeom prst="line">
            <a:avLst/>
          </a:prstGeom>
          <a:ln w="76200">
            <a:solidFill>
              <a:srgbClr val="FD00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BB90780-82ED-885C-ECD6-0A9F19738A03}"/>
              </a:ext>
            </a:extLst>
          </p:cNvPr>
          <p:cNvCxnSpPr>
            <a:cxnSpLocks/>
          </p:cNvCxnSpPr>
          <p:nvPr/>
        </p:nvCxnSpPr>
        <p:spPr>
          <a:xfrm>
            <a:off x="311774" y="6387707"/>
            <a:ext cx="496935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3331D3C-D73A-ADE0-11A6-F0C819FCDA9F}"/>
              </a:ext>
            </a:extLst>
          </p:cNvPr>
          <p:cNvCxnSpPr>
            <a:cxnSpLocks/>
          </p:cNvCxnSpPr>
          <p:nvPr/>
        </p:nvCxnSpPr>
        <p:spPr>
          <a:xfrm flipV="1">
            <a:off x="291323" y="998376"/>
            <a:ext cx="40903" cy="53986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35C737D-E079-2E5C-C567-BCDAC05ABF13}"/>
              </a:ext>
            </a:extLst>
          </p:cNvPr>
          <p:cNvGrpSpPr/>
          <p:nvPr/>
        </p:nvGrpSpPr>
        <p:grpSpPr>
          <a:xfrm>
            <a:off x="8819857" y="966542"/>
            <a:ext cx="1278142" cy="499016"/>
            <a:chOff x="8819857" y="966542"/>
            <a:chExt cx="1278142" cy="499016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EDC21E4-B586-4CFC-9D5D-2376A64EA8AB}"/>
                </a:ext>
              </a:extLst>
            </p:cNvPr>
            <p:cNvCxnSpPr>
              <a:cxnSpLocks/>
            </p:cNvCxnSpPr>
            <p:nvPr/>
          </p:nvCxnSpPr>
          <p:spPr>
            <a:xfrm>
              <a:off x="9572290" y="1256818"/>
              <a:ext cx="525709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155C2098-BE6E-ED18-43A3-A79627203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9857" y="966542"/>
              <a:ext cx="0" cy="499016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E31BCF2-23E8-88AC-D1F3-E3047BD0FD9A}"/>
              </a:ext>
            </a:extLst>
          </p:cNvPr>
          <p:cNvCxnSpPr>
            <a:cxnSpLocks/>
          </p:cNvCxnSpPr>
          <p:nvPr/>
        </p:nvCxnSpPr>
        <p:spPr>
          <a:xfrm>
            <a:off x="3330163" y="4864568"/>
            <a:ext cx="0" cy="1330959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1FC712B-E3DA-9830-C04C-DE9FED8B3E44}"/>
              </a:ext>
            </a:extLst>
          </p:cNvPr>
          <p:cNvGrpSpPr/>
          <p:nvPr/>
        </p:nvGrpSpPr>
        <p:grpSpPr>
          <a:xfrm>
            <a:off x="9468284" y="2094812"/>
            <a:ext cx="1782805" cy="588066"/>
            <a:chOff x="9468284" y="2094812"/>
            <a:chExt cx="1782805" cy="588066"/>
          </a:xfrm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89194AF2-1378-820A-A366-9EDE06A8F9D8}"/>
                </a:ext>
              </a:extLst>
            </p:cNvPr>
            <p:cNvSpPr/>
            <p:nvPr/>
          </p:nvSpPr>
          <p:spPr>
            <a:xfrm>
              <a:off x="9468284" y="2094812"/>
              <a:ext cx="1782805" cy="58806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&gt; 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E920BAC8-48D3-E18E-1901-C8692B78D934}"/>
                </a:ext>
              </a:extLst>
            </p:cNvPr>
            <p:cNvCxnSpPr>
              <a:cxnSpLocks/>
            </p:cNvCxnSpPr>
            <p:nvPr/>
          </p:nvCxnSpPr>
          <p:spPr>
            <a:xfrm>
              <a:off x="9580247" y="2366746"/>
              <a:ext cx="612494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41908EF0-55FB-6A70-63F9-A6508EEACA09}"/>
                </a:ext>
              </a:extLst>
            </p:cNvPr>
            <p:cNvCxnSpPr>
              <a:cxnSpLocks/>
            </p:cNvCxnSpPr>
            <p:nvPr/>
          </p:nvCxnSpPr>
          <p:spPr>
            <a:xfrm>
              <a:off x="10704457" y="2115496"/>
              <a:ext cx="0" cy="546646"/>
            </a:xfrm>
            <a:prstGeom prst="line">
              <a:avLst/>
            </a:prstGeom>
            <a:ln w="381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159DA28-DB16-E5CE-9FF9-B563EE6096E0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9811497" y="2682878"/>
            <a:ext cx="548190" cy="43589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B023A891-957A-775D-50BB-7BA5C7C4A51E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10359687" y="2682878"/>
            <a:ext cx="840640" cy="4358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B500C9D5-842B-591A-B2A2-C22F67CE1F42}"/>
              </a:ext>
            </a:extLst>
          </p:cNvPr>
          <p:cNvSpPr/>
          <p:nvPr/>
        </p:nvSpPr>
        <p:spPr>
          <a:xfrm>
            <a:off x="9207519" y="3118771"/>
            <a:ext cx="1207956" cy="4316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AC5F6B9-B279-1AB0-7909-C235FF6CB3A4}"/>
              </a:ext>
            </a:extLst>
          </p:cNvPr>
          <p:cNvSpPr/>
          <p:nvPr/>
        </p:nvSpPr>
        <p:spPr>
          <a:xfrm>
            <a:off x="9567519" y="3154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08308EAD-D6C4-7AC0-9242-2C8F2183444E}"/>
              </a:ext>
            </a:extLst>
          </p:cNvPr>
          <p:cNvSpPr/>
          <p:nvPr/>
        </p:nvSpPr>
        <p:spPr>
          <a:xfrm>
            <a:off x="10596349" y="3118770"/>
            <a:ext cx="1207956" cy="4316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1F5E9F9A-F55B-73F9-85F7-EA079849F747}"/>
              </a:ext>
            </a:extLst>
          </p:cNvPr>
          <p:cNvSpPr/>
          <p:nvPr/>
        </p:nvSpPr>
        <p:spPr>
          <a:xfrm>
            <a:off x="10960309" y="320713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C9A7D53-856A-7BF7-45A4-34FF26436D9B}"/>
              </a:ext>
            </a:extLst>
          </p:cNvPr>
          <p:cNvSpPr/>
          <p:nvPr/>
        </p:nvSpPr>
        <p:spPr>
          <a:xfrm>
            <a:off x="6542796" y="2094812"/>
            <a:ext cx="1782805" cy="58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&gt; 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5E2704B-D3B2-AA9C-DD95-30B8668C609B}"/>
              </a:ext>
            </a:extLst>
          </p:cNvPr>
          <p:cNvCxnSpPr>
            <a:cxnSpLocks/>
          </p:cNvCxnSpPr>
          <p:nvPr/>
        </p:nvCxnSpPr>
        <p:spPr>
          <a:xfrm flipH="1">
            <a:off x="6456923" y="2700831"/>
            <a:ext cx="951518" cy="57257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86DE247-A2E8-8B27-1820-5467B809F2CE}"/>
              </a:ext>
            </a:extLst>
          </p:cNvPr>
          <p:cNvCxnSpPr>
            <a:cxnSpLocks/>
          </p:cNvCxnSpPr>
          <p:nvPr/>
        </p:nvCxnSpPr>
        <p:spPr>
          <a:xfrm>
            <a:off x="7408441" y="2700831"/>
            <a:ext cx="985104" cy="56335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1F8550E-7A83-12D1-162B-7898B10508C2}"/>
              </a:ext>
            </a:extLst>
          </p:cNvPr>
          <p:cNvCxnSpPr>
            <a:cxnSpLocks/>
          </p:cNvCxnSpPr>
          <p:nvPr/>
        </p:nvCxnSpPr>
        <p:spPr>
          <a:xfrm flipH="1">
            <a:off x="1971003" y="1715110"/>
            <a:ext cx="21248" cy="2846842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2FC2295-FF4A-DFB6-A8E3-E4E84D2C030C}"/>
              </a:ext>
            </a:extLst>
          </p:cNvPr>
          <p:cNvCxnSpPr>
            <a:cxnSpLocks/>
          </p:cNvCxnSpPr>
          <p:nvPr/>
        </p:nvCxnSpPr>
        <p:spPr>
          <a:xfrm flipH="1">
            <a:off x="7807870" y="2191431"/>
            <a:ext cx="10817" cy="42794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C4FBDB3F-30A1-7B67-52D5-EE5362A35072}"/>
              </a:ext>
            </a:extLst>
          </p:cNvPr>
          <p:cNvSpPr/>
          <p:nvPr/>
        </p:nvSpPr>
        <p:spPr>
          <a:xfrm>
            <a:off x="6679730" y="4415048"/>
            <a:ext cx="1207956" cy="8548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3B64C88-C17E-A079-E1CB-A97C9BAC01BF}"/>
              </a:ext>
            </a:extLst>
          </p:cNvPr>
          <p:cNvSpPr/>
          <p:nvPr/>
        </p:nvSpPr>
        <p:spPr>
          <a:xfrm>
            <a:off x="7774048" y="3287965"/>
            <a:ext cx="1103106" cy="4316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0454377-09C0-9920-07BF-8339A164678C}"/>
              </a:ext>
            </a:extLst>
          </p:cNvPr>
          <p:cNvSpPr/>
          <p:nvPr/>
        </p:nvSpPr>
        <p:spPr>
          <a:xfrm>
            <a:off x="8210518" y="3323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90F08B8-43E4-B64C-7AEC-E14B884FCE47}"/>
              </a:ext>
            </a:extLst>
          </p:cNvPr>
          <p:cNvCxnSpPr>
            <a:cxnSpLocks/>
          </p:cNvCxnSpPr>
          <p:nvPr/>
        </p:nvCxnSpPr>
        <p:spPr>
          <a:xfrm>
            <a:off x="6679730" y="2366746"/>
            <a:ext cx="61249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3858AAE8-04D0-96F0-3835-B87887603234}"/>
              </a:ext>
            </a:extLst>
          </p:cNvPr>
          <p:cNvCxnSpPr>
            <a:cxnSpLocks/>
          </p:cNvCxnSpPr>
          <p:nvPr/>
        </p:nvCxnSpPr>
        <p:spPr>
          <a:xfrm>
            <a:off x="1953257" y="3387139"/>
            <a:ext cx="2725310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EBD1A66-26E3-21E4-764F-5AB8DB6D4970}"/>
              </a:ext>
            </a:extLst>
          </p:cNvPr>
          <p:cNvSpPr/>
          <p:nvPr/>
        </p:nvSpPr>
        <p:spPr>
          <a:xfrm>
            <a:off x="5584256" y="3287303"/>
            <a:ext cx="1782805" cy="5880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&gt; 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987095B-6B4D-C87B-25EC-0D2C568920B5}"/>
              </a:ext>
            </a:extLst>
          </p:cNvPr>
          <p:cNvCxnSpPr>
            <a:cxnSpLocks/>
          </p:cNvCxnSpPr>
          <p:nvPr/>
        </p:nvCxnSpPr>
        <p:spPr>
          <a:xfrm>
            <a:off x="6620774" y="3581336"/>
            <a:ext cx="73040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0BF726F-043D-5206-8402-0EC12678C3B9}"/>
              </a:ext>
            </a:extLst>
          </p:cNvPr>
          <p:cNvCxnSpPr>
            <a:cxnSpLocks/>
          </p:cNvCxnSpPr>
          <p:nvPr/>
        </p:nvCxnSpPr>
        <p:spPr>
          <a:xfrm flipV="1">
            <a:off x="5958470" y="3323811"/>
            <a:ext cx="0" cy="49901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9DC60CF-C7A5-2B94-1125-D80206B48F7B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>
            <a:off x="6475659" y="3875369"/>
            <a:ext cx="808049" cy="53967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E8775048-D26D-CB78-5B11-4F37D742724F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flipH="1">
            <a:off x="5790484" y="3875369"/>
            <a:ext cx="685175" cy="5575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68739DA0-7CC9-30AF-120F-4F8B0228D1A2}"/>
              </a:ext>
            </a:extLst>
          </p:cNvPr>
          <p:cNvSpPr/>
          <p:nvPr/>
        </p:nvSpPr>
        <p:spPr>
          <a:xfrm>
            <a:off x="5186506" y="4432875"/>
            <a:ext cx="1207956" cy="8548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2142D3E-9940-A412-557A-E6FAACC71613}"/>
              </a:ext>
            </a:extLst>
          </p:cNvPr>
          <p:cNvSpPr/>
          <p:nvPr/>
        </p:nvSpPr>
        <p:spPr>
          <a:xfrm>
            <a:off x="7470290" y="45290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5BB413B-6B14-369D-1522-95F67F5CAA1E}"/>
              </a:ext>
            </a:extLst>
          </p:cNvPr>
          <p:cNvSpPr/>
          <p:nvPr/>
        </p:nvSpPr>
        <p:spPr>
          <a:xfrm>
            <a:off x="6784084" y="473352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BEEE66E-64DC-9424-0335-B6142600DEA1}"/>
              </a:ext>
            </a:extLst>
          </p:cNvPr>
          <p:cNvSpPr/>
          <p:nvPr/>
        </p:nvSpPr>
        <p:spPr>
          <a:xfrm>
            <a:off x="5939812" y="4880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D65AB68-94A6-3598-562E-B21D43EA87D7}"/>
              </a:ext>
            </a:extLst>
          </p:cNvPr>
          <p:cNvSpPr/>
          <p:nvPr/>
        </p:nvSpPr>
        <p:spPr>
          <a:xfrm>
            <a:off x="5732214" y="449093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909C86A5-6EF3-93C8-5CD7-110A8B6AD6DD}"/>
              </a:ext>
            </a:extLst>
          </p:cNvPr>
          <p:cNvSpPr/>
          <p:nvPr/>
        </p:nvSpPr>
        <p:spPr>
          <a:xfrm>
            <a:off x="5281127" y="45364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3E5B57B7-F5CB-B2CF-D3AB-0220D0A48569}"/>
              </a:ext>
            </a:extLst>
          </p:cNvPr>
          <p:cNvSpPr/>
          <p:nvPr/>
        </p:nvSpPr>
        <p:spPr>
          <a:xfrm>
            <a:off x="5506685" y="490578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1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20" grpId="0"/>
      <p:bldP spid="21" grpId="0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IsolationForest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79FE7-6150-D7A0-37D7-912E54C8AEB4}"/>
              </a:ext>
            </a:extLst>
          </p:cNvPr>
          <p:cNvSpPr txBox="1"/>
          <p:nvPr/>
        </p:nvSpPr>
        <p:spPr>
          <a:xfrm>
            <a:off x="3231785" y="5735129"/>
            <a:ext cx="612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Liu, Fei Tony, Ting, Kai Ming and Zhou, </a:t>
            </a:r>
            <a:r>
              <a:rPr lang="en-US" sz="20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Zhi</a:t>
            </a:r>
            <a:r>
              <a:rPr lang="en-US" sz="2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-Hua. “Isolation forest.” Data Mining, 2008. ICDM’08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3D2EA-CBC4-8CA4-AF0A-8191A82F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96" y="1747276"/>
            <a:ext cx="5631011" cy="31072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48BDA5-DCD2-B8C4-03C3-FD547F1C2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47" y="1158785"/>
            <a:ext cx="4034010" cy="39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IsolationForest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67C4707-9D7C-0B45-B319-A60867501224}"/>
                  </a:ext>
                </a:extLst>
              </p:cNvPr>
              <p:cNvSpPr/>
              <p:nvPr/>
            </p:nvSpPr>
            <p:spPr>
              <a:xfrm>
                <a:off x="650440" y="1746284"/>
                <a:ext cx="11332759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Выбираем число деревьев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lvl="2">
                  <a:buClr>
                    <a:schemeClr val="bg2"/>
                  </a:buClr>
                </a:pPr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marL="342900" indent="-342900"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Садим деревья на подмножестве данных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Максимальная глубина дерева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ontserrat" panose="00000500000000000000" pitchFamily="2" charset="-52"/>
                            <a:cs typeface="Montserrat" panose="00000500000000000000" pitchFamily="2" charset="-5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ontserrat" panose="00000500000000000000" pitchFamily="2" charset="-52"/>
                                <a:cs typeface="Montserrat" panose="00000500000000000000" pitchFamily="2" charset="-5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ontserrat" panose="00000500000000000000" pitchFamily="2" charset="-52"/>
                                <a:cs typeface="Montserrat" panose="00000500000000000000" pitchFamily="2" charset="-52"/>
                              </a:rPr>
                              <m:t>log</m:t>
                            </m:r>
                          </m:e>
                          <m:sub>
                            <m:r>
                              <a:rPr lang="ru-RU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ontserrat" panose="00000500000000000000" pitchFamily="2" charset="-52"/>
                                <a:cs typeface="Montserrat" panose="00000500000000000000" pitchFamily="2" charset="-5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ontserrat" panose="00000500000000000000" pitchFamily="2" charset="-52"/>
                            <a:cs typeface="Montserrat" panose="00000500000000000000" pitchFamily="2" charset="-52"/>
                          </a:rPr>
                          <m:t>𝑚</m:t>
                        </m:r>
                      </m:e>
                    </m:func>
                  </m:oMath>
                </a14:m>
                <a:endParaRPr lang="en-US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lvl="1">
                  <a:buClr>
                    <a:schemeClr val="bg2"/>
                  </a:buClr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Минимальное число объектов на листе 1 </a:t>
                </a:r>
                <a:endParaRPr lang="en-US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lvl="1">
                  <a:buClr>
                    <a:schemeClr val="bg2"/>
                  </a:buClr>
                </a:pPr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Случайным образом выбираем признак</a:t>
                </a:r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Случайным образом выбираем разбиение по признаку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marL="342900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  <a:p>
                <a:pPr marL="342900" indent="-342900">
                  <a:buClr>
                    <a:schemeClr val="bg2"/>
                  </a:buClr>
                  <a:buFont typeface="Wingdings" panose="05000000000000000000" pitchFamily="2" charset="2"/>
                  <a:buChar char="Ø"/>
                </a:pP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Оцениваем средний путь каждой точки до листа</a:t>
                </a:r>
                <a:endParaRPr lang="en-US" sz="24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67C4707-9D7C-0B45-B319-A60867501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0" y="1746284"/>
                <a:ext cx="11332759" cy="3785652"/>
              </a:xfrm>
              <a:prstGeom prst="rect">
                <a:avLst/>
              </a:prstGeom>
              <a:blipFill>
                <a:blip r:embed="rId4"/>
                <a:stretch>
                  <a:fillRect l="-861" t="-1127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04BE0A8-3014-DC1F-3A52-103D7B926E01}"/>
                  </a:ext>
                </a:extLst>
              </p:cNvPr>
              <p:cNvSpPr/>
              <p:nvPr/>
            </p:nvSpPr>
            <p:spPr>
              <a:xfrm>
                <a:off x="3857220" y="1080783"/>
                <a:ext cx="3410036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𝑿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- </a:t>
                </a:r>
                <a:r>
                  <a:rPr lang="ru-RU" sz="24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признаки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04BE0A8-3014-DC1F-3A52-103D7B926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20" y="1080783"/>
                <a:ext cx="3410036" cy="513282"/>
              </a:xfrm>
              <a:prstGeom prst="rect">
                <a:avLst/>
              </a:prstGeom>
              <a:blipFill>
                <a:blip r:embed="rId5"/>
                <a:stretch>
                  <a:fillRect r="-1610" b="-26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tr-TR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IsolationForest 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161E7-90AF-BB6A-0DE9-98F53E9A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93" y="1837388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BCDC14-323D-FE74-9C93-BFE36AEDCB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3726" y="1837388"/>
            <a:ext cx="3352800" cy="3352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D9383E-4F4A-6BA8-FB33-07175F15924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559" y="1837388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28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690120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Нижний колонтитул 6">
            <a:extLst>
              <a:ext uri="{FF2B5EF4-FFF2-40B4-BE49-F238E27FC236}">
                <a16:creationId xmlns:a16="http://schemas.microsoft.com/office/drawing/2014/main" id="{9CF62FE1-CA3D-A645-0ACE-41C066716D28}"/>
              </a:ext>
            </a:extLst>
          </p:cNvPr>
          <p:cNvSpPr txBox="1">
            <a:spLocks/>
          </p:cNvSpPr>
          <p:nvPr/>
        </p:nvSpPr>
        <p:spPr>
          <a:xfrm>
            <a:off x="3110544" y="205677"/>
            <a:ext cx="8091919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4D3EF-17A5-DBA5-FA58-C5C31E5060CC}"/>
              </a:ext>
            </a:extLst>
          </p:cNvPr>
          <p:cNvSpPr txBox="1"/>
          <p:nvPr/>
        </p:nvSpPr>
        <p:spPr>
          <a:xfrm>
            <a:off x="307580" y="1070749"/>
            <a:ext cx="10894883" cy="502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Метрический подход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Выбираем число к - соседей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Оцениваем локальную плотность достижимости точки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Сравниваем эту плотность с плотностью к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соседей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тонкости, если хотим применять для поиска новизны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 err="1" smtClean="0">
                <a:solidFill>
                  <a:schemeClr val="bg1"/>
                </a:solidFill>
                <a:latin typeface="Montserrat"/>
                <a:sym typeface="Montserrat"/>
              </a:rPr>
              <a:t>Одноклассовый</a:t>
            </a:r>
            <a:r>
              <a:rPr lang="ru-RU" sz="2400" b="1" dirty="0" smtClean="0">
                <a:solidFill>
                  <a:schemeClr val="bg1"/>
                </a:solidFill>
                <a:latin typeface="Montserrat"/>
                <a:sym typeface="Montserrat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метод опорных векторов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SVM+Kernel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Trick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но для отделения 0 от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выборки</a:t>
            </a:r>
            <a:endParaRPr lang="en-US" sz="24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Вроде как рекомендуют в задаче поиска Новизны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400" b="1" dirty="0">
                <a:solidFill>
                  <a:schemeClr val="bg1"/>
                </a:solidFill>
                <a:latin typeface="Montserrat"/>
                <a:sym typeface="Montserrat"/>
              </a:rPr>
              <a:t>Случайные Проекции</a:t>
            </a:r>
            <a:endParaRPr lang="tr-TR" sz="2400" b="1" dirty="0">
              <a:solidFill>
                <a:schemeClr val="bg1"/>
              </a:solidFill>
              <a:latin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Садим случайный лес для разбиения данных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Оцениваем среднюю длину пути по дереву для каждой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точки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i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среднем топ за свои деньги (бесплатно)</a:t>
            </a:r>
            <a:endParaRPr lang="ru-RU" sz="2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29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9711A2-3190-48F8-8735-CC4C8A614724}"/>
              </a:ext>
            </a:extLst>
          </p:cNvPr>
          <p:cNvSpPr txBox="1"/>
          <p:nvPr/>
        </p:nvSpPr>
        <p:spPr>
          <a:xfrm>
            <a:off x="2600405" y="4000784"/>
            <a:ext cx="7280847" cy="185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1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9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77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576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471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576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778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98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182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5985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B152339-AA49-4910-A987-702557E55544}"/>
              </a:ext>
            </a:extLst>
          </p:cNvPr>
          <p:cNvSpPr txBox="1">
            <a:spLocks/>
          </p:cNvSpPr>
          <p:nvPr/>
        </p:nvSpPr>
        <p:spPr>
          <a:xfrm>
            <a:off x="2097632" y="2183303"/>
            <a:ext cx="8547133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58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3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Метрический подход</a:t>
            </a:r>
            <a:endParaRPr lang="en-US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Одноклассовый</a:t>
            </a:r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метод опорных векторов</a:t>
            </a:r>
            <a:endParaRPr lang="en-US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Случайные проекции</a:t>
            </a:r>
            <a:endParaRPr lang="ru-RU" sz="28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4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22000" y="1696478"/>
            <a:ext cx="1064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Метрический подход</a:t>
            </a:r>
          </a:p>
          <a:p>
            <a:endParaRPr lang="ru-RU" sz="28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 err="1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Одноклассовый</a:t>
            </a:r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метод опорных векторов</a:t>
            </a:r>
          </a:p>
          <a:p>
            <a:endParaRPr lang="ru-RU" sz="2800" spc="-1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spc="-1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Случайные проекции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15747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5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нужно помнить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FD099E94-86B3-4B84-A26F-509BED69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998" y="930412"/>
            <a:ext cx="7920880" cy="6177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FAAACCAD-28EF-4B1E-B808-8A688360995C}"/>
                  </a:ext>
                </a:extLst>
              </p:cNvPr>
              <p:cNvSpPr/>
              <p:nvPr/>
            </p:nvSpPr>
            <p:spPr>
              <a:xfrm>
                <a:off x="984919" y="1228623"/>
                <a:ext cx="16703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FAAACCAD-28EF-4B1E-B808-8A688360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228623"/>
                <a:ext cx="16703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82C16EC-2CA4-443D-8853-BC48FDB9D9BC}"/>
                  </a:ext>
                </a:extLst>
              </p:cNvPr>
              <p:cNvSpPr/>
              <p:nvPr/>
            </p:nvSpPr>
            <p:spPr>
              <a:xfrm>
                <a:off x="170666" y="1815672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C82C16EC-2CA4-443D-8853-BC48FDB9D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1815672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44DCF79B-4F26-4576-A03A-54C009DC13E8}"/>
              </a:ext>
            </a:extLst>
          </p:cNvPr>
          <p:cNvSpPr/>
          <p:nvPr/>
        </p:nvSpPr>
        <p:spPr>
          <a:xfrm>
            <a:off x="5059569" y="1908432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AE9D52-4329-4381-AFAC-9891E4D5D604}"/>
                  </a:ext>
                </a:extLst>
              </p:cNvPr>
              <p:cNvSpPr/>
              <p:nvPr/>
            </p:nvSpPr>
            <p:spPr>
              <a:xfrm>
                <a:off x="170666" y="2397410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0AE9D52-4329-4381-AFAC-9891E4D5D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397410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9E3E8401-EAAB-47E9-8363-53B116369D80}"/>
              </a:ext>
            </a:extLst>
          </p:cNvPr>
          <p:cNvSpPr/>
          <p:nvPr/>
        </p:nvSpPr>
        <p:spPr>
          <a:xfrm>
            <a:off x="4471288" y="2393693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18B4CF9A-E27E-412A-AC44-4928BD6F2926}"/>
                  </a:ext>
                </a:extLst>
              </p:cNvPr>
              <p:cNvSpPr/>
              <p:nvPr/>
            </p:nvSpPr>
            <p:spPr>
              <a:xfrm>
                <a:off x="0" y="2946230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18B4CF9A-E27E-412A-AC44-4928BD6F2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46230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BA58311-8EC9-4223-8700-396752B6BEE6}"/>
              </a:ext>
            </a:extLst>
          </p:cNvPr>
          <p:cNvSpPr/>
          <p:nvPr/>
        </p:nvSpPr>
        <p:spPr>
          <a:xfrm>
            <a:off x="4912693" y="2946230"/>
            <a:ext cx="385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33BF0E0F-79AB-4CD8-9E83-ED55EE97E436}"/>
                  </a:ext>
                </a:extLst>
              </p:cNvPr>
              <p:cNvSpPr/>
              <p:nvPr/>
            </p:nvSpPr>
            <p:spPr>
              <a:xfrm>
                <a:off x="170666" y="3461307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33BF0E0F-79AB-4CD8-9E83-ED55EE97E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461307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B0547FB-0A71-4023-A2EB-D6BD7CCE2782}"/>
              </a:ext>
            </a:extLst>
          </p:cNvPr>
          <p:cNvSpPr/>
          <p:nvPr/>
        </p:nvSpPr>
        <p:spPr>
          <a:xfrm>
            <a:off x="4797260" y="3443352"/>
            <a:ext cx="4315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78F51569-2291-43AF-8E1B-3D20F76C0B93}"/>
              </a:ext>
            </a:extLst>
          </p:cNvPr>
          <p:cNvSpPr/>
          <p:nvPr/>
        </p:nvSpPr>
        <p:spPr>
          <a:xfrm>
            <a:off x="1546153" y="61931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63DE7F0-CACE-47BB-B4F6-E9D0ED2AC75C}"/>
              </a:ext>
            </a:extLst>
          </p:cNvPr>
          <p:cNvSpPr/>
          <p:nvPr/>
        </p:nvSpPr>
        <p:spPr>
          <a:xfrm>
            <a:off x="4603391" y="61582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E4B7A031-87C3-47C4-8579-DD73011BFD60}"/>
              </a:ext>
            </a:extLst>
          </p:cNvPr>
          <p:cNvSpPr/>
          <p:nvPr/>
        </p:nvSpPr>
        <p:spPr>
          <a:xfrm>
            <a:off x="7766053" y="61473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AE369F8-B4F4-4AAB-ABAD-AFEC4A564920}"/>
              </a:ext>
            </a:extLst>
          </p:cNvPr>
          <p:cNvSpPr/>
          <p:nvPr/>
        </p:nvSpPr>
        <p:spPr>
          <a:xfrm>
            <a:off x="10354537" y="62102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F992AEE-8C30-42E8-BDCD-8CA4C5B55AA3}"/>
              </a:ext>
            </a:extLst>
          </p:cNvPr>
          <p:cNvSpPr/>
          <p:nvPr/>
        </p:nvSpPr>
        <p:spPr>
          <a:xfrm>
            <a:off x="7195626" y="40500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E3DC9E-3DD3-4C35-9581-D0E39D9705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299801"/>
            <a:ext cx="1847574" cy="184757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970F1D2-2805-44B0-B7C1-BD781C860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262837"/>
            <a:ext cx="1851911" cy="1847574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BFB40E41-A03F-41C7-999A-640B5F7BA7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262837"/>
            <a:ext cx="1851911" cy="184757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17EF790-BA30-4027-82A1-1EF15F456B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162562"/>
            <a:ext cx="1943287" cy="19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6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>
            <a:extLst>
              <a:ext uri="{FF2B5EF4-FFF2-40B4-BE49-F238E27FC236}">
                <a16:creationId xmlns:a16="http://schemas.microsoft.com/office/drawing/2014/main" id="{C750D80A-1143-7B59-FA36-CC82C2739814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нужно помнить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8D21615-91B1-45B2-B4AB-194F408B4181}"/>
              </a:ext>
            </a:extLst>
          </p:cNvPr>
          <p:cNvSpPr/>
          <p:nvPr/>
        </p:nvSpPr>
        <p:spPr>
          <a:xfrm>
            <a:off x="4791205" y="3735887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C1791C5-42CD-47B6-B3C8-34B27CE3E636}"/>
              </a:ext>
            </a:extLst>
          </p:cNvPr>
          <p:cNvSpPr/>
          <p:nvPr/>
        </p:nvSpPr>
        <p:spPr>
          <a:xfrm>
            <a:off x="5834502" y="274290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A02A75-5B2C-4C65-B503-71D54C5A1CEE}"/>
              </a:ext>
            </a:extLst>
          </p:cNvPr>
          <p:cNvSpPr/>
          <p:nvPr/>
        </p:nvSpPr>
        <p:spPr>
          <a:xfrm>
            <a:off x="6654853" y="438148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D1111-9C83-4BA8-A87E-081781DB14C8}"/>
              </a:ext>
            </a:extLst>
          </p:cNvPr>
          <p:cNvSpPr/>
          <p:nvPr/>
        </p:nvSpPr>
        <p:spPr>
          <a:xfrm>
            <a:off x="3486501" y="2491896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0306EA2-B8D2-45F1-B568-B5E47E738558}"/>
              </a:ext>
            </a:extLst>
          </p:cNvPr>
          <p:cNvSpPr/>
          <p:nvPr/>
        </p:nvSpPr>
        <p:spPr>
          <a:xfrm>
            <a:off x="3902147" y="510403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75C6C00-ECEB-4C20-B319-7C4B8F37EE06}"/>
              </a:ext>
            </a:extLst>
          </p:cNvPr>
          <p:cNvSpPr/>
          <p:nvPr/>
        </p:nvSpPr>
        <p:spPr>
          <a:xfrm>
            <a:off x="5449282" y="575211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BCCAED1-7B8A-4BBB-9AB9-34707CC75222}"/>
              </a:ext>
            </a:extLst>
          </p:cNvPr>
          <p:cNvSpPr/>
          <p:nvPr/>
        </p:nvSpPr>
        <p:spPr>
          <a:xfrm>
            <a:off x="6772265" y="539211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C3049044-8AFA-4588-9D32-6471D8AAA3FC}"/>
              </a:ext>
            </a:extLst>
          </p:cNvPr>
          <p:cNvSpPr/>
          <p:nvPr/>
        </p:nvSpPr>
        <p:spPr>
          <a:xfrm>
            <a:off x="5240475" y="187129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C2799E55-79E9-45BF-91CC-6FE4982828C3}"/>
              </a:ext>
            </a:extLst>
          </p:cNvPr>
          <p:cNvSpPr/>
          <p:nvPr/>
        </p:nvSpPr>
        <p:spPr>
          <a:xfrm>
            <a:off x="5867134" y="3658123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5C36EF94-FD1B-44AE-8A8A-98B518E5658C}"/>
              </a:ext>
            </a:extLst>
          </p:cNvPr>
          <p:cNvSpPr/>
          <p:nvPr/>
        </p:nvSpPr>
        <p:spPr>
          <a:xfrm>
            <a:off x="4422605" y="2049917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29C4D49-5C3E-4265-83F9-510D0C52E090}"/>
              </a:ext>
            </a:extLst>
          </p:cNvPr>
          <p:cNvSpPr/>
          <p:nvPr/>
        </p:nvSpPr>
        <p:spPr>
          <a:xfrm>
            <a:off x="6429869" y="2007695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B04204E7-F3F9-4E16-9AA0-8810F6283D9F}"/>
              </a:ext>
            </a:extLst>
          </p:cNvPr>
          <p:cNvSpPr/>
          <p:nvPr/>
        </p:nvSpPr>
        <p:spPr>
          <a:xfrm>
            <a:off x="7266667" y="3908264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71368A7A-91EA-4ECA-B034-DDD82EEF18CE}"/>
              </a:ext>
            </a:extLst>
          </p:cNvPr>
          <p:cNvSpPr/>
          <p:nvPr/>
        </p:nvSpPr>
        <p:spPr>
          <a:xfrm>
            <a:off x="8527061" y="4561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4C673A02-8F0D-4A84-A947-DE7CD06E74EF}"/>
              </a:ext>
            </a:extLst>
          </p:cNvPr>
          <p:cNvSpPr/>
          <p:nvPr/>
        </p:nvSpPr>
        <p:spPr>
          <a:xfrm>
            <a:off x="7596845" y="5463879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6DFC8064-2B2C-4662-ACB2-6F2032F6F3AC}"/>
              </a:ext>
            </a:extLst>
          </p:cNvPr>
          <p:cNvSpPr/>
          <p:nvPr/>
        </p:nvSpPr>
        <p:spPr>
          <a:xfrm>
            <a:off x="5406485" y="4381486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20581FFE-F441-4C04-993D-86DC44027F20}"/>
              </a:ext>
            </a:extLst>
          </p:cNvPr>
          <p:cNvSpPr/>
          <p:nvPr/>
        </p:nvSpPr>
        <p:spPr>
          <a:xfrm>
            <a:off x="8681110" y="5572111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415B0224-03E1-4044-85D1-4B50B07CA204}"/>
              </a:ext>
            </a:extLst>
          </p:cNvPr>
          <p:cNvSpPr/>
          <p:nvPr/>
        </p:nvSpPr>
        <p:spPr>
          <a:xfrm>
            <a:off x="7266667" y="2655808"/>
            <a:ext cx="360000" cy="3600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B37A43E-9ED1-45F9-9138-39611E1E6FA8}"/>
              </a:ext>
            </a:extLst>
          </p:cNvPr>
          <p:cNvSpPr/>
          <p:nvPr/>
        </p:nvSpPr>
        <p:spPr>
          <a:xfrm>
            <a:off x="3843647" y="6115748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206578-5B18-4E08-951F-A6B7ACC6D6F4}"/>
              </a:ext>
            </a:extLst>
          </p:cNvPr>
          <p:cNvSpPr/>
          <p:nvPr/>
        </p:nvSpPr>
        <p:spPr>
          <a:xfrm>
            <a:off x="4806412" y="5283879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DC6A374-6BC9-4647-951D-817CC929C8E8}"/>
              </a:ext>
            </a:extLst>
          </p:cNvPr>
          <p:cNvSpPr/>
          <p:nvPr/>
        </p:nvSpPr>
        <p:spPr>
          <a:xfrm>
            <a:off x="3894277" y="4540410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0A24C5E-F989-4A63-97E1-0BA696DF0F0E}"/>
              </a:ext>
            </a:extLst>
          </p:cNvPr>
          <p:cNvSpPr/>
          <p:nvPr/>
        </p:nvSpPr>
        <p:spPr>
          <a:xfrm>
            <a:off x="3219202" y="4124912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55E78A7-0DC1-4BFB-B4B3-487F574E8BE8}"/>
              </a:ext>
            </a:extLst>
          </p:cNvPr>
          <p:cNvSpPr/>
          <p:nvPr/>
        </p:nvSpPr>
        <p:spPr>
          <a:xfrm>
            <a:off x="3912119" y="3209341"/>
            <a:ext cx="360000" cy="36000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3507CF8-6486-488C-8066-DFA0E35F40A6}"/>
              </a:ext>
            </a:extLst>
          </p:cNvPr>
          <p:cNvSpPr/>
          <p:nvPr/>
        </p:nvSpPr>
        <p:spPr>
          <a:xfrm>
            <a:off x="5310971" y="3842642"/>
            <a:ext cx="360000" cy="3599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FC69DE-08AF-4209-AD7A-1DCAD6E167DE}"/>
              </a:ext>
            </a:extLst>
          </p:cNvPr>
          <p:cNvSpPr txBox="1"/>
          <p:nvPr/>
        </p:nvSpPr>
        <p:spPr>
          <a:xfrm>
            <a:off x="5292038" y="3263835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12CB7D5-442C-4083-99F7-F045AD0FD13D}"/>
              </a:ext>
            </a:extLst>
          </p:cNvPr>
          <p:cNvSpPr/>
          <p:nvPr/>
        </p:nvSpPr>
        <p:spPr>
          <a:xfrm>
            <a:off x="4525129" y="3039234"/>
            <a:ext cx="1980000" cy="198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EED0319-C709-4234-A6D6-CCE51540D762}"/>
              </a:ext>
            </a:extLst>
          </p:cNvPr>
          <p:cNvSpPr/>
          <p:nvPr/>
        </p:nvSpPr>
        <p:spPr>
          <a:xfrm>
            <a:off x="4198871" y="2601419"/>
            <a:ext cx="2704530" cy="2602101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31FC5F9-FF56-4169-B214-533B5757D0DF}"/>
              </a:ext>
            </a:extLst>
          </p:cNvPr>
          <p:cNvSpPr/>
          <p:nvPr/>
        </p:nvSpPr>
        <p:spPr>
          <a:xfrm>
            <a:off x="4015580" y="2555819"/>
            <a:ext cx="3192381" cy="2858872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818A33D-9AF3-4DFE-9424-98962D97B079}"/>
              </a:ext>
            </a:extLst>
          </p:cNvPr>
          <p:cNvSpPr/>
          <p:nvPr/>
        </p:nvSpPr>
        <p:spPr>
          <a:xfrm>
            <a:off x="3075732" y="1699609"/>
            <a:ext cx="5014770" cy="455549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D28C69F-365E-4B5D-90C4-F527CAD673C0}"/>
              </a:ext>
            </a:extLst>
          </p:cNvPr>
          <p:cNvSpPr/>
          <p:nvPr/>
        </p:nvSpPr>
        <p:spPr>
          <a:xfrm>
            <a:off x="4697109" y="3467008"/>
            <a:ext cx="1069376" cy="976454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90008F7-32AA-4708-BEA0-046ED512EB18}"/>
              </a:ext>
            </a:extLst>
          </p:cNvPr>
          <p:cNvSpPr/>
          <p:nvPr/>
        </p:nvSpPr>
        <p:spPr>
          <a:xfrm>
            <a:off x="3749621" y="1044089"/>
            <a:ext cx="3347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Выбор числа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US" sz="32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mtClean="0"/>
              <a:pPr/>
              <a:t>7</a:t>
            </a:fld>
            <a:endParaRPr lang="ru-RU" sz="2394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804666" y="978668"/>
            <a:ext cx="7900711" cy="825631"/>
          </a:xfrm>
          <a:prstGeom prst="rect">
            <a:avLst/>
          </a:prstGeom>
        </p:spPr>
        <p:txBody>
          <a:bodyPr vert="horz" lIns="91207" tIns="45604" rIns="91207" bIns="4560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192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544224" y="90206"/>
            <a:ext cx="11405178" cy="761656"/>
          </a:xfrm>
        </p:spPr>
        <p:txBody>
          <a:bodyPr/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Метрический подход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609343"/>
            <a:ext cx="7104888" cy="3954977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4001939" y="5779740"/>
            <a:ext cx="4012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LocalOutlierFactor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LocalOutlierFactor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DADBF05-60C2-4F4B-3DBE-0204B6E16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42" y="1264087"/>
            <a:ext cx="933450" cy="23907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520" y="927099"/>
            <a:ext cx="3126105" cy="30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F4C9D-76F1-44A5-8E0D-429814420D90}" type="slidenum">
              <a:rPr lang="ru-RU" sz="1400" smtClean="0"/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" y="1"/>
            <a:ext cx="1765331" cy="11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39334" y="882428"/>
            <a:ext cx="12160956" cy="216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42802B-4644-4E88-AA5E-0EA6F0887BE9}"/>
              </a:ext>
            </a:extLst>
          </p:cNvPr>
          <p:cNvSpPr/>
          <p:nvPr/>
        </p:nvSpPr>
        <p:spPr>
          <a:xfrm>
            <a:off x="11566448" y="138246"/>
            <a:ext cx="313709" cy="521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93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793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Нижний колонтитул 6">
            <a:extLst>
              <a:ext uri="{FF2B5EF4-FFF2-40B4-BE49-F238E27FC236}">
                <a16:creationId xmlns:a16="http://schemas.microsoft.com/office/drawing/2014/main" id="{31B83413-42AB-9665-7583-E8047FDC61C5}"/>
              </a:ext>
            </a:extLst>
          </p:cNvPr>
          <p:cNvSpPr txBox="1">
            <a:spLocks/>
          </p:cNvSpPr>
          <p:nvPr/>
        </p:nvSpPr>
        <p:spPr>
          <a:xfrm>
            <a:off x="3143672" y="176904"/>
            <a:ext cx="7704856" cy="4849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Times New Roman" panose="02020603050405020304" pitchFamily="18" charset="0"/>
              </a:rPr>
              <a:t>LocalOutlierFactor</a:t>
            </a:r>
            <a:endParaRPr lang="tr-TR" sz="3200" b="1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6FBA06-C7FF-BF66-DB03-7FFAD8A1E667}"/>
              </a:ext>
            </a:extLst>
          </p:cNvPr>
          <p:cNvSpPr txBox="1">
            <a:spLocks/>
          </p:cNvSpPr>
          <p:nvPr/>
        </p:nvSpPr>
        <p:spPr>
          <a:xfrm>
            <a:off x="1456106" y="627720"/>
            <a:ext cx="9850434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CFBB88-9743-3160-1E0C-FD552C1B5266}"/>
              </a:ext>
            </a:extLst>
          </p:cNvPr>
          <p:cNvSpPr/>
          <p:nvPr/>
        </p:nvSpPr>
        <p:spPr>
          <a:xfrm>
            <a:off x="628396" y="1371303"/>
            <a:ext cx="61182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K-distance and K-neighbors</a:t>
            </a:r>
          </a:p>
          <a:p>
            <a:pPr lvl="2">
              <a:buClr>
                <a:schemeClr val="bg2"/>
              </a:buClr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 и К-соседи</a:t>
            </a:r>
          </a:p>
          <a:p>
            <a:pPr>
              <a:buClr>
                <a:schemeClr val="bg2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C00000"/>
              </a:buClr>
            </a:pP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chemeClr val="bg2"/>
              </a:buClr>
            </a:pP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0C5B7B-1C94-D3F1-8895-56CA58B5B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381" y="952553"/>
            <a:ext cx="917973" cy="287706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5894" y="941560"/>
            <a:ext cx="3104678" cy="3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651</Words>
  <Application>Microsoft Office PowerPoint</Application>
  <PresentationFormat>Произвольный</PresentationFormat>
  <Paragraphs>324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3" baseType="lpstr">
      <vt:lpstr>Montserrat</vt:lpstr>
      <vt:lpstr>Montserrat Black</vt:lpstr>
      <vt:lpstr>Courier New</vt:lpstr>
      <vt:lpstr>IBM Plex Mono</vt:lpstr>
      <vt:lpstr>Segoe UI</vt:lpstr>
      <vt:lpstr>Times New Roman</vt:lpstr>
      <vt:lpstr>Wingdings</vt:lpstr>
      <vt:lpstr>Symbol</vt:lpstr>
      <vt:lpstr>Calibri</vt:lpstr>
      <vt:lpstr>Cambria Math</vt:lpstr>
      <vt:lpstr>Source Sans Pro</vt:lpstr>
      <vt:lpstr>Arial</vt:lpstr>
      <vt:lpstr>Verdana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Расстояние</vt:lpstr>
      <vt:lpstr>Презентация PowerPoint</vt:lpstr>
      <vt:lpstr>Метрический подход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235</cp:revision>
  <dcterms:modified xsi:type="dcterms:W3CDTF">2023-09-26T10:21:30Z</dcterms:modified>
</cp:coreProperties>
</file>