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4" r:id="rId3"/>
    <p:sldId id="378" r:id="rId4"/>
    <p:sldId id="532" r:id="rId5"/>
    <p:sldId id="485" r:id="rId6"/>
    <p:sldId id="542" r:id="rId7"/>
    <p:sldId id="379" r:id="rId8"/>
    <p:sldId id="540" r:id="rId9"/>
    <p:sldId id="541" r:id="rId10"/>
    <p:sldId id="543" r:id="rId11"/>
    <p:sldId id="544" r:id="rId12"/>
    <p:sldId id="380" r:id="rId13"/>
    <p:sldId id="493" r:id="rId14"/>
    <p:sldId id="494" r:id="rId15"/>
    <p:sldId id="496" r:id="rId16"/>
    <p:sldId id="495" r:id="rId17"/>
    <p:sldId id="486" r:id="rId18"/>
    <p:sldId id="480" r:id="rId19"/>
    <p:sldId id="487" r:id="rId20"/>
    <p:sldId id="488" r:id="rId21"/>
    <p:sldId id="489" r:id="rId22"/>
    <p:sldId id="491" r:id="rId23"/>
    <p:sldId id="533" r:id="rId24"/>
    <p:sldId id="492" r:id="rId25"/>
    <p:sldId id="503" r:id="rId26"/>
    <p:sldId id="504" r:id="rId27"/>
    <p:sldId id="497" r:id="rId28"/>
    <p:sldId id="498" r:id="rId29"/>
    <p:sldId id="499" r:id="rId30"/>
    <p:sldId id="500" r:id="rId31"/>
    <p:sldId id="501" r:id="rId32"/>
    <p:sldId id="502" r:id="rId33"/>
    <p:sldId id="536" r:id="rId34"/>
    <p:sldId id="513" r:id="rId35"/>
    <p:sldId id="53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1705"/>
    <a:srgbClr val="272827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 autoAdjust="0"/>
    <p:restoredTop sz="95291" autoAdjust="0"/>
  </p:normalViewPr>
  <p:slideViewPr>
    <p:cSldViewPr>
      <p:cViewPr varScale="1">
        <p:scale>
          <a:sx n="102" d="100"/>
          <a:sy n="102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4482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973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268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0009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091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8177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557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5230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1291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472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4038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935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918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5243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4953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99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5410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471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360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3411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2530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105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75271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2050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55269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326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052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557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556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8235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854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1C7C4A54-16EE-4A72-958E-96634382C808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25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.0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методы Машинного обучения основанные на расстоянии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1504" y="908720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совсем метрика:</a:t>
            </a:r>
            <a:b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Косинусное Расстояние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83720" y="1838803"/>
                <a:ext cx="4724247" cy="1145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20" y="1838803"/>
                <a:ext cx="4724247" cy="1145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36254"/>
              </p:ext>
            </p:extLst>
          </p:nvPr>
        </p:nvGraphicFramePr>
        <p:xfrm>
          <a:off x="6151768" y="1791670"/>
          <a:ext cx="504599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Человек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Возраст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Зарплата 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Аркадий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Борис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101 000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Василий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54789"/>
              </p:ext>
            </p:extLst>
          </p:nvPr>
        </p:nvGraphicFramePr>
        <p:xfrm>
          <a:off x="6096000" y="4293096"/>
          <a:ext cx="5486399" cy="1590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6612">
                  <a:extLst>
                    <a:ext uri="{9D8B030D-6E8A-4147-A177-3AD203B41FA5}">
                      <a16:colId xmlns:a16="http://schemas.microsoft.com/office/drawing/2014/main" val="2147283738"/>
                    </a:ext>
                  </a:extLst>
                </a:gridCol>
                <a:gridCol w="1436612">
                  <a:extLst>
                    <a:ext uri="{9D8B030D-6E8A-4147-A177-3AD203B41FA5}">
                      <a16:colId xmlns:a16="http://schemas.microsoft.com/office/drawing/2014/main" val="1251486368"/>
                    </a:ext>
                  </a:extLst>
                </a:gridCol>
                <a:gridCol w="1255846">
                  <a:extLst>
                    <a:ext uri="{9D8B030D-6E8A-4147-A177-3AD203B41FA5}">
                      <a16:colId xmlns:a16="http://schemas.microsoft.com/office/drawing/2014/main" val="1687985435"/>
                    </a:ext>
                  </a:extLst>
                </a:gridCol>
                <a:gridCol w="1357329">
                  <a:extLst>
                    <a:ext uri="{9D8B030D-6E8A-4147-A177-3AD203B41FA5}">
                      <a16:colId xmlns:a16="http://schemas.microsoft.com/office/drawing/2014/main" val="36973788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Аркадий</a:t>
                      </a:r>
                      <a:endParaRPr lang="ru-RU" sz="2400" b="1" i="0" u="none" strike="noStrike" dirty="0">
                        <a:solidFill>
                          <a:srgbClr val="FFFFFF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Борис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Василий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470445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Аркадий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 smtClean="0">
                          <a:sym typeface="Arial"/>
                        </a:rPr>
                        <a:t>4.4e-12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 smtClean="0">
                          <a:sym typeface="Arial"/>
                        </a:rPr>
                        <a:t>1.2e-09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104649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Борис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 smtClean="0">
                          <a:sym typeface="Arial"/>
                        </a:rPr>
                        <a:t>4.4e-12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 smtClean="0">
                          <a:sym typeface="Arial"/>
                        </a:rPr>
                        <a:t>1.4e-09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93413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Василий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 smtClean="0">
                          <a:sym typeface="Arial"/>
                        </a:rPr>
                        <a:t>1.2e-09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 smtClean="0">
                          <a:sym typeface="Arial"/>
                        </a:rPr>
                        <a:t>1.4e-09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3371323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 flipV="1">
            <a:off x="1487488" y="3068960"/>
            <a:ext cx="2304256" cy="352839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1462614" y="5877272"/>
            <a:ext cx="2617162" cy="6823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1415480" y="5661248"/>
            <a:ext cx="1080120" cy="93610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1415480" y="2924944"/>
            <a:ext cx="0" cy="367240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415480" y="6494250"/>
            <a:ext cx="4536504" cy="1031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6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1504" y="1052736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категориальные данные:</a:t>
            </a:r>
            <a:b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 Хэмминга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1344" y="2060848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число позиций, в которых соответствующие символы двух слов одинаковой длины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различны</a:t>
            </a:r>
          </a:p>
        </p:txBody>
      </p:sp>
      <p:pic>
        <p:nvPicPr>
          <p:cNvPr id="1026" name="Picture 2" descr="https://upload.wikimedia.org/wikipedia/commons/thumb/6/6e/Hamming_distance_3_bit_binary_example.svg/1280px-Hamming_distance_3_bit_binary_exampl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95" y="2204864"/>
            <a:ext cx="4260437" cy="336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176120" y="5949280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https://en.wikipedia.org/wiki/Hamming_distance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79376" y="3068960"/>
                <a:ext cx="43204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𝑙𝑜𝑣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h𝑎𝑡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3068960"/>
                <a:ext cx="43204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623392" y="3789040"/>
                <a:ext cx="43204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84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84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789040"/>
                <a:ext cx="432048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551384" y="4581128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One-hot Encoding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9151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8928992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FD86CF3F-C016-49BC-92B0-56B3D43E4F8D}"/>
              </a:ext>
            </a:extLst>
          </p:cNvPr>
          <p:cNvSpPr/>
          <p:nvPr/>
        </p:nvSpPr>
        <p:spPr>
          <a:xfrm>
            <a:off x="4499105" y="398988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36E14887-7032-424C-8767-460DA3657DF2}"/>
              </a:ext>
            </a:extLst>
          </p:cNvPr>
          <p:cNvSpPr/>
          <p:nvPr/>
        </p:nvSpPr>
        <p:spPr>
          <a:xfrm>
            <a:off x="5542402" y="299690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B36A3732-D703-4F64-8BDE-6DA00A0EBCAD}"/>
              </a:ext>
            </a:extLst>
          </p:cNvPr>
          <p:cNvSpPr/>
          <p:nvPr/>
        </p:nvSpPr>
        <p:spPr>
          <a:xfrm>
            <a:off x="6362753" y="463548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FD4BB631-F8F4-41EA-B83D-3F2D6D1155F7}"/>
              </a:ext>
            </a:extLst>
          </p:cNvPr>
          <p:cNvSpPr/>
          <p:nvPr/>
        </p:nvSpPr>
        <p:spPr>
          <a:xfrm>
            <a:off x="3194401" y="270525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22AFED88-A8D4-4B76-B543-451C16746CC5}"/>
              </a:ext>
            </a:extLst>
          </p:cNvPr>
          <p:cNvSpPr/>
          <p:nvPr/>
        </p:nvSpPr>
        <p:spPr>
          <a:xfrm>
            <a:off x="3610047" y="535803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64F8636A-383B-4B0B-906A-693EDB5DE2A0}"/>
              </a:ext>
            </a:extLst>
          </p:cNvPr>
          <p:cNvSpPr/>
          <p:nvPr/>
        </p:nvSpPr>
        <p:spPr>
          <a:xfrm>
            <a:off x="5157182" y="60061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4B93DF41-A5B1-41BD-AC13-98AAF8CF5205}"/>
              </a:ext>
            </a:extLst>
          </p:cNvPr>
          <p:cNvSpPr/>
          <p:nvPr/>
        </p:nvSpPr>
        <p:spPr>
          <a:xfrm>
            <a:off x="6480165" y="56461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Равнобедренный треугольник 65">
            <a:extLst>
              <a:ext uri="{FF2B5EF4-FFF2-40B4-BE49-F238E27FC236}">
                <a16:creationId xmlns:a16="http://schemas.microsoft.com/office/drawing/2014/main" id="{DAE062FA-9F05-4920-956F-E1B7AFF800F0}"/>
              </a:ext>
            </a:extLst>
          </p:cNvPr>
          <p:cNvSpPr/>
          <p:nvPr/>
        </p:nvSpPr>
        <p:spPr>
          <a:xfrm>
            <a:off x="4948375" y="2125299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Равнобедренный треугольник 66">
            <a:extLst>
              <a:ext uri="{FF2B5EF4-FFF2-40B4-BE49-F238E27FC236}">
                <a16:creationId xmlns:a16="http://schemas.microsoft.com/office/drawing/2014/main" id="{BE45C746-F910-4411-8FCA-CBCCBD5627F7}"/>
              </a:ext>
            </a:extLst>
          </p:cNvPr>
          <p:cNvSpPr/>
          <p:nvPr/>
        </p:nvSpPr>
        <p:spPr>
          <a:xfrm>
            <a:off x="5575034" y="3912123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Равнобедренный треугольник 67">
            <a:extLst>
              <a:ext uri="{FF2B5EF4-FFF2-40B4-BE49-F238E27FC236}">
                <a16:creationId xmlns:a16="http://schemas.microsoft.com/office/drawing/2014/main" id="{A9CE4584-9B78-4BCB-ADF8-D47714EAA32A}"/>
              </a:ext>
            </a:extLst>
          </p:cNvPr>
          <p:cNvSpPr/>
          <p:nvPr/>
        </p:nvSpPr>
        <p:spPr>
          <a:xfrm>
            <a:off x="4130505" y="2303917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Равнобедренный треугольник 68">
            <a:extLst>
              <a:ext uri="{FF2B5EF4-FFF2-40B4-BE49-F238E27FC236}">
                <a16:creationId xmlns:a16="http://schemas.microsoft.com/office/drawing/2014/main" id="{5E1ADCCB-AD61-4CBF-8789-9A8380EDF0E2}"/>
              </a:ext>
            </a:extLst>
          </p:cNvPr>
          <p:cNvSpPr/>
          <p:nvPr/>
        </p:nvSpPr>
        <p:spPr>
          <a:xfrm>
            <a:off x="6137769" y="2261695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Равнобедренный треугольник 69">
            <a:extLst>
              <a:ext uri="{FF2B5EF4-FFF2-40B4-BE49-F238E27FC236}">
                <a16:creationId xmlns:a16="http://schemas.microsoft.com/office/drawing/2014/main" id="{B4ABDBBF-AE2D-4F5A-B5A6-085EDEB2562F}"/>
              </a:ext>
            </a:extLst>
          </p:cNvPr>
          <p:cNvSpPr/>
          <p:nvPr/>
        </p:nvSpPr>
        <p:spPr>
          <a:xfrm>
            <a:off x="6974567" y="4162264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Равнобедренный треугольник 70">
            <a:extLst>
              <a:ext uri="{FF2B5EF4-FFF2-40B4-BE49-F238E27FC236}">
                <a16:creationId xmlns:a16="http://schemas.microsoft.com/office/drawing/2014/main" id="{91EB063E-3210-439C-B0A2-B9860A80C6FD}"/>
              </a:ext>
            </a:extLst>
          </p:cNvPr>
          <p:cNvSpPr/>
          <p:nvPr/>
        </p:nvSpPr>
        <p:spPr>
          <a:xfrm>
            <a:off x="8234961" y="4815486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Равнобедренный треугольник 71">
            <a:extLst>
              <a:ext uri="{FF2B5EF4-FFF2-40B4-BE49-F238E27FC236}">
                <a16:creationId xmlns:a16="http://schemas.microsoft.com/office/drawing/2014/main" id="{8434AECA-46B8-4B0E-BDBC-B5B12641E94E}"/>
              </a:ext>
            </a:extLst>
          </p:cNvPr>
          <p:cNvSpPr/>
          <p:nvPr/>
        </p:nvSpPr>
        <p:spPr>
          <a:xfrm>
            <a:off x="7304745" y="5717879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Равнобедренный треугольник 72">
            <a:extLst>
              <a:ext uri="{FF2B5EF4-FFF2-40B4-BE49-F238E27FC236}">
                <a16:creationId xmlns:a16="http://schemas.microsoft.com/office/drawing/2014/main" id="{1778FE32-8465-422A-869E-BDC90C72CC3B}"/>
              </a:ext>
            </a:extLst>
          </p:cNvPr>
          <p:cNvSpPr/>
          <p:nvPr/>
        </p:nvSpPr>
        <p:spPr>
          <a:xfrm>
            <a:off x="5114385" y="4635486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Равнобедренный треугольник 73">
            <a:extLst>
              <a:ext uri="{FF2B5EF4-FFF2-40B4-BE49-F238E27FC236}">
                <a16:creationId xmlns:a16="http://schemas.microsoft.com/office/drawing/2014/main" id="{363955C3-230A-45E7-93FC-F681D9916152}"/>
              </a:ext>
            </a:extLst>
          </p:cNvPr>
          <p:cNvSpPr/>
          <p:nvPr/>
        </p:nvSpPr>
        <p:spPr>
          <a:xfrm>
            <a:off x="8389010" y="5826111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>
            <a:extLst>
              <a:ext uri="{FF2B5EF4-FFF2-40B4-BE49-F238E27FC236}">
                <a16:creationId xmlns:a16="http://schemas.microsoft.com/office/drawing/2014/main" id="{0B5C42B3-7825-4D19-93C5-4FC74530AD27}"/>
              </a:ext>
            </a:extLst>
          </p:cNvPr>
          <p:cNvSpPr/>
          <p:nvPr/>
        </p:nvSpPr>
        <p:spPr>
          <a:xfrm>
            <a:off x="6974567" y="2909808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D2D987A8-2BEA-408C-BFF6-D89846D60613}"/>
              </a:ext>
            </a:extLst>
          </p:cNvPr>
          <p:cNvSpPr/>
          <p:nvPr/>
        </p:nvSpPr>
        <p:spPr>
          <a:xfrm>
            <a:off x="3551547" y="632910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E06F3496-A384-40F7-9F4E-E1A3B197768D}"/>
              </a:ext>
            </a:extLst>
          </p:cNvPr>
          <p:cNvSpPr/>
          <p:nvPr/>
        </p:nvSpPr>
        <p:spPr>
          <a:xfrm>
            <a:off x="4514312" y="553787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65CF16F-8413-41DA-8760-925310469775}"/>
              </a:ext>
            </a:extLst>
          </p:cNvPr>
          <p:cNvSpPr/>
          <p:nvPr/>
        </p:nvSpPr>
        <p:spPr>
          <a:xfrm>
            <a:off x="3602177" y="475377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280D1EE-8FE1-45A6-9526-656ED3635D85}"/>
              </a:ext>
            </a:extLst>
          </p:cNvPr>
          <p:cNvSpPr/>
          <p:nvPr/>
        </p:nvSpPr>
        <p:spPr>
          <a:xfrm>
            <a:off x="2927102" y="433827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D4406A41-CC11-4AEB-BBC9-E612559A498C}"/>
              </a:ext>
            </a:extLst>
          </p:cNvPr>
          <p:cNvSpPr/>
          <p:nvPr/>
        </p:nvSpPr>
        <p:spPr>
          <a:xfrm>
            <a:off x="3620019" y="342270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FC2B478D-6AC1-4CB7-8960-A4F4617EF30A}"/>
              </a:ext>
            </a:extLst>
          </p:cNvPr>
          <p:cNvSpPr/>
          <p:nvPr/>
        </p:nvSpPr>
        <p:spPr>
          <a:xfrm>
            <a:off x="5018871" y="4096642"/>
            <a:ext cx="360000" cy="3599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4562EC-C0C6-4148-9487-BFE24E8E12E4}"/>
              </a:ext>
            </a:extLst>
          </p:cNvPr>
          <p:cNvSpPr txBox="1"/>
          <p:nvPr/>
        </p:nvSpPr>
        <p:spPr>
          <a:xfrm>
            <a:off x="4999938" y="3517835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00B050"/>
                </a:solidFill>
              </a:rPr>
              <a:t>?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B1D0566D-E94A-4284-8A95-04B87CF530A4}"/>
              </a:ext>
            </a:extLst>
          </p:cNvPr>
          <p:cNvSpPr/>
          <p:nvPr/>
        </p:nvSpPr>
        <p:spPr>
          <a:xfrm>
            <a:off x="4233029" y="3293234"/>
            <a:ext cx="1980000" cy="198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E60F8DBF-B32B-4B4A-99CE-DD1C206D2E94}"/>
              </a:ext>
            </a:extLst>
          </p:cNvPr>
          <p:cNvSpPr/>
          <p:nvPr/>
        </p:nvSpPr>
        <p:spPr>
          <a:xfrm>
            <a:off x="3906771" y="2855419"/>
            <a:ext cx="2704530" cy="2602101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AA49A2D7-A214-4914-BDA5-B3FF1082C909}"/>
              </a:ext>
            </a:extLst>
          </p:cNvPr>
          <p:cNvSpPr/>
          <p:nvPr/>
        </p:nvSpPr>
        <p:spPr>
          <a:xfrm>
            <a:off x="3723480" y="2809819"/>
            <a:ext cx="3192381" cy="2858872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18D8908C-B509-4820-B0B8-6C10FB76421A}"/>
              </a:ext>
            </a:extLst>
          </p:cNvPr>
          <p:cNvSpPr/>
          <p:nvPr/>
        </p:nvSpPr>
        <p:spPr>
          <a:xfrm>
            <a:off x="2783632" y="1953609"/>
            <a:ext cx="5014770" cy="4555499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7ED6AC30-4F0C-4654-BC3A-125B2E9A5509}"/>
              </a:ext>
            </a:extLst>
          </p:cNvPr>
          <p:cNvSpPr/>
          <p:nvPr/>
        </p:nvSpPr>
        <p:spPr>
          <a:xfrm>
            <a:off x="4405009" y="3721008"/>
            <a:ext cx="1069376" cy="976454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3457521" y="1298089"/>
            <a:ext cx="3313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 числа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239ED96-1733-4B91-8B7D-C62A5AE4A262}"/>
              </a:ext>
            </a:extLst>
          </p:cNvPr>
          <p:cNvSpPr/>
          <p:nvPr/>
        </p:nvSpPr>
        <p:spPr>
          <a:xfrm>
            <a:off x="7753784" y="1964523"/>
            <a:ext cx="43332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однородные</a:t>
            </a: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96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1" grpId="0" animBg="1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900100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533419" y="1331268"/>
            <a:ext cx="11125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Набор данных Ирисы: тренировочная и тестовая выборка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B9FD997A-0206-4E69-8844-BF03D320F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60312"/>
              </p:ext>
            </p:extLst>
          </p:nvPr>
        </p:nvGraphicFramePr>
        <p:xfrm>
          <a:off x="13374" y="2346960"/>
          <a:ext cx="7035800" cy="45110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676396294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95256679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94657978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507783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26095936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375356552"/>
                    </a:ext>
                  </a:extLst>
                </a:gridCol>
              </a:tblGrid>
              <a:tr h="662940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length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width (cm)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length (cm)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width (cm)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target names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219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19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327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9606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881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394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03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679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3009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9652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1244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9814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66131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371300E-591A-45E1-8463-0F9F77AC4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74924"/>
              </p:ext>
            </p:extLst>
          </p:nvPr>
        </p:nvGraphicFramePr>
        <p:xfrm>
          <a:off x="7392400" y="3210695"/>
          <a:ext cx="4608000" cy="32004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7961374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48549497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3544291-6D79-4165-ADE0-4A9847BF1C5D}"/>
              </a:ext>
            </a:extLst>
          </p:cNvPr>
          <p:cNvSpPr/>
          <p:nvPr/>
        </p:nvSpPr>
        <p:spPr>
          <a:xfrm>
            <a:off x="1386098" y="1854488"/>
            <a:ext cx="5347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800" b="1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EBA5DD1-8692-450A-A3EB-5603E7712D6C}"/>
              </a:ext>
            </a:extLst>
          </p:cNvPr>
          <p:cNvSpPr/>
          <p:nvPr/>
        </p:nvSpPr>
        <p:spPr>
          <a:xfrm>
            <a:off x="7782399" y="2541853"/>
            <a:ext cx="4209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230240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936104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1984983" y="1280278"/>
            <a:ext cx="9147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Набор данных Ирисы: оценка расстояния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371300E-591A-45E1-8463-0F9F77AC4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34808"/>
              </p:ext>
            </p:extLst>
          </p:nvPr>
        </p:nvGraphicFramePr>
        <p:xfrm>
          <a:off x="8722153" y="2472300"/>
          <a:ext cx="3024000" cy="320040"/>
        </p:xfrm>
        <a:graphic>
          <a:graphicData uri="http://schemas.openxmlformats.org/drawingml/2006/table">
            <a:tbl>
              <a:tblPr/>
              <a:tblGrid>
                <a:gridCol w="756000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7961374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485494978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3544291-6D79-4165-ADE0-4A9847BF1C5D}"/>
              </a:ext>
            </a:extLst>
          </p:cNvPr>
          <p:cNvSpPr/>
          <p:nvPr/>
        </p:nvSpPr>
        <p:spPr>
          <a:xfrm>
            <a:off x="1756181" y="1791066"/>
            <a:ext cx="5347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800" b="1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BDBDE61-294F-42CF-9CB0-DBB0126AD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19587"/>
              </p:ext>
            </p:extLst>
          </p:nvPr>
        </p:nvGraphicFramePr>
        <p:xfrm>
          <a:off x="119336" y="2347538"/>
          <a:ext cx="8178800" cy="44653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20324995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874169816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6843934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160681797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911739897"/>
                    </a:ext>
                  </a:extLst>
                </a:gridCol>
                <a:gridCol w="1147812">
                  <a:extLst>
                    <a:ext uri="{9D8B030D-6E8A-4147-A177-3AD203B41FA5}">
                      <a16:colId xmlns:a16="http://schemas.microsoft.com/office/drawing/2014/main" val="3775517328"/>
                    </a:ext>
                  </a:extLst>
                </a:gridCol>
                <a:gridCol w="1074688">
                  <a:extLst>
                    <a:ext uri="{9D8B030D-6E8A-4147-A177-3AD203B41FA5}">
                      <a16:colId xmlns:a16="http://schemas.microsoft.com/office/drawing/2014/main" val="2023655761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length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width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length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width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Target</a:t>
                      </a:r>
                      <a:r>
                        <a:rPr lang="en-US" sz="20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tr-TR" sz="20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names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distance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5613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4.170132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538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4.319722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98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4.178516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1967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4.171331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845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0.707107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7376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0.848528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6276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1.53948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24903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0.734847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75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0.538516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45571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1.345362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3045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0.583095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64354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0.953939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93165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4B8BCDE-E3BB-455D-BA63-FA599980FA3B}"/>
              </a:ext>
            </a:extLst>
          </p:cNvPr>
          <p:cNvSpPr/>
          <p:nvPr/>
        </p:nvSpPr>
        <p:spPr>
          <a:xfrm>
            <a:off x="263352" y="3261514"/>
            <a:ext cx="104701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'distance'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math.sqrt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(((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sl-x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**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sw-x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**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pl-x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**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pw-x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3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**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sl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sw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pl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pw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DCDCAA"/>
                </a:solidFill>
                <a:latin typeface="Courier New" panose="02070309020205020404" pitchFamily="49" charset="0"/>
              </a:rPr>
              <a:t>zip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'sepal length (cm)'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'sepal width (cm)’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'petal length (cm)'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'petal width (cm)'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])]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A8A38A-EA07-4F3E-8B68-1EB2A73B4AA1}"/>
              </a:ext>
            </a:extLst>
          </p:cNvPr>
          <p:cNvSpPr/>
          <p:nvPr/>
        </p:nvSpPr>
        <p:spPr>
          <a:xfrm>
            <a:off x="7977385" y="1818672"/>
            <a:ext cx="4214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57343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8928992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1251102" y="1280278"/>
            <a:ext cx="1060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Набор данных Ирисы: сортируем по расстоянию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371300E-591A-45E1-8463-0F9F77AC4B6B}"/>
              </a:ext>
            </a:extLst>
          </p:cNvPr>
          <p:cNvGraphicFramePr>
            <a:graphicFrameLocks noGrp="1"/>
          </p:cNvGraphicFramePr>
          <p:nvPr/>
        </p:nvGraphicFramePr>
        <p:xfrm>
          <a:off x="8812402" y="2333234"/>
          <a:ext cx="3024000" cy="394634"/>
        </p:xfrm>
        <a:graphic>
          <a:graphicData uri="http://schemas.openxmlformats.org/drawingml/2006/table">
            <a:tbl>
              <a:tblPr/>
              <a:tblGrid>
                <a:gridCol w="756000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7961374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485494978"/>
                    </a:ext>
                  </a:extLst>
                </a:gridCol>
              </a:tblGrid>
              <a:tr h="3946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3544291-6D79-4165-ADE0-4A9847BF1C5D}"/>
              </a:ext>
            </a:extLst>
          </p:cNvPr>
          <p:cNvSpPr/>
          <p:nvPr/>
        </p:nvSpPr>
        <p:spPr>
          <a:xfrm>
            <a:off x="1559496" y="1756289"/>
            <a:ext cx="5347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8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A8A38A-EA07-4F3E-8B68-1EB2A73B4AA1}"/>
              </a:ext>
            </a:extLst>
          </p:cNvPr>
          <p:cNvSpPr/>
          <p:nvPr/>
        </p:nvSpPr>
        <p:spPr>
          <a:xfrm>
            <a:off x="7943698" y="1742593"/>
            <a:ext cx="4209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</a:t>
            </a:r>
            <a:endParaRPr lang="ru-RU" sz="2800" b="1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D01EBC-54B9-44EE-91B7-4FC85926E158}"/>
              </a:ext>
            </a:extLst>
          </p:cNvPr>
          <p:cNvSpPr/>
          <p:nvPr/>
        </p:nvSpPr>
        <p:spPr>
          <a:xfrm>
            <a:off x="263352" y="2362517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df.sort_values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'distance'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AA9D629-A768-424F-85F8-409CDC0E0666}"/>
              </a:ext>
            </a:extLst>
          </p:cNvPr>
          <p:cNvGraphicFramePr>
            <a:graphicFrameLocks noGrp="1"/>
          </p:cNvGraphicFramePr>
          <p:nvPr/>
        </p:nvGraphicFramePr>
        <p:xfrm>
          <a:off x="0" y="2384622"/>
          <a:ext cx="8178800" cy="44653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239173006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23590748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407756303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279507023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05094579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14609734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21321988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length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width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length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width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target names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distance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186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0.538516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295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0.583095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85946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0.707107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0954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0.734847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61162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0.848528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26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0.953939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527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1.345362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81866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1.53948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90074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4.170132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163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4.171331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00528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4.178516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74046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4.319722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59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56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8856984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2247071" y="1280278"/>
            <a:ext cx="6833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Набор данных Ирисы: выбор К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371300E-591A-45E1-8463-0F9F77AC4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01151"/>
              </p:ext>
            </p:extLst>
          </p:nvPr>
        </p:nvGraphicFramePr>
        <p:xfrm>
          <a:off x="8812402" y="2333234"/>
          <a:ext cx="3024000" cy="394634"/>
        </p:xfrm>
        <a:graphic>
          <a:graphicData uri="http://schemas.openxmlformats.org/drawingml/2006/table">
            <a:tbl>
              <a:tblPr/>
              <a:tblGrid>
                <a:gridCol w="756000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7961374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485494978"/>
                    </a:ext>
                  </a:extLst>
                </a:gridCol>
              </a:tblGrid>
              <a:tr h="3946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3544291-6D79-4165-ADE0-4A9847BF1C5D}"/>
              </a:ext>
            </a:extLst>
          </p:cNvPr>
          <p:cNvSpPr/>
          <p:nvPr/>
        </p:nvSpPr>
        <p:spPr>
          <a:xfrm>
            <a:off x="884108" y="1848626"/>
            <a:ext cx="5347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8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A8A38A-EA07-4F3E-8B68-1EB2A73B4AA1}"/>
              </a:ext>
            </a:extLst>
          </p:cNvPr>
          <p:cNvSpPr/>
          <p:nvPr/>
        </p:nvSpPr>
        <p:spPr>
          <a:xfrm>
            <a:off x="7999818" y="1701901"/>
            <a:ext cx="4209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</a:t>
            </a:r>
            <a:endParaRPr lang="ru-RU" sz="2800" b="1" i="1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AA9D629-A768-424F-85F8-409CDC0E0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04753"/>
              </p:ext>
            </p:extLst>
          </p:nvPr>
        </p:nvGraphicFramePr>
        <p:xfrm>
          <a:off x="-16274" y="2398091"/>
          <a:ext cx="8178800" cy="44653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239173006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23590748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407756303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279507023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05094579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14609734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21321988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length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width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length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width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target names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distance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186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0.538516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295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0.583095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85946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0.707107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0954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0.734847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61162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0.848528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268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0.953939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527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1.345362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81866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1.53948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90074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4.170132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163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4.171331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00528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4.178516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74046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4.319722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59711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6B9A5F40-BF61-4705-84DB-6561C0F31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6833"/>
              </p:ext>
            </p:extLst>
          </p:nvPr>
        </p:nvGraphicFramePr>
        <p:xfrm>
          <a:off x="8812402" y="2982525"/>
          <a:ext cx="2362200" cy="312420"/>
        </p:xfrm>
        <a:graphic>
          <a:graphicData uri="http://schemas.openxmlformats.org/drawingml/2006/table">
            <a:tbl>
              <a:tblPr/>
              <a:tblGrid>
                <a:gridCol w="667974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  <a:gridCol w="1694226">
                  <a:extLst>
                    <a:ext uri="{9D8B030D-6E8A-4147-A177-3AD203B41FA5}">
                      <a16:colId xmlns:a16="http://schemas.microsoft.com/office/drawing/2014/main" val="2243539710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=1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26457D58-7AAB-42C4-A3DF-11DEF83E2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30301"/>
              </p:ext>
            </p:extLst>
          </p:nvPr>
        </p:nvGraphicFramePr>
        <p:xfrm>
          <a:off x="8808613" y="3331380"/>
          <a:ext cx="2362200" cy="31242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  <a:gridCol w="1690437">
                  <a:extLst>
                    <a:ext uri="{9D8B030D-6E8A-4147-A177-3AD203B41FA5}">
                      <a16:colId xmlns:a16="http://schemas.microsoft.com/office/drawing/2014/main" val="2243539710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=2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DFA5C45C-FE86-4B34-9484-3382D6EF4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36450"/>
              </p:ext>
            </p:extLst>
          </p:nvPr>
        </p:nvGraphicFramePr>
        <p:xfrm>
          <a:off x="8808613" y="3645024"/>
          <a:ext cx="2362200" cy="31242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  <a:gridCol w="1690437">
                  <a:extLst>
                    <a:ext uri="{9D8B030D-6E8A-4147-A177-3AD203B41FA5}">
                      <a16:colId xmlns:a16="http://schemas.microsoft.com/office/drawing/2014/main" val="2243539710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=3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1E74AD95-0562-475B-9CDC-ACCE1B9EC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63572"/>
              </p:ext>
            </p:extLst>
          </p:nvPr>
        </p:nvGraphicFramePr>
        <p:xfrm>
          <a:off x="8808612" y="3940303"/>
          <a:ext cx="2975764" cy="312420"/>
        </p:xfrm>
        <a:graphic>
          <a:graphicData uri="http://schemas.openxmlformats.org/drawingml/2006/table">
            <a:tbl>
              <a:tblPr/>
              <a:tblGrid>
                <a:gridCol w="671764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2243539710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=4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/</a:t>
                      </a:r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43BFACFC-3112-4CB9-BE5B-4D157E89E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08718"/>
              </p:ext>
            </p:extLst>
          </p:nvPr>
        </p:nvGraphicFramePr>
        <p:xfrm>
          <a:off x="8808613" y="4235582"/>
          <a:ext cx="2362200" cy="31242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  <a:gridCol w="1690437">
                  <a:extLst>
                    <a:ext uri="{9D8B030D-6E8A-4147-A177-3AD203B41FA5}">
                      <a16:colId xmlns:a16="http://schemas.microsoft.com/office/drawing/2014/main" val="2243539710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=5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3D7CCA47-D50D-4F16-BA01-FAB13AF8B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66298"/>
              </p:ext>
            </p:extLst>
          </p:nvPr>
        </p:nvGraphicFramePr>
        <p:xfrm>
          <a:off x="8808612" y="4530861"/>
          <a:ext cx="2960334" cy="312420"/>
        </p:xfrm>
        <a:graphic>
          <a:graphicData uri="http://schemas.openxmlformats.org/drawingml/2006/table">
            <a:tbl>
              <a:tblPr/>
              <a:tblGrid>
                <a:gridCol w="671764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  <a:gridCol w="2288570">
                  <a:extLst>
                    <a:ext uri="{9D8B030D-6E8A-4147-A177-3AD203B41FA5}">
                      <a16:colId xmlns:a16="http://schemas.microsoft.com/office/drawing/2014/main" val="2243539710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=6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/</a:t>
                      </a:r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2162D354-E031-4D70-9382-8F25FA9CF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13734"/>
              </p:ext>
            </p:extLst>
          </p:nvPr>
        </p:nvGraphicFramePr>
        <p:xfrm>
          <a:off x="8808613" y="4839121"/>
          <a:ext cx="2362200" cy="31242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  <a:gridCol w="1690437">
                  <a:extLst>
                    <a:ext uri="{9D8B030D-6E8A-4147-A177-3AD203B41FA5}">
                      <a16:colId xmlns:a16="http://schemas.microsoft.com/office/drawing/2014/main" val="2243539710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=7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04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9217024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BE738CE-71A6-423A-B035-7AD455F0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4416914"/>
            <a:ext cx="4454461" cy="24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322CF0B-FAB7-40FD-A1E5-1D5BC7DE2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772816"/>
            <a:ext cx="4957781" cy="27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F580AB4-F50D-41A2-97FB-97F4A0791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772816"/>
            <a:ext cx="5020490" cy="275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0B35DFE-ED50-4100-BA31-C6813F7521B1}"/>
              </a:ext>
            </a:extLst>
          </p:cNvPr>
          <p:cNvSpPr/>
          <p:nvPr/>
        </p:nvSpPr>
        <p:spPr>
          <a:xfrm>
            <a:off x="4466693" y="1202421"/>
            <a:ext cx="2533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Влияние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k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914501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767408" y="1345700"/>
            <a:ext cx="103691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Перекрестная проверка для подбора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EB079B-EFD6-43FE-8B59-BFAAF7D64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728" y="2276872"/>
            <a:ext cx="5486737" cy="11076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B5810FD-DB9F-405E-8A82-9311448A7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720" y="3140968"/>
            <a:ext cx="5544616" cy="27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9289032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4595252" y="1382354"/>
            <a:ext cx="1178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3126EA6F-8471-4CD3-83D1-0D20628860DC}"/>
              </a:ext>
            </a:extLst>
          </p:cNvPr>
          <p:cNvGrpSpPr/>
          <p:nvPr/>
        </p:nvGrpSpPr>
        <p:grpSpPr>
          <a:xfrm>
            <a:off x="6027503" y="1593283"/>
            <a:ext cx="6096000" cy="5155079"/>
            <a:chOff x="1420417" y="1530073"/>
            <a:chExt cx="5641378" cy="4650408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044A7276-AC9E-4AB9-A748-A3AB70B7A9E7}"/>
                </a:ext>
              </a:extLst>
            </p:cNvPr>
            <p:cNvSpPr/>
            <p:nvPr/>
          </p:nvSpPr>
          <p:spPr>
            <a:xfrm>
              <a:off x="3135890" y="3661259"/>
              <a:ext cx="54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04D796E3-1F30-4328-8BBC-30CD82B2504F}"/>
                </a:ext>
              </a:extLst>
            </p:cNvPr>
            <p:cNvSpPr/>
            <p:nvPr/>
          </p:nvSpPr>
          <p:spPr>
            <a:xfrm>
              <a:off x="4179187" y="2668281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CEFAB642-18E9-4012-9F86-D6B252FED1CA}"/>
                </a:ext>
              </a:extLst>
            </p:cNvPr>
            <p:cNvSpPr/>
            <p:nvPr/>
          </p:nvSpPr>
          <p:spPr>
            <a:xfrm>
              <a:off x="4999538" y="4306858"/>
              <a:ext cx="252000" cy="25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7ADD3B88-CB35-482E-890A-626922FD68B2}"/>
                </a:ext>
              </a:extLst>
            </p:cNvPr>
            <p:cNvSpPr/>
            <p:nvPr/>
          </p:nvSpPr>
          <p:spPr>
            <a:xfrm>
              <a:off x="1831186" y="2376628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F3052E4D-031D-4A90-9E09-EC88557EAFD1}"/>
                </a:ext>
              </a:extLst>
            </p:cNvPr>
            <p:cNvSpPr/>
            <p:nvPr/>
          </p:nvSpPr>
          <p:spPr>
            <a:xfrm>
              <a:off x="2246832" y="5029411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D8990363-21B4-400A-98C8-A3E46D22C07F}"/>
                </a:ext>
              </a:extLst>
            </p:cNvPr>
            <p:cNvSpPr/>
            <p:nvPr/>
          </p:nvSpPr>
          <p:spPr>
            <a:xfrm>
              <a:off x="3793967" y="5677483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7B09F54F-E869-4589-9594-9750F0952361}"/>
                </a:ext>
              </a:extLst>
            </p:cNvPr>
            <p:cNvSpPr/>
            <p:nvPr/>
          </p:nvSpPr>
          <p:spPr>
            <a:xfrm>
              <a:off x="5116950" y="5317483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Равнобедренный треугольник 46">
              <a:extLst>
                <a:ext uri="{FF2B5EF4-FFF2-40B4-BE49-F238E27FC236}">
                  <a16:creationId xmlns:a16="http://schemas.microsoft.com/office/drawing/2014/main" id="{58583707-4901-4E34-B957-04E3A019CB2D}"/>
                </a:ext>
              </a:extLst>
            </p:cNvPr>
            <p:cNvSpPr/>
            <p:nvPr/>
          </p:nvSpPr>
          <p:spPr>
            <a:xfrm>
              <a:off x="3546723" y="2152523"/>
              <a:ext cx="216000" cy="216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авнобедренный треугольник 47">
              <a:extLst>
                <a:ext uri="{FF2B5EF4-FFF2-40B4-BE49-F238E27FC236}">
                  <a16:creationId xmlns:a16="http://schemas.microsoft.com/office/drawing/2014/main" id="{D2B9064F-7FE3-4BD9-8939-0F4EBE0283F8}"/>
                </a:ext>
              </a:extLst>
            </p:cNvPr>
            <p:cNvSpPr/>
            <p:nvPr/>
          </p:nvSpPr>
          <p:spPr>
            <a:xfrm>
              <a:off x="4211819" y="3583495"/>
              <a:ext cx="468000" cy="468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Равнобедренный треугольник 48">
              <a:extLst>
                <a:ext uri="{FF2B5EF4-FFF2-40B4-BE49-F238E27FC236}">
                  <a16:creationId xmlns:a16="http://schemas.microsoft.com/office/drawing/2014/main" id="{312B11D5-A7DE-485E-8915-275ABB1A6BE6}"/>
                </a:ext>
              </a:extLst>
            </p:cNvPr>
            <p:cNvSpPr/>
            <p:nvPr/>
          </p:nvSpPr>
          <p:spPr>
            <a:xfrm>
              <a:off x="2812341" y="2269771"/>
              <a:ext cx="216000" cy="216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Равнобедренный треугольник 49">
              <a:extLst>
                <a:ext uri="{FF2B5EF4-FFF2-40B4-BE49-F238E27FC236}">
                  <a16:creationId xmlns:a16="http://schemas.microsoft.com/office/drawing/2014/main" id="{9A9F897B-96AD-4FEA-BCB1-C4E446644559}"/>
                </a:ext>
              </a:extLst>
            </p:cNvPr>
            <p:cNvSpPr/>
            <p:nvPr/>
          </p:nvSpPr>
          <p:spPr>
            <a:xfrm>
              <a:off x="4613822" y="2177795"/>
              <a:ext cx="216000" cy="216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авнобедренный треугольник 50">
              <a:extLst>
                <a:ext uri="{FF2B5EF4-FFF2-40B4-BE49-F238E27FC236}">
                  <a16:creationId xmlns:a16="http://schemas.microsoft.com/office/drawing/2014/main" id="{53863923-1293-410A-AE40-21CCEE802E81}"/>
                </a:ext>
              </a:extLst>
            </p:cNvPr>
            <p:cNvSpPr/>
            <p:nvPr/>
          </p:nvSpPr>
          <p:spPr>
            <a:xfrm>
              <a:off x="5611352" y="3833636"/>
              <a:ext cx="216000" cy="216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Равнобедренный треугольник 51">
              <a:extLst>
                <a:ext uri="{FF2B5EF4-FFF2-40B4-BE49-F238E27FC236}">
                  <a16:creationId xmlns:a16="http://schemas.microsoft.com/office/drawing/2014/main" id="{3A24408C-A3F9-4894-9E6F-C4CFFFE9F241}"/>
                </a:ext>
              </a:extLst>
            </p:cNvPr>
            <p:cNvSpPr/>
            <p:nvPr/>
          </p:nvSpPr>
          <p:spPr>
            <a:xfrm>
              <a:off x="6871746" y="4486858"/>
              <a:ext cx="72000" cy="72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Равнобедренный треугольник 52">
              <a:extLst>
                <a:ext uri="{FF2B5EF4-FFF2-40B4-BE49-F238E27FC236}">
                  <a16:creationId xmlns:a16="http://schemas.microsoft.com/office/drawing/2014/main" id="{5CB1C995-D160-4532-A34C-436BFF38B417}"/>
                </a:ext>
              </a:extLst>
            </p:cNvPr>
            <p:cNvSpPr/>
            <p:nvPr/>
          </p:nvSpPr>
          <p:spPr>
            <a:xfrm>
              <a:off x="5941530" y="5389251"/>
              <a:ext cx="72000" cy="72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авнобедренный треугольник 53">
              <a:extLst>
                <a:ext uri="{FF2B5EF4-FFF2-40B4-BE49-F238E27FC236}">
                  <a16:creationId xmlns:a16="http://schemas.microsoft.com/office/drawing/2014/main" id="{18CD9854-5B6E-4325-B2B0-46179A038EC1}"/>
                </a:ext>
              </a:extLst>
            </p:cNvPr>
            <p:cNvSpPr/>
            <p:nvPr/>
          </p:nvSpPr>
          <p:spPr>
            <a:xfrm>
              <a:off x="3751170" y="4306858"/>
              <a:ext cx="468000" cy="468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Равнобедренный треугольник 54">
              <a:extLst>
                <a:ext uri="{FF2B5EF4-FFF2-40B4-BE49-F238E27FC236}">
                  <a16:creationId xmlns:a16="http://schemas.microsoft.com/office/drawing/2014/main" id="{85E030C9-2A1A-4E3C-9E93-B0D16A31981E}"/>
                </a:ext>
              </a:extLst>
            </p:cNvPr>
            <p:cNvSpPr/>
            <p:nvPr/>
          </p:nvSpPr>
          <p:spPr>
            <a:xfrm>
              <a:off x="7025795" y="5497483"/>
              <a:ext cx="36000" cy="36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Равнобедренный треугольник 55">
              <a:extLst>
                <a:ext uri="{FF2B5EF4-FFF2-40B4-BE49-F238E27FC236}">
                  <a16:creationId xmlns:a16="http://schemas.microsoft.com/office/drawing/2014/main" id="{32E7AD9F-5E74-446E-A0FE-6FB63B144F29}"/>
                </a:ext>
              </a:extLst>
            </p:cNvPr>
            <p:cNvSpPr/>
            <p:nvPr/>
          </p:nvSpPr>
          <p:spPr>
            <a:xfrm>
              <a:off x="5445644" y="2694071"/>
              <a:ext cx="216000" cy="216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BDC61BD0-D7C5-48DD-83EB-E0E1A40BABDC}"/>
                </a:ext>
              </a:extLst>
            </p:cNvPr>
            <p:cNvSpPr/>
            <p:nvPr/>
          </p:nvSpPr>
          <p:spPr>
            <a:xfrm>
              <a:off x="2210832" y="5920235"/>
              <a:ext cx="72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4B98B7EC-0E0F-47D7-A7DA-316BC481084A}"/>
                </a:ext>
              </a:extLst>
            </p:cNvPr>
            <p:cNvSpPr/>
            <p:nvPr/>
          </p:nvSpPr>
          <p:spPr>
            <a:xfrm>
              <a:off x="3151097" y="5209251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8FE74F0E-B346-4C16-B43E-4A06209FC5F0}"/>
                </a:ext>
              </a:extLst>
            </p:cNvPr>
            <p:cNvSpPr/>
            <p:nvPr/>
          </p:nvSpPr>
          <p:spPr>
            <a:xfrm>
              <a:off x="2238962" y="4425142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A73D7048-D734-46DA-98A0-DF79BC3404A4}"/>
                </a:ext>
              </a:extLst>
            </p:cNvPr>
            <p:cNvSpPr/>
            <p:nvPr/>
          </p:nvSpPr>
          <p:spPr>
            <a:xfrm>
              <a:off x="1563887" y="4009644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769C144A-74B4-414C-A643-362BBD69ADF7}"/>
                </a:ext>
              </a:extLst>
            </p:cNvPr>
            <p:cNvSpPr/>
            <p:nvPr/>
          </p:nvSpPr>
          <p:spPr>
            <a:xfrm>
              <a:off x="2256804" y="3094073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4F6EF064-050D-4813-A600-5067A48ED063}"/>
                </a:ext>
              </a:extLst>
            </p:cNvPr>
            <p:cNvSpPr/>
            <p:nvPr/>
          </p:nvSpPr>
          <p:spPr>
            <a:xfrm>
              <a:off x="3655656" y="3768014"/>
              <a:ext cx="360000" cy="35999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DFB753-276A-4DD9-997B-E9B34E0B3E42}"/>
                </a:ext>
              </a:extLst>
            </p:cNvPr>
            <p:cNvSpPr txBox="1"/>
            <p:nvPr/>
          </p:nvSpPr>
          <p:spPr>
            <a:xfrm>
              <a:off x="3636723" y="3189207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dirty="0">
                  <a:solidFill>
                    <a:srgbClr val="00B050"/>
                  </a:solidFill>
                </a:rPr>
                <a:t>?</a:t>
              </a:r>
              <a:endParaRPr lang="ru-RU" dirty="0">
                <a:solidFill>
                  <a:srgbClr val="00B050"/>
                </a:solidFill>
              </a:endParaRPr>
            </a:p>
          </p:txBody>
        </p:sp>
        <p:sp>
          <p:nvSpPr>
            <p:cNvPr id="97" name="Овал 96">
              <a:extLst>
                <a:ext uri="{FF2B5EF4-FFF2-40B4-BE49-F238E27FC236}">
                  <a16:creationId xmlns:a16="http://schemas.microsoft.com/office/drawing/2014/main" id="{241430F6-FA28-4367-8620-4887B021CD10}"/>
                </a:ext>
              </a:extLst>
            </p:cNvPr>
            <p:cNvSpPr/>
            <p:nvPr/>
          </p:nvSpPr>
          <p:spPr>
            <a:xfrm>
              <a:off x="2869814" y="2964606"/>
              <a:ext cx="1980000" cy="198000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F05A51AF-6D3B-4AB4-9657-83264F440CD1}"/>
                </a:ext>
              </a:extLst>
            </p:cNvPr>
            <p:cNvSpPr/>
            <p:nvPr/>
          </p:nvSpPr>
          <p:spPr>
            <a:xfrm>
              <a:off x="2543556" y="2526791"/>
              <a:ext cx="2704530" cy="260210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887D8253-B0B1-4E2A-AD06-0B6D6E3FBBC9}"/>
                </a:ext>
              </a:extLst>
            </p:cNvPr>
            <p:cNvSpPr/>
            <p:nvPr/>
          </p:nvSpPr>
          <p:spPr>
            <a:xfrm>
              <a:off x="2360265" y="2481191"/>
              <a:ext cx="3192381" cy="285887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D567C981-3124-476B-B2EC-E6CAB9D65106}"/>
                </a:ext>
              </a:extLst>
            </p:cNvPr>
            <p:cNvSpPr/>
            <p:nvPr/>
          </p:nvSpPr>
          <p:spPr>
            <a:xfrm>
              <a:off x="1420417" y="1530073"/>
              <a:ext cx="4806947" cy="4650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Заголовок 1">
                <a:extLst>
                  <a:ext uri="{FF2B5EF4-FFF2-40B4-BE49-F238E27FC236}">
                    <a16:creationId xmlns:a16="http://schemas.microsoft.com/office/drawing/2014/main" id="{65509A33-C17F-4738-B921-B6A55E3366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6988" y="3329018"/>
                <a:ext cx="2381639" cy="8277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~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baseline="-25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1" name="Заголовок 1">
                <a:extLst>
                  <a:ext uri="{FF2B5EF4-FFF2-40B4-BE49-F238E27FC236}">
                    <a16:creationId xmlns:a16="http://schemas.microsoft.com/office/drawing/2014/main" id="{65509A33-C17F-4738-B921-B6A55E336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988" y="3329018"/>
                <a:ext cx="2381639" cy="827739"/>
              </a:xfrm>
              <a:prstGeom prst="rect">
                <a:avLst/>
              </a:prstGeom>
              <a:blipFill>
                <a:blip r:embed="rId4"/>
                <a:stretch>
                  <a:fillRect t="-9559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F2E8BD-1141-403B-9628-85DFC3A9B46B}"/>
              </a:ext>
            </a:extLst>
          </p:cNvPr>
          <p:cNvSpPr/>
          <p:nvPr/>
        </p:nvSpPr>
        <p:spPr>
          <a:xfrm>
            <a:off x="262394" y="2149470"/>
            <a:ext cx="63695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чем дальше пример, тем меньше вклад учитывается его «голосом»</a:t>
            </a: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4B8DD825-9C21-4EE8-A603-43B93CD91448}"/>
              </a:ext>
            </a:extLst>
          </p:cNvPr>
          <p:cNvSpPr/>
          <p:nvPr/>
        </p:nvSpPr>
        <p:spPr>
          <a:xfrm>
            <a:off x="308218" y="461282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Разный вес для разных классов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Заголовок 1">
                <a:extLst>
                  <a:ext uri="{FF2B5EF4-FFF2-40B4-BE49-F238E27FC236}">
                    <a16:creationId xmlns:a16="http://schemas.microsoft.com/office/drawing/2014/main" id="{F4E70FCA-BE7E-4B23-840C-778C29027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704" y="5093668"/>
                <a:ext cx="2381639" cy="8277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𝑎</m:t>
                      </m:r>
                    </m:oMath>
                  </m:oMathPara>
                </a14:m>
                <a:endParaRPr lang="ru-RU" sz="3600" baseline="-25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3" name="Заголовок 1">
                <a:extLst>
                  <a:ext uri="{FF2B5EF4-FFF2-40B4-BE49-F238E27FC236}">
                    <a16:creationId xmlns:a16="http://schemas.microsoft.com/office/drawing/2014/main" id="{F4E70FCA-BE7E-4B23-840C-778C29027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04" y="5093668"/>
                <a:ext cx="2381639" cy="827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Заголовок 1">
                <a:extLst>
                  <a:ext uri="{FF2B5EF4-FFF2-40B4-BE49-F238E27FC236}">
                    <a16:creationId xmlns:a16="http://schemas.microsoft.com/office/drawing/2014/main" id="{D27C2863-B65E-4377-A37C-2C39B2E72F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1730" y="5014588"/>
                <a:ext cx="2381639" cy="8277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𝑟𝑒𝑑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𝑏</m:t>
                      </m:r>
                    </m:oMath>
                  </m:oMathPara>
                </a14:m>
                <a:endParaRPr lang="ru-RU" sz="3600" baseline="-25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4" name="Заголовок 1">
                <a:extLst>
                  <a:ext uri="{FF2B5EF4-FFF2-40B4-BE49-F238E27FC236}">
                    <a16:creationId xmlns:a16="http://schemas.microsoft.com/office/drawing/2014/main" id="{D27C2863-B65E-4377-A37C-2C39B2E72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730" y="5014588"/>
                <a:ext cx="2381639" cy="8277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69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1" grpId="0"/>
      <p:bldP spid="3" grpId="0"/>
      <p:bldP spid="102" grpId="0"/>
      <p:bldP spid="103" grpId="0"/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93875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9289032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D2FBB2CB-E61B-4EE8-B624-40C790E1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4" y="2417478"/>
            <a:ext cx="5810532" cy="31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54DD1BA-628A-4811-9CCD-B0472A307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8" y="2400374"/>
            <a:ext cx="5810532" cy="31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69E0602-201C-4DCB-A7B8-9961AB7841EE}"/>
              </a:ext>
            </a:extLst>
          </p:cNvPr>
          <p:cNvSpPr/>
          <p:nvPr/>
        </p:nvSpPr>
        <p:spPr>
          <a:xfrm>
            <a:off x="3935760" y="1386910"/>
            <a:ext cx="2863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Разные Веса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17E1A99-5FB2-46F2-B049-53F54D7A69D6}"/>
              </a:ext>
            </a:extLst>
          </p:cNvPr>
          <p:cNvSpPr/>
          <p:nvPr/>
        </p:nvSpPr>
        <p:spPr>
          <a:xfrm>
            <a:off x="883987" y="5606456"/>
            <a:ext cx="3395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uniform </a:t>
            </a:r>
            <a:endParaRPr lang="ru-RU" sz="3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8FB3890-09B1-4A4A-94DE-701AF53CD0C4}"/>
              </a:ext>
            </a:extLst>
          </p:cNvPr>
          <p:cNvSpPr/>
          <p:nvPr/>
        </p:nvSpPr>
        <p:spPr>
          <a:xfrm>
            <a:off x="6887954" y="5562865"/>
            <a:ext cx="3361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distance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8259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8856984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2CD070-240A-49B8-8558-8825C84B5874}"/>
              </a:ext>
            </a:extLst>
          </p:cNvPr>
          <p:cNvSpPr/>
          <p:nvPr/>
        </p:nvSpPr>
        <p:spPr>
          <a:xfrm>
            <a:off x="441766" y="1881391"/>
            <a:ext cx="12191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sklearn.neighbors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KNeighborsClassifier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5ABE16-8E53-4A0F-93BB-333D64D8CC32}"/>
              </a:ext>
            </a:extLst>
          </p:cNvPr>
          <p:cNvSpPr/>
          <p:nvPr/>
        </p:nvSpPr>
        <p:spPr>
          <a:xfrm>
            <a:off x="176783" y="2401896"/>
            <a:ext cx="1187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kNN_clf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KNeighborsClassifier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n_neighbors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=k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weights=weights 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004C71-52E4-4480-99FF-50A74F52D327}"/>
              </a:ext>
            </a:extLst>
          </p:cNvPr>
          <p:cNvSpPr/>
          <p:nvPr/>
        </p:nvSpPr>
        <p:spPr>
          <a:xfrm>
            <a:off x="964181" y="2871321"/>
            <a:ext cx="11206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KNeighborsClassifier(algorithm='auto', leaf_size=30, metric='minkowski', metric_params=None, n_jobs=None, n_neighbors=8, p=2, weights='distance')</a:t>
            </a:r>
            <a:endParaRPr lang="ru-RU" sz="20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516695" y="3716593"/>
            <a:ext cx="571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581627" y="4315644"/>
            <a:ext cx="645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kNN_clf.predict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47CD88-273B-41F0-994D-172D7FEF6707}"/>
              </a:ext>
            </a:extLst>
          </p:cNvPr>
          <p:cNvSpPr/>
          <p:nvPr/>
        </p:nvSpPr>
        <p:spPr>
          <a:xfrm>
            <a:off x="524715" y="4914695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 = 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.predict_proba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9217024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5C2C8F-EE72-4305-9E10-DA807DF97B4A}"/>
              </a:ext>
            </a:extLst>
          </p:cNvPr>
          <p:cNvSpPr/>
          <p:nvPr/>
        </p:nvSpPr>
        <p:spPr>
          <a:xfrm>
            <a:off x="335360" y="2466098"/>
            <a:ext cx="9312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GridSearchCV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BE949D-3AA7-4EF9-A7BA-099A9A2243B2}"/>
              </a:ext>
            </a:extLst>
          </p:cNvPr>
          <p:cNvSpPr/>
          <p:nvPr/>
        </p:nvSpPr>
        <p:spPr>
          <a:xfrm>
            <a:off x="2856182" y="1777753"/>
            <a:ext cx="6808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 Наилучших Параметров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4DF37F-9A44-460D-967E-A9E3F2BCC66A}"/>
              </a:ext>
            </a:extLst>
          </p:cNvPr>
          <p:cNvSpPr/>
          <p:nvPr/>
        </p:nvSpPr>
        <p:spPr>
          <a:xfrm>
            <a:off x="340040" y="4228525"/>
            <a:ext cx="11473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_search = GridSearchCV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estimator = KNeighborsClassifier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param_grid=parameters 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cv=StratifiedKFold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n_splits=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363A59E-71E4-4FFE-A487-337B14C6445E}"/>
              </a:ext>
            </a:extLst>
          </p:cNvPr>
          <p:cNvSpPr/>
          <p:nvPr/>
        </p:nvSpPr>
        <p:spPr>
          <a:xfrm>
            <a:off x="327899" y="3413005"/>
            <a:ext cx="8710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parameters = 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'n_neighbors'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20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'weights'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:[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'uniform'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'distance'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]}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30FE38-9CEB-46C7-800D-773F0994DAFA}"/>
              </a:ext>
            </a:extLst>
          </p:cNvPr>
          <p:cNvSpPr/>
          <p:nvPr/>
        </p:nvSpPr>
        <p:spPr>
          <a:xfrm>
            <a:off x="327899" y="5079557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_search.fit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A173F1A-592E-4539-A9F4-3A203DB4474F}"/>
              </a:ext>
            </a:extLst>
          </p:cNvPr>
          <p:cNvSpPr/>
          <p:nvPr/>
        </p:nvSpPr>
        <p:spPr>
          <a:xfrm>
            <a:off x="281630" y="5511654"/>
            <a:ext cx="829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best=kNN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_search.best_estimator_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D84EFDE-1DE7-4B28-9CA9-DC8DCD796435}"/>
              </a:ext>
            </a:extLst>
          </p:cNvPr>
          <p:cNvSpPr/>
          <p:nvPr/>
        </p:nvSpPr>
        <p:spPr>
          <a:xfrm>
            <a:off x="297907" y="5973319"/>
            <a:ext cx="645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best.fit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958E596-4D64-4F6A-8F4D-02BB7B485B8A}"/>
              </a:ext>
            </a:extLst>
          </p:cNvPr>
          <p:cNvSpPr/>
          <p:nvPr/>
        </p:nvSpPr>
        <p:spPr>
          <a:xfrm>
            <a:off x="335360" y="6388140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_search.cv_results_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A1C3DDD-3638-4B94-ACA8-8424FEE6CCDC}"/>
              </a:ext>
            </a:extLst>
          </p:cNvPr>
          <p:cNvSpPr/>
          <p:nvPr/>
        </p:nvSpPr>
        <p:spPr>
          <a:xfrm>
            <a:off x="346389" y="2967335"/>
            <a:ext cx="11729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StratifiedKFold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B86E3C9-8F72-4312-9DD1-D78D41EE4B33}"/>
              </a:ext>
            </a:extLst>
          </p:cNvPr>
          <p:cNvSpPr/>
          <p:nvPr/>
        </p:nvSpPr>
        <p:spPr>
          <a:xfrm>
            <a:off x="5519936" y="4597857"/>
            <a:ext cx="5524546" cy="4616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23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Соседей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9838" y="1005800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075A093-4B66-4272-9614-0C540D62D5E8}"/>
              </a:ext>
            </a:extLst>
          </p:cNvPr>
          <p:cNvSpPr/>
          <p:nvPr/>
        </p:nvSpPr>
        <p:spPr>
          <a:xfrm>
            <a:off x="219410" y="3652341"/>
            <a:ext cx="11100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Выберите число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4BABB18-B554-4C43-A025-426811881645}"/>
              </a:ext>
            </a:extLst>
          </p:cNvPr>
          <p:cNvSpPr/>
          <p:nvPr/>
        </p:nvSpPr>
        <p:spPr>
          <a:xfrm>
            <a:off x="163042" y="4432551"/>
            <a:ext cx="12028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новых точек, учитывая набор обучающих данных, оцените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средние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значения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 ближайших точек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87C1C78-DF0E-43BD-AEC0-9AD7B00D9618}"/>
              </a:ext>
            </a:extLst>
          </p:cNvPr>
          <p:cNvSpPr/>
          <p:nvPr/>
        </p:nvSpPr>
        <p:spPr>
          <a:xfrm>
            <a:off x="218338" y="1763960"/>
            <a:ext cx="8080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</a:t>
            </a:r>
            <a:r>
              <a:rPr lang="tr-T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Выберите метрику Расстояния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D758EC69-3977-427B-8E93-C8FF4932D4C3}"/>
              </a:ext>
            </a:extLst>
          </p:cNvPr>
          <p:cNvSpPr/>
          <p:nvPr/>
        </p:nvSpPr>
        <p:spPr>
          <a:xfrm>
            <a:off x="174458" y="2627107"/>
            <a:ext cx="11538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</a:t>
            </a:r>
            <a:r>
              <a:rPr lang="tr-T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Выберите тип Весов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3F239A6-1FB1-42F6-AD65-B09AB2F62787}"/>
              </a:ext>
            </a:extLst>
          </p:cNvPr>
          <p:cNvSpPr/>
          <p:nvPr/>
        </p:nvSpPr>
        <p:spPr>
          <a:xfrm>
            <a:off x="3990761" y="5632880"/>
            <a:ext cx="2585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32076CB-71C9-44E8-B4E7-1B404C99E23B}"/>
              </a:ext>
            </a:extLst>
          </p:cNvPr>
          <p:cNvSpPr/>
          <p:nvPr/>
        </p:nvSpPr>
        <p:spPr>
          <a:xfrm>
            <a:off x="8755131" y="5207397"/>
            <a:ext cx="1322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451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37" grpId="0"/>
      <p:bldP spid="39" grpId="0"/>
      <p:bldP spid="40" grpId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21E4DD6-8F8C-4A2F-B88F-9EFFC71C95D4}"/>
              </a:ext>
            </a:extLst>
          </p:cNvPr>
          <p:cNvSpPr/>
          <p:nvPr/>
        </p:nvSpPr>
        <p:spPr>
          <a:xfrm>
            <a:off x="4819432" y="1254112"/>
            <a:ext cx="2257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Разные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k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215680" y="4077072"/>
            <a:ext cx="5467547" cy="2480577"/>
            <a:chOff x="3497344" y="4005064"/>
            <a:chExt cx="5467547" cy="2480577"/>
          </a:xfrm>
        </p:grpSpPr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68F8EE30-088A-42EE-A252-1B5298BC3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3" t="4453" r="813" b="4702"/>
            <a:stretch/>
          </p:blipFill>
          <p:spPr bwMode="auto">
            <a:xfrm>
              <a:off x="3497344" y="4326902"/>
              <a:ext cx="5467547" cy="2158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951984" y="4005064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к = 15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664751" y="1700808"/>
            <a:ext cx="5147036" cy="2324437"/>
            <a:chOff x="6664751" y="1700808"/>
            <a:chExt cx="5147036" cy="2324437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AF3BADB-4BC7-4418-B508-CAC622B9AE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9" t="4502" r="990" b="5547"/>
            <a:stretch/>
          </p:blipFill>
          <p:spPr bwMode="auto">
            <a:xfrm>
              <a:off x="6664751" y="2017336"/>
              <a:ext cx="5147036" cy="2007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976320" y="1700808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к = 5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584200" y="1700808"/>
            <a:ext cx="5257800" cy="2369543"/>
            <a:chOff x="584200" y="1700808"/>
            <a:chExt cx="5257800" cy="2369543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B2B874C-BC1C-400C-81AA-87202DA37B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2" t="4231" r="694" b="5216"/>
            <a:stretch/>
          </p:blipFill>
          <p:spPr bwMode="auto">
            <a:xfrm>
              <a:off x="584200" y="2012951"/>
              <a:ext cx="525780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855640" y="1700808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к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05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21E4DD6-8F8C-4A2F-B88F-9EFFC71C95D4}"/>
              </a:ext>
            </a:extLst>
          </p:cNvPr>
          <p:cNvSpPr/>
          <p:nvPr/>
        </p:nvSpPr>
        <p:spPr>
          <a:xfrm>
            <a:off x="4466693" y="1202421"/>
            <a:ext cx="2824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Разные веса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1AE9A52-BAAC-4826-B746-F665D121B4A2}"/>
              </a:ext>
            </a:extLst>
          </p:cNvPr>
          <p:cNvSpPr/>
          <p:nvPr/>
        </p:nvSpPr>
        <p:spPr>
          <a:xfrm>
            <a:off x="1559496" y="5013176"/>
            <a:ext cx="3395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uniform </a:t>
            </a:r>
            <a:endParaRPr lang="ru-RU" sz="3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67178F8-98FD-4BE3-B422-FF85047CE0F5}"/>
              </a:ext>
            </a:extLst>
          </p:cNvPr>
          <p:cNvSpPr/>
          <p:nvPr/>
        </p:nvSpPr>
        <p:spPr>
          <a:xfrm>
            <a:off x="7608168" y="5013176"/>
            <a:ext cx="3361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distance</a:t>
            </a:r>
            <a:endParaRPr lang="ru-RU" sz="3200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8F8EE30-088A-42EE-A252-1B5298BC3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" t="4220" r="938" b="5390"/>
          <a:stretch/>
        </p:blipFill>
        <p:spPr bwMode="auto">
          <a:xfrm>
            <a:off x="263352" y="2708920"/>
            <a:ext cx="5590095" cy="218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D617362-A17F-49D6-89AC-520E068B11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80" t="4220" r="1024" b="4610"/>
          <a:stretch/>
        </p:blipFill>
        <p:spPr>
          <a:xfrm>
            <a:off x="6384032" y="2708920"/>
            <a:ext cx="5571241" cy="22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474206" y="1289315"/>
            <a:ext cx="1125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Набор данных Диабет: тренировочная и тестовая выборка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371300E-591A-45E1-8463-0F9F77AC4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00304"/>
              </p:ext>
            </p:extLst>
          </p:nvPr>
        </p:nvGraphicFramePr>
        <p:xfrm>
          <a:off x="8020402" y="2379448"/>
          <a:ext cx="2304000" cy="32004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3544291-6D79-4165-ADE0-4A9847BF1C5D}"/>
              </a:ext>
            </a:extLst>
          </p:cNvPr>
          <p:cNvSpPr/>
          <p:nvPr/>
        </p:nvSpPr>
        <p:spPr>
          <a:xfrm>
            <a:off x="643124" y="1744490"/>
            <a:ext cx="5347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800" b="1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EBA5DD1-8692-450A-A3EB-5603E7712D6C}"/>
              </a:ext>
            </a:extLst>
          </p:cNvPr>
          <p:cNvSpPr/>
          <p:nvPr/>
        </p:nvSpPr>
        <p:spPr>
          <a:xfrm>
            <a:off x="7337314" y="1750673"/>
            <a:ext cx="4209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</a:t>
            </a:r>
            <a:endParaRPr lang="ru-RU" sz="2800" b="1" i="1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6F8A603-20AA-49C5-9DCF-C7480EF65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67161"/>
              </p:ext>
            </p:extLst>
          </p:nvPr>
        </p:nvGraphicFramePr>
        <p:xfrm>
          <a:off x="623392" y="2411368"/>
          <a:ext cx="4673600" cy="35204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59022474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75059255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64875293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2119827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bmi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bp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target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4629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-0.051474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-0.026328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0571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0.044451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-0.005671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57726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-0.011595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-0.036656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9618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-0.036385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0.021872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70269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-0.040696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-0.019442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95544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-0.047163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-0.015999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9441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-0.001895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0.06663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80693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0.061696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-0.040099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0778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0.039062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-0.033214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35518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-0.083808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0.008101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0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81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1912849" y="1280278"/>
            <a:ext cx="9291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Набор данных Диабет: оценка расстояния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F34877DF-8244-4104-9DE3-5E8ED9487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7287"/>
              </p:ext>
            </p:extLst>
          </p:nvPr>
        </p:nvGraphicFramePr>
        <p:xfrm>
          <a:off x="8020402" y="2379448"/>
          <a:ext cx="2304000" cy="32004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4898271-7442-4635-AC5F-9F9F722F552F}"/>
              </a:ext>
            </a:extLst>
          </p:cNvPr>
          <p:cNvSpPr/>
          <p:nvPr/>
        </p:nvSpPr>
        <p:spPr>
          <a:xfrm>
            <a:off x="1078019" y="1732879"/>
            <a:ext cx="5347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8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7163ECE-8945-4EA9-8FD9-A4D3EA7F2CEE}"/>
              </a:ext>
            </a:extLst>
          </p:cNvPr>
          <p:cNvSpPr/>
          <p:nvPr/>
        </p:nvSpPr>
        <p:spPr>
          <a:xfrm>
            <a:off x="7829198" y="1791066"/>
            <a:ext cx="4209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</a:t>
            </a:r>
            <a:endParaRPr lang="ru-RU" sz="2800" b="1" i="1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54681E0-6FAC-44F5-B862-82C52D387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65227"/>
              </p:ext>
            </p:extLst>
          </p:nvPr>
        </p:nvGraphicFramePr>
        <p:xfrm>
          <a:off x="263352" y="2280520"/>
          <a:ext cx="5956300" cy="35128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83957042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54299061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419792831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384969903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43096454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D5D5D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bmi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bp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target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distance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486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-0.051474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-0.026328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0.057816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976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0.044451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-0.005671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0.044811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10851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-0.011595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-0.036656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0.038447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31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-0.036385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0.021872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0.042453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4556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-0.040696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-0.019442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0.045102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3739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-0.047163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-0.015999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0.049803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0207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-0.001895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0.06663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0.066657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36217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0.061696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-0.040099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0.073582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2196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0.039062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-0.033214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0.051274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1508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-0.083808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0.008101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0.084199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21451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025876-3757-42A3-B019-EAB5BFEE65D8}"/>
              </a:ext>
            </a:extLst>
          </p:cNvPr>
          <p:cNvSpPr/>
          <p:nvPr/>
        </p:nvSpPr>
        <p:spPr>
          <a:xfrm>
            <a:off x="263352" y="5918123"/>
            <a:ext cx="116406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'distance'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math.sqrt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(((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bmi-x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**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bp-x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**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bmi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bp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DCDCAA"/>
                </a:solidFill>
                <a:latin typeface="Courier New" panose="02070309020205020404" pitchFamily="49" charset="0"/>
              </a:rPr>
              <a:t>zip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'bmi'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'bp'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])]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5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889009" y="1302519"/>
            <a:ext cx="110209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Набор данных Диабет: Сортировка по Расстоянию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3544291-6D79-4165-ADE0-4A9847BF1C5D}"/>
              </a:ext>
            </a:extLst>
          </p:cNvPr>
          <p:cNvSpPr/>
          <p:nvPr/>
        </p:nvSpPr>
        <p:spPr>
          <a:xfrm>
            <a:off x="1051553" y="1844038"/>
            <a:ext cx="5347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8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A8A38A-EA07-4F3E-8B68-1EB2A73B4AA1}"/>
              </a:ext>
            </a:extLst>
          </p:cNvPr>
          <p:cNvSpPr/>
          <p:nvPr/>
        </p:nvSpPr>
        <p:spPr>
          <a:xfrm>
            <a:off x="7678758" y="1847379"/>
            <a:ext cx="4209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</a:t>
            </a:r>
            <a:endParaRPr lang="ru-RU" sz="2800" b="1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D01EBC-54B9-44EE-91B7-4FC85926E158}"/>
              </a:ext>
            </a:extLst>
          </p:cNvPr>
          <p:cNvSpPr/>
          <p:nvPr/>
        </p:nvSpPr>
        <p:spPr>
          <a:xfrm>
            <a:off x="191344" y="6177703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df.sort_values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'distance'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6B4B99C-DCB6-4091-ABC4-15B0A797B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25410"/>
              </p:ext>
            </p:extLst>
          </p:nvPr>
        </p:nvGraphicFramePr>
        <p:xfrm>
          <a:off x="324247" y="2483650"/>
          <a:ext cx="5956300" cy="35128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38916898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31952524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98543239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24431029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644596016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bmi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bp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target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distance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9066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-0.011595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-0.036656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0.038447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90451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-0.036385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0.021872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0.042453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069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0.044451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-0.005671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0.044811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2965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-0.040696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-0.019442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0.045102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9879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-0.047163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-0.015999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0.049803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53195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0.039062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-0.033214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0.051274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96019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-0.051474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-0.026328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0.057816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31469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-0.001895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0.06663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0.066657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141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0.061696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-0.040099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0.073582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341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-0.083808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0.008101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0.084199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51855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F83A1F01-C080-4D03-8B30-5E63F43FE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14879"/>
              </p:ext>
            </p:extLst>
          </p:nvPr>
        </p:nvGraphicFramePr>
        <p:xfrm>
          <a:off x="8544400" y="2524685"/>
          <a:ext cx="2304000" cy="32004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89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Мотивация»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Picture 2" descr="2016 United States presidential election - Wikipedia">
            <a:extLst>
              <a:ext uri="{FF2B5EF4-FFF2-40B4-BE49-F238E27FC236}">
                <a16:creationId xmlns:a16="http://schemas.microsoft.com/office/drawing/2014/main" id="{27DBA8B5-276D-40E9-AC6D-76466C4CD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145610"/>
            <a:ext cx="6465089" cy="39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45CF88-0E66-4C3A-A660-9491C49C1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083376"/>
            <a:ext cx="6985366" cy="406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49F9AF-D30F-4DAD-A2BE-6B3CB5A8CC63}"/>
              </a:ext>
            </a:extLst>
          </p:cNvPr>
          <p:cNvSpPr/>
          <p:nvPr/>
        </p:nvSpPr>
        <p:spPr>
          <a:xfrm>
            <a:off x="2074164" y="1479241"/>
            <a:ext cx="7915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Президентские выборы в США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27C12FA-B130-4725-9A98-8760EFD92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048" y="3420495"/>
            <a:ext cx="5353820" cy="87363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210D769-AA48-43F4-BAD1-AFFCB42DF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047" y="4285739"/>
            <a:ext cx="5343987" cy="3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1784604" y="1280278"/>
            <a:ext cx="69765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Набор данных Диабет: Выбор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3544291-6D79-4165-ADE0-4A9847BF1C5D}"/>
              </a:ext>
            </a:extLst>
          </p:cNvPr>
          <p:cNvSpPr/>
          <p:nvPr/>
        </p:nvSpPr>
        <p:spPr>
          <a:xfrm>
            <a:off x="1386098" y="1758521"/>
            <a:ext cx="5347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8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A8A38A-EA07-4F3E-8B68-1EB2A73B4AA1}"/>
              </a:ext>
            </a:extLst>
          </p:cNvPr>
          <p:cNvSpPr/>
          <p:nvPr/>
        </p:nvSpPr>
        <p:spPr>
          <a:xfrm>
            <a:off x="7959864" y="1741088"/>
            <a:ext cx="4209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</a:t>
            </a:r>
            <a:endParaRPr lang="ru-RU" sz="2800" b="1" i="1" dirty="0"/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6B9A5F40-BF61-4705-84DB-6561C0F31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63213"/>
              </p:ext>
            </p:extLst>
          </p:nvPr>
        </p:nvGraphicFramePr>
        <p:xfrm>
          <a:off x="7391471" y="2597494"/>
          <a:ext cx="667974" cy="312420"/>
        </p:xfrm>
        <a:graphic>
          <a:graphicData uri="http://schemas.openxmlformats.org/drawingml/2006/table">
            <a:tbl>
              <a:tblPr/>
              <a:tblGrid>
                <a:gridCol w="667974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=1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26457D58-7AAB-42C4-A3DF-11DEF83E2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47449"/>
              </p:ext>
            </p:extLst>
          </p:nvPr>
        </p:nvGraphicFramePr>
        <p:xfrm>
          <a:off x="7388965" y="2923211"/>
          <a:ext cx="671763" cy="31242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=2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DFA5C45C-FE86-4B34-9484-3382D6EF4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91439"/>
              </p:ext>
            </p:extLst>
          </p:nvPr>
        </p:nvGraphicFramePr>
        <p:xfrm>
          <a:off x="7387682" y="3247764"/>
          <a:ext cx="671763" cy="31242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=3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1E74AD95-0562-475B-9CDC-ACCE1B9EC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121916"/>
              </p:ext>
            </p:extLst>
          </p:nvPr>
        </p:nvGraphicFramePr>
        <p:xfrm>
          <a:off x="7387681" y="3566821"/>
          <a:ext cx="671764" cy="312420"/>
        </p:xfrm>
        <a:graphic>
          <a:graphicData uri="http://schemas.openxmlformats.org/drawingml/2006/table">
            <a:tbl>
              <a:tblPr/>
              <a:tblGrid>
                <a:gridCol w="671764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=4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43BFACFC-3112-4CB9-BE5B-4D157E89E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22339"/>
              </p:ext>
            </p:extLst>
          </p:nvPr>
        </p:nvGraphicFramePr>
        <p:xfrm>
          <a:off x="7387682" y="3885171"/>
          <a:ext cx="671763" cy="31242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=5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3D7CCA47-D50D-4F16-BA01-FAB13AF8B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7774"/>
              </p:ext>
            </p:extLst>
          </p:nvPr>
        </p:nvGraphicFramePr>
        <p:xfrm>
          <a:off x="7387681" y="4213442"/>
          <a:ext cx="671764" cy="312420"/>
        </p:xfrm>
        <a:graphic>
          <a:graphicData uri="http://schemas.openxmlformats.org/drawingml/2006/table">
            <a:tbl>
              <a:tblPr/>
              <a:tblGrid>
                <a:gridCol w="671764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=6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2162D354-E031-4D70-9382-8F25FA9CF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7927"/>
              </p:ext>
            </p:extLst>
          </p:nvPr>
        </p:nvGraphicFramePr>
        <p:xfrm>
          <a:off x="7390247" y="4536148"/>
          <a:ext cx="671763" cy="31242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=7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31E2136F-D51D-4903-97FF-803C282FE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73078"/>
              </p:ext>
            </p:extLst>
          </p:nvPr>
        </p:nvGraphicFramePr>
        <p:xfrm>
          <a:off x="9136779" y="2333823"/>
          <a:ext cx="2304000" cy="32004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434C84-C8DB-4984-86A3-7409BEB99F24}"/>
              </a:ext>
            </a:extLst>
          </p:cNvPr>
          <p:cNvSpPr/>
          <p:nvPr/>
        </p:nvSpPr>
        <p:spPr>
          <a:xfrm>
            <a:off x="163183" y="5973319"/>
            <a:ext cx="11865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'predict'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np.mean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'target'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k+</a:t>
            </a:r>
            <a:r>
              <a:rPr lang="en-US" sz="24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k </a:t>
            </a:r>
            <a:r>
              <a:rPr lang="en-US" sz="24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)]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B30C5F5-2FBE-4780-B7D3-5B8D71AB9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77811"/>
              </p:ext>
            </p:extLst>
          </p:nvPr>
        </p:nvGraphicFramePr>
        <p:xfrm>
          <a:off x="335360" y="2288438"/>
          <a:ext cx="7035800" cy="35128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443211376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23830841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35778996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94850183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423175765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765751426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bmi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bp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target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distance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predict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73773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-0.011595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-0.036656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0.038447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47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-0.036385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0.021872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0.042453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170.5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5609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0.044451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-0.005671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0.044811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160.667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2318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-0.040696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-0.019442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0.045102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144.75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255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-0.047163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-0.015999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0.049803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143.4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4495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0.039062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-0.033214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0.051274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171.167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993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-0.051474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-0.026328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0.057816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157.429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3608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-0.001895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0.06663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0.066657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145.625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09903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0.061696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-0.040099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0.073582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141.667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62539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-0.083808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0.008101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0.084199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137.6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9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8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2CD070-240A-49B8-8558-8825C84B5874}"/>
              </a:ext>
            </a:extLst>
          </p:cNvPr>
          <p:cNvSpPr/>
          <p:nvPr/>
        </p:nvSpPr>
        <p:spPr>
          <a:xfrm>
            <a:off x="441766" y="1881391"/>
            <a:ext cx="12191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sklearn.neighbors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KNeighborsRegressor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5ABE16-8E53-4A0F-93BB-333D64D8CC32}"/>
              </a:ext>
            </a:extLst>
          </p:cNvPr>
          <p:cNvSpPr/>
          <p:nvPr/>
        </p:nvSpPr>
        <p:spPr>
          <a:xfrm>
            <a:off x="191344" y="2408055"/>
            <a:ext cx="11679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kNN_reg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KNeighborsRegressor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n_neighbors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=k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weights=weights 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004C71-52E4-4480-99FF-50A74F52D327}"/>
              </a:ext>
            </a:extLst>
          </p:cNvPr>
          <p:cNvSpPr/>
          <p:nvPr/>
        </p:nvSpPr>
        <p:spPr>
          <a:xfrm>
            <a:off x="964181" y="2871321"/>
            <a:ext cx="11206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KNeighborsRegressor(algorithm='auto', leaf_size=30, metric='minkowski', metric_params=None, n_jobs=None, n_neighbors=8, p=2, weights='distance')</a:t>
            </a:r>
            <a:endParaRPr lang="ru-RU" sz="20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516695" y="3716593"/>
            <a:ext cx="571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581627" y="4315644"/>
            <a:ext cx="645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kNN_reg.predict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47CD88-273B-41F0-994D-172D7FEF6707}"/>
              </a:ext>
            </a:extLst>
          </p:cNvPr>
          <p:cNvSpPr/>
          <p:nvPr/>
        </p:nvSpPr>
        <p:spPr>
          <a:xfrm>
            <a:off x="516695" y="4961391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R2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kNN_reg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score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X,y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5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5C2C8F-EE72-4305-9E10-DA807DF97B4A}"/>
              </a:ext>
            </a:extLst>
          </p:cNvPr>
          <p:cNvSpPr/>
          <p:nvPr/>
        </p:nvSpPr>
        <p:spPr>
          <a:xfrm>
            <a:off x="335360" y="2276872"/>
            <a:ext cx="1144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ru-RU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RandomizedSearchCV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BE949D-3AA7-4EF9-A7BA-099A9A2243B2}"/>
              </a:ext>
            </a:extLst>
          </p:cNvPr>
          <p:cNvSpPr/>
          <p:nvPr/>
        </p:nvSpPr>
        <p:spPr>
          <a:xfrm>
            <a:off x="2711624" y="1700808"/>
            <a:ext cx="6715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 наилучших параметров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30FE38-9CEB-46C7-800D-773F0994DAFA}"/>
              </a:ext>
            </a:extLst>
          </p:cNvPr>
          <p:cNvSpPr/>
          <p:nvPr/>
        </p:nvSpPr>
        <p:spPr>
          <a:xfrm>
            <a:off x="327899" y="5079557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_search.fit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A173F1A-592E-4539-A9F4-3A203DB4474F}"/>
              </a:ext>
            </a:extLst>
          </p:cNvPr>
          <p:cNvSpPr/>
          <p:nvPr/>
        </p:nvSpPr>
        <p:spPr>
          <a:xfrm>
            <a:off x="281630" y="5511654"/>
            <a:ext cx="8111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best=kNN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search.best_estimator_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D84EFDE-1DE7-4B28-9CA9-DC8DCD796435}"/>
              </a:ext>
            </a:extLst>
          </p:cNvPr>
          <p:cNvSpPr/>
          <p:nvPr/>
        </p:nvSpPr>
        <p:spPr>
          <a:xfrm>
            <a:off x="297907" y="5973319"/>
            <a:ext cx="645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_best.fit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958E596-4D64-4F6A-8F4D-02BB7B485B8A}"/>
              </a:ext>
            </a:extLst>
          </p:cNvPr>
          <p:cNvSpPr/>
          <p:nvPr/>
        </p:nvSpPr>
        <p:spPr>
          <a:xfrm>
            <a:off x="335360" y="6388140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search.cv_results_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A1C3DDD-3638-4B94-ACA8-8424FEE6CCDC}"/>
              </a:ext>
            </a:extLst>
          </p:cNvPr>
          <p:cNvSpPr/>
          <p:nvPr/>
        </p:nvSpPr>
        <p:spPr>
          <a:xfrm>
            <a:off x="335360" y="2708920"/>
            <a:ext cx="11729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/>
              <a:t>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ShuffleSplit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E56691-A644-4A19-8229-F448B6AB11C5}"/>
              </a:ext>
            </a:extLst>
          </p:cNvPr>
          <p:cNvSpPr/>
          <p:nvPr/>
        </p:nvSpPr>
        <p:spPr>
          <a:xfrm>
            <a:off x="3071664" y="4653136"/>
            <a:ext cx="4760737" cy="3896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67408" y="3068960"/>
            <a:ext cx="9433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parameters = 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'n_neighbors'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stats.randint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urier New" panose="02070309020205020404" pitchFamily="49" charset="0"/>
              </a:rPr>
              <a:t>50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'weights'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'uniform'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'distance'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]}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1384" y="4005064"/>
            <a:ext cx="10930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</a:t>
            </a:r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_search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RandomizedSearchCV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estimator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KNeighborsRegressor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                         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param_distributions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=parameters 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			cv=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ShuffleSplit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n_splits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), 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n_iter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n_iter_search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0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9145016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Методы к-Ближайших Соседей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776300" y="134972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DAF5494B-9DB4-4570-A506-3A786F1C86BB}"/>
                  </a:ext>
                </a:extLst>
              </p:cNvPr>
              <p:cNvSpPr/>
              <p:nvPr/>
            </p:nvSpPr>
            <p:spPr>
              <a:xfrm>
                <a:off x="191344" y="2132856"/>
                <a:ext cx="11758754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Сильные Стороны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Простой, универсальный, применим к любому типу распределения данных</a:t>
                </a:r>
              </a:p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Слабые стороны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Надо много хранить в памяти, чем больше размерность / размер выборки / классов, тем хуже</a:t>
                </a:r>
              </a:p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Возможности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Производительность значительно улучшается с б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ru-RU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</m:t>
                        </m:r>
                      </m:e>
                    </m:acc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льшим количеством данных, хорошо работает в паре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 уменьшением размерности</a:t>
                </a:r>
              </a:p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Трудности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Большие данные, интерпретация</a:t>
                </a:r>
                <a:endPara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DAF5494B-9DB4-4570-A506-3A786F1C8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2132856"/>
                <a:ext cx="11758754" cy="4154984"/>
              </a:xfrm>
              <a:prstGeom prst="rect">
                <a:avLst/>
              </a:prstGeom>
              <a:blipFill>
                <a:blip r:embed="rId4"/>
                <a:stretch>
                  <a:fillRect l="-778" t="-1175" b="-24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65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818981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335360" y="1844824"/>
            <a:ext cx="123493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</a:p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веса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k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093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4676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9838" y="1005800"/>
            <a:ext cx="8646642" cy="827739"/>
          </a:xfrm>
        </p:spPr>
        <p:txBody>
          <a:bodyPr>
            <a:normAutofit fontScale="90000"/>
          </a:bodyPr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Nearest Neighbors Classifier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075A093-4B66-4272-9614-0C540D62D5E8}"/>
              </a:ext>
            </a:extLst>
          </p:cNvPr>
          <p:cNvSpPr/>
          <p:nvPr/>
        </p:nvSpPr>
        <p:spPr>
          <a:xfrm>
            <a:off x="219410" y="3652341"/>
            <a:ext cx="11100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Выберите число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4BABB18-B554-4C43-A025-426811881645}"/>
              </a:ext>
            </a:extLst>
          </p:cNvPr>
          <p:cNvSpPr/>
          <p:nvPr/>
        </p:nvSpPr>
        <p:spPr>
          <a:xfrm>
            <a:off x="197588" y="4447549"/>
            <a:ext cx="11538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Для новых точек, учитывая набор обучающих данных, найдите 	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самый популярный класс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среди k ближайших точек.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87C1C78-DF0E-43BD-AEC0-9AD7B00D9618}"/>
              </a:ext>
            </a:extLst>
          </p:cNvPr>
          <p:cNvSpPr/>
          <p:nvPr/>
        </p:nvSpPr>
        <p:spPr>
          <a:xfrm>
            <a:off x="218338" y="1763960"/>
            <a:ext cx="8080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1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Выберите метрику Расстояния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D758EC69-3977-427B-8E93-C8FF4932D4C3}"/>
              </a:ext>
            </a:extLst>
          </p:cNvPr>
          <p:cNvSpPr/>
          <p:nvPr/>
        </p:nvSpPr>
        <p:spPr>
          <a:xfrm>
            <a:off x="174458" y="2627107"/>
            <a:ext cx="11538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</a:t>
            </a:r>
            <a:r>
              <a:rPr lang="tr-T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Выберите тип Весов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3F239A6-1FB1-42F6-AD65-B09AB2F62787}"/>
              </a:ext>
            </a:extLst>
          </p:cNvPr>
          <p:cNvSpPr/>
          <p:nvPr/>
        </p:nvSpPr>
        <p:spPr>
          <a:xfrm>
            <a:off x="6755667" y="5538329"/>
            <a:ext cx="2585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32076CB-71C9-44E8-B4E7-1B404C99E23B}"/>
              </a:ext>
            </a:extLst>
          </p:cNvPr>
          <p:cNvSpPr/>
          <p:nvPr/>
        </p:nvSpPr>
        <p:spPr>
          <a:xfrm>
            <a:off x="1991544" y="5582057"/>
            <a:ext cx="1178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625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37" grpId="0"/>
      <p:bldP spid="39" grpId="0"/>
      <p:bldP spid="40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1504" y="90872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263352" y="1772816"/>
                <a:ext cx="9073008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&gt;= 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для всех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положительно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определенность</a:t>
                </a:r>
              </a:p>
              <a:p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== 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тогда и только тогда, когда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400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==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симметрия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&lt;=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неравенство треугольника</a:t>
                </a:r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772816"/>
                <a:ext cx="9073008" cy="2677656"/>
              </a:xfrm>
              <a:prstGeom prst="rect">
                <a:avLst/>
              </a:prstGeom>
              <a:blipFill>
                <a:blip r:embed="rId4"/>
                <a:stretch>
                  <a:fillRect l="-1007" t="-1822" b="-4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/>
          <p:cNvSpPr/>
          <p:nvPr/>
        </p:nvSpPr>
        <p:spPr>
          <a:xfrm>
            <a:off x="9624392" y="4509120"/>
            <a:ext cx="36004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BD170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0848528" y="3861048"/>
            <a:ext cx="360040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9696400" y="3573016"/>
            <a:ext cx="36004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0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9838" y="930411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/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  <a:blipFill>
                <a:blip r:embed="rId6"/>
                <a:stretch>
                  <a:fillRect l="-361" t="-125974" b="-193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178DAD7-5CA2-4469-ACB5-1C8673611378}"/>
              </a:ext>
            </a:extLst>
          </p:cNvPr>
          <p:cNvSpPr/>
          <p:nvPr/>
        </p:nvSpPr>
        <p:spPr>
          <a:xfrm>
            <a:off x="4471288" y="2819206"/>
            <a:ext cx="370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Манхэттенское расстояние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/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17006FC-3D16-4B4D-A2B3-A1D4A504382A}"/>
              </a:ext>
            </a:extLst>
          </p:cNvPr>
          <p:cNvSpPr/>
          <p:nvPr/>
        </p:nvSpPr>
        <p:spPr>
          <a:xfrm>
            <a:off x="4912693" y="3371743"/>
            <a:ext cx="3080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Чебышева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F369257B-525D-4F67-9E63-E21342A10EB1}"/>
                  </a:ext>
                </a:extLst>
              </p:cNvPr>
              <p:cNvSpPr/>
              <p:nvPr/>
            </p:nvSpPr>
            <p:spPr>
              <a:xfrm>
                <a:off x="170666" y="3886820"/>
                <a:ext cx="6280248" cy="512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F369257B-525D-4F67-9E63-E21342A10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3886820"/>
                <a:ext cx="6280248" cy="512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0F9D4CBF-4B3A-44D2-A55F-CECB01CADCC0}"/>
              </a:ext>
            </a:extLst>
          </p:cNvPr>
          <p:cNvSpPr/>
          <p:nvPr/>
        </p:nvSpPr>
        <p:spPr>
          <a:xfrm>
            <a:off x="4797260" y="3868865"/>
            <a:ext cx="3460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Минковского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3776920-00A8-4A6C-BA5D-655F7DAEE2BC}"/>
              </a:ext>
            </a:extLst>
          </p:cNvPr>
          <p:cNvSpPr/>
          <p:nvPr/>
        </p:nvSpPr>
        <p:spPr>
          <a:xfrm>
            <a:off x="1546153" y="6434445"/>
            <a:ext cx="856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4919E31-7D87-48F2-8D30-36DF8D1438E5}"/>
              </a:ext>
            </a:extLst>
          </p:cNvPr>
          <p:cNvSpPr/>
          <p:nvPr/>
        </p:nvSpPr>
        <p:spPr>
          <a:xfrm>
            <a:off x="4603391" y="6399500"/>
            <a:ext cx="1477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~ 1.5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B2246F6B-8336-4E84-A0C6-01BE2874C7A4}"/>
              </a:ext>
            </a:extLst>
          </p:cNvPr>
          <p:cNvSpPr/>
          <p:nvPr/>
        </p:nvSpPr>
        <p:spPr>
          <a:xfrm>
            <a:off x="7766053" y="6388675"/>
            <a:ext cx="856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EBA07C1-9656-43A8-B5D9-D78798A48D78}"/>
              </a:ext>
            </a:extLst>
          </p:cNvPr>
          <p:cNvSpPr/>
          <p:nvPr/>
        </p:nvSpPr>
        <p:spPr>
          <a:xfrm>
            <a:off x="10354537" y="6451560"/>
            <a:ext cx="1359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P~∞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A82FA8AD-A9DE-431F-987A-EF905ABD1E45}"/>
              </a:ext>
            </a:extLst>
          </p:cNvPr>
          <p:cNvSpPr/>
          <p:nvPr/>
        </p:nvSpPr>
        <p:spPr>
          <a:xfrm>
            <a:off x="7195626" y="4291354"/>
            <a:ext cx="1924710" cy="25220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F9551B21-1B6C-41B3-A8EB-061B6BD6A7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246" y="4541101"/>
            <a:ext cx="1847574" cy="1847574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DCC129F7-6428-4B5B-9C80-ED9346B019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025" y="4504137"/>
            <a:ext cx="1851911" cy="184757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5955F55-971B-469F-85DA-1C463CFCE5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1884" y="4504137"/>
            <a:ext cx="1851911" cy="184757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6279FED-16F5-4DC0-AE40-60F1770F9E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0801" y="4403862"/>
            <a:ext cx="1943287" cy="1947849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9624392" y="2276872"/>
            <a:ext cx="36004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BD170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11064552" y="1340768"/>
            <a:ext cx="360040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8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Заголовок 1">
            <a:extLst>
              <a:ext uri="{FF2B5EF4-FFF2-40B4-BE49-F238E27FC236}">
                <a16:creationId xmlns:a16="http://schemas.microsoft.com/office/drawing/2014/main" id="{BDF9B44B-7BAD-4BB5-B40B-80E00529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10280858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Стандартизация Данных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404B0AC2-AEFD-453E-9B17-40974957BB39}"/>
                  </a:ext>
                </a:extLst>
              </p:cNvPr>
              <p:cNvSpPr/>
              <p:nvPr/>
            </p:nvSpPr>
            <p:spPr>
              <a:xfrm>
                <a:off x="4223792" y="3501008"/>
                <a:ext cx="3019735" cy="1047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404B0AC2-AEFD-453E-9B17-40974957B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3501008"/>
                <a:ext cx="3019735" cy="1047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160AE887-FF67-4AAF-AB7C-2F27922F5B9B}"/>
                  </a:ext>
                </a:extLst>
              </p:cNvPr>
              <p:cNvSpPr/>
              <p:nvPr/>
            </p:nvSpPr>
            <p:spPr>
              <a:xfrm>
                <a:off x="1631504" y="5085184"/>
                <a:ext cx="7757374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среднее значение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160AE887-FF67-4AAF-AB7C-2F27922F5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5085184"/>
                <a:ext cx="7757374" cy="424796"/>
              </a:xfrm>
              <a:prstGeom prst="rect">
                <a:avLst/>
              </a:prstGeom>
              <a:blipFill>
                <a:blip r:embed="rId5"/>
                <a:stretch>
                  <a:fillRect t="-8571" b="-1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04F4C9E6-C4BB-4F16-AECD-61EBD2405B8B}"/>
                  </a:ext>
                </a:extLst>
              </p:cNvPr>
              <p:cNvSpPr/>
              <p:nvPr/>
            </p:nvSpPr>
            <p:spPr>
              <a:xfrm>
                <a:off x="1559496" y="5733256"/>
                <a:ext cx="7330504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стандартное отклонение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04F4C9E6-C4BB-4F16-AECD-61EBD2405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5733256"/>
                <a:ext cx="7330504" cy="424796"/>
              </a:xfrm>
              <a:prstGeom prst="rect">
                <a:avLst/>
              </a:prstGeom>
              <a:blipFill>
                <a:blip r:embed="rId6"/>
                <a:stretch>
                  <a:fillRect t="-8571" b="-1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3AD5154E-4637-4D34-9906-60F5F677DD6D}"/>
                  </a:ext>
                </a:extLst>
              </p:cNvPr>
              <p:cNvSpPr/>
              <p:nvPr/>
            </p:nvSpPr>
            <p:spPr>
              <a:xfrm>
                <a:off x="4871864" y="2780928"/>
                <a:ext cx="181185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3AD5154E-4637-4D34-9906-60F5F677D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2780928"/>
                <a:ext cx="181185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70B7A1DF-DB31-474E-A682-5DB3BC3268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6200" y="1628800"/>
            <a:ext cx="3464630" cy="2376264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96A5ED7C-8AC8-49A2-93B9-5237EF1ED0A4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384" y="1700808"/>
            <a:ext cx="3451313" cy="320550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EC6371DC-2FA0-4F68-9DED-5CADB46D63F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6200" y="4077072"/>
            <a:ext cx="3528392" cy="24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BDF9B44B-7BAD-4BB5-B40B-80E00529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53" y="873070"/>
            <a:ext cx="11401741" cy="827739"/>
          </a:xfrm>
        </p:spPr>
        <p:txBody>
          <a:bodyPr>
            <a:normAutofit fontScale="90000"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Добавочный пример про «а зачем Стандартизировать»?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graphicFrame>
        <p:nvGraphicFramePr>
          <p:cNvPr id="20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98682"/>
              </p:ext>
            </p:extLst>
          </p:nvPr>
        </p:nvGraphicFramePr>
        <p:xfrm>
          <a:off x="600216" y="1837655"/>
          <a:ext cx="504599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Человек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Возраст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Зарплата 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Аркадий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Борис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Василий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  <p:graphicFrame>
        <p:nvGraphicFramePr>
          <p:cNvPr id="21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0050"/>
              </p:ext>
            </p:extLst>
          </p:nvPr>
        </p:nvGraphicFramePr>
        <p:xfrm>
          <a:off x="6438192" y="1836146"/>
          <a:ext cx="504599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Человек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Возраст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Зарплата 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Аркадий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Борис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101 000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Василий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55539"/>
              </p:ext>
            </p:extLst>
          </p:nvPr>
        </p:nvGraphicFramePr>
        <p:xfrm>
          <a:off x="235060" y="4588741"/>
          <a:ext cx="5486399" cy="1590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6612">
                  <a:extLst>
                    <a:ext uri="{9D8B030D-6E8A-4147-A177-3AD203B41FA5}">
                      <a16:colId xmlns:a16="http://schemas.microsoft.com/office/drawing/2014/main" val="3098602630"/>
                    </a:ext>
                  </a:extLst>
                </a:gridCol>
                <a:gridCol w="1436612">
                  <a:extLst>
                    <a:ext uri="{9D8B030D-6E8A-4147-A177-3AD203B41FA5}">
                      <a16:colId xmlns:a16="http://schemas.microsoft.com/office/drawing/2014/main" val="1523331025"/>
                    </a:ext>
                  </a:extLst>
                </a:gridCol>
                <a:gridCol w="1255846">
                  <a:extLst>
                    <a:ext uri="{9D8B030D-6E8A-4147-A177-3AD203B41FA5}">
                      <a16:colId xmlns:a16="http://schemas.microsoft.com/office/drawing/2014/main" val="1609635555"/>
                    </a:ext>
                  </a:extLst>
                </a:gridCol>
                <a:gridCol w="1357329">
                  <a:extLst>
                    <a:ext uri="{9D8B030D-6E8A-4147-A177-3AD203B41FA5}">
                      <a16:colId xmlns:a16="http://schemas.microsoft.com/office/drawing/2014/main" val="20901443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Аркадий</a:t>
                      </a:r>
                      <a:endParaRPr lang="ru-RU" sz="2400" b="1" i="0" u="none" strike="noStrike" dirty="0">
                        <a:solidFill>
                          <a:srgbClr val="FFFFFF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Борис</a:t>
                      </a:r>
                      <a:endParaRPr lang="ru-RU" sz="2400" b="0" i="0" u="none" strike="noStrike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Василий</a:t>
                      </a:r>
                      <a:endParaRPr lang="ru-RU" sz="2400" b="0" i="0" u="none" strike="noStrike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954874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Аркадий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351702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Борис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5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7.07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62846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Василий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7.07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3262176"/>
                  </a:ext>
                </a:extLst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97767"/>
              </p:ext>
            </p:extLst>
          </p:nvPr>
        </p:nvGraphicFramePr>
        <p:xfrm>
          <a:off x="6300880" y="4525366"/>
          <a:ext cx="5486399" cy="1590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6612">
                  <a:extLst>
                    <a:ext uri="{9D8B030D-6E8A-4147-A177-3AD203B41FA5}">
                      <a16:colId xmlns:a16="http://schemas.microsoft.com/office/drawing/2014/main" val="2147283738"/>
                    </a:ext>
                  </a:extLst>
                </a:gridCol>
                <a:gridCol w="1436612">
                  <a:extLst>
                    <a:ext uri="{9D8B030D-6E8A-4147-A177-3AD203B41FA5}">
                      <a16:colId xmlns:a16="http://schemas.microsoft.com/office/drawing/2014/main" val="1251486368"/>
                    </a:ext>
                  </a:extLst>
                </a:gridCol>
                <a:gridCol w="1255846">
                  <a:extLst>
                    <a:ext uri="{9D8B030D-6E8A-4147-A177-3AD203B41FA5}">
                      <a16:colId xmlns:a16="http://schemas.microsoft.com/office/drawing/2014/main" val="1687985435"/>
                    </a:ext>
                  </a:extLst>
                </a:gridCol>
                <a:gridCol w="1357329">
                  <a:extLst>
                    <a:ext uri="{9D8B030D-6E8A-4147-A177-3AD203B41FA5}">
                      <a16:colId xmlns:a16="http://schemas.microsoft.com/office/drawing/2014/main" val="36973788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Аркадий</a:t>
                      </a:r>
                      <a:endParaRPr lang="ru-RU" sz="2400" b="1" i="0" u="none" strike="noStrike" dirty="0">
                        <a:solidFill>
                          <a:srgbClr val="FFFFFF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Борис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Василий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470445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Аркадий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1000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104649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Борис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1000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1000.01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93413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Василий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1000.01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33713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Прямоугольник 23"/>
              <p:cNvSpPr/>
              <p:nvPr/>
            </p:nvSpPr>
            <p:spPr>
              <a:xfrm>
                <a:off x="2367837" y="3807896"/>
                <a:ext cx="16886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837" y="3807896"/>
                <a:ext cx="168860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Прямоугольник 24"/>
              <p:cNvSpPr/>
              <p:nvPr/>
            </p:nvSpPr>
            <p:spPr>
              <a:xfrm>
                <a:off x="8613219" y="3851653"/>
                <a:ext cx="16886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219" y="3851653"/>
                <a:ext cx="16886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18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12245</TotalTime>
  <Words>1786</Words>
  <Application>Microsoft Office PowerPoint</Application>
  <PresentationFormat>Широкоэкранный</PresentationFormat>
  <Paragraphs>1035</Paragraphs>
  <Slides>35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IBM Plex Mono</vt:lpstr>
      <vt:lpstr>Montserrat</vt:lpstr>
      <vt:lpstr>Times New Roman</vt:lpstr>
      <vt:lpstr>Verdana</vt:lpstr>
      <vt:lpstr>Тема Office</vt:lpstr>
      <vt:lpstr>Презентация PowerPoint</vt:lpstr>
      <vt:lpstr>Презентация PowerPoint</vt:lpstr>
      <vt:lpstr>«Мотивация»</vt:lpstr>
      <vt:lpstr>Презентация PowerPoint</vt:lpstr>
      <vt:lpstr>k-Nearest Neighbors Classifier Классификация к-Ближайших Соседей</vt:lpstr>
      <vt:lpstr>Расстояние</vt:lpstr>
      <vt:lpstr>Расстояние</vt:lpstr>
      <vt:lpstr>Стандартизация Данных</vt:lpstr>
      <vt:lpstr>Добавочный пример про «а зачем Стандартизировать»?</vt:lpstr>
      <vt:lpstr>Не совсем метрика: Косинусное Расстояние </vt:lpstr>
      <vt:lpstr>Про категориальные данные: Расстояние Хэмминга</vt:lpstr>
      <vt:lpstr>Классификация к-Ближайших Соседей</vt:lpstr>
      <vt:lpstr>Классификация к-Ближайших Соседей</vt:lpstr>
      <vt:lpstr>Классификация к-Ближайших Соседей</vt:lpstr>
      <vt:lpstr>Классификация к-Ближайших Соседей</vt:lpstr>
      <vt:lpstr>Классификация к-Ближайших Соседей</vt:lpstr>
      <vt:lpstr>Классификация к-Ближайших Соседей</vt:lpstr>
      <vt:lpstr>Презентация PowerPoint</vt:lpstr>
      <vt:lpstr>Классификация к-Ближайших Соседей</vt:lpstr>
      <vt:lpstr>Классификация к-Ближайших Соседей</vt:lpstr>
      <vt:lpstr>Классификация к-Ближайших Соседей</vt:lpstr>
      <vt:lpstr>Классификация к-Ближайших Соседей</vt:lpstr>
      <vt:lpstr>Презентация PowerPoint</vt:lpstr>
      <vt:lpstr>Регрессия к-Ближайших Соседей</vt:lpstr>
      <vt:lpstr>Регрессия к-Ближайших Соседей</vt:lpstr>
      <vt:lpstr>Регрессия к-Ближайших Соседей</vt:lpstr>
      <vt:lpstr>Регрессия к-Ближайших Соседей</vt:lpstr>
      <vt:lpstr>Регрессия к-Ближайших Соседей</vt:lpstr>
      <vt:lpstr>Регрессия к-Ближайших Соседей</vt:lpstr>
      <vt:lpstr>Регрессия к-Ближайших Соседей</vt:lpstr>
      <vt:lpstr>Регрессия к-Ближайших Соседей</vt:lpstr>
      <vt:lpstr>Регрессия к-Ближайших Соседей</vt:lpstr>
      <vt:lpstr>Методы к-Ближайших Соседей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493</cp:revision>
  <dcterms:created xsi:type="dcterms:W3CDTF">2019-05-20T04:53:11Z</dcterms:created>
  <dcterms:modified xsi:type="dcterms:W3CDTF">2023-03-02T07:15:26Z</dcterms:modified>
</cp:coreProperties>
</file>