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13" r:id="rId3"/>
    <p:sldId id="264" r:id="rId4"/>
    <p:sldId id="309" r:id="rId5"/>
    <p:sldId id="631" r:id="rId6"/>
    <p:sldId id="602" r:id="rId7"/>
    <p:sldId id="642" r:id="rId8"/>
    <p:sldId id="603" r:id="rId9"/>
    <p:sldId id="608" r:id="rId10"/>
    <p:sldId id="609" r:id="rId11"/>
    <p:sldId id="632" r:id="rId12"/>
    <p:sldId id="633" r:id="rId13"/>
    <p:sldId id="634" r:id="rId14"/>
    <p:sldId id="604" r:id="rId15"/>
    <p:sldId id="605" r:id="rId16"/>
    <p:sldId id="607" r:id="rId17"/>
    <p:sldId id="606" r:id="rId18"/>
    <p:sldId id="635" r:id="rId19"/>
    <p:sldId id="611" r:id="rId20"/>
    <p:sldId id="612" r:id="rId21"/>
    <p:sldId id="630" r:id="rId22"/>
    <p:sldId id="636" r:id="rId23"/>
    <p:sldId id="610" r:id="rId24"/>
    <p:sldId id="490" r:id="rId25"/>
    <p:sldId id="601" r:id="rId26"/>
    <p:sldId id="58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5291" autoAdjust="0"/>
  </p:normalViewPr>
  <p:slideViewPr>
    <p:cSldViewPr>
      <p:cViewPr varScale="1">
        <p:scale>
          <a:sx n="84" d="100"/>
          <a:sy n="84" d="100"/>
        </p:scale>
        <p:origin x="432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06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124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8040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17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61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514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7590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868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8380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1745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4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0802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437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1185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5929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69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75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116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55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267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884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72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859E78-5F82-4E88-96C1-6B761C77A91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1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1.14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выясним что такое много деревьев (Лес???)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5B114D4F-8D97-4878-A5F6-1201613995E0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Классификатор Голосование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78BCF2-EFA6-4A2E-9F56-F8ECCFD4DEF3}"/>
              </a:ext>
            </a:extLst>
          </p:cNvPr>
          <p:cNvSpPr/>
          <p:nvPr/>
        </p:nvSpPr>
        <p:spPr>
          <a:xfrm>
            <a:off x="4007768" y="959069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A989D4-C295-4BCD-BCD1-328FD9C962C2}"/>
              </a:ext>
            </a:extLst>
          </p:cNvPr>
          <p:cNvSpPr/>
          <p:nvPr/>
        </p:nvSpPr>
        <p:spPr>
          <a:xfrm>
            <a:off x="263352" y="1302822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sklearn.ensemble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VotingClassifier</a:t>
            </a: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sklearn.neighbors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KNeighborsClassifier</a:t>
            </a: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sklearn.linear_model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LogisticRegression</a:t>
            </a: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sklearn.naive_bayes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GaussianNB</a:t>
            </a:r>
          </a:p>
          <a:p>
            <a:b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clf1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clf2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clf3   = LogisticRegression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 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KNeighborsClassifier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GaussianNB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eclf = VotingClassifier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20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estimators=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[(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'LogR'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clf1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'kNN'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clf2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'GNB'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clf3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)],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voting=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'hard'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, weights=None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E1C1F9F-9360-436A-A101-872D4214699A}"/>
              </a:ext>
            </a:extLst>
          </p:cNvPr>
          <p:cNvSpPr/>
          <p:nvPr/>
        </p:nvSpPr>
        <p:spPr>
          <a:xfrm>
            <a:off x="479376" y="3805889"/>
            <a:ext cx="1944216" cy="2230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86AA075-D20F-4BC3-9E89-91E487115EF6}"/>
              </a:ext>
            </a:extLst>
          </p:cNvPr>
          <p:cNvSpPr/>
          <p:nvPr/>
        </p:nvSpPr>
        <p:spPr>
          <a:xfrm>
            <a:off x="2783632" y="3805889"/>
            <a:ext cx="1944216" cy="2205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4294852"/>
            <a:ext cx="5139073" cy="18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Классификатор Голосование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78BCF2-EFA6-4A2E-9F56-F8ECCFD4DEF3}"/>
              </a:ext>
            </a:extLst>
          </p:cNvPr>
          <p:cNvSpPr/>
          <p:nvPr/>
        </p:nvSpPr>
        <p:spPr>
          <a:xfrm>
            <a:off x="4007768" y="959069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7867" y="1547358"/>
            <a:ext cx="1070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GridSearchCV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14" y="2043314"/>
            <a:ext cx="4356484" cy="15481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90864" y="3719885"/>
            <a:ext cx="9384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grid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GridSearchCV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estimator=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eclf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param_grid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params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cv=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0864" y="42176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grid.fit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grid.best_estimator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90864" y="23481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params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LogR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__C'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1.0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100.0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kNN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n_neighbors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'voting'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hard'</a:t>
            </a:r>
            <a:r>
              <a:rPr lang="en-US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'soft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]}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123" y="4325756"/>
            <a:ext cx="5591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Голосование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78BCF2-EFA6-4A2E-9F56-F8ECCFD4DEF3}"/>
              </a:ext>
            </a:extLst>
          </p:cNvPr>
          <p:cNvSpPr/>
          <p:nvPr/>
        </p:nvSpPr>
        <p:spPr>
          <a:xfrm>
            <a:off x="4007768" y="959069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4451650"/>
            <a:ext cx="4412729" cy="230308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43758" y="1443841"/>
            <a:ext cx="11566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sklearn.neighbors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KNeighborsRegressor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sklearn.tree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DecisionTreeRegressor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LinearRegression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sklearn.ensemble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VotingRegressor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reg1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KNeighborsRegressor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reg2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reg3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LinearRegression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ereg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VotingRegressor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estimators=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kNN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reg1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'DT'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reg2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lr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reg3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)])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10" y="4578801"/>
            <a:ext cx="5029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Ансамблевые Методы</a:t>
            </a:r>
          </a:p>
          <a:p>
            <a:endParaRPr lang="en-US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усреднения</a:t>
            </a:r>
          </a:p>
          <a:p>
            <a:r>
              <a:rPr lang="ru-RU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Бэггинг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6569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762157" y="139600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Bagging: B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ootstrap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regat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ing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37A8ABA-7778-4B9F-B7FE-23009EEC0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71850"/>
              </p:ext>
            </p:extLst>
          </p:nvPr>
        </p:nvGraphicFramePr>
        <p:xfrm>
          <a:off x="790884" y="1692676"/>
          <a:ext cx="4680000" cy="467868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95256679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4657978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6507783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6095936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375356552"/>
                    </a:ext>
                  </a:extLst>
                </a:gridCol>
              </a:tblGrid>
              <a:tr h="68020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length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 names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219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19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327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606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881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94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03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79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009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9652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124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9814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66131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B20735A-B944-4752-9F05-5335A9ED3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8458"/>
              </p:ext>
            </p:extLst>
          </p:nvPr>
        </p:nvGraphicFramePr>
        <p:xfrm>
          <a:off x="6911564" y="1692676"/>
          <a:ext cx="4680000" cy="467868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95256679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4657978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6507783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6095936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375356552"/>
                    </a:ext>
                  </a:extLst>
                </a:gridCol>
              </a:tblGrid>
              <a:tr h="68020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length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 names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219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19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r-TR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327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606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881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94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r-TR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03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79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009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9652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124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9814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66131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D528E89-1DFF-4E1A-8FBD-400B22382599}"/>
              </a:ext>
            </a:extLst>
          </p:cNvPr>
          <p:cNvCxnSpPr>
            <a:cxnSpLocks/>
          </p:cNvCxnSpPr>
          <p:nvPr/>
        </p:nvCxnSpPr>
        <p:spPr>
          <a:xfrm>
            <a:off x="5615420" y="4615011"/>
            <a:ext cx="11257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D67CD5C-7CF0-4D39-9486-15EADB628BA5}"/>
              </a:ext>
            </a:extLst>
          </p:cNvPr>
          <p:cNvCxnSpPr/>
          <p:nvPr/>
        </p:nvCxnSpPr>
        <p:spPr>
          <a:xfrm>
            <a:off x="5687428" y="3997565"/>
            <a:ext cx="122413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AAD6E65-7037-4F36-A67C-E32A19FF9E28}"/>
              </a:ext>
            </a:extLst>
          </p:cNvPr>
          <p:cNvCxnSpPr>
            <a:cxnSpLocks/>
          </p:cNvCxnSpPr>
          <p:nvPr/>
        </p:nvCxnSpPr>
        <p:spPr>
          <a:xfrm flipV="1">
            <a:off x="5598556" y="5263083"/>
            <a:ext cx="1241000" cy="9376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39E624-B73F-4C4A-A458-9D85EA1ECBBB}"/>
              </a:ext>
            </a:extLst>
          </p:cNvPr>
          <p:cNvCxnSpPr/>
          <p:nvPr/>
        </p:nvCxnSpPr>
        <p:spPr>
          <a:xfrm>
            <a:off x="5517040" y="5623123"/>
            <a:ext cx="122413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1630DFA-30E8-4812-94E8-FAF81CBB299F}"/>
              </a:ext>
            </a:extLst>
          </p:cNvPr>
          <p:cNvCxnSpPr>
            <a:cxnSpLocks/>
          </p:cNvCxnSpPr>
          <p:nvPr/>
        </p:nvCxnSpPr>
        <p:spPr>
          <a:xfrm flipV="1">
            <a:off x="5579156" y="5839147"/>
            <a:ext cx="1243536" cy="3615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B8E4DD0-D3BE-481E-B19D-6FA64BCE5E57}"/>
              </a:ext>
            </a:extLst>
          </p:cNvPr>
          <p:cNvCxnSpPr>
            <a:cxnSpLocks/>
          </p:cNvCxnSpPr>
          <p:nvPr/>
        </p:nvCxnSpPr>
        <p:spPr>
          <a:xfrm>
            <a:off x="5615420" y="6200701"/>
            <a:ext cx="1207272" cy="425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A216F1A-118B-401C-80EB-0A56234FE2CD}"/>
              </a:ext>
            </a:extLst>
          </p:cNvPr>
          <p:cNvCxnSpPr>
            <a:cxnSpLocks/>
          </p:cNvCxnSpPr>
          <p:nvPr/>
        </p:nvCxnSpPr>
        <p:spPr>
          <a:xfrm>
            <a:off x="5656178" y="4975051"/>
            <a:ext cx="11257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07928E-D091-477B-8865-287257C2B1B2}"/>
              </a:ext>
            </a:extLst>
          </p:cNvPr>
          <p:cNvCxnSpPr>
            <a:cxnSpLocks/>
          </p:cNvCxnSpPr>
          <p:nvPr/>
        </p:nvCxnSpPr>
        <p:spPr>
          <a:xfrm>
            <a:off x="5656178" y="2670795"/>
            <a:ext cx="11257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8BC3624-E132-4269-9EBF-E9A7882B80B8}"/>
              </a:ext>
            </a:extLst>
          </p:cNvPr>
          <p:cNvCxnSpPr>
            <a:cxnSpLocks/>
          </p:cNvCxnSpPr>
          <p:nvPr/>
        </p:nvCxnSpPr>
        <p:spPr>
          <a:xfrm>
            <a:off x="5656178" y="3030835"/>
            <a:ext cx="1125756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6D68032-7072-4230-A0CC-F422F7A8F05A}"/>
              </a:ext>
            </a:extLst>
          </p:cNvPr>
          <p:cNvCxnSpPr>
            <a:cxnSpLocks/>
          </p:cNvCxnSpPr>
          <p:nvPr/>
        </p:nvCxnSpPr>
        <p:spPr>
          <a:xfrm>
            <a:off x="5641272" y="3047292"/>
            <a:ext cx="1181420" cy="631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4C7232B-D7DE-4982-83BB-D37125D52FA6}"/>
              </a:ext>
            </a:extLst>
          </p:cNvPr>
          <p:cNvCxnSpPr>
            <a:cxnSpLocks/>
          </p:cNvCxnSpPr>
          <p:nvPr/>
        </p:nvCxnSpPr>
        <p:spPr>
          <a:xfrm>
            <a:off x="5669104" y="5263083"/>
            <a:ext cx="11257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0D123B9-D05C-4752-BD2C-E66D5705909B}"/>
              </a:ext>
            </a:extLst>
          </p:cNvPr>
          <p:cNvSpPr/>
          <p:nvPr/>
        </p:nvSpPr>
        <p:spPr>
          <a:xfrm>
            <a:off x="1196303" y="876266"/>
            <a:ext cx="10312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Случайным образом сформируем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подвыборку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данных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83F1832-2ABC-4181-B68C-D250E677D0F5}"/>
              </a:ext>
            </a:extLst>
          </p:cNvPr>
          <p:cNvSpPr/>
          <p:nvPr/>
        </p:nvSpPr>
        <p:spPr>
          <a:xfrm>
            <a:off x="790885" y="3180979"/>
            <a:ext cx="4680000" cy="6316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6B122F3-D2BD-49C0-BCD0-DEC97E0563D3}"/>
              </a:ext>
            </a:extLst>
          </p:cNvPr>
          <p:cNvSpPr/>
          <p:nvPr/>
        </p:nvSpPr>
        <p:spPr>
          <a:xfrm>
            <a:off x="765032" y="4094061"/>
            <a:ext cx="4680000" cy="3604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75272CE4-2AA3-4349-9060-E99F463434A3}"/>
              </a:ext>
            </a:extLst>
          </p:cNvPr>
          <p:cNvSpPr/>
          <p:nvPr/>
        </p:nvSpPr>
        <p:spPr>
          <a:xfrm>
            <a:off x="769502" y="5725486"/>
            <a:ext cx="4680000" cy="3604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4EC2DB7-BE7F-4C7B-B77C-5BA9DF2310F8}"/>
              </a:ext>
            </a:extLst>
          </p:cNvPr>
          <p:cNvSpPr/>
          <p:nvPr/>
        </p:nvSpPr>
        <p:spPr>
          <a:xfrm rot="16200000">
            <a:off x="-1379522" y="3034284"/>
            <a:ext cx="3358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Out-of-Bag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6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0" grpId="0" animBg="1"/>
      <p:bldP spid="41" grpId="0" animBg="1"/>
      <p:bldP spid="42" grpId="0" animBg="1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Bagging: B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ootstrap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regat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ing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37A8ABA-7778-4B9F-B7FE-23009EEC0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27922"/>
              </p:ext>
            </p:extLst>
          </p:nvPr>
        </p:nvGraphicFramePr>
        <p:xfrm>
          <a:off x="803672" y="1796445"/>
          <a:ext cx="4680000" cy="467868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95256679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4657978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6507783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6095936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375356552"/>
                    </a:ext>
                  </a:extLst>
                </a:gridCol>
              </a:tblGrid>
              <a:tr h="68020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length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 names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219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19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327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606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881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94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03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79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009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9652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124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9814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66131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B20735A-B944-4752-9F05-5335A9ED3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76947"/>
              </p:ext>
            </p:extLst>
          </p:nvPr>
        </p:nvGraphicFramePr>
        <p:xfrm>
          <a:off x="6924352" y="1796445"/>
          <a:ext cx="4680000" cy="467868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95256679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4657978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6507783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6095936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375356552"/>
                    </a:ext>
                  </a:extLst>
                </a:gridCol>
              </a:tblGrid>
              <a:tr h="68020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length (cm)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sepal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length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petal width (cm)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1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target names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219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19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r-TR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327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606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setosa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881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94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r-TR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03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79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4.6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009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9652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124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9814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66131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D528E89-1DFF-4E1A-8FBD-400B22382599}"/>
              </a:ext>
            </a:extLst>
          </p:cNvPr>
          <p:cNvCxnSpPr>
            <a:cxnSpLocks/>
          </p:cNvCxnSpPr>
          <p:nvPr/>
        </p:nvCxnSpPr>
        <p:spPr>
          <a:xfrm>
            <a:off x="5628208" y="4718780"/>
            <a:ext cx="11257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D67CD5C-7CF0-4D39-9486-15EADB628BA5}"/>
              </a:ext>
            </a:extLst>
          </p:cNvPr>
          <p:cNvCxnSpPr/>
          <p:nvPr/>
        </p:nvCxnSpPr>
        <p:spPr>
          <a:xfrm>
            <a:off x="5700216" y="4101334"/>
            <a:ext cx="122413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AAD6E65-7037-4F36-A67C-E32A19FF9E28}"/>
              </a:ext>
            </a:extLst>
          </p:cNvPr>
          <p:cNvCxnSpPr>
            <a:cxnSpLocks/>
          </p:cNvCxnSpPr>
          <p:nvPr/>
        </p:nvCxnSpPr>
        <p:spPr>
          <a:xfrm flipV="1">
            <a:off x="5611344" y="5366852"/>
            <a:ext cx="1241000" cy="9376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39E624-B73F-4C4A-A458-9D85EA1ECBBB}"/>
              </a:ext>
            </a:extLst>
          </p:cNvPr>
          <p:cNvCxnSpPr/>
          <p:nvPr/>
        </p:nvCxnSpPr>
        <p:spPr>
          <a:xfrm>
            <a:off x="5529828" y="5726892"/>
            <a:ext cx="122413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1630DFA-30E8-4812-94E8-FAF81CBB299F}"/>
              </a:ext>
            </a:extLst>
          </p:cNvPr>
          <p:cNvCxnSpPr>
            <a:cxnSpLocks/>
          </p:cNvCxnSpPr>
          <p:nvPr/>
        </p:nvCxnSpPr>
        <p:spPr>
          <a:xfrm flipV="1">
            <a:off x="5591944" y="5942916"/>
            <a:ext cx="1243536" cy="3615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B8E4DD0-D3BE-481E-B19D-6FA64BCE5E57}"/>
              </a:ext>
            </a:extLst>
          </p:cNvPr>
          <p:cNvCxnSpPr>
            <a:cxnSpLocks/>
          </p:cNvCxnSpPr>
          <p:nvPr/>
        </p:nvCxnSpPr>
        <p:spPr>
          <a:xfrm>
            <a:off x="5628208" y="6304470"/>
            <a:ext cx="1207272" cy="425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A216F1A-118B-401C-80EB-0A56234FE2CD}"/>
              </a:ext>
            </a:extLst>
          </p:cNvPr>
          <p:cNvCxnSpPr>
            <a:cxnSpLocks/>
          </p:cNvCxnSpPr>
          <p:nvPr/>
        </p:nvCxnSpPr>
        <p:spPr>
          <a:xfrm>
            <a:off x="5668966" y="5078820"/>
            <a:ext cx="11257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07928E-D091-477B-8865-287257C2B1B2}"/>
              </a:ext>
            </a:extLst>
          </p:cNvPr>
          <p:cNvCxnSpPr>
            <a:cxnSpLocks/>
          </p:cNvCxnSpPr>
          <p:nvPr/>
        </p:nvCxnSpPr>
        <p:spPr>
          <a:xfrm>
            <a:off x="5668966" y="2774564"/>
            <a:ext cx="11257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8BC3624-E132-4269-9EBF-E9A7882B80B8}"/>
              </a:ext>
            </a:extLst>
          </p:cNvPr>
          <p:cNvCxnSpPr>
            <a:cxnSpLocks/>
          </p:cNvCxnSpPr>
          <p:nvPr/>
        </p:nvCxnSpPr>
        <p:spPr>
          <a:xfrm>
            <a:off x="5668966" y="3134604"/>
            <a:ext cx="1125756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6D68032-7072-4230-A0CC-F422F7A8F05A}"/>
              </a:ext>
            </a:extLst>
          </p:cNvPr>
          <p:cNvCxnSpPr>
            <a:cxnSpLocks/>
          </p:cNvCxnSpPr>
          <p:nvPr/>
        </p:nvCxnSpPr>
        <p:spPr>
          <a:xfrm>
            <a:off x="5654060" y="3151061"/>
            <a:ext cx="1181420" cy="631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4C7232B-D7DE-4982-83BB-D37125D52FA6}"/>
              </a:ext>
            </a:extLst>
          </p:cNvPr>
          <p:cNvCxnSpPr>
            <a:cxnSpLocks/>
          </p:cNvCxnSpPr>
          <p:nvPr/>
        </p:nvCxnSpPr>
        <p:spPr>
          <a:xfrm>
            <a:off x="5681892" y="5366852"/>
            <a:ext cx="11257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7A39BF-DA53-40DA-A54F-588B4A8E38C7}"/>
              </a:ext>
            </a:extLst>
          </p:cNvPr>
          <p:cNvSpPr/>
          <p:nvPr/>
        </p:nvSpPr>
        <p:spPr>
          <a:xfrm>
            <a:off x="2927648" y="1075534"/>
            <a:ext cx="5846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Случайно </a:t>
            </a:r>
            <a:r>
              <a:rPr lang="ru-RU"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выбираем признаки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9169EB-196C-400B-9EE4-1C1EB1A20895}"/>
              </a:ext>
            </a:extLst>
          </p:cNvPr>
          <p:cNvSpPr/>
          <p:nvPr/>
        </p:nvSpPr>
        <p:spPr>
          <a:xfrm>
            <a:off x="8796560" y="1796441"/>
            <a:ext cx="936104" cy="467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600D762-1A6A-4452-B38B-E4600D0FB9B7}"/>
              </a:ext>
            </a:extLst>
          </p:cNvPr>
          <p:cNvSpPr/>
          <p:nvPr/>
        </p:nvSpPr>
        <p:spPr>
          <a:xfrm>
            <a:off x="7860456" y="1796441"/>
            <a:ext cx="936104" cy="467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26C15FD-9636-4DD9-A786-9FA0B89C9F2D}"/>
              </a:ext>
            </a:extLst>
          </p:cNvPr>
          <p:cNvSpPr/>
          <p:nvPr/>
        </p:nvSpPr>
        <p:spPr>
          <a:xfrm>
            <a:off x="9726021" y="1796445"/>
            <a:ext cx="936104" cy="467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" grpId="0" animBg="1"/>
      <p:bldP spid="4" grpId="1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Bagging: B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ootstrap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regat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ing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59285B-8BB1-40A3-AD2B-78D0480BCDEA}"/>
              </a:ext>
            </a:extLst>
          </p:cNvPr>
          <p:cNvSpPr/>
          <p:nvPr/>
        </p:nvSpPr>
        <p:spPr>
          <a:xfrm>
            <a:off x="172244" y="1927669"/>
            <a:ext cx="3691508" cy="86948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4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признаки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выборка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4852822-DAC8-471A-821F-A4CCA4A00F8D}"/>
              </a:ext>
            </a:extLst>
          </p:cNvPr>
          <p:cNvSpPr/>
          <p:nvPr/>
        </p:nvSpPr>
        <p:spPr>
          <a:xfrm>
            <a:off x="191344" y="3378303"/>
            <a:ext cx="3691508" cy="8694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4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признаки 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выборка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1C28F79-8E10-46DE-BD55-7CC67BE3F02C}"/>
              </a:ext>
            </a:extLst>
          </p:cNvPr>
          <p:cNvSpPr/>
          <p:nvPr/>
        </p:nvSpPr>
        <p:spPr>
          <a:xfrm>
            <a:off x="4007768" y="1927669"/>
            <a:ext cx="3691508" cy="869486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4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признаки 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выборка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BAF0D46-6957-4467-86AB-1D362882604F}"/>
              </a:ext>
            </a:extLst>
          </p:cNvPr>
          <p:cNvSpPr/>
          <p:nvPr/>
        </p:nvSpPr>
        <p:spPr>
          <a:xfrm>
            <a:off x="4007768" y="3378303"/>
            <a:ext cx="3691508" cy="869486"/>
          </a:xfrm>
          <a:prstGeom prst="rect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4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признаки 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выборка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C2A1B99-C419-46F9-AEFE-F664D66CC2FD}"/>
              </a:ext>
            </a:extLst>
          </p:cNvPr>
          <p:cNvSpPr/>
          <p:nvPr/>
        </p:nvSpPr>
        <p:spPr>
          <a:xfrm>
            <a:off x="191344" y="4828937"/>
            <a:ext cx="3691508" cy="869486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4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признаки 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выборка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EEB67B8-BB69-4C3B-9CD2-8A70B80278BC}"/>
              </a:ext>
            </a:extLst>
          </p:cNvPr>
          <p:cNvSpPr/>
          <p:nvPr/>
        </p:nvSpPr>
        <p:spPr>
          <a:xfrm>
            <a:off x="4017251" y="4828937"/>
            <a:ext cx="3691508" cy="869486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4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признаки 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ru-RU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выборка</a:t>
            </a:r>
            <a:r>
              <a:rPr lang="en-US" sz="23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 descr="HOA VOTING: The Differences Between a Ballot and a Proxy - Key CMI">
            <a:extLst>
              <a:ext uri="{FF2B5EF4-FFF2-40B4-BE49-F238E27FC236}">
                <a16:creationId xmlns:a16="http://schemas.microsoft.com/office/drawing/2014/main" id="{DD9F36A7-2408-4054-8A9F-F7354DEBB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3"/>
          <a:stretch/>
        </p:blipFill>
        <p:spPr bwMode="auto">
          <a:xfrm>
            <a:off x="7939419" y="1927669"/>
            <a:ext cx="4164867" cy="377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Bagging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654184" y="830386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9009" y="1614450"/>
            <a:ext cx="110975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sklearn.ensemble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BaggingClassifier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sklearn.neighbors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KNeighborsClassifier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bagging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BaggingClassifier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KNeighborsClassifier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max_samples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0.5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0.5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oob_score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4528511"/>
            <a:ext cx="7633444" cy="190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Ансамблевые Методы</a:t>
            </a:r>
          </a:p>
          <a:p>
            <a:endParaRPr lang="en-US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усреднения</a:t>
            </a: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Случайный Лес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43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Forest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Случайный Лес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4F2695-5894-4EC7-84F7-7446F0EBD067}"/>
              </a:ext>
            </a:extLst>
          </p:cNvPr>
          <p:cNvSpPr/>
          <p:nvPr/>
        </p:nvSpPr>
        <p:spPr>
          <a:xfrm>
            <a:off x="171775" y="1317882"/>
            <a:ext cx="68407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Базовая Модель - деревья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Создаем 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подвыборки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Использовать случайное подмножество параметров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Используем разные параметры для деревьев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Повторяем много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Тестируем на </a:t>
            </a:r>
            <a:r>
              <a:rPr lang="tr-TR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Out-of-Bag 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70932" y="4355445"/>
            <a:ext cx="3029975" cy="18838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4651" y="5265632"/>
            <a:ext cx="2761727" cy="13107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90278" y="3690536"/>
            <a:ext cx="3639627" cy="18960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71220" y="1305053"/>
            <a:ext cx="3029975" cy="18838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46247" y="1680442"/>
            <a:ext cx="3048264" cy="13595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biLevel thresh="50000"/>
          </a:blip>
          <a:stretch>
            <a:fillRect/>
          </a:stretch>
        </p:blipFill>
        <p:spPr>
          <a:xfrm>
            <a:off x="8686552" y="3303577"/>
            <a:ext cx="3407959" cy="18838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16383" y="4993669"/>
            <a:ext cx="3121423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335360" y="1268760"/>
            <a:ext cx="9793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 C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lassification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nd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egression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rees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это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Корневой узел, узлы принятия решений, листья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для построения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Критерий Джини, Прирост Информации,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Как-бы регуляризация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Можно отбирать значимые признаки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</p:spTree>
    <p:extLst>
      <p:ext uri="{BB962C8B-B14F-4D97-AF65-F5344CB8AC3E}">
        <p14:creationId xmlns:p14="http://schemas.microsoft.com/office/powerpoint/2010/main" val="35187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62365" y="4134591"/>
            <a:ext cx="3633531" cy="18899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60234" y="2077785"/>
            <a:ext cx="3048264" cy="13534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30098" y="2041045"/>
            <a:ext cx="3407959" cy="18838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506" y="28471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Случайный Лес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Овал 174">
            <a:extLst>
              <a:ext uri="{FF2B5EF4-FFF2-40B4-BE49-F238E27FC236}">
                <a16:creationId xmlns:a16="http://schemas.microsoft.com/office/drawing/2014/main" id="{32A07DE2-9569-4AFC-AF30-80926BBAED91}"/>
              </a:ext>
            </a:extLst>
          </p:cNvPr>
          <p:cNvSpPr/>
          <p:nvPr/>
        </p:nvSpPr>
        <p:spPr>
          <a:xfrm>
            <a:off x="2161504" y="1930625"/>
            <a:ext cx="1111424" cy="48210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Овал 175">
            <a:extLst>
              <a:ext uri="{FF2B5EF4-FFF2-40B4-BE49-F238E27FC236}">
                <a16:creationId xmlns:a16="http://schemas.microsoft.com/office/drawing/2014/main" id="{1E80822F-16B5-4E90-8DF9-FBEB3DC60015}"/>
              </a:ext>
            </a:extLst>
          </p:cNvPr>
          <p:cNvSpPr/>
          <p:nvPr/>
        </p:nvSpPr>
        <p:spPr>
          <a:xfrm>
            <a:off x="1376169" y="2383099"/>
            <a:ext cx="1111424" cy="48210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Овал 176">
            <a:extLst>
              <a:ext uri="{FF2B5EF4-FFF2-40B4-BE49-F238E27FC236}">
                <a16:creationId xmlns:a16="http://schemas.microsoft.com/office/drawing/2014/main" id="{BD87AF52-32FD-4855-A8B8-7D2DBE991735}"/>
              </a:ext>
            </a:extLst>
          </p:cNvPr>
          <p:cNvSpPr/>
          <p:nvPr/>
        </p:nvSpPr>
        <p:spPr>
          <a:xfrm>
            <a:off x="1018951" y="2986672"/>
            <a:ext cx="1111424" cy="48210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Овал 177">
            <a:extLst>
              <a:ext uri="{FF2B5EF4-FFF2-40B4-BE49-F238E27FC236}">
                <a16:creationId xmlns:a16="http://schemas.microsoft.com/office/drawing/2014/main" id="{C6F40B4E-211A-4F1A-BD15-A4BC122DA3C9}"/>
              </a:ext>
            </a:extLst>
          </p:cNvPr>
          <p:cNvSpPr/>
          <p:nvPr/>
        </p:nvSpPr>
        <p:spPr>
          <a:xfrm>
            <a:off x="6100756" y="2006877"/>
            <a:ext cx="1111424" cy="48210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A3BE08FF-3428-4125-9E82-8D1563D9A1EF}"/>
              </a:ext>
            </a:extLst>
          </p:cNvPr>
          <p:cNvSpPr/>
          <p:nvPr/>
        </p:nvSpPr>
        <p:spPr>
          <a:xfrm>
            <a:off x="6921403" y="2519578"/>
            <a:ext cx="1111424" cy="48210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Овал 179">
            <a:extLst>
              <a:ext uri="{FF2B5EF4-FFF2-40B4-BE49-F238E27FC236}">
                <a16:creationId xmlns:a16="http://schemas.microsoft.com/office/drawing/2014/main" id="{1B78E273-D094-48E3-BA0B-82DBAF1D3EDF}"/>
              </a:ext>
            </a:extLst>
          </p:cNvPr>
          <p:cNvSpPr/>
          <p:nvPr/>
        </p:nvSpPr>
        <p:spPr>
          <a:xfrm>
            <a:off x="6623419" y="2983801"/>
            <a:ext cx="1111424" cy="5275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Овал 180">
            <a:extLst>
              <a:ext uri="{FF2B5EF4-FFF2-40B4-BE49-F238E27FC236}">
                <a16:creationId xmlns:a16="http://schemas.microsoft.com/office/drawing/2014/main" id="{F4FDCC24-FBF7-4592-88CE-95AF8B60E744}"/>
              </a:ext>
            </a:extLst>
          </p:cNvPr>
          <p:cNvSpPr/>
          <p:nvPr/>
        </p:nvSpPr>
        <p:spPr>
          <a:xfrm>
            <a:off x="2059949" y="4168886"/>
            <a:ext cx="1111424" cy="5275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Овал 181">
            <a:extLst>
              <a:ext uri="{FF2B5EF4-FFF2-40B4-BE49-F238E27FC236}">
                <a16:creationId xmlns:a16="http://schemas.microsoft.com/office/drawing/2014/main" id="{93554C22-5457-4F39-9783-0E7DE17182E1}"/>
              </a:ext>
            </a:extLst>
          </p:cNvPr>
          <p:cNvSpPr/>
          <p:nvPr/>
        </p:nvSpPr>
        <p:spPr>
          <a:xfrm>
            <a:off x="1216560" y="4632182"/>
            <a:ext cx="1111424" cy="5275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Овал 182">
            <a:extLst>
              <a:ext uri="{FF2B5EF4-FFF2-40B4-BE49-F238E27FC236}">
                <a16:creationId xmlns:a16="http://schemas.microsoft.com/office/drawing/2014/main" id="{6A404666-5132-4CA7-9921-7945F0CE6ACC}"/>
              </a:ext>
            </a:extLst>
          </p:cNvPr>
          <p:cNvSpPr/>
          <p:nvPr/>
        </p:nvSpPr>
        <p:spPr>
          <a:xfrm>
            <a:off x="6460657" y="4042002"/>
            <a:ext cx="1111424" cy="5275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145400EC-EAB4-44B6-A7E1-2F2C2411F3FF}"/>
              </a:ext>
            </a:extLst>
          </p:cNvPr>
          <p:cNvSpPr/>
          <p:nvPr/>
        </p:nvSpPr>
        <p:spPr>
          <a:xfrm>
            <a:off x="5703952" y="4494280"/>
            <a:ext cx="1111424" cy="5275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D93C0E48-4F6C-43AF-9417-0229ED8C2C87}"/>
              </a:ext>
            </a:extLst>
          </p:cNvPr>
          <p:cNvSpPr/>
          <p:nvPr/>
        </p:nvSpPr>
        <p:spPr>
          <a:xfrm>
            <a:off x="6131223" y="5098380"/>
            <a:ext cx="1111424" cy="5275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6" name="Picture 2" descr="HOA VOTING: The Differences Between a Ballot and a Proxy - Key CMI">
            <a:extLst>
              <a:ext uri="{FF2B5EF4-FFF2-40B4-BE49-F238E27FC236}">
                <a16:creationId xmlns:a16="http://schemas.microsoft.com/office/drawing/2014/main" id="{945996F2-F404-4B5C-AB77-73E9FEC6D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3"/>
          <a:stretch/>
        </p:blipFill>
        <p:spPr bwMode="auto">
          <a:xfrm>
            <a:off x="8851778" y="2395006"/>
            <a:ext cx="3219450" cy="29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65042" y="4260974"/>
            <a:ext cx="3036071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855640" y="199883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Случайный Лес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CAD735-80AC-49C3-BAB3-99EC19438B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9811" y="1236941"/>
            <a:ext cx="9272377" cy="49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могут в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ML,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????????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03513" y="5551795"/>
            <a:ext cx="9532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Criminisi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Antonio, Jamie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Shotton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and Ender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Konukoglu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 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Decision forests for classification, regression, density estimation, manifold learning and semi-supervised learning, Microsoft Research Cambridge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Vol. 5. No. 6. Tech. Rep. MSRTR-2011-114.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1129247"/>
            <a:ext cx="10247770" cy="40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Forest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654184" y="830386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0D2C447-4FFB-4052-A0A8-06CC46BE6B02}"/>
              </a:ext>
            </a:extLst>
          </p:cNvPr>
          <p:cNvSpPr/>
          <p:nvPr/>
        </p:nvSpPr>
        <p:spPr>
          <a:xfrm>
            <a:off x="342948" y="1928011"/>
            <a:ext cx="1121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sklearn.ensemble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/>
              <a:t>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RandomForestClassifier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1531E1-3559-400F-9C8A-C30D4E7CC182}"/>
              </a:ext>
            </a:extLst>
          </p:cNvPr>
          <p:cNvSpPr/>
          <p:nvPr/>
        </p:nvSpPr>
        <p:spPr>
          <a:xfrm>
            <a:off x="392506" y="2424495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RF =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RandomForestClassifier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17B20F-1E6F-4EE2-8563-6EDC0568DBE4}"/>
              </a:ext>
            </a:extLst>
          </p:cNvPr>
          <p:cNvSpPr/>
          <p:nvPr/>
        </p:nvSpPr>
        <p:spPr>
          <a:xfrm>
            <a:off x="196018" y="3633104"/>
            <a:ext cx="10756215" cy="1519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1BE589-4FF6-4F72-B97B-E2553948ADC6}"/>
              </a:ext>
            </a:extLst>
          </p:cNvPr>
          <p:cNvSpPr/>
          <p:nvPr/>
        </p:nvSpPr>
        <p:spPr>
          <a:xfrm>
            <a:off x="306274" y="5152240"/>
            <a:ext cx="3130106" cy="36004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00270C8-0758-4193-9775-CC875A05C573}"/>
              </a:ext>
            </a:extLst>
          </p:cNvPr>
          <p:cNvSpPr/>
          <p:nvPr/>
        </p:nvSpPr>
        <p:spPr>
          <a:xfrm>
            <a:off x="4660516" y="2972572"/>
            <a:ext cx="2592288" cy="3004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57168E-8AC2-484C-8CE4-29D1037BFA7E}"/>
              </a:ext>
            </a:extLst>
          </p:cNvPr>
          <p:cNvSpPr/>
          <p:nvPr/>
        </p:nvSpPr>
        <p:spPr>
          <a:xfrm>
            <a:off x="342948" y="2886160"/>
            <a:ext cx="109452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RandomForestClassifier(bootstrap=True, ccp_alpha=0.0, class_weight=None, criterion='gini’, </a:t>
            </a:r>
            <a:endParaRPr lang="en-US" sz="24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max_depth=None, max_features='auto', max_leaf_nodes=None, max_samples=None, min_impurity_decrease=0.0, min_impurity_split=None, min_samples_leaf=1, min_samples_split=2, min_weight_fraction_leaf=0.0, n_estimators=100, n_jobs=None, oob_score=False, random_state=None, verbose=0, warm_start=False)</a:t>
            </a:r>
            <a:endParaRPr lang="ru-RU" sz="2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1EA81DD-7459-43FF-BCD2-AF90461B836F}"/>
              </a:ext>
            </a:extLst>
          </p:cNvPr>
          <p:cNvSpPr/>
          <p:nvPr/>
        </p:nvSpPr>
        <p:spPr>
          <a:xfrm>
            <a:off x="6010668" y="5152240"/>
            <a:ext cx="3130106" cy="36004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806584" y="982786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Реализация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046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7" grpId="0" animBg="1"/>
      <p:bldP spid="18" grpId="0" animBg="1"/>
      <p:bldP spid="21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991544" y="914158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0" y="1666738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Сильные Стороны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Высокая скорость обучения и тестирования (распараллеливание)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Простота внедрения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Слабые Стороны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Требуется много памяти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Возможности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Применимо для больших размерностей (в плане пространства признаков)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значимых признаков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Трудности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трактовка леса «в целом»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Forest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2135559" y="78510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335360" y="1244709"/>
            <a:ext cx="95050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Ансамблевые Методы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Усреднения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голосования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Bagging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берем разные данные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Bootstrapping: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параметры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Forest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(много деревьев)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88640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Ансамблевые Методы.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Ансамблевые Методы</a:t>
            </a:r>
          </a:p>
          <a:p>
            <a:endParaRPr lang="en-US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усреднения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>
            <a:extLst>
              <a:ext uri="{FF2B5EF4-FFF2-40B4-BE49-F238E27FC236}">
                <a16:creationId xmlns:a16="http://schemas.microsoft.com/office/drawing/2014/main" id="{A09DE3A5-BB05-454E-ABD4-EBB70BB98EEB}"/>
              </a:ext>
            </a:extLst>
          </p:cNvPr>
          <p:cNvSpPr txBox="1">
            <a:spLocks/>
          </p:cNvSpPr>
          <p:nvPr/>
        </p:nvSpPr>
        <p:spPr>
          <a:xfrm>
            <a:off x="1631504" y="176904"/>
            <a:ext cx="950505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Компромисс Между Смещением и Дисперсией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07C1EB9-F07A-4E86-8379-0B2BB27D95C4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9CCFF93-FE75-4F65-8D96-C32B35AD13DB}"/>
                  </a:ext>
                </a:extLst>
              </p:cNvPr>
              <p:cNvSpPr/>
              <p:nvPr/>
            </p:nvSpPr>
            <p:spPr>
              <a:xfrm>
                <a:off x="361327" y="1102263"/>
                <a:ext cx="4824536" cy="893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𝑄</m:t>
                      </m:r>
                      <m:d>
                        <m:dPr>
                          <m:ctrlP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𝕏</m:t>
                          </m:r>
                        </m:e>
                      </m:d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→</m:t>
                      </m:r>
                      <m:func>
                        <m:funcPr>
                          <m:ctrlP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𝑎</m:t>
                              </m:r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∈</m:t>
                              </m:r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𝔸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9CCFF93-FE75-4F65-8D96-C32B35AD1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7" y="1102263"/>
                <a:ext cx="4824536" cy="893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161F307F-7CAC-4BA7-981B-16769D88566A}"/>
                  </a:ext>
                </a:extLst>
              </p:cNvPr>
              <p:cNvSpPr/>
              <p:nvPr/>
            </p:nvSpPr>
            <p:spPr>
              <a:xfrm>
                <a:off x="145303" y="2083377"/>
                <a:ext cx="1152128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𝑄</m:t>
                      </m:r>
                      <m:d>
                        <m:dPr>
                          <m:ctrlP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𝕏</m:t>
                          </m:r>
                        </m:e>
                      </m:d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~</m:t>
                      </m:r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𝐵𝑖𝑎𝑠</m:t>
                      </m:r>
                      <m:d>
                        <m:dPr>
                          <m:ctrlP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𝕏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𝑉𝑎𝑟𝑖𝑎𝑛𝑐𝑒</m:t>
                      </m:r>
                      <m:d>
                        <m:dPr>
                          <m:ctrlP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𝑎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(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𝕏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161F307F-7CAC-4BA7-981B-16769D885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03" y="2083377"/>
                <a:ext cx="115212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C121E4-540B-4E7E-A42C-4EF2E7EB6B66}"/>
                  </a:ext>
                </a:extLst>
              </p:cNvPr>
              <p:cNvSpPr txBox="1"/>
              <p:nvPr/>
            </p:nvSpPr>
            <p:spPr>
              <a:xfrm>
                <a:off x="5473895" y="1174271"/>
                <a:ext cx="59687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σ</m:t>
                        </m:r>
                      </m:e>
                      <m:sup>
                        <m:r>
                          <a:rPr lang="en-US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- </a:t>
                </a:r>
                <a:r>
                  <a:rPr lang="ru-RU" sz="4000" dirty="0">
                    <a:solidFill>
                      <a:schemeClr val="bg1"/>
                    </a:solidFill>
                  </a:rPr>
                  <a:t>случайный шум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C121E4-540B-4E7E-A42C-4EF2E7EB6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895" y="1174271"/>
                <a:ext cx="5968716" cy="707886"/>
              </a:xfrm>
              <a:prstGeom prst="rect">
                <a:avLst/>
              </a:prstGeom>
              <a:blipFill>
                <a:blip r:embed="rId6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0731254-4583-4FAC-A452-79D4952BE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729" y="3712049"/>
            <a:ext cx="1463167" cy="146926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0AC682A-EF0F-4171-A7AE-8FAE865D9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2906" y="5355497"/>
            <a:ext cx="1463167" cy="14692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4B80353-6432-4539-AB91-5EEE85A4F6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152" y="3789040"/>
            <a:ext cx="1463167" cy="146926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1C91532-A774-4047-A2CB-B91AE48CE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152" y="5357959"/>
            <a:ext cx="1463167" cy="1469263"/>
          </a:xfrm>
          <a:prstGeom prst="rect">
            <a:avLst/>
          </a:prstGeom>
        </p:spPr>
      </p:pic>
      <p:sp>
        <p:nvSpPr>
          <p:cNvPr id="21" name="Овал 20">
            <a:extLst>
              <a:ext uri="{FF2B5EF4-FFF2-40B4-BE49-F238E27FC236}">
                <a16:creationId xmlns:a16="http://schemas.microsoft.com/office/drawing/2014/main" id="{C9619C60-FFD7-48DB-93C6-5D03DD01E5A6}"/>
              </a:ext>
            </a:extLst>
          </p:cNvPr>
          <p:cNvSpPr/>
          <p:nvPr/>
        </p:nvSpPr>
        <p:spPr>
          <a:xfrm>
            <a:off x="8040145" y="4737891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C0E0538-F9AC-4167-ACBF-DD97022AA2E1}"/>
              </a:ext>
            </a:extLst>
          </p:cNvPr>
          <p:cNvSpPr/>
          <p:nvPr/>
        </p:nvSpPr>
        <p:spPr>
          <a:xfrm>
            <a:off x="8458253" y="4751505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2527FC2-F1DB-4EB2-9606-77B66D8B50DF}"/>
              </a:ext>
            </a:extLst>
          </p:cNvPr>
          <p:cNvSpPr/>
          <p:nvPr/>
        </p:nvSpPr>
        <p:spPr>
          <a:xfrm>
            <a:off x="8243367" y="4259511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B68C641-4770-4143-82BB-72F3C717EF33}"/>
              </a:ext>
            </a:extLst>
          </p:cNvPr>
          <p:cNvSpPr/>
          <p:nvPr/>
        </p:nvSpPr>
        <p:spPr>
          <a:xfrm>
            <a:off x="8207367" y="4476635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AFC5FC5-0269-4D0F-A7C8-7A64EAF8247F}"/>
              </a:ext>
            </a:extLst>
          </p:cNvPr>
          <p:cNvSpPr/>
          <p:nvPr/>
        </p:nvSpPr>
        <p:spPr>
          <a:xfrm>
            <a:off x="8494253" y="4578316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328CBE4-10C6-498F-AAE9-5C914A178632}"/>
              </a:ext>
            </a:extLst>
          </p:cNvPr>
          <p:cNvSpPr/>
          <p:nvPr/>
        </p:nvSpPr>
        <p:spPr>
          <a:xfrm>
            <a:off x="7979888" y="4415238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741C5C7-9059-414D-BD8C-E00938338EA9}"/>
              </a:ext>
            </a:extLst>
          </p:cNvPr>
          <p:cNvSpPr/>
          <p:nvPr/>
        </p:nvSpPr>
        <p:spPr>
          <a:xfrm>
            <a:off x="8421614" y="4255941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6386580-1062-4EE9-8DF2-EDAF9AFC11CD}"/>
              </a:ext>
            </a:extLst>
          </p:cNvPr>
          <p:cNvSpPr/>
          <p:nvPr/>
        </p:nvSpPr>
        <p:spPr>
          <a:xfrm>
            <a:off x="7996268" y="4607200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F08A892-28B3-4815-9A7B-7886BE35DC0F}"/>
              </a:ext>
            </a:extLst>
          </p:cNvPr>
          <p:cNvSpPr/>
          <p:nvPr/>
        </p:nvSpPr>
        <p:spPr>
          <a:xfrm>
            <a:off x="8084001" y="4354438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CD36DE0-605F-4C73-B8B9-E50827E66E63}"/>
              </a:ext>
            </a:extLst>
          </p:cNvPr>
          <p:cNvSpPr/>
          <p:nvPr/>
        </p:nvSpPr>
        <p:spPr>
          <a:xfrm>
            <a:off x="7816244" y="4372438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E69BF22-E7E7-4261-B4EB-4E4D189BAB48}"/>
              </a:ext>
            </a:extLst>
          </p:cNvPr>
          <p:cNvSpPr/>
          <p:nvPr/>
        </p:nvSpPr>
        <p:spPr>
          <a:xfrm>
            <a:off x="8171367" y="4838901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D6EB2DA-3C5A-481C-9FD4-BBD27D964332}"/>
              </a:ext>
            </a:extLst>
          </p:cNvPr>
          <p:cNvSpPr/>
          <p:nvPr/>
        </p:nvSpPr>
        <p:spPr>
          <a:xfrm>
            <a:off x="7997481" y="4095657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02C4A2E-CD5B-48A8-9EAA-8C3F25231DAB}"/>
              </a:ext>
            </a:extLst>
          </p:cNvPr>
          <p:cNvSpPr/>
          <p:nvPr/>
        </p:nvSpPr>
        <p:spPr>
          <a:xfrm>
            <a:off x="4367090" y="4311694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511B9C6-699D-47AC-843C-1A4F9930B97E}"/>
              </a:ext>
            </a:extLst>
          </p:cNvPr>
          <p:cNvSpPr/>
          <p:nvPr/>
        </p:nvSpPr>
        <p:spPr>
          <a:xfrm>
            <a:off x="4403090" y="4386854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B5425AED-45AF-4F2D-9A04-23DDAAA3F99D}"/>
              </a:ext>
            </a:extLst>
          </p:cNvPr>
          <p:cNvSpPr/>
          <p:nvPr/>
        </p:nvSpPr>
        <p:spPr>
          <a:xfrm>
            <a:off x="4451138" y="4358274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CF41F4D4-779D-41A2-A167-9FB7B5836AC2}"/>
              </a:ext>
            </a:extLst>
          </p:cNvPr>
          <p:cNvSpPr/>
          <p:nvPr/>
        </p:nvSpPr>
        <p:spPr>
          <a:xfrm>
            <a:off x="4390466" y="4376274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55FF0F24-C11A-49F9-9E78-6AD9011B8BF8}"/>
              </a:ext>
            </a:extLst>
          </p:cNvPr>
          <p:cNvSpPr/>
          <p:nvPr/>
        </p:nvSpPr>
        <p:spPr>
          <a:xfrm>
            <a:off x="4385090" y="4486676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181581DA-E63D-4E5B-A35F-BDB522D0F9F1}"/>
              </a:ext>
            </a:extLst>
          </p:cNvPr>
          <p:cNvSpPr/>
          <p:nvPr/>
        </p:nvSpPr>
        <p:spPr>
          <a:xfrm>
            <a:off x="4495482" y="4431751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C6D0202-DB71-4BE7-A3B1-22F503373361}"/>
              </a:ext>
            </a:extLst>
          </p:cNvPr>
          <p:cNvSpPr/>
          <p:nvPr/>
        </p:nvSpPr>
        <p:spPr>
          <a:xfrm>
            <a:off x="4293794" y="4440854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0D900D3-2804-4EE9-9D78-C2EF5E340175}"/>
              </a:ext>
            </a:extLst>
          </p:cNvPr>
          <p:cNvSpPr/>
          <p:nvPr/>
        </p:nvSpPr>
        <p:spPr>
          <a:xfrm>
            <a:off x="4457382" y="4505953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94C17C0-BDBC-403E-A30C-00348EB50BAC}"/>
              </a:ext>
            </a:extLst>
          </p:cNvPr>
          <p:cNvSpPr/>
          <p:nvPr/>
        </p:nvSpPr>
        <p:spPr>
          <a:xfrm>
            <a:off x="4451138" y="4408650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43B8D23-71AA-4B7F-81FE-0CF6CFA17485}"/>
              </a:ext>
            </a:extLst>
          </p:cNvPr>
          <p:cNvSpPr/>
          <p:nvPr/>
        </p:nvSpPr>
        <p:spPr>
          <a:xfrm>
            <a:off x="4293794" y="4358274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F8BD2F1B-358C-4346-8885-8D08E8286AA2}"/>
              </a:ext>
            </a:extLst>
          </p:cNvPr>
          <p:cNvSpPr/>
          <p:nvPr/>
        </p:nvSpPr>
        <p:spPr>
          <a:xfrm>
            <a:off x="4354466" y="4454750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C8B853A3-059A-4632-82BC-DC13A87127B3}"/>
              </a:ext>
            </a:extLst>
          </p:cNvPr>
          <p:cNvSpPr/>
          <p:nvPr/>
        </p:nvSpPr>
        <p:spPr>
          <a:xfrm>
            <a:off x="4329794" y="4376274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3AFCCFD4-908D-4992-A432-5A7633C86615}"/>
              </a:ext>
            </a:extLst>
          </p:cNvPr>
          <p:cNvSpPr/>
          <p:nvPr/>
        </p:nvSpPr>
        <p:spPr>
          <a:xfrm>
            <a:off x="4172730" y="5679846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8AD2829-A984-412E-BF18-BD5645C2F069}"/>
              </a:ext>
            </a:extLst>
          </p:cNvPr>
          <p:cNvSpPr/>
          <p:nvPr/>
        </p:nvSpPr>
        <p:spPr>
          <a:xfrm>
            <a:off x="4208730" y="5755006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A6E294EF-90F0-442D-AAF8-8F5F9480ADBD}"/>
              </a:ext>
            </a:extLst>
          </p:cNvPr>
          <p:cNvSpPr/>
          <p:nvPr/>
        </p:nvSpPr>
        <p:spPr>
          <a:xfrm>
            <a:off x="4256778" y="5726426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F5B5084C-0957-4770-B739-BC30E61361BB}"/>
              </a:ext>
            </a:extLst>
          </p:cNvPr>
          <p:cNvSpPr/>
          <p:nvPr/>
        </p:nvSpPr>
        <p:spPr>
          <a:xfrm>
            <a:off x="4196106" y="5744426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0953EABD-F98C-40DA-8D3D-C4AAEC303005}"/>
              </a:ext>
            </a:extLst>
          </p:cNvPr>
          <p:cNvSpPr/>
          <p:nvPr/>
        </p:nvSpPr>
        <p:spPr>
          <a:xfrm>
            <a:off x="4190730" y="5854828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764C4C5-DA6D-4474-90FE-BA84139B7C0D}"/>
              </a:ext>
            </a:extLst>
          </p:cNvPr>
          <p:cNvSpPr/>
          <p:nvPr/>
        </p:nvSpPr>
        <p:spPr>
          <a:xfrm>
            <a:off x="4301122" y="5799903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D2BF117-4CFD-405B-8795-FB8D47445547}"/>
              </a:ext>
            </a:extLst>
          </p:cNvPr>
          <p:cNvSpPr/>
          <p:nvPr/>
        </p:nvSpPr>
        <p:spPr>
          <a:xfrm>
            <a:off x="4099434" y="5809006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07F0EBD2-E6EE-4135-9F8E-F4D59D6260F3}"/>
              </a:ext>
            </a:extLst>
          </p:cNvPr>
          <p:cNvSpPr/>
          <p:nvPr/>
        </p:nvSpPr>
        <p:spPr>
          <a:xfrm>
            <a:off x="4263022" y="5874105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29BEDA9-12FF-4139-8DC9-F38E239949B4}"/>
              </a:ext>
            </a:extLst>
          </p:cNvPr>
          <p:cNvSpPr/>
          <p:nvPr/>
        </p:nvSpPr>
        <p:spPr>
          <a:xfrm>
            <a:off x="4256778" y="5776802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DE5FF701-3B61-4E30-8AA5-CC86F4BC543B}"/>
              </a:ext>
            </a:extLst>
          </p:cNvPr>
          <p:cNvSpPr/>
          <p:nvPr/>
        </p:nvSpPr>
        <p:spPr>
          <a:xfrm>
            <a:off x="4099434" y="5726426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84143460-152B-4DF7-83D4-2E7DF6B4B154}"/>
              </a:ext>
            </a:extLst>
          </p:cNvPr>
          <p:cNvSpPr/>
          <p:nvPr/>
        </p:nvSpPr>
        <p:spPr>
          <a:xfrm>
            <a:off x="4160106" y="5822902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A64AABB6-5AD3-450A-8F4B-B9C1DA751ED9}"/>
              </a:ext>
            </a:extLst>
          </p:cNvPr>
          <p:cNvSpPr/>
          <p:nvPr/>
        </p:nvSpPr>
        <p:spPr>
          <a:xfrm>
            <a:off x="4135434" y="5744426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07EF9F2E-E165-40B5-9C1C-59E0223FC2BE}"/>
              </a:ext>
            </a:extLst>
          </p:cNvPr>
          <p:cNvSpPr/>
          <p:nvPr/>
        </p:nvSpPr>
        <p:spPr>
          <a:xfrm>
            <a:off x="8255993" y="6030613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2147255F-0D5A-407B-A587-86EAB065EB96}"/>
              </a:ext>
            </a:extLst>
          </p:cNvPr>
          <p:cNvSpPr/>
          <p:nvPr/>
        </p:nvSpPr>
        <p:spPr>
          <a:xfrm>
            <a:off x="8674101" y="6044227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FF62A95E-6C65-4012-9F36-0F1E761A0BD5}"/>
              </a:ext>
            </a:extLst>
          </p:cNvPr>
          <p:cNvSpPr/>
          <p:nvPr/>
        </p:nvSpPr>
        <p:spPr>
          <a:xfrm>
            <a:off x="8459215" y="5552233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9438F18E-4344-496B-9A54-10A9170CAD5F}"/>
              </a:ext>
            </a:extLst>
          </p:cNvPr>
          <p:cNvSpPr/>
          <p:nvPr/>
        </p:nvSpPr>
        <p:spPr>
          <a:xfrm>
            <a:off x="8423215" y="5769357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8A2EAE98-7EEA-4B75-998D-7CEF9639292C}"/>
              </a:ext>
            </a:extLst>
          </p:cNvPr>
          <p:cNvSpPr/>
          <p:nvPr/>
        </p:nvSpPr>
        <p:spPr>
          <a:xfrm>
            <a:off x="8710101" y="5871038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23D11637-133C-49C6-982E-A48303CFF648}"/>
              </a:ext>
            </a:extLst>
          </p:cNvPr>
          <p:cNvSpPr/>
          <p:nvPr/>
        </p:nvSpPr>
        <p:spPr>
          <a:xfrm>
            <a:off x="8195736" y="5707960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35452550-C91B-4757-A860-173A5A2F144B}"/>
              </a:ext>
            </a:extLst>
          </p:cNvPr>
          <p:cNvSpPr/>
          <p:nvPr/>
        </p:nvSpPr>
        <p:spPr>
          <a:xfrm>
            <a:off x="8637462" y="5548663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E35C3964-423B-4273-98EC-A587E8148D8D}"/>
              </a:ext>
            </a:extLst>
          </p:cNvPr>
          <p:cNvSpPr/>
          <p:nvPr/>
        </p:nvSpPr>
        <p:spPr>
          <a:xfrm>
            <a:off x="8212116" y="5899922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ED39370F-2AC6-4FF4-B011-C9C24B4DBCF4}"/>
              </a:ext>
            </a:extLst>
          </p:cNvPr>
          <p:cNvSpPr/>
          <p:nvPr/>
        </p:nvSpPr>
        <p:spPr>
          <a:xfrm>
            <a:off x="8299849" y="5647160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1DF648-565F-4E84-83D6-8812D5271171}"/>
              </a:ext>
            </a:extLst>
          </p:cNvPr>
          <p:cNvSpPr/>
          <p:nvPr/>
        </p:nvSpPr>
        <p:spPr>
          <a:xfrm>
            <a:off x="8032092" y="5665160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C269D445-DD7C-4D48-BAFE-4BC479CEDABC}"/>
              </a:ext>
            </a:extLst>
          </p:cNvPr>
          <p:cNvSpPr/>
          <p:nvPr/>
        </p:nvSpPr>
        <p:spPr>
          <a:xfrm>
            <a:off x="8387215" y="6131623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3B35813F-98BD-4CB7-A2F7-57C8E2D3941E}"/>
              </a:ext>
            </a:extLst>
          </p:cNvPr>
          <p:cNvSpPr/>
          <p:nvPr/>
        </p:nvSpPr>
        <p:spPr>
          <a:xfrm>
            <a:off x="8213329" y="5388379"/>
            <a:ext cx="108000" cy="108000"/>
          </a:xfrm>
          <a:prstGeom prst="ellipse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BA67C7-90A2-4DA0-A941-8678FE7B49C8}"/>
              </a:ext>
            </a:extLst>
          </p:cNvPr>
          <p:cNvSpPr txBox="1"/>
          <p:nvPr/>
        </p:nvSpPr>
        <p:spPr>
          <a:xfrm>
            <a:off x="767408" y="4005064"/>
            <a:ext cx="23725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Низкое Смещение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68C00E-777D-49E8-AFC7-C983F6CC73F3}"/>
              </a:ext>
            </a:extLst>
          </p:cNvPr>
          <p:cNvSpPr txBox="1"/>
          <p:nvPr/>
        </p:nvSpPr>
        <p:spPr>
          <a:xfrm>
            <a:off x="839416" y="5589240"/>
            <a:ext cx="28226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Высокое Смещение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A13F1F-6782-4875-B394-52AF51250812}"/>
              </a:ext>
            </a:extLst>
          </p:cNvPr>
          <p:cNvSpPr txBox="1"/>
          <p:nvPr/>
        </p:nvSpPr>
        <p:spPr>
          <a:xfrm>
            <a:off x="2639616" y="3140968"/>
            <a:ext cx="4032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Низкая Дисперсия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DFD081-F962-4441-BCB0-D7570892DC73}"/>
              </a:ext>
            </a:extLst>
          </p:cNvPr>
          <p:cNvSpPr txBox="1"/>
          <p:nvPr/>
        </p:nvSpPr>
        <p:spPr>
          <a:xfrm>
            <a:off x="6456040" y="3212976"/>
            <a:ext cx="5213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Высокая Дисперсия</a:t>
            </a:r>
          </a:p>
        </p:txBody>
      </p:sp>
      <p:sp>
        <p:nvSpPr>
          <p:cNvPr id="73" name="Заголовок 1">
            <a:extLst>
              <a:ext uri="{FF2B5EF4-FFF2-40B4-BE49-F238E27FC236}">
                <a16:creationId xmlns:a16="http://schemas.microsoft.com/office/drawing/2014/main" id="{A3AF66E5-9437-4EBD-A30E-2B5FEA0797F7}"/>
              </a:ext>
            </a:extLst>
          </p:cNvPr>
          <p:cNvSpPr txBox="1">
            <a:spLocks/>
          </p:cNvSpPr>
          <p:nvPr/>
        </p:nvSpPr>
        <p:spPr>
          <a:xfrm>
            <a:off x="-96688" y="873070"/>
            <a:ext cx="12288688" cy="827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Ансамблевые Методы</a:t>
            </a:r>
          </a:p>
          <a:p>
            <a:endParaRPr lang="en-US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усреднения</a:t>
            </a: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Голосование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5604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337DC83-3EA5-4CB2-870A-04FCBD4179E0}"/>
              </a:ext>
            </a:extLst>
          </p:cNvPr>
          <p:cNvSpPr txBox="1">
            <a:spLocks/>
          </p:cNvSpPr>
          <p:nvPr/>
        </p:nvSpPr>
        <p:spPr>
          <a:xfrm>
            <a:off x="1559496" y="983890"/>
            <a:ext cx="8167773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Голосование</a:t>
            </a:r>
          </a:p>
        </p:txBody>
      </p:sp>
      <p:pic>
        <p:nvPicPr>
          <p:cNvPr id="10" name="Picture 2" descr="Почему демократия не ограничивается выборами">
            <a:extLst>
              <a:ext uri="{FF2B5EF4-FFF2-40B4-BE49-F238E27FC236}">
                <a16:creationId xmlns:a16="http://schemas.microsoft.com/office/drawing/2014/main" id="{6024934A-35CC-4E84-9F39-1DBBE5DF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3" y="1773391"/>
            <a:ext cx="6040574" cy="48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052FC9-C686-493F-BF0C-8062AEE56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796" y="1333974"/>
            <a:ext cx="4119508" cy="5347122"/>
          </a:xfrm>
          <a:prstGeom prst="rect">
            <a:avLst/>
          </a:prstGeom>
        </p:spPr>
      </p:pic>
      <p:sp>
        <p:nvSpPr>
          <p:cNvPr id="4" name="Символ &quot;Запрещено&quot; 3">
            <a:extLst>
              <a:ext uri="{FF2B5EF4-FFF2-40B4-BE49-F238E27FC236}">
                <a16:creationId xmlns:a16="http://schemas.microsoft.com/office/drawing/2014/main" id="{0F212B88-542D-4026-AB10-21C356406CA5}"/>
              </a:ext>
            </a:extLst>
          </p:cNvPr>
          <p:cNvSpPr/>
          <p:nvPr/>
        </p:nvSpPr>
        <p:spPr>
          <a:xfrm>
            <a:off x="9202675" y="5003131"/>
            <a:ext cx="2243454" cy="166792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Как бы пример из реальной жизни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A4F89-73E1-4227-9DEF-60976F973283}"/>
              </a:ext>
            </a:extLst>
          </p:cNvPr>
          <p:cNvSpPr txBox="1"/>
          <p:nvPr/>
        </p:nvSpPr>
        <p:spPr>
          <a:xfrm>
            <a:off x="2783632" y="6167898"/>
            <a:ext cx="6840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https://www.npr.org/sections/money/2015/08/07/429720443/17-205-people-guessed-the-weight-of-a-cow-heres-how-they-did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074245-57C7-4467-87E4-C40AFB7AF3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46" t="29623" r="26078"/>
          <a:stretch/>
        </p:blipFill>
        <p:spPr>
          <a:xfrm>
            <a:off x="320358" y="1480182"/>
            <a:ext cx="2348657" cy="22933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50D4FA2-9490-4C5B-B69C-45C4D02BB2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69" t="27729" r="11016"/>
          <a:stretch/>
        </p:blipFill>
        <p:spPr>
          <a:xfrm>
            <a:off x="28910" y="3820224"/>
            <a:ext cx="3080112" cy="2161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021C2A-2968-4E41-9288-AEBF5B5A8F45}"/>
                  </a:ext>
                </a:extLst>
              </p:cNvPr>
              <p:cNvSpPr txBox="1"/>
              <p:nvPr/>
            </p:nvSpPr>
            <p:spPr>
              <a:xfrm>
                <a:off x="3677139" y="4841657"/>
                <a:ext cx="36724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1355 Фунтов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615 Кг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021C2A-2968-4E41-9288-AEBF5B5A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39" y="4841657"/>
                <a:ext cx="367248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021C2A-2968-4E41-9288-AEBF5B5A8F45}"/>
                  </a:ext>
                </a:extLst>
              </p:cNvPr>
              <p:cNvSpPr txBox="1"/>
              <p:nvPr/>
            </p:nvSpPr>
            <p:spPr>
              <a:xfrm>
                <a:off x="3692367" y="4257408"/>
                <a:ext cx="32813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2800" dirty="0">
                    <a:solidFill>
                      <a:schemeClr val="bg1"/>
                    </a:solidFill>
                  </a:rPr>
                  <a:t>Мужик весит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80</m:t>
                    </m:r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Кг</m:t>
                    </m:r>
                  </m:oMath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021C2A-2968-4E41-9288-AEBF5B5A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67" y="4257408"/>
                <a:ext cx="3281348" cy="430887"/>
              </a:xfrm>
              <a:prstGeom prst="rect">
                <a:avLst/>
              </a:prstGeom>
              <a:blipFill>
                <a:blip r:embed="rId7"/>
                <a:stretch>
                  <a:fillRect l="-6691" t="-23944" b="-50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/>
          <p:cNvGrpSpPr/>
          <p:nvPr/>
        </p:nvGrpSpPr>
        <p:grpSpPr>
          <a:xfrm>
            <a:off x="7527989" y="2361716"/>
            <a:ext cx="4665871" cy="3659716"/>
            <a:chOff x="7527989" y="2361716"/>
            <a:chExt cx="4665871" cy="3659716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C470D5FA-A6F8-4821-BD12-8EB4DD3C3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27989" y="3143874"/>
              <a:ext cx="4665871" cy="287755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021C2A-2968-4E41-9288-AEBF5B5A8F45}"/>
                </a:ext>
              </a:extLst>
            </p:cNvPr>
            <p:cNvSpPr txBox="1"/>
            <p:nvPr/>
          </p:nvSpPr>
          <p:spPr>
            <a:xfrm>
              <a:off x="7527989" y="2361716"/>
              <a:ext cx="4657172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</a:rPr>
                <a:t>Мамкины специалисты по коровам</a:t>
              </a:r>
            </a:p>
            <a:p>
              <a:pPr algn="ctr"/>
              <a:r>
                <a:rPr lang="ru-RU" sz="2400" dirty="0">
                  <a:solidFill>
                    <a:schemeClr val="bg1"/>
                  </a:solidFill>
                </a:rPr>
                <a:t>1272 Фунта</a:t>
              </a: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2960462" y="914099"/>
            <a:ext cx="4716088" cy="3320045"/>
            <a:chOff x="2960462" y="900574"/>
            <a:chExt cx="4716088" cy="3320045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CE3A2B8F-D1FE-48E9-ABFB-17E9ED49C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60462" y="1435278"/>
              <a:ext cx="4716088" cy="278534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021C2A-2968-4E41-9288-AEBF5B5A8F45}"/>
                </a:ext>
              </a:extLst>
            </p:cNvPr>
            <p:cNvSpPr txBox="1"/>
            <p:nvPr/>
          </p:nvSpPr>
          <p:spPr>
            <a:xfrm>
              <a:off x="3590314" y="900574"/>
              <a:ext cx="345638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</a:rPr>
                <a:t>Все работяги </a:t>
              </a:r>
            </a:p>
            <a:p>
              <a:pPr algn="ctr"/>
              <a:r>
                <a:rPr lang="ru-RU" sz="2400" dirty="0">
                  <a:solidFill>
                    <a:schemeClr val="bg1"/>
                  </a:solidFill>
                </a:rPr>
                <a:t>1287 Фунтов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13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Методы усреднения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6078ED-0667-4456-A3A8-1FD5FE54584A}"/>
              </a:ext>
            </a:extLst>
          </p:cNvPr>
          <p:cNvSpPr/>
          <p:nvPr/>
        </p:nvSpPr>
        <p:spPr>
          <a:xfrm>
            <a:off x="479376" y="1630481"/>
            <a:ext cx="11233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Принцип состоит в том, чтобы 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независимо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построить несколько 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сильных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предсказателей, а затем 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усреднить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их прогнозы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57EB84A-2B65-4187-A696-95198232547E}"/>
              </a:ext>
            </a:extLst>
          </p:cNvPr>
          <p:cNvSpPr/>
          <p:nvPr/>
        </p:nvSpPr>
        <p:spPr>
          <a:xfrm>
            <a:off x="551384" y="3480149"/>
            <a:ext cx="108732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среднем комбинированная оценка обычно 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лучше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чем любая из оценок отдельных предсказателей, потому что ее 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дисперсия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overfitting/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переобучение) уменьшается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7EB84A-2B65-4187-A696-95198232547E}"/>
              </a:ext>
            </a:extLst>
          </p:cNvPr>
          <p:cNvSpPr/>
          <p:nvPr/>
        </p:nvSpPr>
        <p:spPr>
          <a:xfrm>
            <a:off x="582663" y="5308832"/>
            <a:ext cx="10873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Миллион мух не могут ошибаться </a:t>
            </a:r>
          </a:p>
        </p:txBody>
      </p:sp>
    </p:spTree>
    <p:extLst>
      <p:ext uri="{BB962C8B-B14F-4D97-AF65-F5344CB8AC3E}">
        <p14:creationId xmlns:p14="http://schemas.microsoft.com/office/powerpoint/2010/main" val="31800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Классификатор Голосование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E6ADAC35-B56A-4779-8BFB-DCA64004F35B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D02F93-1CAA-42BC-917E-62CEF83C974B}"/>
              </a:ext>
            </a:extLst>
          </p:cNvPr>
          <p:cNvSpPr/>
          <p:nvPr/>
        </p:nvSpPr>
        <p:spPr>
          <a:xfrm>
            <a:off x="528437" y="1459554"/>
            <a:ext cx="2576034" cy="663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0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71B8BD-0207-4BCF-834D-C342B0D4CC2F}"/>
              </a:ext>
            </a:extLst>
          </p:cNvPr>
          <p:cNvSpPr/>
          <p:nvPr/>
        </p:nvSpPr>
        <p:spPr>
          <a:xfrm>
            <a:off x="528436" y="2991055"/>
            <a:ext cx="2747489" cy="663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0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7AA2F32-A876-499F-A299-CC8C13E23A33}"/>
              </a:ext>
            </a:extLst>
          </p:cNvPr>
          <p:cNvSpPr/>
          <p:nvPr/>
        </p:nvSpPr>
        <p:spPr>
          <a:xfrm>
            <a:off x="3896559" y="1459554"/>
            <a:ext cx="2576034" cy="663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0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ru-RU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3FD9D65-4831-4B24-9B52-ECC1DD15FF23}"/>
              </a:ext>
            </a:extLst>
          </p:cNvPr>
          <p:cNvSpPr/>
          <p:nvPr/>
        </p:nvSpPr>
        <p:spPr>
          <a:xfrm>
            <a:off x="3958224" y="2991056"/>
            <a:ext cx="2518013" cy="663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0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ru-RU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E27632E-7690-4E61-965A-70D816B49093}"/>
              </a:ext>
            </a:extLst>
          </p:cNvPr>
          <p:cNvSpPr/>
          <p:nvPr/>
        </p:nvSpPr>
        <p:spPr>
          <a:xfrm>
            <a:off x="528437" y="4522560"/>
            <a:ext cx="2747489" cy="663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0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ru-RU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889DBC-A0D3-4EE4-9500-E906D45DE4E4}"/>
              </a:ext>
            </a:extLst>
          </p:cNvPr>
          <p:cNvSpPr/>
          <p:nvPr/>
        </p:nvSpPr>
        <p:spPr>
          <a:xfrm>
            <a:off x="4004570" y="4522560"/>
            <a:ext cx="2458799" cy="663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Классификатор</a:t>
            </a:r>
            <a:r>
              <a:rPr lang="en-US" sz="2000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6" name="Picture 2" descr="HOA VOTING: The Differences Between a Ballot and a Proxy - Key CMI">
            <a:extLst>
              <a:ext uri="{FF2B5EF4-FFF2-40B4-BE49-F238E27FC236}">
                <a16:creationId xmlns:a16="http://schemas.microsoft.com/office/drawing/2014/main" id="{C8EBF67A-31E3-459F-BA2A-8D5E1FF50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3"/>
          <a:stretch/>
        </p:blipFill>
        <p:spPr bwMode="auto">
          <a:xfrm>
            <a:off x="7104112" y="1458195"/>
            <a:ext cx="4116968" cy="37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57EB84A-2B65-4187-A696-95198232547E}"/>
              </a:ext>
            </a:extLst>
          </p:cNvPr>
          <p:cNvSpPr/>
          <p:nvPr/>
        </p:nvSpPr>
        <p:spPr>
          <a:xfrm>
            <a:off x="1070963" y="5611355"/>
            <a:ext cx="9253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Важно что классификаторы – РАЗНЫЕ (а не 50 вариаций логистической регрессии) </a:t>
            </a:r>
          </a:p>
        </p:txBody>
      </p:sp>
    </p:spTree>
    <p:extLst>
      <p:ext uri="{BB962C8B-B14F-4D97-AF65-F5344CB8AC3E}">
        <p14:creationId xmlns:p14="http://schemas.microsoft.com/office/powerpoint/2010/main" val="4482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15589</TotalTime>
  <Words>1254</Words>
  <Application>Microsoft Office PowerPoint</Application>
  <PresentationFormat>Широкоэкранный</PresentationFormat>
  <Paragraphs>473</Paragraphs>
  <Slides>26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Montserrat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Случайный Лес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631</cp:revision>
  <dcterms:created xsi:type="dcterms:W3CDTF">2019-05-20T04:53:11Z</dcterms:created>
  <dcterms:modified xsi:type="dcterms:W3CDTF">2023-11-26T05:27:37Z</dcterms:modified>
</cp:coreProperties>
</file>