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84" r:id="rId3"/>
    <p:sldId id="714" r:id="rId4"/>
    <p:sldId id="264" r:id="rId5"/>
    <p:sldId id="738" r:id="rId6"/>
    <p:sldId id="716" r:id="rId7"/>
    <p:sldId id="739" r:id="rId8"/>
    <p:sldId id="717" r:id="rId9"/>
    <p:sldId id="718" r:id="rId10"/>
    <p:sldId id="719" r:id="rId11"/>
    <p:sldId id="684" r:id="rId12"/>
    <p:sldId id="685" r:id="rId13"/>
    <p:sldId id="686" r:id="rId14"/>
    <p:sldId id="747" r:id="rId15"/>
    <p:sldId id="688" r:id="rId16"/>
    <p:sldId id="740" r:id="rId17"/>
    <p:sldId id="687" r:id="rId18"/>
    <p:sldId id="741" r:id="rId19"/>
    <p:sldId id="742" r:id="rId20"/>
    <p:sldId id="691" r:id="rId21"/>
    <p:sldId id="743" r:id="rId22"/>
    <p:sldId id="746" r:id="rId23"/>
    <p:sldId id="744" r:id="rId24"/>
    <p:sldId id="745" r:id="rId25"/>
    <p:sldId id="304" r:id="rId26"/>
    <p:sldId id="261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63636"/>
    <a:srgbClr val="272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47" autoAdjust="0"/>
    <p:restoredTop sz="74845" autoAdjust="0"/>
  </p:normalViewPr>
  <p:slideViewPr>
    <p:cSldViewPr>
      <p:cViewPr varScale="1">
        <p:scale>
          <a:sx n="65" d="100"/>
          <a:sy n="65" d="100"/>
        </p:scale>
        <p:origin x="581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05E3C-4BAB-4A96-A922-7BFAEF974B87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A539B-A58A-4F9A-84CC-CDDBAB2611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88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836076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11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58989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651898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45355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031331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339984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008851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17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80860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18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657475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19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363387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20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98994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54992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21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92661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16486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649665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518157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610843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08930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3431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00451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80799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7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18491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8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6896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9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97639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10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32811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09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3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37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91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44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60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91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6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06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544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D7FE9-E167-4C1A-9882-ED30199F1B66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35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1.png"/><Relationship Id="rId5" Type="http://schemas.openxmlformats.org/officeDocument/2006/relationships/image" Target="../media/image281.png"/><Relationship Id="rId4" Type="http://schemas.openxmlformats.org/officeDocument/2006/relationships/image" Target="../media/image1400.png"/><Relationship Id="rId9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1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331.png"/><Relationship Id="rId4" Type="http://schemas.openxmlformats.org/officeDocument/2006/relationships/image" Target="../media/image321.png"/><Relationship Id="rId9" Type="http://schemas.openxmlformats.org/officeDocument/2006/relationships/image" Target="../media/image36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3" Type="http://schemas.openxmlformats.org/officeDocument/2006/relationships/image" Target="../media/image2.png"/><Relationship Id="rId7" Type="http://schemas.openxmlformats.org/officeDocument/2006/relationships/image" Target="../media/image40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1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42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1.png"/><Relationship Id="rId5" Type="http://schemas.openxmlformats.org/officeDocument/2006/relationships/image" Target="../media/image441.png"/><Relationship Id="rId4" Type="http://schemas.openxmlformats.org/officeDocument/2006/relationships/image" Target="../media/image431.png"/><Relationship Id="rId9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49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8.png"/><Relationship Id="rId4" Type="http://schemas.openxmlformats.org/officeDocument/2006/relationships/image" Target="../media/image1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0732"/>
            <a:ext cx="3354014" cy="2125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5CEAFC27-4A4B-4E0F-9696-3DB00D4AA354}"/>
              </a:ext>
            </a:extLst>
          </p:cNvPr>
          <p:cNvSpPr txBox="1">
            <a:spLocks/>
          </p:cNvSpPr>
          <p:nvPr/>
        </p:nvSpPr>
        <p:spPr>
          <a:xfrm>
            <a:off x="0" y="1906536"/>
            <a:ext cx="12192000" cy="3178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Машинное Обучение</a:t>
            </a:r>
          </a:p>
          <a:p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Лекция 1.03</a:t>
            </a:r>
          </a:p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 которой мы обсудим то что не сразу надо бежать и складывать данные в модели МО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F32D2860-0D79-4520-9A6B-EB3BEF362C29}"/>
              </a:ext>
            </a:extLst>
          </p:cNvPr>
          <p:cNvSpPr txBox="1">
            <a:spLocks/>
          </p:cNvSpPr>
          <p:nvPr/>
        </p:nvSpPr>
        <p:spPr>
          <a:xfrm>
            <a:off x="3359696" y="5013176"/>
            <a:ext cx="5021262" cy="8791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Долганов Антон Юрьевич</a:t>
            </a:r>
          </a:p>
        </p:txBody>
      </p:sp>
    </p:spTree>
    <p:extLst>
      <p:ext uri="{BB962C8B-B14F-4D97-AF65-F5344CB8AC3E}">
        <p14:creationId xmlns:p14="http://schemas.microsoft.com/office/powerpoint/2010/main" val="504286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C4E39AE-9375-4750-AE9A-1E4ABFABD0EF}"/>
              </a:ext>
            </a:extLst>
          </p:cNvPr>
          <p:cNvSpPr txBox="1">
            <a:spLocks/>
          </p:cNvSpPr>
          <p:nvPr/>
        </p:nvSpPr>
        <p:spPr>
          <a:xfrm>
            <a:off x="996650" y="1722900"/>
            <a:ext cx="10355933" cy="1202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Формат хранения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ваших данных повлияет на </a:t>
            </a: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скорость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с которой вы сможете завершить свое </a:t>
            </a: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исследование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9810AF-E95A-4D52-A550-251B608602E5}"/>
              </a:ext>
            </a:extLst>
          </p:cNvPr>
          <p:cNvSpPr txBox="1"/>
          <p:nvPr/>
        </p:nvSpPr>
        <p:spPr>
          <a:xfrm>
            <a:off x="2886960" y="6117677"/>
            <a:ext cx="61208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https://habr.com/ru/amp/post/664102/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72216E-752A-4E65-8994-60C09CAF3DD3}"/>
              </a:ext>
            </a:extLst>
          </p:cNvPr>
          <p:cNvSpPr txBox="1"/>
          <p:nvPr/>
        </p:nvSpPr>
        <p:spPr>
          <a:xfrm>
            <a:off x="1415480" y="3140968"/>
            <a:ext cx="61208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3200" kern="1200" dirty="0">
                <a:solidFill>
                  <a:schemeClr val="bg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uint16 </a:t>
            </a:r>
            <a:r>
              <a:rPr lang="en-US" sz="3200" kern="1200" dirty="0">
                <a:solidFill>
                  <a:schemeClr val="bg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vs </a:t>
            </a:r>
            <a:r>
              <a:rPr lang="tr-TR" sz="3200" kern="1200" dirty="0">
                <a:solidFill>
                  <a:schemeClr val="bg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en-US" sz="3200" kern="1200" dirty="0">
                <a:solidFill>
                  <a:schemeClr val="bg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64 vs float </a:t>
            </a:r>
            <a:endParaRPr lang="ru-RU" sz="3200" kern="1200" dirty="0">
              <a:solidFill>
                <a:schemeClr val="bg1"/>
              </a:solidFill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73D68E-7B6C-424C-B924-94CCA6A9BEED}"/>
              </a:ext>
            </a:extLst>
          </p:cNvPr>
          <p:cNvSpPr txBox="1"/>
          <p:nvPr/>
        </p:nvSpPr>
        <p:spPr>
          <a:xfrm>
            <a:off x="1343472" y="3861048"/>
            <a:ext cx="79185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3200" kern="1200" dirty="0">
                <a:solidFill>
                  <a:schemeClr val="bg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category </a:t>
            </a:r>
            <a:r>
              <a:rPr lang="en-US" sz="3200" kern="1200" dirty="0">
                <a:solidFill>
                  <a:schemeClr val="bg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vs bool vs object </a:t>
            </a:r>
            <a:endParaRPr lang="ru-RU" sz="3200" kern="1200" dirty="0">
              <a:solidFill>
                <a:schemeClr val="bg1"/>
              </a:solidFill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631C62-F978-4122-B9E6-7BC2986B225B}"/>
              </a:ext>
            </a:extLst>
          </p:cNvPr>
          <p:cNvSpPr txBox="1"/>
          <p:nvPr/>
        </p:nvSpPr>
        <p:spPr>
          <a:xfrm>
            <a:off x="1919536" y="4581128"/>
            <a:ext cx="31817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32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.astype(</a:t>
            </a:r>
            <a:r>
              <a:rPr lang="ru-RU" sz="3200" dirty="0">
                <a:solidFill>
                  <a:schemeClr val="bg1"/>
                </a:solidFill>
                <a:latin typeface="Courier New" panose="02070309020205020404" pitchFamily="49" charset="0"/>
              </a:rPr>
              <a:t>Тип</a:t>
            </a:r>
            <a:r>
              <a:rPr lang="tr-TR" sz="32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)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19" name="Заголовок 1"/>
          <p:cNvSpPr>
            <a:spLocks noGrp="1"/>
          </p:cNvSpPr>
          <p:nvPr>
            <p:ph type="title"/>
          </p:nvPr>
        </p:nvSpPr>
        <p:spPr>
          <a:xfrm>
            <a:off x="2063552" y="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Про «чистку» данных</a:t>
            </a:r>
          </a:p>
        </p:txBody>
      </p:sp>
    </p:spTree>
    <p:extLst>
      <p:ext uri="{BB962C8B-B14F-4D97-AF65-F5344CB8AC3E}">
        <p14:creationId xmlns:p14="http://schemas.microsoft.com/office/powerpoint/2010/main" val="325918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11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Заголовок 1"/>
          <p:cNvSpPr>
            <a:spLocks noGrp="1"/>
          </p:cNvSpPr>
          <p:nvPr>
            <p:ph type="title"/>
          </p:nvPr>
        </p:nvSpPr>
        <p:spPr>
          <a:xfrm>
            <a:off x="2063552" y="0"/>
            <a:ext cx="7920880" cy="827739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Пропуски и Дубликаты</a:t>
            </a: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58DC9B7F-0986-459C-982F-E46DCDEB75CC}"/>
              </a:ext>
            </a:extLst>
          </p:cNvPr>
          <p:cNvSpPr txBox="1">
            <a:spLocks/>
          </p:cNvSpPr>
          <p:nvPr/>
        </p:nvSpPr>
        <p:spPr>
          <a:xfrm>
            <a:off x="1146873" y="4136745"/>
            <a:ext cx="609600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Дубликаты</a:t>
            </a:r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A88DB376-27B7-442F-A44E-DFBCE003BCBD}"/>
              </a:ext>
            </a:extLst>
          </p:cNvPr>
          <p:cNvSpPr txBox="1">
            <a:spLocks/>
          </p:cNvSpPr>
          <p:nvPr/>
        </p:nvSpPr>
        <p:spPr>
          <a:xfrm>
            <a:off x="1714385" y="5505836"/>
            <a:ext cx="8405038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err="1">
                <a:solidFill>
                  <a:schemeClr val="bg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DF.duplicated</a:t>
            </a:r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()</a:t>
            </a:r>
            <a:endParaRPr lang="ru-RU" sz="3200" dirty="0">
              <a:solidFill>
                <a:schemeClr val="bg1"/>
              </a:solidFill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algn="l"/>
            <a:r>
              <a:rPr lang="tr-TR" sz="3200" dirty="0">
                <a:solidFill>
                  <a:schemeClr val="bg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DF.drop_duplicates()</a:t>
            </a:r>
          </a:p>
          <a:p>
            <a:pPr algn="l"/>
            <a:endParaRPr lang="ru-RU" sz="3200" dirty="0">
              <a:solidFill>
                <a:schemeClr val="bg1"/>
              </a:solidFill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CF0405DC-FADF-4AD2-BF1C-B53E59B311EB}"/>
              </a:ext>
            </a:extLst>
          </p:cNvPr>
          <p:cNvSpPr txBox="1">
            <a:spLocks/>
          </p:cNvSpPr>
          <p:nvPr/>
        </p:nvSpPr>
        <p:spPr>
          <a:xfrm>
            <a:off x="1199456" y="1268760"/>
            <a:ext cx="609600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Пропуски*</a:t>
            </a:r>
          </a:p>
        </p:txBody>
      </p:sp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00711AC7-0158-48C7-8979-DA2F93807FB9}"/>
              </a:ext>
            </a:extLst>
          </p:cNvPr>
          <p:cNvSpPr txBox="1">
            <a:spLocks/>
          </p:cNvSpPr>
          <p:nvPr/>
        </p:nvSpPr>
        <p:spPr>
          <a:xfrm>
            <a:off x="1642377" y="2695079"/>
            <a:ext cx="8405038" cy="10653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err="1">
                <a:solidFill>
                  <a:schemeClr val="bg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DF.isna</a:t>
            </a:r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()</a:t>
            </a:r>
            <a:endParaRPr lang="ru-RU" sz="3200" dirty="0">
              <a:solidFill>
                <a:schemeClr val="bg1"/>
              </a:solidFill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algn="l"/>
            <a:r>
              <a:rPr lang="tr-TR" sz="3200" dirty="0">
                <a:solidFill>
                  <a:schemeClr val="bg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DF.</a:t>
            </a:r>
            <a:r>
              <a:rPr lang="en-US" sz="3200" dirty="0" err="1">
                <a:solidFill>
                  <a:schemeClr val="bg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fillna</a:t>
            </a:r>
            <a:r>
              <a:rPr lang="tr-TR" sz="3200" dirty="0">
                <a:solidFill>
                  <a:schemeClr val="bg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value</a:t>
            </a:r>
            <a:r>
              <a:rPr lang="tr-TR" sz="3200" dirty="0">
                <a:solidFill>
                  <a:schemeClr val="bg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)</a:t>
            </a:r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algn="l"/>
            <a:r>
              <a:rPr lang="en-US" sz="3200" dirty="0" err="1">
                <a:solidFill>
                  <a:schemeClr val="bg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DF.drop</a:t>
            </a:r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(columns)</a:t>
            </a:r>
            <a:endParaRPr lang="tr-TR" sz="3200" dirty="0">
              <a:solidFill>
                <a:schemeClr val="bg1"/>
              </a:solidFill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algn="l"/>
            <a:endParaRPr lang="ru-RU" sz="3200" dirty="0">
              <a:solidFill>
                <a:schemeClr val="bg1"/>
              </a:solidFill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31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17" grpId="0"/>
      <p:bldP spid="18" grpId="0"/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1847528" y="1889"/>
            <a:ext cx="7920880" cy="827739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Первичный Анализ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CF0405DC-FADF-4AD2-BF1C-B53E59B311EB}"/>
              </a:ext>
            </a:extLst>
          </p:cNvPr>
          <p:cNvSpPr txBox="1">
            <a:spLocks/>
          </p:cNvSpPr>
          <p:nvPr/>
        </p:nvSpPr>
        <p:spPr>
          <a:xfrm>
            <a:off x="1271464" y="1546499"/>
            <a:ext cx="609600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>
                <a:solidFill>
                  <a:schemeClr val="bg1"/>
                </a:solidFill>
                <a:latin typeface="IBM Plex Mono" panose="020B0509050203000203" pitchFamily="49" charset="-52"/>
                <a:ea typeface="Verdana" panose="020B0604030504040204" pitchFamily="34" charset="0"/>
                <a:cs typeface="Verdana" panose="020B0604030504040204" pitchFamily="34" charset="0"/>
              </a:rPr>
              <a:t>Агрегация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00711AC7-0158-48C7-8979-DA2F93807FB9}"/>
              </a:ext>
            </a:extLst>
          </p:cNvPr>
          <p:cNvSpPr txBox="1">
            <a:spLocks/>
          </p:cNvSpPr>
          <p:nvPr/>
        </p:nvSpPr>
        <p:spPr>
          <a:xfrm>
            <a:off x="119336" y="3361481"/>
            <a:ext cx="7803369" cy="8060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</a:rPr>
              <a:t>DF.groupby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</a:rPr>
              <a:t>([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'target'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</a:rPr>
              <a:t>],).mean()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3BBF6D2-EAB4-48EC-83C9-419787F2B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528" y="4205825"/>
            <a:ext cx="5040560" cy="2201753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495AB11-0106-226B-08C0-FC88EC02735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84" t="7741" r="2918" b="5738"/>
          <a:stretch/>
        </p:blipFill>
        <p:spPr>
          <a:xfrm>
            <a:off x="5159896" y="990677"/>
            <a:ext cx="6912768" cy="250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28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1703512" y="13464"/>
            <a:ext cx="7920880" cy="827739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Корреляция</a:t>
            </a:r>
          </a:p>
        </p:txBody>
      </p:sp>
      <p:cxnSp>
        <p:nvCxnSpPr>
          <p:cNvPr id="9" name="Прямая соединительная линия 8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CECF63D6-9337-47F1-A5B9-17C9CEBB5714}"/>
              </a:ext>
            </a:extLst>
          </p:cNvPr>
          <p:cNvSpPr txBox="1">
            <a:spLocks/>
          </p:cNvSpPr>
          <p:nvPr/>
        </p:nvSpPr>
        <p:spPr>
          <a:xfrm>
            <a:off x="607648" y="1386068"/>
            <a:ext cx="320040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err="1">
                <a:solidFill>
                  <a:schemeClr val="bg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DF.corr</a:t>
            </a:r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()</a:t>
            </a:r>
            <a:endParaRPr lang="ru-RU" sz="3200" dirty="0">
              <a:solidFill>
                <a:schemeClr val="bg1"/>
              </a:solidFill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EC465AD-803C-4D4C-932A-ADDC4A295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08" y="2348879"/>
            <a:ext cx="4968552" cy="209806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F4635C8-C5E7-423D-8A4C-98E53D2452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1984" y="1556792"/>
            <a:ext cx="5316742" cy="51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78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1919536" y="0"/>
            <a:ext cx="7920880" cy="827739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Визуализация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0D46EE3-5574-6BD2-1CBE-6D6CE29C1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44" y="963328"/>
            <a:ext cx="5904656" cy="303204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8A5CD2D-6EF7-9587-913C-A588FF5AD9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8008" y="2280867"/>
            <a:ext cx="5742488" cy="411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1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1919536" y="0"/>
            <a:ext cx="7920880" cy="827739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Визуализация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00CCFEC-06F5-4FBA-A3B7-3EBCE542AE7E}"/>
              </a:ext>
            </a:extLst>
          </p:cNvPr>
          <p:cNvSpPr/>
          <p:nvPr/>
        </p:nvSpPr>
        <p:spPr>
          <a:xfrm>
            <a:off x="551384" y="4365104"/>
            <a:ext cx="51939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chemeClr val="bg1"/>
                </a:solidFill>
                <a:latin typeface="Courier New" panose="02070309020205020404" pitchFamily="49" charset="0"/>
              </a:rPr>
              <a:t>seaborn.pairplot(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</a:rPr>
              <a:t>data = </a:t>
            </a:r>
            <a:r>
              <a:rPr lang="tr-TR" sz="2400" dirty="0">
                <a:solidFill>
                  <a:srgbClr val="04C41F"/>
                </a:solidFill>
                <a:latin typeface="Courier New" panose="02070309020205020404" pitchFamily="49" charset="0"/>
              </a:rPr>
              <a:t>DF</a:t>
            </a:r>
            <a:r>
              <a:rPr lang="tr-TR" sz="2400" dirty="0">
                <a:solidFill>
                  <a:schemeClr val="bg1"/>
                </a:solidFill>
                <a:latin typeface="Courier New" panose="02070309020205020404" pitchFamily="49" charset="0"/>
              </a:rPr>
              <a:t>,</a:t>
            </a:r>
            <a:endParaRPr lang="en-US" sz="2400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tr-TR" sz="2400" dirty="0">
                <a:solidFill>
                  <a:schemeClr val="bg1"/>
                </a:solidFill>
                <a:latin typeface="Courier New" panose="02070309020205020404" pitchFamily="49" charset="0"/>
              </a:rPr>
              <a:t>hue=</a:t>
            </a:r>
            <a:r>
              <a:rPr lang="tr-TR" sz="2000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+mj-cs"/>
              </a:rPr>
              <a:t>'target'</a:t>
            </a:r>
            <a:r>
              <a:rPr lang="tr-TR" sz="2400" dirty="0">
                <a:solidFill>
                  <a:schemeClr val="bg1"/>
                </a:solidFill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4AB74E10-B0CB-4A75-8D1D-737C094B7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976" y="1491131"/>
            <a:ext cx="5880957" cy="5244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A9CF147-7883-41B1-A661-ED8116E63073}"/>
              </a:ext>
            </a:extLst>
          </p:cNvPr>
          <p:cNvSpPr/>
          <p:nvPr/>
        </p:nvSpPr>
        <p:spPr>
          <a:xfrm>
            <a:off x="335360" y="1772816"/>
            <a:ext cx="49685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Библиотеки </a:t>
            </a:r>
            <a:r>
              <a:rPr lang="en-US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seaborn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 </a:t>
            </a:r>
            <a:r>
              <a:rPr lang="en-US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plotly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«заточены» на работу с </a:t>
            </a:r>
            <a:r>
              <a:rPr lang="ru-RU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датафреймами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pandas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01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1127448" y="1628800"/>
            <a:ext cx="86409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Начальные Шаги Работы с Данными</a:t>
            </a:r>
          </a:p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Предварительная обработка числовых данных</a:t>
            </a: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704856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</p:spTree>
    <p:extLst>
      <p:ext uri="{BB962C8B-B14F-4D97-AF65-F5344CB8AC3E}">
        <p14:creationId xmlns:p14="http://schemas.microsoft.com/office/powerpoint/2010/main" val="359005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Заголовок 1"/>
          <p:cNvSpPr>
            <a:spLocks noGrp="1"/>
          </p:cNvSpPr>
          <p:nvPr>
            <p:ph type="title"/>
          </p:nvPr>
        </p:nvSpPr>
        <p:spPr>
          <a:xfrm>
            <a:off x="1805261" y="26078"/>
            <a:ext cx="7920880" cy="827739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Визуализация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E5D948A-C576-4843-A03B-B6166CA186C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11624" y="1088635"/>
            <a:ext cx="6048672" cy="561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04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E1050DD-FB3E-46CD-8322-5F7F889AA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544" y="0"/>
            <a:ext cx="7920880" cy="827739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Стандартизация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69134084-5444-4AF3-893B-4C47B7C38339}"/>
                  </a:ext>
                </a:extLst>
              </p:cNvPr>
              <p:cNvSpPr/>
              <p:nvPr/>
            </p:nvSpPr>
            <p:spPr>
              <a:xfrm>
                <a:off x="2927648" y="1700808"/>
                <a:ext cx="3019735" cy="10470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8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69134084-5444-4AF3-893B-4C47B7C383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648" y="1700808"/>
                <a:ext cx="3019735" cy="10470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B6D994A7-A7FD-4C7B-8668-D9E7041367BC}"/>
                  </a:ext>
                </a:extLst>
              </p:cNvPr>
              <p:cNvSpPr/>
              <p:nvPr/>
            </p:nvSpPr>
            <p:spPr>
              <a:xfrm>
                <a:off x="407368" y="2708920"/>
                <a:ext cx="6408712" cy="4247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μ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ru-RU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среднее значение </a:t>
                </a:r>
                <a:r>
                  <a:rPr lang="en-US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j-</a:t>
                </a:r>
                <a:r>
                  <a:rPr lang="ru-RU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го признака</a:t>
                </a:r>
                <a:endParaRPr lang="ru-RU" sz="28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B6D994A7-A7FD-4C7B-8668-D9E7041367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" y="2708920"/>
                <a:ext cx="6408712" cy="424796"/>
              </a:xfrm>
              <a:prstGeom prst="rect">
                <a:avLst/>
              </a:prstGeom>
              <a:blipFill>
                <a:blip r:embed="rId5"/>
                <a:stretch>
                  <a:fillRect t="-8571" b="-171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8AAAA3C3-A246-4A78-BC7A-FDAE75485470}"/>
                  </a:ext>
                </a:extLst>
              </p:cNvPr>
              <p:cNvSpPr/>
              <p:nvPr/>
            </p:nvSpPr>
            <p:spPr>
              <a:xfrm>
                <a:off x="407368" y="3212976"/>
                <a:ext cx="5647782" cy="4247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ru-RU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стандартное отклонение </a:t>
                </a:r>
                <a:r>
                  <a:rPr lang="en-US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j-</a:t>
                </a:r>
                <a:r>
                  <a:rPr lang="ru-RU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го признака</a:t>
                </a:r>
                <a:endParaRPr lang="ru-RU" sz="28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8AAAA3C3-A246-4A78-BC7A-FDAE754854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" y="3212976"/>
                <a:ext cx="5647782" cy="424796"/>
              </a:xfrm>
              <a:prstGeom prst="rect">
                <a:avLst/>
              </a:prstGeom>
              <a:blipFill>
                <a:blip r:embed="rId6"/>
                <a:stretch>
                  <a:fillRect t="-8571" r="-1080" b="-171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6EE23934-4C08-4575-B351-E1E4FF40BB36}"/>
                  </a:ext>
                </a:extLst>
              </p:cNvPr>
              <p:cNvSpPr/>
              <p:nvPr/>
            </p:nvSpPr>
            <p:spPr>
              <a:xfrm>
                <a:off x="955048" y="2028007"/>
                <a:ext cx="181185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28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8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IBM Plex Mono" panose="020B0509050203000203" pitchFamily="49" charset="-52"/>
                </a:endParaRPr>
              </a:p>
            </p:txBody>
          </p:sp>
        </mc:Choice>
        <mc:Fallback xmlns="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6EE23934-4C08-4575-B351-E1E4FF40BB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048" y="2028007"/>
                <a:ext cx="181185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Рисунок 16"/>
          <p:cNvPicPr>
            <a:picLocks noChangeAspect="1"/>
          </p:cNvPicPr>
          <p:nvPr/>
        </p:nvPicPr>
        <p:blipFill>
          <a:blip r:embed="rId8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00256" y="1061081"/>
            <a:ext cx="3464630" cy="2376264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9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00256" y="3789040"/>
            <a:ext cx="3528392" cy="2429233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767408" y="6381328"/>
            <a:ext cx="112085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https://scikit-learn.org/stable/modules/generated/sklearn.preprocessing.StandardScaler.html</a:t>
            </a:r>
          </a:p>
        </p:txBody>
      </p:sp>
    </p:spTree>
    <p:extLst>
      <p:ext uri="{BB962C8B-B14F-4D97-AF65-F5344CB8AC3E}">
        <p14:creationId xmlns:p14="http://schemas.microsoft.com/office/powerpoint/2010/main" val="605969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" grpId="0"/>
      <p:bldP spid="10" grpId="0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E1050DD-FB3E-46CD-8322-5F7F889AA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568" y="0"/>
            <a:ext cx="7920880" cy="827739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Нормализация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69134084-5444-4AF3-893B-4C47B7C38339}"/>
                  </a:ext>
                </a:extLst>
              </p:cNvPr>
              <p:cNvSpPr/>
              <p:nvPr/>
            </p:nvSpPr>
            <p:spPr>
              <a:xfrm>
                <a:off x="3359696" y="1412776"/>
                <a:ext cx="3019735" cy="10618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8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</m:sSub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69134084-5444-4AF3-893B-4C47B7C383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696" y="1412776"/>
                <a:ext cx="3019735" cy="10618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6EE23934-4C08-4575-B351-E1E4FF40BB36}"/>
                  </a:ext>
                </a:extLst>
              </p:cNvPr>
              <p:cNvSpPr/>
              <p:nvPr/>
            </p:nvSpPr>
            <p:spPr>
              <a:xfrm>
                <a:off x="839416" y="1700808"/>
                <a:ext cx="181185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28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8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IBM Plex Mono" panose="020B0509050203000203" pitchFamily="49" charset="-52"/>
                </a:endParaRPr>
              </a:p>
            </p:txBody>
          </p:sp>
        </mc:Choice>
        <mc:Fallback xmlns="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6EE23934-4C08-4575-B351-E1E4FF40BB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16" y="1700808"/>
                <a:ext cx="181185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Рисунок 10"/>
          <p:cNvPicPr>
            <a:picLocks noChangeAspect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00256" y="1064915"/>
            <a:ext cx="3464630" cy="2376264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28248" y="3573016"/>
            <a:ext cx="3638550" cy="25050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B6D994A7-A7FD-4C7B-8668-D9E7041367BC}"/>
                  </a:ext>
                </a:extLst>
              </p:cNvPr>
              <p:cNvSpPr/>
              <p:nvPr/>
            </p:nvSpPr>
            <p:spPr>
              <a:xfrm>
                <a:off x="623392" y="2924944"/>
                <a:ext cx="4696133" cy="4299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𝑚𝑖𝑛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минимум </a:t>
                </a:r>
                <a:r>
                  <a:rPr lang="en-US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j-</a:t>
                </a:r>
                <a:r>
                  <a:rPr lang="ru-RU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го признака</a:t>
                </a:r>
                <a:endParaRPr lang="ru-RU" sz="28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B6D994A7-A7FD-4C7B-8668-D9E7041367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2" y="2924944"/>
                <a:ext cx="4696133" cy="429926"/>
              </a:xfrm>
              <a:prstGeom prst="rect">
                <a:avLst/>
              </a:prstGeom>
              <a:blipFill>
                <a:blip r:embed="rId8"/>
                <a:stretch>
                  <a:fillRect t="-10000" b="-171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8AAAA3C3-A246-4A78-BC7A-FDAE75485470}"/>
                  </a:ext>
                </a:extLst>
              </p:cNvPr>
              <p:cNvSpPr/>
              <p:nvPr/>
            </p:nvSpPr>
            <p:spPr>
              <a:xfrm>
                <a:off x="623392" y="3573016"/>
                <a:ext cx="5647782" cy="4280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𝑚𝑎𝑥</m:t>
                            </m:r>
                          </m:sub>
                        </m:sSub>
                      </m:sub>
                    </m:sSub>
                  </m:oMath>
                </a14:m>
                <a:r>
                  <a:rPr lang="ru-RU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максимум </a:t>
                </a:r>
                <a:r>
                  <a:rPr lang="en-US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j-</a:t>
                </a:r>
                <a:r>
                  <a:rPr lang="ru-RU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го признака</a:t>
                </a:r>
                <a:endParaRPr lang="ru-RU" sz="28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8AAAA3C3-A246-4A78-BC7A-FDAE754854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2" y="3573016"/>
                <a:ext cx="5647782" cy="428066"/>
              </a:xfrm>
              <a:prstGeom prst="rect">
                <a:avLst/>
              </a:prstGeom>
              <a:blipFill>
                <a:blip r:embed="rId9"/>
                <a:stretch>
                  <a:fillRect t="-8571" b="-171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Прямоугольник 1"/>
          <p:cNvSpPr/>
          <p:nvPr/>
        </p:nvSpPr>
        <p:spPr>
          <a:xfrm>
            <a:off x="695400" y="6237312"/>
            <a:ext cx="100091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https://scikit-learn.org/stable/modules/generated/sklearn.preprocessing.MinMaxScaler.html</a:t>
            </a:r>
          </a:p>
        </p:txBody>
      </p:sp>
    </p:spTree>
    <p:extLst>
      <p:ext uri="{BB962C8B-B14F-4D97-AF65-F5344CB8AC3E}">
        <p14:creationId xmlns:p14="http://schemas.microsoft.com/office/powerpoint/2010/main" val="206322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" grpId="0"/>
      <p:bldP spid="10" grpId="0"/>
      <p:bldP spid="13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79576" y="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Ранее в Машинном Обучении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7B6B012-D001-4B49-A484-699D277CD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F925F992-9B4B-4C85-BB11-4FF5DA4BC67E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F62BDA3-BC3A-419C-A519-13FE634ECD8A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D35B1DA-0819-12A4-39E5-7366489C1363}"/>
              </a:ext>
            </a:extLst>
          </p:cNvPr>
          <p:cNvSpPr/>
          <p:nvPr/>
        </p:nvSpPr>
        <p:spPr>
          <a:xfrm>
            <a:off x="409212" y="1121419"/>
            <a:ext cx="1130525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Данные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Табличные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 ними и будем работать в рамках этой недели)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Категориальные (номинальные, порядковые)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Числовые (дискретные, непрерывные)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Другие (изображение / видео, временной ряд, текст)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Основы Линейной Алгебры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Объекты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Скаляры,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Векторы,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Матрицы,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Тензоры*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Операции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ru-RU" sz="2400" dirty="0">
                <a:solidFill>
                  <a:schemeClr val="bg1"/>
                </a:solidFill>
                <a:latin typeface="IBM Plex Mono" panose="020B0509050203000203" pitchFamily="49" charset="-52"/>
                <a:ea typeface="Verdana" panose="020B0604030504040204" pitchFamily="34" charset="0"/>
                <a:cs typeface="Verdana" panose="020B0604030504040204" pitchFamily="34" charset="0"/>
              </a:rPr>
              <a:t>Сложение,</a:t>
            </a:r>
            <a:r>
              <a:rPr lang="en-US" sz="2400" dirty="0">
                <a:solidFill>
                  <a:schemeClr val="bg1"/>
                </a:solidFill>
                <a:latin typeface="IBM Plex Mono" panose="020B0509050203000203" pitchFamily="49" charset="-52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IBM Plex Mono" panose="020B0509050203000203" pitchFamily="49" charset="-52"/>
                <a:ea typeface="Verdana" panose="020B0604030504040204" pitchFamily="34" charset="0"/>
                <a:cs typeface="Verdana" panose="020B0604030504040204" pitchFamily="34" charset="0"/>
              </a:rPr>
              <a:t>Умножение,</a:t>
            </a:r>
            <a:r>
              <a:rPr lang="en-US" sz="2400" dirty="0">
                <a:solidFill>
                  <a:schemeClr val="bg1"/>
                </a:solidFill>
                <a:latin typeface="IBM Plex Mono" panose="020B0509050203000203" pitchFamily="49" charset="-52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400" u="sng" dirty="0">
                <a:solidFill>
                  <a:schemeClr val="bg1"/>
                </a:solidFill>
                <a:latin typeface="IBM Plex Mono" panose="020B0509050203000203" pitchFamily="49" charset="-52"/>
                <a:ea typeface="Verdana" panose="020B0604030504040204" pitchFamily="34" charset="0"/>
                <a:cs typeface="Verdana" panose="020B0604030504040204" pitchFamily="34" charset="0"/>
              </a:rPr>
              <a:t>Размерность данных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Математический Анализ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Функции (Линейные и Нелинейные)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Производные (нужно помнить таблицу производных)</a:t>
            </a:r>
          </a:p>
          <a:p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02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E1050DD-FB3E-46CD-8322-5F7F889AA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10904"/>
            <a:ext cx="7920880" cy="827739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«Робастное» масштабирование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20136" y="980728"/>
            <a:ext cx="3638550" cy="2495550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7752184" y="1484784"/>
            <a:ext cx="216024" cy="16561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10704512" y="2132856"/>
            <a:ext cx="216024" cy="10081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88088" y="3429000"/>
            <a:ext cx="4864013" cy="25732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69134084-5444-4AF3-893B-4C47B7C38339}"/>
                  </a:ext>
                </a:extLst>
              </p:cNvPr>
              <p:cNvSpPr/>
              <p:nvPr/>
            </p:nvSpPr>
            <p:spPr>
              <a:xfrm>
                <a:off x="2927648" y="1700808"/>
                <a:ext cx="3019735" cy="9896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8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69134084-5444-4AF3-893B-4C47B7C383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648" y="1700808"/>
                <a:ext cx="3019735" cy="9896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B6D994A7-A7FD-4C7B-8668-D9E7041367BC}"/>
                  </a:ext>
                </a:extLst>
              </p:cNvPr>
              <p:cNvSpPr/>
              <p:nvPr/>
            </p:nvSpPr>
            <p:spPr>
              <a:xfrm>
                <a:off x="551384" y="2708920"/>
                <a:ext cx="469613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ru-RU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медиана</a:t>
                </a:r>
                <a:endParaRPr lang="ru-RU" sz="28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B6D994A7-A7FD-4C7B-8668-D9E7041367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84" y="2708920"/>
                <a:ext cx="4696133" cy="400110"/>
              </a:xfrm>
              <a:prstGeom prst="rect">
                <a:avLst/>
              </a:prstGeom>
              <a:blipFill>
                <a:blip r:embed="rId7"/>
                <a:stretch>
                  <a:fillRect l="-389" t="-7576" b="-257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8AAAA3C3-A246-4A78-BC7A-FDAE75485470}"/>
                  </a:ext>
                </a:extLst>
              </p:cNvPr>
              <p:cNvSpPr/>
              <p:nvPr/>
            </p:nvSpPr>
            <p:spPr>
              <a:xfrm>
                <a:off x="695400" y="3429000"/>
                <a:ext cx="5647782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ru-RU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1 квартиль (25-ый квантиль)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3</a:t>
                </a:r>
                <a:r>
                  <a:rPr lang="ru-RU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квартиль (</a:t>
                </a:r>
                <a:r>
                  <a:rPr lang="en-US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7</a:t>
                </a:r>
                <a:r>
                  <a:rPr lang="ru-RU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5-ый квантиль)</a:t>
                </a:r>
              </a:p>
            </p:txBody>
          </p:sp>
        </mc:Choice>
        <mc:Fallback xmlns="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8AAAA3C3-A246-4A78-BC7A-FDAE754854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00" y="3429000"/>
                <a:ext cx="5647782" cy="707886"/>
              </a:xfrm>
              <a:prstGeom prst="rect">
                <a:avLst/>
              </a:prstGeom>
              <a:blipFill>
                <a:blip r:embed="rId8"/>
                <a:stretch>
                  <a:fillRect l="-324" t="-5172" b="-137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6EE23934-4C08-4575-B351-E1E4FF40BB36}"/>
                  </a:ext>
                </a:extLst>
              </p:cNvPr>
              <p:cNvSpPr/>
              <p:nvPr/>
            </p:nvSpPr>
            <p:spPr>
              <a:xfrm>
                <a:off x="551384" y="1916832"/>
                <a:ext cx="181185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28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8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IBM Plex Mono" panose="020B0509050203000203" pitchFamily="49" charset="-52"/>
                </a:endParaRPr>
              </a:p>
            </p:txBody>
          </p:sp>
        </mc:Choice>
        <mc:Fallback xmlns="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6EE23934-4C08-4575-B351-E1E4FF40BB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84" y="1916832"/>
                <a:ext cx="181185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Прямоугольник 1"/>
          <p:cNvSpPr/>
          <p:nvPr/>
        </p:nvSpPr>
        <p:spPr>
          <a:xfrm>
            <a:off x="862627" y="6309320"/>
            <a:ext cx="11305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https://scikit-learn.org/stable/modules/generated/sklearn.preprocessing.RobustScaler.html</a:t>
            </a:r>
          </a:p>
        </p:txBody>
      </p:sp>
    </p:spTree>
    <p:extLst>
      <p:ext uri="{BB962C8B-B14F-4D97-AF65-F5344CB8AC3E}">
        <p14:creationId xmlns:p14="http://schemas.microsoft.com/office/powerpoint/2010/main" val="161684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13" grpId="0" animBg="1"/>
      <p:bldP spid="16" grpId="0" animBg="1"/>
      <p:bldP spid="18" grpId="0"/>
      <p:bldP spid="19" grpId="0"/>
      <p:bldP spid="20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21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E1050DD-FB3E-46CD-8322-5F7F889AA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552" y="0"/>
            <a:ext cx="7920880" cy="827739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Степенное Преобразование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A058177F-39FD-4937-B663-80E42B0911FF}"/>
                  </a:ext>
                </a:extLst>
              </p:cNvPr>
              <p:cNvSpPr/>
              <p:nvPr/>
            </p:nvSpPr>
            <p:spPr>
              <a:xfrm>
                <a:off x="1343472" y="3864500"/>
                <a:ext cx="29730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b="0" i="0" dirty="0" smtClean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32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func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Linux Libertine"/>
                </a:endParaRPr>
              </a:p>
            </p:txBody>
          </p:sp>
        </mc:Choice>
        <mc:Fallback xmlns="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A058177F-39FD-4937-B663-80E42B0911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472" y="3864500"/>
                <a:ext cx="297305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AE611343-F2CE-41F5-897D-8BADDE9653DD}"/>
                  </a:ext>
                </a:extLst>
              </p:cNvPr>
              <p:cNvSpPr/>
              <p:nvPr/>
            </p:nvSpPr>
            <p:spPr>
              <a:xfrm>
                <a:off x="1291804" y="4584580"/>
                <a:ext cx="2973058" cy="6396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b="0" i="0" dirty="0" smtClean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32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rad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Linux Libertine"/>
                </a:endParaRPr>
              </a:p>
            </p:txBody>
          </p:sp>
        </mc:Choice>
        <mc:Fallback xmlns="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AE611343-F2CE-41F5-897D-8BADDE9653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804" y="4584580"/>
                <a:ext cx="2973058" cy="6396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B06991AB-2CE4-4FE9-970F-8F5F8D63C656}"/>
                  </a:ext>
                </a:extLst>
              </p:cNvPr>
              <p:cNvSpPr/>
              <p:nvPr/>
            </p:nvSpPr>
            <p:spPr>
              <a:xfrm>
                <a:off x="1505142" y="5376668"/>
                <a:ext cx="2973058" cy="6079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b="0" i="0" dirty="0" smtClean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3200" b="0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l-GR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λ</m:t>
                          </m:r>
                        </m:sup>
                      </m:sSup>
                      <m:r>
                        <a:rPr lang="en-US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2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Linux Libertine"/>
                </a:endParaRPr>
              </a:p>
            </p:txBody>
          </p:sp>
        </mc:Choice>
        <mc:Fallback xmlns="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B06991AB-2CE4-4FE9-970F-8F5F8D63C6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142" y="5376668"/>
                <a:ext cx="2973058" cy="6079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2">
            <a:extLst>
              <a:ext uri="{FF2B5EF4-FFF2-40B4-BE49-F238E27FC236}">
                <a16:creationId xmlns:a16="http://schemas.microsoft.com/office/drawing/2014/main" id="{7439373E-FF37-42CC-BA97-9374715F8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961749" y="1878071"/>
            <a:ext cx="2075386" cy="143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89C4A548-0512-4B32-9D48-0F60CCBF0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44" y="3573221"/>
            <a:ext cx="3126812" cy="2144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>
            <a:extLst>
              <a:ext uri="{FF2B5EF4-FFF2-40B4-BE49-F238E27FC236}">
                <a16:creationId xmlns:a16="http://schemas.microsoft.com/office/drawing/2014/main" id="{04757E2B-956B-47C3-B767-66960B60F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43" y="1560244"/>
            <a:ext cx="3096345" cy="207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7439373E-FF37-42CC-BA97-9374715F8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080" y="3573016"/>
            <a:ext cx="3097708" cy="2148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127448" y="6309320"/>
            <a:ext cx="93610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https://scikit-learn.org/stable/modules/generated/sklearn.preprocessing.PowerTransformer.html</a:t>
            </a:r>
          </a:p>
        </p:txBody>
      </p:sp>
    </p:spTree>
    <p:extLst>
      <p:ext uri="{BB962C8B-B14F-4D97-AF65-F5344CB8AC3E}">
        <p14:creationId xmlns:p14="http://schemas.microsoft.com/office/powerpoint/2010/main" val="158578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12" grpId="0"/>
      <p:bldP spid="13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1127448" y="1628800"/>
            <a:ext cx="864096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Данные</a:t>
            </a:r>
          </a:p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Начальные Шаги Работы с Данными</a:t>
            </a:r>
          </a:p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Предварительная обработка категориальных данных</a:t>
            </a: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704856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</p:spTree>
    <p:extLst>
      <p:ext uri="{BB962C8B-B14F-4D97-AF65-F5344CB8AC3E}">
        <p14:creationId xmlns:p14="http://schemas.microsoft.com/office/powerpoint/2010/main" val="1399219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6A58AE17-B92F-4AB5-AFE9-E8715EFE7E77}"/>
              </a:ext>
            </a:extLst>
          </p:cNvPr>
          <p:cNvSpPr txBox="1">
            <a:spLocks/>
          </p:cNvSpPr>
          <p:nvPr/>
        </p:nvSpPr>
        <p:spPr>
          <a:xfrm>
            <a:off x="2135560" y="-171400"/>
            <a:ext cx="7920880" cy="1259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-apple-system"/>
              </a:rPr>
              <a:t>Порядковое кодирование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D6BD7E6D-F1A1-42E2-A827-B87EAF68E90D}"/>
                  </a:ext>
                </a:extLst>
              </p:cNvPr>
              <p:cNvSpPr/>
              <p:nvPr/>
            </p:nvSpPr>
            <p:spPr>
              <a:xfrm>
                <a:off x="479376" y="908720"/>
                <a:ext cx="4032448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Montserrat" panose="00000500000000000000" pitchFamily="2" charset="-52"/>
                </a:endParaRPr>
              </a:p>
              <a:p>
                <a:r>
                  <a:rPr lang="ru-RU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Цвет</a:t>
                </a:r>
                <a:r>
                  <a:rPr lang="en-US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  </a:t>
                </a:r>
              </a:p>
              <a:p>
                <a:r>
                  <a:rPr lang="en-US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{</a:t>
                </a:r>
                <a:r>
                  <a:rPr lang="ru-RU" sz="2800" dirty="0">
                    <a:solidFill>
                      <a:srgbClr val="FF0000"/>
                    </a:solidFill>
                    <a:latin typeface="Montserrat" panose="00000500000000000000" pitchFamily="2" charset="-52"/>
                  </a:rPr>
                  <a:t>Красный</a:t>
                </a:r>
                <a:r>
                  <a:rPr lang="en-US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,</a:t>
                </a:r>
                <a:r>
                  <a:rPr lang="ru-RU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 </a:t>
                </a:r>
                <a:r>
                  <a:rPr lang="ru-RU" sz="2800" dirty="0">
                    <a:solidFill>
                      <a:srgbClr val="00B050"/>
                    </a:solidFill>
                    <a:latin typeface="Montserrat" panose="00000500000000000000" pitchFamily="2" charset="-52"/>
                  </a:rPr>
                  <a:t>Зеленый</a:t>
                </a:r>
                <a:r>
                  <a:rPr lang="en-US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,</a:t>
                </a:r>
                <a:r>
                  <a:rPr lang="ru-RU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 </a:t>
                </a:r>
                <a:r>
                  <a:rPr lang="ru-RU" sz="2800" dirty="0">
                    <a:solidFill>
                      <a:srgbClr val="0070C0"/>
                    </a:solidFill>
                    <a:latin typeface="Montserrat" panose="00000500000000000000" pitchFamily="2" charset="-52"/>
                  </a:rPr>
                  <a:t>Синий</a:t>
                </a:r>
                <a:r>
                  <a:rPr lang="en-US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,</a:t>
                </a:r>
                <a:r>
                  <a:rPr lang="ru-RU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 Белый</a:t>
                </a:r>
                <a:r>
                  <a:rPr lang="en-US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}</a:t>
                </a:r>
              </a:p>
            </p:txBody>
          </p:sp>
        </mc:Choice>
        <mc:Fallback xmlns="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D6BD7E6D-F1A1-42E2-A827-B87EAF68E9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908720"/>
                <a:ext cx="4032448" cy="1815882"/>
              </a:xfrm>
              <a:prstGeom prst="rect">
                <a:avLst/>
              </a:prstGeom>
              <a:blipFill>
                <a:blip r:embed="rId4"/>
                <a:stretch>
                  <a:fillRect l="-3177" b="-83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8574B60-76B7-4898-B02E-756C22FE9E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1984" y="1124744"/>
            <a:ext cx="4149117" cy="312496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42E5F38-9D50-4242-9ECE-B32611A593B9}"/>
              </a:ext>
            </a:extLst>
          </p:cNvPr>
          <p:cNvSpPr txBox="1"/>
          <p:nvPr/>
        </p:nvSpPr>
        <p:spPr>
          <a:xfrm>
            <a:off x="4511824" y="4437112"/>
            <a:ext cx="6117220" cy="66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https://www.whichcar.com.au/car-news/what-is-the-most-popular-car-colour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BB4B90F-EA0B-4F38-B8C0-E26D7CD2BB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0007" y="908720"/>
            <a:ext cx="1871993" cy="552202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2A7ED15-DB95-4BB2-91FB-9F1CB4265057}"/>
              </a:ext>
            </a:extLst>
          </p:cNvPr>
          <p:cNvSpPr txBox="1"/>
          <p:nvPr/>
        </p:nvSpPr>
        <p:spPr>
          <a:xfrm>
            <a:off x="6043547" y="6309320"/>
            <a:ext cx="6128794" cy="3801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 dirty="0"/>
              <a:t>https://dailyinfographic.com/most-popular-car-colors</a:t>
            </a:r>
            <a:endParaRPr lang="ru-RU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91A192F0-01C7-4903-9041-A645CAED7727}"/>
              </a:ext>
            </a:extLst>
          </p:cNvPr>
          <p:cNvSpPr/>
          <p:nvPr/>
        </p:nvSpPr>
        <p:spPr>
          <a:xfrm>
            <a:off x="551384" y="2780928"/>
            <a:ext cx="32175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Цвет</a:t>
            </a:r>
            <a:r>
              <a:rPr lang="en-US" sz="3200" dirty="0">
                <a:solidFill>
                  <a:schemeClr val="bg1"/>
                </a:solidFill>
              </a:rPr>
              <a:t>  {1,</a:t>
            </a:r>
            <a:r>
              <a:rPr lang="ru-RU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2,</a:t>
            </a:r>
            <a:r>
              <a:rPr lang="ru-RU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3,</a:t>
            </a:r>
            <a:r>
              <a:rPr lang="ru-RU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4}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63352" y="5805264"/>
            <a:ext cx="9649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https://scikit-learn.org/stable/modules/generated/sklearn.preprocessing.OrdinalEncoder.html</a:t>
            </a:r>
          </a:p>
        </p:txBody>
      </p:sp>
    </p:spTree>
    <p:extLst>
      <p:ext uri="{BB962C8B-B14F-4D97-AF65-F5344CB8AC3E}">
        <p14:creationId xmlns:p14="http://schemas.microsoft.com/office/powerpoint/2010/main" val="1888278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13" grpId="0"/>
      <p:bldP spid="17" grpId="0"/>
      <p:bldP spid="19" grpId="0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" name="Заголовок 1">
            <a:extLst>
              <a:ext uri="{FF2B5EF4-FFF2-40B4-BE49-F238E27FC236}">
                <a16:creationId xmlns:a16="http://schemas.microsoft.com/office/drawing/2014/main" id="{37195A0A-DDE3-4662-A559-66F86E46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560" y="17151"/>
            <a:ext cx="7920880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tr-TR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One-hot Encoding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DF9E4355-29C7-4512-9338-3FC738755760}"/>
              </a:ext>
            </a:extLst>
          </p:cNvPr>
          <p:cNvSpPr/>
          <p:nvPr/>
        </p:nvSpPr>
        <p:spPr>
          <a:xfrm>
            <a:off x="623392" y="1690224"/>
            <a:ext cx="82223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Цвет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-52"/>
              </a:rPr>
              <a:t>{</a:t>
            </a:r>
            <a:r>
              <a:rPr lang="ru-RU" sz="3200" dirty="0">
                <a:solidFill>
                  <a:srgbClr val="FF0000"/>
                </a:solidFill>
                <a:latin typeface="Montserrat" panose="00000500000000000000" pitchFamily="2" charset="-52"/>
              </a:rPr>
              <a:t>Красный</a:t>
            </a:r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-52"/>
              </a:rPr>
              <a:t>,</a:t>
            </a:r>
            <a:r>
              <a:rPr lang="ru-RU" sz="3200" dirty="0">
                <a:solidFill>
                  <a:schemeClr val="bg1"/>
                </a:solidFill>
                <a:latin typeface="Montserrat" panose="00000500000000000000" pitchFamily="2" charset="-52"/>
              </a:rPr>
              <a:t> </a:t>
            </a:r>
            <a:r>
              <a:rPr lang="ru-RU" sz="3200" dirty="0">
                <a:solidFill>
                  <a:srgbClr val="00B050"/>
                </a:solidFill>
                <a:latin typeface="Montserrat" panose="00000500000000000000" pitchFamily="2" charset="-52"/>
              </a:rPr>
              <a:t>Зеленый</a:t>
            </a:r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-52"/>
              </a:rPr>
              <a:t>,</a:t>
            </a:r>
            <a:r>
              <a:rPr lang="ru-RU" sz="3200" dirty="0">
                <a:solidFill>
                  <a:schemeClr val="bg1"/>
                </a:solidFill>
                <a:latin typeface="Montserrat" panose="00000500000000000000" pitchFamily="2" charset="-52"/>
              </a:rPr>
              <a:t> </a:t>
            </a:r>
            <a:r>
              <a:rPr lang="ru-RU" sz="3200" dirty="0">
                <a:solidFill>
                  <a:srgbClr val="0070C0"/>
                </a:solidFill>
                <a:latin typeface="Montserrat" panose="00000500000000000000" pitchFamily="2" charset="-52"/>
              </a:rPr>
              <a:t>Синий</a:t>
            </a:r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-52"/>
              </a:rPr>
              <a:t>,</a:t>
            </a:r>
            <a:r>
              <a:rPr lang="ru-RU" sz="3200" dirty="0">
                <a:solidFill>
                  <a:schemeClr val="bg1"/>
                </a:solidFill>
                <a:latin typeface="Montserrat" panose="00000500000000000000" pitchFamily="2" charset="-52"/>
              </a:rPr>
              <a:t> Белый</a:t>
            </a:r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-52"/>
              </a:rPr>
              <a:t>}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1A2CD5BA-2E8A-411C-BB79-1D5BCAF3FF49}"/>
              </a:ext>
            </a:extLst>
          </p:cNvPr>
          <p:cNvSpPr/>
          <p:nvPr/>
        </p:nvSpPr>
        <p:spPr>
          <a:xfrm>
            <a:off x="623392" y="2420888"/>
            <a:ext cx="39260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Цвет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{1,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2,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3,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4F4918B0-0760-4311-9BAC-6F461BEFF619}"/>
                  </a:ext>
                </a:extLst>
              </p:cNvPr>
              <p:cNvSpPr/>
              <p:nvPr/>
            </p:nvSpPr>
            <p:spPr>
              <a:xfrm>
                <a:off x="623392" y="3212976"/>
                <a:ext cx="3340915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Ξ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4F4918B0-0760-4311-9BAC-6F461BEFF6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2" y="3212976"/>
                <a:ext cx="3340915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8CE8A4E5-8833-4246-824F-F64E43BF9D58}"/>
                  </a:ext>
                </a:extLst>
              </p:cNvPr>
              <p:cNvSpPr/>
              <p:nvPr/>
            </p:nvSpPr>
            <p:spPr>
              <a:xfrm>
                <a:off x="767408" y="4077072"/>
                <a:ext cx="453774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en</m:t>
                    </m:r>
                    <m:r>
                      <a:rPr lang="en-US" sz="28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np</m:t>
                    </m:r>
                    <m:r>
                      <a:rPr lang="en-US" sz="28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unique</m:t>
                    </m:r>
                    <m:d>
                      <m:dPr>
                        <m:ctrlPr>
                          <a:rPr lang="en-US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endParaRPr lang="en-US" sz="28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8CE8A4E5-8833-4246-824F-F64E43BF9D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" y="4077072"/>
                <a:ext cx="453774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9" name="Таблица 5">
            <a:extLst>
              <a:ext uri="{FF2B5EF4-FFF2-40B4-BE49-F238E27FC236}">
                <a16:creationId xmlns:a16="http://schemas.microsoft.com/office/drawing/2014/main" id="{53B1B93F-0A5C-484E-A481-E889EB6298AB}"/>
              </a:ext>
            </a:extLst>
          </p:cNvPr>
          <p:cNvGraphicFramePr>
            <a:graphicFrameLocks noGrp="1"/>
          </p:cNvGraphicFramePr>
          <p:nvPr/>
        </p:nvGraphicFramePr>
        <p:xfrm>
          <a:off x="4731198" y="2484648"/>
          <a:ext cx="2729603" cy="28008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2729603">
                  <a:extLst>
                    <a:ext uri="{9D8B030D-6E8A-4147-A177-3AD203B41FA5}">
                      <a16:colId xmlns:a16="http://schemas.microsoft.com/office/drawing/2014/main" val="4056593265"/>
                    </a:ext>
                  </a:extLst>
                </a:gridCol>
              </a:tblGrid>
              <a:tr h="640800">
                <a:tc>
                  <a:txBody>
                    <a:bodyPr/>
                    <a:lstStyle/>
                    <a:p>
                      <a:pPr algn="ctr"/>
                      <a:r>
                        <a:rPr kumimoji="0" lang="ru-RU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-52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Цвет</a:t>
                      </a:r>
                      <a:endParaRPr lang="ru-RU" sz="1200" dirty="0">
                        <a:latin typeface="Montserrat" panose="00000500000000000000" pitchFamily="2" charset="-52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10128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-52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Красный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586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-52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Зеленый</a:t>
                      </a:r>
                      <a:endParaRPr kumimoji="0" lang="ru-RU" sz="1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-52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50249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-52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Синий</a:t>
                      </a:r>
                      <a:endParaRPr kumimoji="0" lang="ru-RU" sz="1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-52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58966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-52"/>
                          <a:ea typeface="Verdana" panose="020B0604030504040204" pitchFamily="34" charset="0"/>
                          <a:cs typeface="Verdana" panose="020B0604030504040204" pitchFamily="34" charset="0"/>
                          <a:sym typeface="Arial"/>
                        </a:rPr>
                        <a:t>Белый</a:t>
                      </a:r>
                      <a:endParaRPr kumimoji="0" lang="ru-RU" sz="1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-52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293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-52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Красный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505512"/>
                  </a:ext>
                </a:extLst>
              </a:tr>
            </a:tbl>
          </a:graphicData>
        </a:graphic>
      </p:graphicFrame>
      <p:graphicFrame>
        <p:nvGraphicFramePr>
          <p:cNvPr id="30" name="Таблица 3">
            <a:extLst>
              <a:ext uri="{FF2B5EF4-FFF2-40B4-BE49-F238E27FC236}">
                <a16:creationId xmlns:a16="http://schemas.microsoft.com/office/drawing/2014/main" id="{4F16CF7F-992E-426F-84B3-BD934B52AA55}"/>
              </a:ext>
            </a:extLst>
          </p:cNvPr>
          <p:cNvGraphicFramePr>
            <a:graphicFrameLocks noGrp="1"/>
          </p:cNvGraphicFramePr>
          <p:nvPr/>
        </p:nvGraphicFramePr>
        <p:xfrm>
          <a:off x="7824192" y="2484648"/>
          <a:ext cx="4176000" cy="280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44000">
                  <a:extLst>
                    <a:ext uri="{9D8B030D-6E8A-4147-A177-3AD203B41FA5}">
                      <a16:colId xmlns:a16="http://schemas.microsoft.com/office/drawing/2014/main" val="2344527463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556985766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3450339264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2882704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Цвет Красный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Цвет Зеленый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Цвет Синий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 Цвет Белый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36831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3717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536544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767469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115594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3626713"/>
                  </a:ext>
                </a:extLst>
              </a:tr>
            </a:tbl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1199456" y="6381328"/>
            <a:ext cx="1080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https://scikit-learn.org/stable/modules/generated/sklearn.preprocessing.OneHotEncoder.html</a:t>
            </a:r>
          </a:p>
        </p:txBody>
      </p:sp>
    </p:spTree>
    <p:extLst>
      <p:ext uri="{BB962C8B-B14F-4D97-AF65-F5344CB8AC3E}">
        <p14:creationId xmlns:p14="http://schemas.microsoft.com/office/powerpoint/2010/main" val="332926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27" grpId="0"/>
      <p:bldP spid="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5560" y="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Резюме Лекции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6264" y="649297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479376" y="1484784"/>
            <a:ext cx="1130525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Начальные Шаги Работы с Данными</a:t>
            </a:r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Визуализация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Работа с пропусками, дубликатами и странными значениями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Числовые данные – нормализуем / стандартизуем / степенно преобразуем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Категориальные данные сводим к Цифрам / 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One-Hot Encoding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*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Feature Engineering </a:t>
            </a:r>
          </a:p>
        </p:txBody>
      </p:sp>
    </p:spTree>
    <p:extLst>
      <p:ext uri="{BB962C8B-B14F-4D97-AF65-F5344CB8AC3E}">
        <p14:creationId xmlns:p14="http://schemas.microsoft.com/office/powerpoint/2010/main" val="654124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Данные.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67608" y="4010997"/>
            <a:ext cx="72994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7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9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115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9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7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ru-RU" sz="6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BFFC8107-408E-41AE-9C9A-4814D01D6234}"/>
              </a:ext>
            </a:extLst>
          </p:cNvPr>
          <p:cNvSpPr txBox="1">
            <a:spLocks/>
          </p:cNvSpPr>
          <p:nvPr/>
        </p:nvSpPr>
        <p:spPr>
          <a:xfrm>
            <a:off x="2063552" y="2188876"/>
            <a:ext cx="856895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Вопросы, пожелания, предложения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194563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C42F446-8627-43B5-9EE3-4AB73441D1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612"/>
          <a:stretch/>
        </p:blipFill>
        <p:spPr>
          <a:xfrm>
            <a:off x="884919" y="1121419"/>
            <a:ext cx="10693770" cy="531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374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1127448" y="1628800"/>
            <a:ext cx="84249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Начальные Шаги Работы с Данными</a:t>
            </a: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704856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</p:spTree>
    <p:extLst>
      <p:ext uri="{BB962C8B-B14F-4D97-AF65-F5344CB8AC3E}">
        <p14:creationId xmlns:p14="http://schemas.microsoft.com/office/powerpoint/2010/main" val="2231027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1127448" y="1628800"/>
            <a:ext cx="107291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Начальные Шаги Работы с Данными</a:t>
            </a: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704856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</p:spTree>
    <p:extLst>
      <p:ext uri="{BB962C8B-B14F-4D97-AF65-F5344CB8AC3E}">
        <p14:creationId xmlns:p14="http://schemas.microsoft.com/office/powerpoint/2010/main" val="219350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5520" y="1889"/>
            <a:ext cx="9937104" cy="827739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Виды предварительной обработки данных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A9CF147-7883-41B1-A661-ED8116E63073}"/>
              </a:ext>
            </a:extLst>
          </p:cNvPr>
          <p:cNvSpPr/>
          <p:nvPr/>
        </p:nvSpPr>
        <p:spPr>
          <a:xfrm>
            <a:off x="479376" y="1412776"/>
            <a:ext cx="66967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Работа с «артефактами в данных» в </a:t>
            </a:r>
            <a:r>
              <a:rPr lang="ru-RU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т.ч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Поиск дубликатов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Работа с пропущенными значениями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Обработка некорректных значений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CA9CF147-7883-41B1-A661-ED8116E63073}"/>
              </a:ext>
            </a:extLst>
          </p:cNvPr>
          <p:cNvSpPr/>
          <p:nvPr/>
        </p:nvSpPr>
        <p:spPr>
          <a:xfrm>
            <a:off x="479376" y="3429000"/>
            <a:ext cx="92170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Подготовка данных для моделей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Масштабирование числовых признаков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Кодирование категориальных признаков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A9CF147-7883-41B1-A661-ED8116E63073}"/>
              </a:ext>
            </a:extLst>
          </p:cNvPr>
          <p:cNvSpPr/>
          <p:nvPr/>
        </p:nvSpPr>
        <p:spPr>
          <a:xfrm>
            <a:off x="551384" y="5013176"/>
            <a:ext cx="9217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Инженерия признаков*</a:t>
            </a:r>
          </a:p>
        </p:txBody>
      </p:sp>
    </p:spTree>
    <p:extLst>
      <p:ext uri="{BB962C8B-B14F-4D97-AF65-F5344CB8AC3E}">
        <p14:creationId xmlns:p14="http://schemas.microsoft.com/office/powerpoint/2010/main" val="383578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51584" y="1889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Ознакомьтесь с данными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7" name="Заголовок 1">
            <a:extLst>
              <a:ext uri="{FF2B5EF4-FFF2-40B4-BE49-F238E27FC236}">
                <a16:creationId xmlns:a16="http://schemas.microsoft.com/office/drawing/2014/main" id="{9DED3895-95A9-4447-AF4D-A5784BDD37CD}"/>
              </a:ext>
            </a:extLst>
          </p:cNvPr>
          <p:cNvSpPr txBox="1">
            <a:spLocks/>
          </p:cNvSpPr>
          <p:nvPr/>
        </p:nvSpPr>
        <p:spPr>
          <a:xfrm>
            <a:off x="458168" y="1394920"/>
            <a:ext cx="43204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Библиотека 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Pandas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5D6AAC6D-CDA2-47C7-9688-048298E5C418}"/>
              </a:ext>
            </a:extLst>
          </p:cNvPr>
          <p:cNvSpPr txBox="1">
            <a:spLocks/>
          </p:cNvSpPr>
          <p:nvPr/>
        </p:nvSpPr>
        <p:spPr>
          <a:xfrm>
            <a:off x="840723" y="1945078"/>
            <a:ext cx="264063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err="1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  <a:cs typeface="Verdana" panose="020B0604030504040204" pitchFamily="34" charset="0"/>
              </a:rPr>
              <a:t>DataFrame</a:t>
            </a:r>
            <a:endParaRPr lang="ru-RU" sz="24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Заголовок 1">
            <a:extLst>
              <a:ext uri="{FF2B5EF4-FFF2-40B4-BE49-F238E27FC236}">
                <a16:creationId xmlns:a16="http://schemas.microsoft.com/office/drawing/2014/main" id="{56BC73BE-AEF7-4394-9613-47B9DE83CDD9}"/>
              </a:ext>
            </a:extLst>
          </p:cNvPr>
          <p:cNvSpPr txBox="1">
            <a:spLocks/>
          </p:cNvSpPr>
          <p:nvPr/>
        </p:nvSpPr>
        <p:spPr>
          <a:xfrm>
            <a:off x="6744072" y="1340768"/>
            <a:ext cx="43204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Информация о данных</a:t>
            </a:r>
          </a:p>
        </p:txBody>
      </p:sp>
      <p:sp>
        <p:nvSpPr>
          <p:cNvPr id="30" name="Заголовок 1">
            <a:extLst>
              <a:ext uri="{FF2B5EF4-FFF2-40B4-BE49-F238E27FC236}">
                <a16:creationId xmlns:a16="http://schemas.microsoft.com/office/drawing/2014/main" id="{C3E854CE-3A70-4411-B072-A87ADD5C88BC}"/>
              </a:ext>
            </a:extLst>
          </p:cNvPr>
          <p:cNvSpPr txBox="1">
            <a:spLocks/>
          </p:cNvSpPr>
          <p:nvPr/>
        </p:nvSpPr>
        <p:spPr>
          <a:xfrm>
            <a:off x="7536160" y="1844824"/>
            <a:ext cx="320040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DF.info()</a:t>
            </a:r>
            <a:endParaRPr lang="ru-RU" sz="3200" dirty="0">
              <a:solidFill>
                <a:schemeClr val="bg1"/>
              </a:solidFill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7104112" y="2636912"/>
            <a:ext cx="5688632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&lt;</a:t>
            </a:r>
            <a:r>
              <a:rPr lang="ru-RU" sz="1600" dirty="0" err="1">
                <a:solidFill>
                  <a:schemeClr val="bg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class</a:t>
            </a: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'</a:t>
            </a:r>
            <a:r>
              <a:rPr lang="ru-RU" sz="1600" dirty="0" err="1">
                <a:solidFill>
                  <a:schemeClr val="bg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pandas.core.frame.DataFrame</a:t>
            </a: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'&gt;</a:t>
            </a:r>
          </a:p>
          <a:p>
            <a:r>
              <a:rPr lang="ru-RU" sz="1600" dirty="0" err="1">
                <a:solidFill>
                  <a:schemeClr val="bg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RangeIndex</a:t>
            </a: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: 7 </a:t>
            </a:r>
            <a:r>
              <a:rPr lang="ru-RU" sz="1600" dirty="0" err="1">
                <a:solidFill>
                  <a:schemeClr val="bg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entries</a:t>
            </a: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, 0 </a:t>
            </a:r>
            <a:r>
              <a:rPr lang="ru-RU" sz="1600" dirty="0" err="1">
                <a:solidFill>
                  <a:schemeClr val="bg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to</a:t>
            </a: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6</a:t>
            </a:r>
          </a:p>
          <a:p>
            <a:r>
              <a:rPr lang="ru-RU" sz="1600" dirty="0" err="1">
                <a:solidFill>
                  <a:schemeClr val="bg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Data</a:t>
            </a: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columns</a:t>
            </a: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(</a:t>
            </a:r>
            <a:r>
              <a:rPr lang="ru-RU" sz="1600" dirty="0" err="1">
                <a:solidFill>
                  <a:schemeClr val="bg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total</a:t>
            </a: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8 </a:t>
            </a:r>
            <a:r>
              <a:rPr lang="ru-RU" sz="1600" dirty="0" err="1">
                <a:solidFill>
                  <a:schemeClr val="bg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columns</a:t>
            </a: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):</a:t>
            </a:r>
          </a:p>
          <a:p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#   </a:t>
            </a:r>
            <a:r>
              <a:rPr lang="ru-RU" sz="1600" dirty="0" err="1">
                <a:solidFill>
                  <a:schemeClr val="bg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Column</a:t>
            </a: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   </a:t>
            </a:r>
            <a:r>
              <a:rPr lang="ru-RU" sz="1600" dirty="0" err="1">
                <a:solidFill>
                  <a:schemeClr val="bg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Non-Null</a:t>
            </a: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Count</a:t>
            </a: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</a:t>
            </a:r>
            <a:r>
              <a:rPr lang="ru-RU" sz="1600" dirty="0" err="1">
                <a:solidFill>
                  <a:schemeClr val="bg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Dtype</a:t>
            </a: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</a:t>
            </a:r>
          </a:p>
          <a:p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---  ------     --------------  -----  </a:t>
            </a:r>
          </a:p>
          <a:p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0   </a:t>
            </a:r>
            <a:r>
              <a:rPr lang="ru-RU" sz="1600" dirty="0" err="1">
                <a:solidFill>
                  <a:schemeClr val="bg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id</a:t>
            </a: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       7 </a:t>
            </a:r>
            <a:r>
              <a:rPr lang="ru-RU" sz="1600" dirty="0" err="1">
                <a:solidFill>
                  <a:schemeClr val="bg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non-null</a:t>
            </a: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    int64  </a:t>
            </a:r>
          </a:p>
          <a:p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1   признак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1</a:t>
            </a: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7 </a:t>
            </a:r>
            <a:r>
              <a:rPr lang="ru-RU" sz="1600" dirty="0" err="1">
                <a:solidFill>
                  <a:schemeClr val="bg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non-null</a:t>
            </a: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    </a:t>
            </a:r>
            <a:r>
              <a:rPr lang="ru-RU" sz="1600" dirty="0" err="1">
                <a:solidFill>
                  <a:schemeClr val="bg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object</a:t>
            </a: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</a:t>
            </a:r>
          </a:p>
          <a:p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2   признак 2  1 </a:t>
            </a:r>
            <a:r>
              <a:rPr lang="ru-RU" sz="1600" dirty="0" err="1">
                <a:solidFill>
                  <a:schemeClr val="bg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non-null</a:t>
            </a: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    float64</a:t>
            </a:r>
          </a:p>
          <a:p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3   признак 3  6 </a:t>
            </a:r>
            <a:r>
              <a:rPr lang="ru-RU" sz="1600" dirty="0" err="1">
                <a:solidFill>
                  <a:schemeClr val="bg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non-null</a:t>
            </a: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    float64</a:t>
            </a:r>
          </a:p>
          <a:p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4   признак 4  7 </a:t>
            </a:r>
            <a:r>
              <a:rPr lang="ru-RU" sz="1600" dirty="0" err="1">
                <a:solidFill>
                  <a:schemeClr val="bg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non-null</a:t>
            </a: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    </a:t>
            </a:r>
            <a:r>
              <a:rPr lang="ru-RU" sz="1600" dirty="0" err="1">
                <a:solidFill>
                  <a:schemeClr val="bg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object</a:t>
            </a: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</a:t>
            </a:r>
          </a:p>
          <a:p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5   признак 5  6 </a:t>
            </a:r>
            <a:r>
              <a:rPr lang="ru-RU" sz="1600" dirty="0" err="1">
                <a:solidFill>
                  <a:schemeClr val="bg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non-null</a:t>
            </a: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    </a:t>
            </a:r>
            <a:r>
              <a:rPr lang="ru-RU" sz="1600" dirty="0" err="1">
                <a:solidFill>
                  <a:schemeClr val="bg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object</a:t>
            </a: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</a:t>
            </a:r>
          </a:p>
          <a:p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6   признак 6  7 </a:t>
            </a:r>
            <a:r>
              <a:rPr lang="ru-RU" sz="1600" dirty="0" err="1">
                <a:solidFill>
                  <a:schemeClr val="bg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non-null</a:t>
            </a: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    </a:t>
            </a:r>
            <a:r>
              <a:rPr lang="ru-RU" sz="1600" dirty="0" err="1">
                <a:solidFill>
                  <a:schemeClr val="bg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object</a:t>
            </a: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</a:t>
            </a:r>
          </a:p>
          <a:p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7   цель       6 </a:t>
            </a:r>
            <a:r>
              <a:rPr lang="ru-RU" sz="1600" dirty="0" err="1">
                <a:solidFill>
                  <a:schemeClr val="bg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non-null</a:t>
            </a: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    </a:t>
            </a:r>
            <a:r>
              <a:rPr lang="ru-RU" sz="1600" dirty="0" err="1">
                <a:solidFill>
                  <a:schemeClr val="bg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object</a:t>
            </a: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</a:t>
            </a:r>
          </a:p>
          <a:p>
            <a:r>
              <a:rPr lang="ru-RU" sz="1600" dirty="0" err="1">
                <a:solidFill>
                  <a:schemeClr val="bg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dtypes</a:t>
            </a: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: float64(2), int64(1), </a:t>
            </a:r>
            <a:r>
              <a:rPr lang="ru-RU" sz="1600" dirty="0" err="1">
                <a:solidFill>
                  <a:schemeClr val="bg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object</a:t>
            </a: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(5)</a:t>
            </a:r>
          </a:p>
          <a:p>
            <a:r>
              <a:rPr lang="ru-RU" sz="1600" dirty="0" err="1">
                <a:solidFill>
                  <a:schemeClr val="bg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memory</a:t>
            </a: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usage</a:t>
            </a: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: 576.0+ </a:t>
            </a:r>
            <a:r>
              <a:rPr lang="ru-RU" sz="1600" dirty="0" err="1">
                <a:solidFill>
                  <a:schemeClr val="bg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bytes</a:t>
            </a:r>
            <a:endParaRPr lang="ru-RU" sz="1600" dirty="0">
              <a:solidFill>
                <a:schemeClr val="bg1"/>
              </a:solidFill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36" y="2708920"/>
            <a:ext cx="7079959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999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27" grpId="0"/>
      <p:bldP spid="28" grpId="0"/>
      <p:bldP spid="29" grpId="0"/>
      <p:bldP spid="30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63552" y="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Про «чистку» данных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669AF6-308E-4DA8-9CD5-A350765D49E3}"/>
              </a:ext>
            </a:extLst>
          </p:cNvPr>
          <p:cNvSpPr txBox="1"/>
          <p:nvPr/>
        </p:nvSpPr>
        <p:spPr>
          <a:xfrm>
            <a:off x="2082254" y="6288580"/>
            <a:ext cx="81362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https://habr.com/ru/company/ods/blog/657525/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7BB366-D597-4893-8B04-609846CA74F8}"/>
              </a:ext>
            </a:extLst>
          </p:cNvPr>
          <p:cNvSpPr txBox="1"/>
          <p:nvPr/>
        </p:nvSpPr>
        <p:spPr>
          <a:xfrm>
            <a:off x="623392" y="1484784"/>
            <a:ext cx="1109319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Замена значений плюс минус бесконечность в признаках и целевом столбце на </a:t>
            </a:r>
            <a:r>
              <a:rPr lang="ru-RU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nan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Удаление признаков, число пропущенных значений в которых превышает 90%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ну или в целом много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Удаление объектов из таблицы, для которых неизвестно значение целевой переменной (</a:t>
            </a:r>
            <a:r>
              <a:rPr lang="ru-RU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nan</a:t>
            </a:r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в </a:t>
            </a:r>
            <a:r>
              <a:rPr lang="ru-RU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target</a:t>
            </a:r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Перевод меток в целевом столбце из строкового формата в целочисленный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Устранение отступов в строковых объектах в признаках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Корректировка столбцов с разными типами данных, заключающееся в детекции столбцов со смешанными типами и их приведение к мажоритарному, какому-либо возможному или удаление столбца из таблицы.</a:t>
            </a:r>
          </a:p>
        </p:txBody>
      </p:sp>
    </p:spTree>
    <p:extLst>
      <p:ext uri="{BB962C8B-B14F-4D97-AF65-F5344CB8AC3E}">
        <p14:creationId xmlns:p14="http://schemas.microsoft.com/office/powerpoint/2010/main" val="379784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52" y="1268760"/>
            <a:ext cx="5731395" cy="244827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8048" y="1268760"/>
            <a:ext cx="5536509" cy="237880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10535" y="3948370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DF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E9178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urier New" panose="02070309020205020404" pitchFamily="49" charset="0"/>
              </a:rPr>
              <a:t>признак</a:t>
            </a:r>
            <a:r>
              <a:rPr lang="en-US" dirty="0">
                <a:solidFill>
                  <a:srgbClr val="CE9178"/>
                </a:solidFill>
                <a:latin typeface="Courier New" panose="02070309020205020404" pitchFamily="49" charset="0"/>
              </a:rPr>
              <a:t> 1'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.apply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pd.to_numeric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errors=</a:t>
            </a:r>
            <a:r>
              <a:rPr lang="en-US" dirty="0">
                <a:solidFill>
                  <a:srgbClr val="CE9178"/>
                </a:solidFill>
                <a:latin typeface="Courier New" panose="02070309020205020404" pitchFamily="49" charset="0"/>
              </a:rPr>
              <a:t>'coerce'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,)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35360" y="4427820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DF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E9178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urier New" panose="02070309020205020404" pitchFamily="49" charset="0"/>
              </a:rPr>
              <a:t>признак</a:t>
            </a:r>
            <a:r>
              <a:rPr lang="en-US" dirty="0">
                <a:solidFill>
                  <a:srgbClr val="CE9178"/>
                </a:solidFill>
                <a:latin typeface="Courier New" panose="02070309020205020404" pitchFamily="49" charset="0"/>
              </a:rPr>
              <a:t> 6'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.apply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pd.to_numeric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errors=</a:t>
            </a:r>
            <a:r>
              <a:rPr lang="en-US" dirty="0">
                <a:solidFill>
                  <a:srgbClr val="CE9178"/>
                </a:solidFill>
                <a:latin typeface="Courier New" panose="02070309020205020404" pitchFamily="49" charset="0"/>
              </a:rPr>
              <a:t>'coerce'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,)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360" y="4941168"/>
            <a:ext cx="6112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DF.drop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index = 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DF.index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DF.</a:t>
            </a:r>
            <a:r>
              <a:rPr lang="ru-RU" dirty="0">
                <a:solidFill>
                  <a:srgbClr val="D4D4D4"/>
                </a:solidFill>
                <a:latin typeface="Courier New" panose="02070309020205020404" pitchFamily="49" charset="0"/>
              </a:rPr>
              <a:t>цель.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isnull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()])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600056" y="4941168"/>
            <a:ext cx="4320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DF.drop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urier New" panose="02070309020205020404" pitchFamily="49" charset="0"/>
              </a:rPr>
              <a:t>'</a:t>
            </a:r>
            <a:r>
              <a:rPr lang="ru-RU" dirty="0">
                <a:solidFill>
                  <a:srgbClr val="CE9178"/>
                </a:solidFill>
                <a:latin typeface="Courier New" panose="02070309020205020404" pitchFamily="49" charset="0"/>
              </a:rPr>
              <a:t>признак 2'</a:t>
            </a:r>
            <a:r>
              <a:rPr lang="ru-RU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ru-RU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axis = </a:t>
            </a:r>
            <a:r>
              <a:rPr lang="en-US" dirty="0">
                <a:solidFill>
                  <a:srgbClr val="B5CEA8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35360" y="5373216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DF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E9178"/>
                </a:solidFill>
                <a:latin typeface="Courier New" panose="02070309020205020404" pitchFamily="49" charset="0"/>
              </a:rPr>
              <a:t>'</a:t>
            </a:r>
            <a:r>
              <a:rPr lang="ru-RU" dirty="0">
                <a:solidFill>
                  <a:srgbClr val="CE9178"/>
                </a:solidFill>
                <a:latin typeface="Courier New" panose="02070309020205020404" pitchFamily="49" charset="0"/>
              </a:rPr>
              <a:t>признак 4'</a:t>
            </a:r>
            <a:r>
              <a:rPr lang="ru-RU" dirty="0">
                <a:solidFill>
                  <a:srgbClr val="DCDCDC"/>
                </a:solidFill>
                <a:latin typeface="Courier New" panose="02070309020205020404" pitchFamily="49" charset="0"/>
              </a:rPr>
              <a:t>]</a:t>
            </a:r>
            <a:r>
              <a:rPr lang="ru-RU" dirty="0">
                <a:solidFill>
                  <a:srgbClr val="D4D4D4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unique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839416" y="5733256"/>
            <a:ext cx="112085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array(['</a:t>
            </a:r>
            <a:r>
              <a:rPr lang="ru-RU" dirty="0">
                <a:solidFill>
                  <a:srgbClr val="D4D4D4"/>
                </a:solidFill>
                <a:latin typeface="Courier New" panose="02070309020205020404" pitchFamily="49" charset="0"/>
              </a:rPr>
              <a:t>зеленый', ' зеленый', 'красный', 'синий', ' синий '], 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dtype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=object)</a:t>
            </a:r>
          </a:p>
        </p:txBody>
      </p:sp>
      <p:sp>
        <p:nvSpPr>
          <p:cNvPr id="27" name="Прямоугольник 26"/>
          <p:cNvSpPr/>
          <p:nvPr/>
        </p:nvSpPr>
        <p:spPr>
          <a:xfrm>
            <a:off x="407368" y="6021288"/>
            <a:ext cx="4458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DF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E9178"/>
                </a:solidFill>
                <a:latin typeface="Courier New" panose="02070309020205020404" pitchFamily="49" charset="0"/>
              </a:rPr>
              <a:t>'</a:t>
            </a:r>
            <a:r>
              <a:rPr lang="ru-RU" dirty="0">
                <a:solidFill>
                  <a:srgbClr val="CE9178"/>
                </a:solidFill>
                <a:latin typeface="Courier New" panose="02070309020205020404" pitchFamily="49" charset="0"/>
              </a:rPr>
              <a:t>признак 4'</a:t>
            </a:r>
            <a:r>
              <a:rPr lang="ru-RU" dirty="0">
                <a:solidFill>
                  <a:srgbClr val="DCDCDC"/>
                </a:solidFill>
                <a:latin typeface="Courier New" panose="02070309020205020404" pitchFamily="49" charset="0"/>
              </a:rPr>
              <a:t>]</a:t>
            </a:r>
            <a:r>
              <a:rPr lang="ru-RU" dirty="0">
                <a:solidFill>
                  <a:srgbClr val="D4D4D4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replace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urier New" panose="02070309020205020404" pitchFamily="49" charset="0"/>
              </a:rPr>
              <a:t>' '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CE9178"/>
                </a:solidFill>
                <a:latin typeface="Courier New" panose="02070309020205020404" pitchFamily="49" charset="0"/>
              </a:rPr>
              <a:t>''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3863752" y="6309320"/>
            <a:ext cx="9865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5D5D5"/>
                </a:solidFill>
                <a:latin typeface="Courier New" panose="02070309020205020404" pitchFamily="49" charset="0"/>
              </a:rPr>
              <a:t>array(['</a:t>
            </a:r>
            <a:r>
              <a:rPr lang="ru-RU" dirty="0">
                <a:solidFill>
                  <a:srgbClr val="D5D5D5"/>
                </a:solidFill>
                <a:latin typeface="Courier New" panose="02070309020205020404" pitchFamily="49" charset="0"/>
              </a:rPr>
              <a:t>синий', 'зеленый', 'красный'], </a:t>
            </a:r>
            <a:r>
              <a:rPr lang="en-US" dirty="0" err="1">
                <a:solidFill>
                  <a:srgbClr val="D5D5D5"/>
                </a:solidFill>
                <a:latin typeface="Courier New" panose="02070309020205020404" pitchFamily="49" charset="0"/>
              </a:rPr>
              <a:t>dtype</a:t>
            </a:r>
            <a:r>
              <a:rPr lang="en-US" dirty="0">
                <a:solidFill>
                  <a:srgbClr val="D5D5D5"/>
                </a:solidFill>
                <a:latin typeface="Courier New" panose="02070309020205020404" pitchFamily="49" charset="0"/>
              </a:rPr>
              <a:t>=object)</a:t>
            </a:r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407368" y="6309320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DF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E9178"/>
                </a:solidFill>
                <a:latin typeface="Courier New" panose="02070309020205020404" pitchFamily="49" charset="0"/>
              </a:rPr>
              <a:t>'</a:t>
            </a:r>
            <a:r>
              <a:rPr lang="ru-RU" dirty="0">
                <a:solidFill>
                  <a:srgbClr val="CE9178"/>
                </a:solidFill>
                <a:latin typeface="Courier New" panose="02070309020205020404" pitchFamily="49" charset="0"/>
              </a:rPr>
              <a:t>признак 4'</a:t>
            </a:r>
            <a:r>
              <a:rPr lang="ru-RU" dirty="0">
                <a:solidFill>
                  <a:srgbClr val="DCDCDC"/>
                </a:solidFill>
                <a:latin typeface="Courier New" panose="02070309020205020404" pitchFamily="49" charset="0"/>
              </a:rPr>
              <a:t>]</a:t>
            </a:r>
            <a:r>
              <a:rPr lang="ru-RU" dirty="0">
                <a:solidFill>
                  <a:srgbClr val="D4D4D4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unique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2063552" y="0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Про «чистку» данных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89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5" grpId="0"/>
      <p:bldP spid="6" grpId="0"/>
      <p:bldP spid="7" grpId="0"/>
      <p:bldP spid="9" grpId="0"/>
      <p:bldP spid="11" grpId="0"/>
      <p:bldP spid="26" grpId="0"/>
      <p:bldP spid="27" grpId="0"/>
      <p:bldP spid="28" grpId="0"/>
      <p:bldP spid="30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3708</TotalTime>
  <Words>1061</Words>
  <Application>Microsoft Office PowerPoint</Application>
  <PresentationFormat>Широкоэкранный</PresentationFormat>
  <Paragraphs>255</Paragraphs>
  <Slides>26</Slides>
  <Notes>25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8" baseType="lpstr">
      <vt:lpstr>-apple-system</vt:lpstr>
      <vt:lpstr>Arial</vt:lpstr>
      <vt:lpstr>Calibri</vt:lpstr>
      <vt:lpstr>Cambria Math</vt:lpstr>
      <vt:lpstr>Courier New</vt:lpstr>
      <vt:lpstr>IBM Plex Mono</vt:lpstr>
      <vt:lpstr>Linux Libertine</vt:lpstr>
      <vt:lpstr>Montserrat</vt:lpstr>
      <vt:lpstr>Times New Roman</vt:lpstr>
      <vt:lpstr>Verdana</vt:lpstr>
      <vt:lpstr>Wingdings</vt:lpstr>
      <vt:lpstr>Тема Office</vt:lpstr>
      <vt:lpstr>Презентация PowerPoint</vt:lpstr>
      <vt:lpstr>Ранее в Машинном Обучении</vt:lpstr>
      <vt:lpstr>Презентация PowerPoint</vt:lpstr>
      <vt:lpstr>Презентация PowerPoint</vt:lpstr>
      <vt:lpstr>Презентация PowerPoint</vt:lpstr>
      <vt:lpstr>Виды предварительной обработки данных</vt:lpstr>
      <vt:lpstr>Ознакомьтесь с данными</vt:lpstr>
      <vt:lpstr>Про «чистку» данных</vt:lpstr>
      <vt:lpstr>Презентация PowerPoint</vt:lpstr>
      <vt:lpstr>Про «чистку» данных</vt:lpstr>
      <vt:lpstr>Пропуски и Дубликаты</vt:lpstr>
      <vt:lpstr>Первичный Анализ</vt:lpstr>
      <vt:lpstr>Корреляция</vt:lpstr>
      <vt:lpstr>Визуализация</vt:lpstr>
      <vt:lpstr>Визуализация</vt:lpstr>
      <vt:lpstr>Презентация PowerPoint</vt:lpstr>
      <vt:lpstr>Визуализация</vt:lpstr>
      <vt:lpstr>Стандартизация</vt:lpstr>
      <vt:lpstr>Нормализация</vt:lpstr>
      <vt:lpstr>«Робастное» масштабирование</vt:lpstr>
      <vt:lpstr>Степенное Преобразование</vt:lpstr>
      <vt:lpstr>Презентация PowerPoint</vt:lpstr>
      <vt:lpstr>Презентация PowerPoint</vt:lpstr>
      <vt:lpstr>One-hot Encoding</vt:lpstr>
      <vt:lpstr>Резюме Лекции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Атоша</dc:creator>
  <cp:lastModifiedBy>Долганов Антон Юрьевич</cp:lastModifiedBy>
  <cp:revision>178</cp:revision>
  <dcterms:created xsi:type="dcterms:W3CDTF">2019-05-20T04:53:11Z</dcterms:created>
  <dcterms:modified xsi:type="dcterms:W3CDTF">2023-10-09T06:31:59Z</dcterms:modified>
</cp:coreProperties>
</file>