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1"/>
  </p:notesMasterIdLst>
  <p:sldIdLst>
    <p:sldId id="258" r:id="rId2"/>
    <p:sldId id="340" r:id="rId3"/>
    <p:sldId id="260" r:id="rId4"/>
    <p:sldId id="557" r:id="rId5"/>
    <p:sldId id="602" r:id="rId6"/>
    <p:sldId id="620" r:id="rId7"/>
    <p:sldId id="621" r:id="rId8"/>
    <p:sldId id="603" r:id="rId9"/>
    <p:sldId id="558" r:id="rId10"/>
    <p:sldId id="604" r:id="rId11"/>
    <p:sldId id="554" r:id="rId12"/>
    <p:sldId id="559" r:id="rId13"/>
    <p:sldId id="560" r:id="rId14"/>
    <p:sldId id="561" r:id="rId15"/>
    <p:sldId id="563" r:id="rId16"/>
    <p:sldId id="562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605" r:id="rId28"/>
    <p:sldId id="338" r:id="rId29"/>
    <p:sldId id="575" r:id="rId30"/>
    <p:sldId id="535" r:id="rId31"/>
    <p:sldId id="606" r:id="rId32"/>
    <p:sldId id="607" r:id="rId33"/>
    <p:sldId id="610" r:id="rId34"/>
    <p:sldId id="608" r:id="rId35"/>
    <p:sldId id="609" r:id="rId36"/>
    <p:sldId id="611" r:id="rId37"/>
    <p:sldId id="613" r:id="rId38"/>
    <p:sldId id="612" r:id="rId39"/>
    <p:sldId id="614" r:id="rId40"/>
    <p:sldId id="615" r:id="rId41"/>
    <p:sldId id="616" r:id="rId42"/>
    <p:sldId id="617" r:id="rId43"/>
    <p:sldId id="618" r:id="rId44"/>
    <p:sldId id="619" r:id="rId45"/>
    <p:sldId id="601" r:id="rId46"/>
    <p:sldId id="622" r:id="rId47"/>
    <p:sldId id="623" r:id="rId48"/>
    <p:sldId id="387" r:id="rId49"/>
    <p:sldId id="264" r:id="rId50"/>
  </p:sldIdLst>
  <p:sldSz cx="12239625" cy="6840538"/>
  <p:notesSz cx="6858000" cy="9144000"/>
  <p:embeddedFontLst>
    <p:embeddedFont>
      <p:font typeface="Cambria" panose="02040503050406030204" pitchFamily="18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Montserrat" panose="00000500000000000000" pitchFamily="2" charset="-52"/>
      <p:regular r:id="rId57"/>
      <p:bold r:id="rId58"/>
      <p:italic r:id="rId59"/>
      <p:boldItalic r:id="rId60"/>
    </p:embeddedFont>
    <p:embeddedFont>
      <p:font typeface="Montserrat Black" panose="00000A00000000000000" pitchFamily="2" charset="-52"/>
      <p:bold r:id="rId61"/>
      <p:boldItalic r:id="rId62"/>
    </p:embeddedFont>
    <p:embeddedFont>
      <p:font typeface="Source Sans Pro" panose="020B0503030403020204" pitchFamily="34" charset="0"/>
      <p:regular r:id="rId63"/>
      <p:bold r:id="rId64"/>
      <p:italic r:id="rId65"/>
      <p:boldItalic r:id="rId66"/>
    </p:embeddedFont>
    <p:embeddedFont>
      <p:font typeface="Verdana" panose="020B060403050404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21E"/>
    <a:srgbClr val="FD0002"/>
    <a:srgbClr val="01C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7" autoAdjust="0"/>
    <p:restoredTop sz="94660"/>
  </p:normalViewPr>
  <p:slideViewPr>
    <p:cSldViewPr snapToGrid="0">
      <p:cViewPr>
        <p:scale>
          <a:sx n="75" d="100"/>
          <a:sy n="75" d="100"/>
        </p:scale>
        <p:origin x="456" y="221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613ab3f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bc613ab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143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2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94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944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40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402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89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45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474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1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935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727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13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240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821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606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905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64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592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723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94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156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23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942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9960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96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981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672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84235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616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05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04195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174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489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443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59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288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2150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6515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813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10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30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06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326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7" y="374371"/>
            <a:ext cx="2262636" cy="4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1pPr>
            <a:lvl2pPr marL="1216061" lvl="1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2pPr>
            <a:lvl3pPr marL="1824091" lvl="2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3pPr>
            <a:lvl4pPr marL="2432121" lvl="3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4pPr>
            <a:lvl5pPr marL="3040151" lvl="4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5pPr>
            <a:lvl6pPr marL="3648182" lvl="5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6pPr>
            <a:lvl7pPr marL="4256212" lvl="6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7pPr>
            <a:lvl8pPr marL="4864242" lvl="7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8pPr>
            <a:lvl9pPr marL="5472273" lvl="8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 userDrawn="1">
          <p15:clr>
            <a:srgbClr val="FA7B17"/>
          </p15:clr>
        </p15:guide>
        <p15:guide id="2" orient="horz" pos="4022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pos="7228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2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2.png"/><Relationship Id="rId11" Type="http://schemas.openxmlformats.org/officeDocument/2006/relationships/image" Target="../media/image68.png"/><Relationship Id="rId5" Type="http://schemas.openxmlformats.org/officeDocument/2006/relationships/image" Target="../media/image65.png"/><Relationship Id="rId15" Type="http://schemas.openxmlformats.org/officeDocument/2006/relationships/image" Target="../media/image72.png"/><Relationship Id="rId10" Type="http://schemas.openxmlformats.org/officeDocument/2006/relationships/image" Target="../media/image56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Relationship Id="rId1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9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e_qJepG9lc66-A9VOepxpjhKUwPPyawN?usp=sharin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2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2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RK0U2mqCryHbuJU251EbMxsBg51__jB7?usp=sharing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lms.skillfactory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2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3"/>
          <p:cNvSpPr txBox="1"/>
          <p:nvPr/>
        </p:nvSpPr>
        <p:spPr>
          <a:xfrm>
            <a:off x="588923" y="2189810"/>
            <a:ext cx="6761885" cy="246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811" bIns="60811" anchor="t" anchorCtr="0">
            <a:noAutofit/>
          </a:bodyPr>
          <a:lstStyle/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Математические основы 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lang="ru-RU"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2.04 </a:t>
            </a:r>
            <a:r>
              <a:rPr lang="ru-RU" sz="3990" i="1" dirty="0">
                <a:solidFill>
                  <a:schemeClr val="bg1"/>
                </a:solidFill>
                <a:latin typeface="Montserrat Black"/>
              </a:rPr>
              <a:t>Продвинутые</a:t>
            </a:r>
            <a:r>
              <a:rPr lang="ru-RU" sz="3990" dirty="0">
                <a:solidFill>
                  <a:schemeClr val="bg1"/>
                </a:solidFill>
                <a:latin typeface="Montserrat Black"/>
              </a:rPr>
              <a:t> модели машинного обучения</a:t>
            </a:r>
          </a:p>
          <a:p>
            <a:endParaRPr lang="ru-RU" sz="3990" dirty="0">
              <a:solidFill>
                <a:schemeClr val="bg1"/>
              </a:solidFill>
              <a:latin typeface="Montserrat Black"/>
            </a:endParaRPr>
          </a:p>
        </p:txBody>
      </p:sp>
      <p:sp>
        <p:nvSpPr>
          <p:cNvPr id="6" name="Google Shape;114;p23"/>
          <p:cNvSpPr txBox="1"/>
          <p:nvPr/>
        </p:nvSpPr>
        <p:spPr>
          <a:xfrm>
            <a:off x="800059" y="5191647"/>
            <a:ext cx="6761884" cy="10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lnSpc>
                <a:spcPct val="141818"/>
              </a:lnSpc>
              <a:spcBef>
                <a:spcPts val="1330"/>
              </a:spcBef>
            </a:pPr>
            <a:r>
              <a:rPr lang="ru-RU" sz="2400" b="1" dirty="0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rPr>
              <a:t>Долганов Антон Юрьевич</a:t>
            </a:r>
            <a:endParaRPr sz="2400" b="1" dirty="0">
              <a:solidFill>
                <a:srgbClr val="01C6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 err="1">
                <a:solidFill>
                  <a:schemeClr val="bg1"/>
                </a:solidFill>
              </a:rPr>
              <a:t>УрФУ</a:t>
            </a:r>
            <a:r>
              <a:rPr lang="ru-RU" altLang="ru-RU" sz="1800" dirty="0">
                <a:solidFill>
                  <a:schemeClr val="bg1"/>
                </a:solidFill>
              </a:rPr>
              <a:t>, ИРИТ-РТФ, к.т.н.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bg1"/>
                </a:solidFill>
              </a:rPr>
              <a:t>anton.dolganov@urfu.ru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 dirty="0">
                <a:solidFill>
                  <a:schemeClr val="bg1"/>
                </a:solidFill>
              </a:rPr>
              <a:t>@</a:t>
            </a:r>
            <a:r>
              <a:rPr lang="en-US" altLang="ru-RU" sz="1800" dirty="0" err="1">
                <a:solidFill>
                  <a:schemeClr val="bg1"/>
                </a:solidFill>
              </a:rPr>
              <a:t>not_olga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E78D9EF-1610-4706-BEF9-71C29510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858" y="559934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Взгляд на мир с </a:t>
            </a: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т.з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 статистики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EB134E-E6A7-AD2A-9312-3990826F7E1B}"/>
              </a:ext>
            </a:extLst>
          </p:cNvPr>
          <p:cNvSpPr/>
          <p:nvPr/>
        </p:nvSpPr>
        <p:spPr>
          <a:xfrm>
            <a:off x="-75390" y="1191275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Некий студент закончил Университет с </a:t>
            </a:r>
            <a:r>
              <a:rPr lang="ru-RU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красным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дипломом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811CDD-2324-32C7-90FA-BED2FBAD7F62}"/>
              </a:ext>
            </a:extLst>
          </p:cNvPr>
          <p:cNvSpPr/>
          <p:nvPr/>
        </p:nvSpPr>
        <p:spPr>
          <a:xfrm>
            <a:off x="6477338" y="1263283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Угадайте пол студента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433071-6440-98C4-1B5C-A8BCABD58E38}"/>
              </a:ext>
            </a:extLst>
          </p:cNvPr>
          <p:cNvSpPr/>
          <p:nvPr/>
        </p:nvSpPr>
        <p:spPr>
          <a:xfrm>
            <a:off x="347327" y="2199387"/>
            <a:ext cx="5368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Какой пол более распространён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100F34-3E41-07F9-6C4E-D4E5DE4A4EF4}"/>
              </a:ext>
            </a:extLst>
          </p:cNvPr>
          <p:cNvSpPr/>
          <p:nvPr/>
        </p:nvSpPr>
        <p:spPr>
          <a:xfrm>
            <a:off x="716698" y="2703443"/>
            <a:ext cx="10636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..Потому что на десять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девчонок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по статистике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девять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ребят...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4E01474-2A3D-44C6-D02A-B11D79112F03}"/>
                  </a:ext>
                </a:extLst>
              </p:cNvPr>
              <p:cNvSpPr/>
              <p:nvPr/>
            </p:nvSpPr>
            <p:spPr>
              <a:xfrm>
                <a:off x="6333322" y="3135491"/>
                <a:ext cx="4271362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=М</m:t>
                        </m:r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10+9</m:t>
                        </m:r>
                      </m:den>
                    </m:f>
                    <m:r>
                      <a:rPr lang="ru-RU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=0.474</m:t>
                    </m:r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4E01474-2A3D-44C6-D02A-B11D79112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2" y="3135491"/>
                <a:ext cx="4271362" cy="704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F45F8D2-09E9-5770-F470-4A0C1CB927AB}"/>
                  </a:ext>
                </a:extLst>
              </p:cNvPr>
              <p:cNvSpPr/>
              <p:nvPr/>
            </p:nvSpPr>
            <p:spPr>
              <a:xfrm>
                <a:off x="500674" y="3063483"/>
                <a:ext cx="4309834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=Ж</m:t>
                        </m:r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10+9</m:t>
                        </m:r>
                      </m:den>
                    </m:f>
                    <m:r>
                      <a:rPr lang="ru-RU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=0.526</m:t>
                    </m:r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F45F8D2-09E9-5770-F470-4A0C1CB92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74" y="3063483"/>
                <a:ext cx="4309834" cy="704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3FAE72D-47AB-0CD7-1505-F83C6368CDDF}"/>
              </a:ext>
            </a:extLst>
          </p:cNvPr>
          <p:cNvSpPr/>
          <p:nvPr/>
        </p:nvSpPr>
        <p:spPr>
          <a:xfrm>
            <a:off x="2156858" y="3783563"/>
            <a:ext cx="580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какой целью поступают учиться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C36A94D-4658-4658-CD17-F720763152E4}"/>
              </a:ext>
            </a:extLst>
          </p:cNvPr>
          <p:cNvSpPr/>
          <p:nvPr/>
        </p:nvSpPr>
        <p:spPr>
          <a:xfrm>
            <a:off x="3308986" y="4215611"/>
            <a:ext cx="4649030" cy="1531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Девушки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«все пошли и я пошла»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«родители заставили»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«встречу там классных друзей»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«хочу учиться»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7449969-41FD-CCA1-C078-B96F97BC45AF}"/>
              </a:ext>
            </a:extLst>
          </p:cNvPr>
          <p:cNvSpPr/>
          <p:nvPr/>
        </p:nvSpPr>
        <p:spPr>
          <a:xfrm>
            <a:off x="7758252" y="4082048"/>
            <a:ext cx="4649030" cy="1818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Юноши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«все пошли и я пошел»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«родители заставили»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«встречу там классных друзей»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«хочу учиться»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«отсрочка от армии»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8E16CC10-17BD-DB6A-8562-EA470BE88E65}"/>
                  </a:ext>
                </a:extLst>
              </p:cNvPr>
              <p:cNvSpPr/>
              <p:nvPr/>
            </p:nvSpPr>
            <p:spPr>
              <a:xfrm>
                <a:off x="93306" y="4287619"/>
                <a:ext cx="3215496" cy="787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=Ж</m:t>
                        </m:r>
                      </m:e>
                    </m:d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8E16CC10-17BD-DB6A-8562-EA470BE88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" y="4287619"/>
                <a:ext cx="3215496" cy="7877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E271C41-845B-C57B-A932-2CB774C0AE74}"/>
                  </a:ext>
                </a:extLst>
              </p:cNvPr>
              <p:cNvSpPr/>
              <p:nvPr/>
            </p:nvSpPr>
            <p:spPr>
              <a:xfrm>
                <a:off x="93306" y="5007699"/>
                <a:ext cx="3172215" cy="790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=М</m:t>
                        </m:r>
                      </m:e>
                    </m:d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E271C41-845B-C57B-A932-2CB774C0A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" y="5007699"/>
                <a:ext cx="3172215" cy="790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7DE963F1-A25A-81BF-21F4-8DAA9A655AA6}"/>
                  </a:ext>
                </a:extLst>
              </p:cNvPr>
              <p:cNvSpPr/>
              <p:nvPr/>
            </p:nvSpPr>
            <p:spPr>
              <a:xfrm>
                <a:off x="219346" y="5724701"/>
                <a:ext cx="64740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=Ж</m:t>
                        </m:r>
                      </m:e>
                      <m:e>
                        <m:r>
                          <a:rPr lang="ru-RU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0.526∗0.25=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0.13</m:t>
                    </m:r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7DE963F1-A25A-81BF-21F4-8DAA9A65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6" y="5724701"/>
                <a:ext cx="64740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B37CA3D-29FC-02BC-9E64-6D82250DF442}"/>
                  </a:ext>
                </a:extLst>
              </p:cNvPr>
              <p:cNvSpPr/>
              <p:nvPr/>
            </p:nvSpPr>
            <p:spPr>
              <a:xfrm>
                <a:off x="262627" y="6269874"/>
                <a:ext cx="64307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ru-RU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=М</m:t>
                        </m:r>
                      </m:e>
                      <m:e>
                        <m:r>
                          <a:rPr lang="ru-RU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0.474∗0.20=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095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B37CA3D-29FC-02BC-9E64-6D82250D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7" y="6269874"/>
                <a:ext cx="643073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/>
      <p:bldP spid="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4A816F1-DF46-4E04-9545-AFFB9D12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73" y="584055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Теорема Байеса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36F2BB6-B3F9-4E1B-82FA-1EFD4BD2379E}"/>
                  </a:ext>
                </a:extLst>
              </p:cNvPr>
              <p:cNvSpPr/>
              <p:nvPr/>
            </p:nvSpPr>
            <p:spPr>
              <a:xfrm>
                <a:off x="516047" y="1252590"/>
                <a:ext cx="11044568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36F2BB6-B3F9-4E1B-82FA-1EFD4BD23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7" y="1252590"/>
                <a:ext cx="11044568" cy="113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1CD697E5-4E00-48CF-82C6-192CF555DE61}"/>
                  </a:ext>
                </a:extLst>
              </p:cNvPr>
              <p:cNvSpPr/>
              <p:nvPr/>
            </p:nvSpPr>
            <p:spPr>
              <a:xfrm>
                <a:off x="6368466" y="2321635"/>
                <a:ext cx="552510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200" dirty="0">
                    <a:latin typeface="Montserrat" panose="020B0604020202020204" charset="-52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– </a:t>
                </a:r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Hypothesis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 / Гипотеза</a:t>
                </a: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1CD697E5-4E00-48CF-82C6-192CF555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466" y="2321635"/>
                <a:ext cx="5525102" cy="584775"/>
              </a:xfrm>
              <a:prstGeom prst="rect">
                <a:avLst/>
              </a:prstGeom>
              <a:blipFill>
                <a:blip r:embed="rId5"/>
                <a:stretch>
                  <a:fillRect t="-12500" r="-1987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9A846E31-F282-4E1E-B3B3-E25A994B2E0F}"/>
                  </a:ext>
                </a:extLst>
              </p:cNvPr>
              <p:cNvSpPr/>
              <p:nvPr/>
            </p:nvSpPr>
            <p:spPr>
              <a:xfrm>
                <a:off x="347799" y="2331892"/>
                <a:ext cx="58881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Montserrat" panose="020B0604020202020204" charset="-52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– </a:t>
                </a:r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Evidence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 / Наблюдение</a:t>
                </a: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9A846E31-F282-4E1E-B3B3-E25A994B2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99" y="2331892"/>
                <a:ext cx="5888150" cy="584775"/>
              </a:xfrm>
              <a:prstGeom prst="rect">
                <a:avLst/>
              </a:prstGeom>
              <a:blipFill>
                <a:blip r:embed="rId6"/>
                <a:stretch>
                  <a:fillRect t="-12632" r="-1760" b="-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9F52791-52C1-498B-AD79-424996008F6A}"/>
                  </a:ext>
                </a:extLst>
              </p:cNvPr>
              <p:cNvSpPr/>
              <p:nvPr/>
            </p:nvSpPr>
            <p:spPr>
              <a:xfrm>
                <a:off x="75565" y="2945852"/>
                <a:ext cx="1210750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Montserrat" panose="020B0604020202020204" charset="-52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 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апостериорная вероятность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Гипотезы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при наличии 	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Наблюдения</a:t>
                </a:r>
                <a:endParaRPr lang="ru-RU" sz="3200" b="1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9F52791-52C1-498B-AD79-424996008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" y="2945852"/>
                <a:ext cx="12107506" cy="954107"/>
              </a:xfrm>
              <a:prstGeom prst="rect">
                <a:avLst/>
              </a:prstGeom>
              <a:blipFill>
                <a:blip r:embed="rId7"/>
                <a:stretch>
                  <a:fillRect t="-7643" b="-140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3D4E9D92-9538-4512-88E9-A76148A08D6C}"/>
                  </a:ext>
                </a:extLst>
              </p:cNvPr>
              <p:cNvSpPr/>
              <p:nvPr/>
            </p:nvSpPr>
            <p:spPr>
              <a:xfrm>
                <a:off x="21288" y="3848215"/>
                <a:ext cx="122183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Montserrat" panose="020B0604020202020204" charset="-52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20B0604020202020204" charset="-52"/>
                  </a:rPr>
                  <a:t>- </a:t>
                </a:r>
                <a:r>
                  <a:rPr lang="tr-TR" sz="2800" dirty="0">
                    <a:solidFill>
                      <a:schemeClr val="bg1"/>
                    </a:solidFill>
                    <a:latin typeface="Montserrat" panose="020B0604020202020204" charset="-52"/>
                  </a:rPr>
                  <a:t> 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правдоподобие, вероятность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Наблюдения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данной при </a:t>
                </a:r>
                <a:r>
                  <a:rPr lang="en-US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			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истинности </a:t>
                </a:r>
                <a:r>
                  <a:rPr lang="en-US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гипотезы</a:t>
                </a: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3D4E9D92-9538-4512-88E9-A76148A0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" y="3848215"/>
                <a:ext cx="12218338" cy="954107"/>
              </a:xfrm>
              <a:prstGeom prst="rect">
                <a:avLst/>
              </a:prstGeom>
              <a:blipFill>
                <a:blip r:embed="rId8"/>
                <a:stretch>
                  <a:fillRect t="-637" b="-140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69862B9F-56C2-420D-8A72-3BA9B5F6E4FC}"/>
                  </a:ext>
                </a:extLst>
              </p:cNvPr>
              <p:cNvSpPr/>
              <p:nvPr/>
            </p:nvSpPr>
            <p:spPr>
              <a:xfrm>
                <a:off x="21287" y="4793295"/>
                <a:ext cx="122183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Montserrat" panose="020B0604020202020204" charset="-52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20B0604020202020204" charset="-52"/>
                  </a:rPr>
                  <a:t>- </a:t>
                </a:r>
                <a:r>
                  <a:rPr lang="tr-TR" sz="2800" dirty="0">
                    <a:solidFill>
                      <a:schemeClr val="bg1"/>
                    </a:solidFill>
                    <a:latin typeface="Montserrat" panose="020B0604020202020204" charset="-52"/>
                  </a:rPr>
                  <a:t> 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априорная вероятность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гипотезы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до того, как наблюдаются 		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Наблюдения</a:t>
                </a:r>
                <a:endParaRPr lang="ru-RU" sz="2800" b="1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69862B9F-56C2-420D-8A72-3BA9B5F6E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" y="4793295"/>
                <a:ext cx="12218338" cy="954107"/>
              </a:xfrm>
              <a:prstGeom prst="rect">
                <a:avLst/>
              </a:prstGeom>
              <a:blipFill>
                <a:blip r:embed="rId9"/>
                <a:stretch>
                  <a:fillRect t="-637" b="-140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24B72B98-E3AC-4F8B-88E8-54ED995D3C78}"/>
                  </a:ext>
                </a:extLst>
              </p:cNvPr>
              <p:cNvSpPr/>
              <p:nvPr/>
            </p:nvSpPr>
            <p:spPr>
              <a:xfrm>
                <a:off x="0" y="5753828"/>
                <a:ext cx="1218307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Montserrat" panose="020B0604020202020204" charset="-52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- </a:t>
                </a:r>
                <a:r>
                  <a:rPr lang="tr-TR" sz="3200" dirty="0">
                    <a:solidFill>
                      <a:schemeClr val="bg1"/>
                    </a:solidFill>
                    <a:latin typeface="Montserrat" panose="020B0604020202020204" charset="-52"/>
                  </a:rPr>
                  <a:t> 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сумма произведений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всех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вероятностей взаимоисключающих </a:t>
                </a:r>
                <a:r>
                  <a:rPr lang="ru-RU" sz="2400" b="1" dirty="0">
                    <a:solidFill>
                      <a:schemeClr val="bg1"/>
                    </a:solidFill>
                    <a:latin typeface="Montserrat" panose="020B0604020202020204" charset="-52"/>
                  </a:rPr>
                  <a:t>гипотез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и соответствующих правдоподобий</a:t>
                </a:r>
                <a:endParaRPr lang="ru-RU" sz="3200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24B72B98-E3AC-4F8B-88E8-54ED995D3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3828"/>
                <a:ext cx="12183071" cy="954107"/>
              </a:xfrm>
              <a:prstGeom prst="rect">
                <a:avLst/>
              </a:prstGeom>
              <a:blipFill>
                <a:blip r:embed="rId10"/>
                <a:stretch>
                  <a:fillRect l="-750" t="-7692" b="-147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90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E78D9EF-1610-4706-BEF9-71C29510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664" y="551833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Странный вопрос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0E373C-E5CD-43FE-A6C9-2A6993990BAB}"/>
              </a:ext>
            </a:extLst>
          </p:cNvPr>
          <p:cNvSpPr/>
          <p:nvPr/>
        </p:nvSpPr>
        <p:spPr>
          <a:xfrm>
            <a:off x="3905482" y="1264210"/>
            <a:ext cx="5250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Валера по профессии кто?</a:t>
            </a:r>
            <a:endParaRPr lang="en-US" sz="28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245932-C67C-49DC-8464-46DD56DEB3A7}"/>
              </a:ext>
            </a:extLst>
          </p:cNvPr>
          <p:cNvSpPr/>
          <p:nvPr/>
        </p:nvSpPr>
        <p:spPr>
          <a:xfrm>
            <a:off x="523464" y="1802860"/>
            <a:ext cx="11521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Соседи описывают человека следующим образом: Валера очень застенчив и избегает людей, он всегда готов помочь, но обычно его мало интересуют люди и реальный мир. Чуткая и чистая душа, ему нужно, чтобы все было структурировано и упорядочено до мельчайших деталей.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4DD469-18AB-496C-9A89-D2358683C44C}"/>
              </a:ext>
            </a:extLst>
          </p:cNvPr>
          <p:cNvSpPr/>
          <p:nvPr/>
        </p:nvSpPr>
        <p:spPr>
          <a:xfrm>
            <a:off x="1769838" y="4034348"/>
            <a:ext cx="8364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Валера</a:t>
            </a:r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водитель </a:t>
            </a:r>
            <a:r>
              <a:rPr lang="ru-RU" sz="36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или</a:t>
            </a:r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охранник?</a:t>
            </a:r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C5B88572-03AF-49BB-81F9-CBBEEC133B95}"/>
                  </a:ext>
                </a:extLst>
              </p:cNvPr>
              <p:cNvSpPr/>
              <p:nvPr/>
            </p:nvSpPr>
            <p:spPr>
              <a:xfrm>
                <a:off x="5790295" y="4533536"/>
                <a:ext cx="25674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– Работа</a:t>
                </a: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C5B88572-03AF-49BB-81F9-CBBEEC133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295" y="4533536"/>
                <a:ext cx="2567434" cy="646331"/>
              </a:xfrm>
              <a:prstGeom prst="rect">
                <a:avLst/>
              </a:prstGeom>
              <a:blipFill>
                <a:blip r:embed="rId4"/>
                <a:stretch>
                  <a:fillRect t="-15094" r="-6176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1D1943BD-66DB-40C8-ADD0-C41729F5DDF6}"/>
                  </a:ext>
                </a:extLst>
              </p:cNvPr>
              <p:cNvSpPr/>
              <p:nvPr/>
            </p:nvSpPr>
            <p:spPr>
              <a:xfrm>
                <a:off x="2448380" y="4525588"/>
                <a:ext cx="34006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36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– Описание</a:t>
                </a: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1D1943BD-66DB-40C8-ADD0-C41729F5D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80" y="4525588"/>
                <a:ext cx="3400675" cy="646331"/>
              </a:xfrm>
              <a:prstGeom prst="rect">
                <a:avLst/>
              </a:prstGeom>
              <a:blipFill>
                <a:blip r:embed="rId5"/>
                <a:stretch>
                  <a:fillRect t="-14151" r="-4847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D0ADDCB-6F93-4275-B971-9B7C888A4E84}"/>
                  </a:ext>
                </a:extLst>
              </p:cNvPr>
              <p:cNvSpPr/>
              <p:nvPr/>
            </p:nvSpPr>
            <p:spPr>
              <a:xfrm>
                <a:off x="10244544" y="3429000"/>
                <a:ext cx="196669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4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latin typeface="Montserrat" panose="00000500000000000000" pitchFamily="2" charset="-52"/>
                  </a:rPr>
                  <a:t> </a:t>
                </a:r>
                <a:endParaRPr lang="ru-RU" sz="40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D0ADDCB-6F93-4275-B971-9B7C888A4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544" y="3429000"/>
                <a:ext cx="196669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E4E313D3-161A-4E36-9591-6F1B5C48C850}"/>
                  </a:ext>
                </a:extLst>
              </p:cNvPr>
              <p:cNvSpPr/>
              <p:nvPr/>
            </p:nvSpPr>
            <p:spPr>
              <a:xfrm>
                <a:off x="10488488" y="5805264"/>
                <a:ext cx="196669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latin typeface="Montserrat" panose="00000500000000000000" pitchFamily="2" charset="-52"/>
                  </a:rPr>
                  <a:t> </a:t>
                </a:r>
                <a:endParaRPr lang="ru-RU" sz="40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E4E313D3-161A-4E36-9591-6F1B5C48C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488" y="5805264"/>
                <a:ext cx="196669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B55E03A-D285-4471-B3C3-BE88BBE7B6DD}"/>
              </a:ext>
            </a:extLst>
          </p:cNvPr>
          <p:cNvSpPr/>
          <p:nvPr/>
        </p:nvSpPr>
        <p:spPr>
          <a:xfrm>
            <a:off x="0" y="5013176"/>
            <a:ext cx="105753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Нужны данные</a:t>
            </a:r>
          </a:p>
          <a:p>
            <a:endParaRPr lang="ru-RU" sz="24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Кого </a:t>
            </a:r>
            <a:r>
              <a:rPr lang="ru-RU" sz="24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вероятней</a:t>
            </a:r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встретить – охранника или водителя?</a:t>
            </a: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Сколько</a:t>
            </a:r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водителей / охранников </a:t>
            </a:r>
            <a:r>
              <a:rPr lang="ru-RU" sz="24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соответствуют</a:t>
            </a:r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описанию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087A1CE2-959F-4B6B-BA69-915822583B83}"/>
                  </a:ext>
                </a:extLst>
              </p:cNvPr>
              <p:cNvSpPr/>
              <p:nvPr/>
            </p:nvSpPr>
            <p:spPr>
              <a:xfrm>
                <a:off x="10344472" y="5229200"/>
                <a:ext cx="146411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latin typeface="Montserrat" panose="00000500000000000000" pitchFamily="2" charset="-52"/>
                  </a:rPr>
                  <a:t> </a:t>
                </a:r>
                <a:endParaRPr lang="ru-RU" sz="40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087A1CE2-959F-4B6B-BA69-91582258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472" y="5229200"/>
                <a:ext cx="146411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4C9F23-65B8-44DC-8DB0-280E7E13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58" y="548636"/>
            <a:ext cx="7920880" cy="827739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Давайте посмотрим на статистику</a:t>
            </a:r>
            <a:endParaRPr lang="tr-TR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131BBDF-6682-4622-8CE1-A1D7094C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729922"/>
            <a:ext cx="5317927" cy="495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365C801-350F-41B8-A4E3-7C4A7DCEB78A}"/>
              </a:ext>
            </a:extLst>
          </p:cNvPr>
          <p:cNvSpPr/>
          <p:nvPr/>
        </p:nvSpPr>
        <p:spPr>
          <a:xfrm>
            <a:off x="114003" y="2339195"/>
            <a:ext cx="5472608" cy="50405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B57AB1D-7B6A-4EAA-82F1-2F2C86E67FA1}"/>
              </a:ext>
            </a:extLst>
          </p:cNvPr>
          <p:cNvSpPr/>
          <p:nvPr/>
        </p:nvSpPr>
        <p:spPr>
          <a:xfrm>
            <a:off x="114003" y="5348144"/>
            <a:ext cx="3101677" cy="50405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E399E6E-2208-4BC5-A90D-EB702D3ADC2F}"/>
              </a:ext>
            </a:extLst>
          </p:cNvPr>
          <p:cNvSpPr/>
          <p:nvPr/>
        </p:nvSpPr>
        <p:spPr>
          <a:xfrm>
            <a:off x="5596220" y="2360390"/>
            <a:ext cx="6490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20%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водителей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соответствует описанию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733BF4B-3BFF-4065-973E-033195B5B065}"/>
              </a:ext>
            </a:extLst>
          </p:cNvPr>
          <p:cNvSpPr/>
          <p:nvPr/>
        </p:nvSpPr>
        <p:spPr>
          <a:xfrm>
            <a:off x="5679515" y="5184673"/>
            <a:ext cx="5848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50%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охранников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соответствуют описанию</a:t>
            </a:r>
          </a:p>
        </p:txBody>
      </p:sp>
    </p:spTree>
    <p:extLst>
      <p:ext uri="{BB962C8B-B14F-4D97-AF65-F5344CB8AC3E}">
        <p14:creationId xmlns:p14="http://schemas.microsoft.com/office/powerpoint/2010/main" val="24162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7C96ED0-BFE9-4F04-B74D-6A9368E6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594" y="558966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Теорема Байеса</a:t>
            </a:r>
            <a:endParaRPr lang="tr-TR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FB74B285-D5DA-4BFC-A833-E93DE167DC7E}"/>
                  </a:ext>
                </a:extLst>
              </p:cNvPr>
              <p:cNvSpPr/>
              <p:nvPr/>
            </p:nvSpPr>
            <p:spPr>
              <a:xfrm>
                <a:off x="-170210" y="1487981"/>
                <a:ext cx="12362210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ru-RU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6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ru-RU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FB74B285-D5DA-4BFC-A833-E93DE167D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210" y="1487981"/>
                <a:ext cx="12362210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C505528-54C3-4740-A765-92AA05AC8863}"/>
                  </a:ext>
                </a:extLst>
              </p:cNvPr>
              <p:cNvSpPr/>
              <p:nvPr/>
            </p:nvSpPr>
            <p:spPr>
              <a:xfrm>
                <a:off x="9899690" y="2730072"/>
                <a:ext cx="24104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3200" dirty="0">
                    <a:latin typeface="Montserrat" panose="00000500000000000000" pitchFamily="2" charset="-52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– Работа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C505528-54C3-4740-A765-92AA05AC8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690" y="2730072"/>
                <a:ext cx="2410468" cy="584775"/>
              </a:xfrm>
              <a:prstGeom prst="rect">
                <a:avLst/>
              </a:prstGeom>
              <a:blipFill>
                <a:blip r:embed="rId5"/>
                <a:stretch>
                  <a:fillRect t="-12500" r="-5823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47FB5E3-E707-44C7-91C9-32B3B738577C}"/>
                  </a:ext>
                </a:extLst>
              </p:cNvPr>
              <p:cNvSpPr/>
              <p:nvPr/>
            </p:nvSpPr>
            <p:spPr>
              <a:xfrm>
                <a:off x="7006211" y="2706580"/>
                <a:ext cx="30412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Montserrat" panose="00000500000000000000" pitchFamily="2" charset="-52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– Описание</a:t>
                </a: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047FB5E3-E707-44C7-91C9-32B3B738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11" y="2706580"/>
                <a:ext cx="3041217" cy="584775"/>
              </a:xfrm>
              <a:prstGeom prst="rect">
                <a:avLst/>
              </a:prstGeom>
              <a:blipFill>
                <a:blip r:embed="rId6"/>
                <a:stretch>
                  <a:fillRect t="-12500" r="-4409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07462E3-C208-4116-A368-815DD7CADFE6}"/>
              </a:ext>
            </a:extLst>
          </p:cNvPr>
          <p:cNvSpPr/>
          <p:nvPr/>
        </p:nvSpPr>
        <p:spPr>
          <a:xfrm>
            <a:off x="1977735" y="3029578"/>
            <a:ext cx="5093797" cy="3689012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D8F60F-779B-4716-99FC-674BE3BBF455}"/>
              </a:ext>
            </a:extLst>
          </p:cNvPr>
          <p:cNvSpPr/>
          <p:nvPr/>
        </p:nvSpPr>
        <p:spPr>
          <a:xfrm>
            <a:off x="302780" y="3034568"/>
            <a:ext cx="1631285" cy="3689012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pic>
        <p:nvPicPr>
          <p:cNvPr id="12" name="Picture 2" descr="Taxi Driver Vector SVG Icon - SVG Repo Free SVG Icons">
            <a:extLst>
              <a:ext uri="{FF2B5EF4-FFF2-40B4-BE49-F238E27FC236}">
                <a16:creationId xmlns:a16="http://schemas.microsoft.com/office/drawing/2014/main" id="{45E25F23-72F0-4993-89D9-BED03F41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315893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85761F3A-8EFA-4E49-9369-577FAD33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315768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axi Driver Vector SVG Icon - SVG Repo Free SVG Icons">
            <a:extLst>
              <a:ext uri="{FF2B5EF4-FFF2-40B4-BE49-F238E27FC236}">
                <a16:creationId xmlns:a16="http://schemas.microsoft.com/office/drawing/2014/main" id="{1D851360-F62F-443D-9872-366D8EB1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315768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axi Driver Vector SVG Icon - SVG Repo Free SVG Icons">
            <a:extLst>
              <a:ext uri="{FF2B5EF4-FFF2-40B4-BE49-F238E27FC236}">
                <a16:creationId xmlns:a16="http://schemas.microsoft.com/office/drawing/2014/main" id="{CDF2ED5B-AAB1-4DAF-BCC1-F35D3FFC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315893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axi Driver Vector SVG Icon - SVG Repo Free SVG Icons">
            <a:extLst>
              <a:ext uri="{FF2B5EF4-FFF2-40B4-BE49-F238E27FC236}">
                <a16:creationId xmlns:a16="http://schemas.microsoft.com/office/drawing/2014/main" id="{28590405-D8FA-4462-8729-D436DB2D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315768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Taxi Driver Vector SVG Icon - SVG Repo Free SVG Icons">
            <a:extLst>
              <a:ext uri="{FF2B5EF4-FFF2-40B4-BE49-F238E27FC236}">
                <a16:creationId xmlns:a16="http://schemas.microsoft.com/office/drawing/2014/main" id="{E46EB961-2C85-4A93-A4CA-0F898143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315530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axi Driver Vector SVG Icon - SVG Repo Free SVG Icons">
            <a:extLst>
              <a:ext uri="{FF2B5EF4-FFF2-40B4-BE49-F238E27FC236}">
                <a16:creationId xmlns:a16="http://schemas.microsoft.com/office/drawing/2014/main" id="{CB84044C-B0C4-4E80-8E86-96B918A5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3154053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Taxi Driver Vector SVG Icon - SVG Repo Free SVG Icons">
            <a:extLst>
              <a:ext uri="{FF2B5EF4-FFF2-40B4-BE49-F238E27FC236}">
                <a16:creationId xmlns:a16="http://schemas.microsoft.com/office/drawing/2014/main" id="{0974448B-4CB2-4F44-AF0A-07C17BEE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315405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axi Driver Vector SVG Icon - SVG Repo Free SVG Icons">
            <a:extLst>
              <a:ext uri="{FF2B5EF4-FFF2-40B4-BE49-F238E27FC236}">
                <a16:creationId xmlns:a16="http://schemas.microsoft.com/office/drawing/2014/main" id="{4A58C9F8-754E-4254-8C17-762CA6E43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390490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4D6B7364-62B6-4EDF-A9C6-85CCC0EE7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390365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axi Driver Vector SVG Icon - SVG Repo Free SVG Icons">
            <a:extLst>
              <a:ext uri="{FF2B5EF4-FFF2-40B4-BE49-F238E27FC236}">
                <a16:creationId xmlns:a16="http://schemas.microsoft.com/office/drawing/2014/main" id="{222D1A0A-5466-4A41-81E1-502D5879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390365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axi Driver Vector SVG Icon - SVG Repo Free SVG Icons">
            <a:extLst>
              <a:ext uri="{FF2B5EF4-FFF2-40B4-BE49-F238E27FC236}">
                <a16:creationId xmlns:a16="http://schemas.microsoft.com/office/drawing/2014/main" id="{9F0BFF8D-0132-489F-B7AD-C7795FAF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390490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axi Driver Vector SVG Icon - SVG Repo Free SVG Icons">
            <a:extLst>
              <a:ext uri="{FF2B5EF4-FFF2-40B4-BE49-F238E27FC236}">
                <a16:creationId xmlns:a16="http://schemas.microsoft.com/office/drawing/2014/main" id="{D7766CC2-805E-4B68-90E9-307E96C4F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390365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Taxi Driver Vector SVG Icon - SVG Repo Free SVG Icons">
            <a:extLst>
              <a:ext uri="{FF2B5EF4-FFF2-40B4-BE49-F238E27FC236}">
                <a16:creationId xmlns:a16="http://schemas.microsoft.com/office/drawing/2014/main" id="{940C1694-2112-4146-A3EC-C130CA5F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390127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Taxi Driver Vector SVG Icon - SVG Repo Free SVG Icons">
            <a:extLst>
              <a:ext uri="{FF2B5EF4-FFF2-40B4-BE49-F238E27FC236}">
                <a16:creationId xmlns:a16="http://schemas.microsoft.com/office/drawing/2014/main" id="{579B0526-7EEA-4B9B-A13C-38BA0914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3900023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Taxi Driver Vector SVG Icon - SVG Repo Free SVG Icons">
            <a:extLst>
              <a:ext uri="{FF2B5EF4-FFF2-40B4-BE49-F238E27FC236}">
                <a16:creationId xmlns:a16="http://schemas.microsoft.com/office/drawing/2014/main" id="{2CF3BBF2-8271-4134-B674-3A37C064B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390002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Taxi Driver Vector SVG Icon - SVG Repo Free SVG Icons">
            <a:extLst>
              <a:ext uri="{FF2B5EF4-FFF2-40B4-BE49-F238E27FC236}">
                <a16:creationId xmlns:a16="http://schemas.microsoft.com/office/drawing/2014/main" id="{4A0F9B61-C7A4-447A-B945-C5497D16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464474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D1E3D9FF-1500-44BD-8BD6-D9187303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464349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axi Driver Vector SVG Icon - SVG Repo Free SVG Icons">
            <a:extLst>
              <a:ext uri="{FF2B5EF4-FFF2-40B4-BE49-F238E27FC236}">
                <a16:creationId xmlns:a16="http://schemas.microsoft.com/office/drawing/2014/main" id="{71CFAF7E-E827-4A04-94A3-AECCC416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4643497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axi Driver Vector SVG Icon - SVG Repo Free SVG Icons">
            <a:extLst>
              <a:ext uri="{FF2B5EF4-FFF2-40B4-BE49-F238E27FC236}">
                <a16:creationId xmlns:a16="http://schemas.microsoft.com/office/drawing/2014/main" id="{2E744553-06FE-435F-B1AC-002B85FF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464474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Taxi Driver Vector SVG Icon - SVG Repo Free SVG Icons">
            <a:extLst>
              <a:ext uri="{FF2B5EF4-FFF2-40B4-BE49-F238E27FC236}">
                <a16:creationId xmlns:a16="http://schemas.microsoft.com/office/drawing/2014/main" id="{E16CE6AD-0220-472C-ADF9-616E7A8E2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464349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Taxi Driver Vector SVG Icon - SVG Repo Free SVG Icons">
            <a:extLst>
              <a:ext uri="{FF2B5EF4-FFF2-40B4-BE49-F238E27FC236}">
                <a16:creationId xmlns:a16="http://schemas.microsoft.com/office/drawing/2014/main" id="{92B3D333-1D39-4222-9C45-77C8CD65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464111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Taxi Driver Vector SVG Icon - SVG Repo Free SVG Icons">
            <a:extLst>
              <a:ext uri="{FF2B5EF4-FFF2-40B4-BE49-F238E27FC236}">
                <a16:creationId xmlns:a16="http://schemas.microsoft.com/office/drawing/2014/main" id="{F3CD9963-2D2D-473D-89D4-910882D25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463986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axi Driver Vector SVG Icon - SVG Repo Free SVG Icons">
            <a:extLst>
              <a:ext uri="{FF2B5EF4-FFF2-40B4-BE49-F238E27FC236}">
                <a16:creationId xmlns:a16="http://schemas.microsoft.com/office/drawing/2014/main" id="{55E88EA3-A9CA-4366-9C3D-8529C2DE9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463986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axi Driver Vector SVG Icon - SVG Repo Free SVG Icons">
            <a:extLst>
              <a:ext uri="{FF2B5EF4-FFF2-40B4-BE49-F238E27FC236}">
                <a16:creationId xmlns:a16="http://schemas.microsoft.com/office/drawing/2014/main" id="{33C06AE3-6815-44FB-A81D-57EF78F5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537845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06FCEB87-5647-489F-A21E-06130479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5377211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axi Driver Vector SVG Icon - SVG Repo Free SVG Icons">
            <a:extLst>
              <a:ext uri="{FF2B5EF4-FFF2-40B4-BE49-F238E27FC236}">
                <a16:creationId xmlns:a16="http://schemas.microsoft.com/office/drawing/2014/main" id="{1F3EB876-EE7E-4AAE-903D-39EE40A5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5377211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axi Driver Vector SVG Icon - SVG Repo Free SVG Icons">
            <a:extLst>
              <a:ext uri="{FF2B5EF4-FFF2-40B4-BE49-F238E27FC236}">
                <a16:creationId xmlns:a16="http://schemas.microsoft.com/office/drawing/2014/main" id="{42EFCF90-F95D-41B2-B849-2E4AA7E3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537845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axi Driver Vector SVG Icon - SVG Repo Free SVG Icons">
            <a:extLst>
              <a:ext uri="{FF2B5EF4-FFF2-40B4-BE49-F238E27FC236}">
                <a16:creationId xmlns:a16="http://schemas.microsoft.com/office/drawing/2014/main" id="{E7F2053F-1BFA-4D8C-BF79-8932DFE0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5377210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axi Driver Vector SVG Icon - SVG Repo Free SVG Icons">
            <a:extLst>
              <a:ext uri="{FF2B5EF4-FFF2-40B4-BE49-F238E27FC236}">
                <a16:creationId xmlns:a16="http://schemas.microsoft.com/office/drawing/2014/main" id="{7F3CBC56-58EB-4603-8CCF-7E38E2ECA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537482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axi Driver Vector SVG Icon - SVG Repo Free SVG Icons">
            <a:extLst>
              <a:ext uri="{FF2B5EF4-FFF2-40B4-BE49-F238E27FC236}">
                <a16:creationId xmlns:a16="http://schemas.microsoft.com/office/drawing/2014/main" id="{AD845477-F535-40AF-89A6-D502FC6A7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5373579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axi Driver Vector SVG Icon - SVG Repo Free SVG Icons">
            <a:extLst>
              <a:ext uri="{FF2B5EF4-FFF2-40B4-BE49-F238E27FC236}">
                <a16:creationId xmlns:a16="http://schemas.microsoft.com/office/drawing/2014/main" id="{44979B3C-6F36-47D4-BC6B-6489D6F8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5373578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A51D316-158A-4564-A75D-826D3B613298}"/>
              </a:ext>
            </a:extLst>
          </p:cNvPr>
          <p:cNvSpPr/>
          <p:nvPr/>
        </p:nvSpPr>
        <p:spPr>
          <a:xfrm rot="5400000">
            <a:off x="4183711" y="3816570"/>
            <a:ext cx="681844" cy="509379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pic>
        <p:nvPicPr>
          <p:cNvPr id="46" name="Picture 2" descr="Taxi Driver Vector SVG Icon - SVG Repo Free SVG Icons">
            <a:extLst>
              <a:ext uri="{FF2B5EF4-FFF2-40B4-BE49-F238E27FC236}">
                <a16:creationId xmlns:a16="http://schemas.microsoft.com/office/drawing/2014/main" id="{C579107A-E0BE-4CF6-8FD1-ECF21734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89" y="605890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05D92E14-5336-404E-813F-CDC9C0B8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079" y="605765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axi Driver Vector SVG Icon - SVG Repo Free SVG Icons">
            <a:extLst>
              <a:ext uri="{FF2B5EF4-FFF2-40B4-BE49-F238E27FC236}">
                <a16:creationId xmlns:a16="http://schemas.microsoft.com/office/drawing/2014/main" id="{F53F49A3-A437-4D2F-B6CC-1AE7BA6A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60" y="6057657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axi Driver Vector SVG Icon - SVG Repo Free SVG Icons">
            <a:extLst>
              <a:ext uri="{FF2B5EF4-FFF2-40B4-BE49-F238E27FC236}">
                <a16:creationId xmlns:a16="http://schemas.microsoft.com/office/drawing/2014/main" id="{1139B41C-B061-45C6-9F58-BC41CD31B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7" y="605890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axi Driver Vector SVG Icon - SVG Repo Free SVG Icons">
            <a:extLst>
              <a:ext uri="{FF2B5EF4-FFF2-40B4-BE49-F238E27FC236}">
                <a16:creationId xmlns:a16="http://schemas.microsoft.com/office/drawing/2014/main" id="{F0A2430C-AEB6-4B06-A6E0-A5B6D11A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74" y="6057656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axi Driver Vector SVG Icon - SVG Repo Free SVG Icons">
            <a:extLst>
              <a:ext uri="{FF2B5EF4-FFF2-40B4-BE49-F238E27FC236}">
                <a16:creationId xmlns:a16="http://schemas.microsoft.com/office/drawing/2014/main" id="{04F4E238-1030-4C97-9F64-89BD8730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37" y="6055272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axi Driver Vector SVG Icon - SVG Repo Free SVG Icons">
            <a:extLst>
              <a:ext uri="{FF2B5EF4-FFF2-40B4-BE49-F238E27FC236}">
                <a16:creationId xmlns:a16="http://schemas.microsoft.com/office/drawing/2014/main" id="{5964FA7F-3543-41F6-8868-11E554A9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08" y="6054025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axi Driver Vector SVG Icon - SVG Repo Free SVG Icons">
            <a:extLst>
              <a:ext uri="{FF2B5EF4-FFF2-40B4-BE49-F238E27FC236}">
                <a16:creationId xmlns:a16="http://schemas.microsoft.com/office/drawing/2014/main" id="{D5A31B91-204A-4B34-A2BA-55612395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2" y="6054024"/>
            <a:ext cx="536339" cy="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667C4069-4CC5-420C-B575-30A438DB7C30}"/>
              </a:ext>
            </a:extLst>
          </p:cNvPr>
          <p:cNvSpPr/>
          <p:nvPr/>
        </p:nvSpPr>
        <p:spPr>
          <a:xfrm>
            <a:off x="1088740" y="3029577"/>
            <a:ext cx="825854" cy="368901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pic>
        <p:nvPicPr>
          <p:cNvPr id="55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A9EF2D56-BCE5-4150-AC45-6AD0F845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315768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4DB9976A-41BF-4A2A-9330-EEB28ABE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3903655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B38E07C3-8297-4018-B1F4-58419FB6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464349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1F1755C7-96A3-4239-957E-E6130E3D7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5377211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Police Officer - Pictogram Security Guard Png, Transparent Png ...">
            <a:extLst>
              <a:ext uri="{FF2B5EF4-FFF2-40B4-BE49-F238E27FC236}">
                <a16:creationId xmlns:a16="http://schemas.microsoft.com/office/drawing/2014/main" id="{69C950DD-57D9-4360-893C-DAE277722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907" y="6057657"/>
            <a:ext cx="536339" cy="5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1AB539C-DB40-41F4-A7BA-ACC1E93A5979}"/>
                  </a:ext>
                </a:extLst>
              </p:cNvPr>
              <p:cNvSpPr/>
              <p:nvPr/>
            </p:nvSpPr>
            <p:spPr>
              <a:xfrm>
                <a:off x="7126602" y="3347670"/>
                <a:ext cx="4321824" cy="136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2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ru-RU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=0.42</a:t>
                </a: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1AB539C-DB40-41F4-A7BA-ACC1E93A5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602" y="3347670"/>
                <a:ext cx="4321824" cy="1363963"/>
              </a:xfrm>
              <a:prstGeom prst="rect">
                <a:avLst/>
              </a:prstGeom>
              <a:blipFill>
                <a:blip r:embed="rId9"/>
                <a:stretch>
                  <a:fillRect l="-3526" b="-13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F33104EE-E2E6-4A9F-8993-0AEA62A8358E}"/>
                  </a:ext>
                </a:extLst>
              </p:cNvPr>
              <p:cNvSpPr/>
              <p:nvPr/>
            </p:nvSpPr>
            <p:spPr>
              <a:xfrm>
                <a:off x="7134673" y="5068917"/>
                <a:ext cx="5109922" cy="1204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ru-RU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7/9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0.5∗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+0.2∗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</a:p>
              <a:p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= 0.58</a:t>
                </a:r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F33104EE-E2E6-4A9F-8993-0AEA62A83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73" y="5068917"/>
                <a:ext cx="5109922" cy="1204945"/>
              </a:xfrm>
              <a:prstGeom prst="rect">
                <a:avLst/>
              </a:prstGeom>
              <a:blipFill>
                <a:blip r:embed="rId10"/>
                <a:stretch>
                  <a:fillRect l="-2384" b="-13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2EBDF9A-BB4E-4003-A0E5-FCAAAA254A8A}"/>
              </a:ext>
            </a:extLst>
          </p:cNvPr>
          <p:cNvSpPr/>
          <p:nvPr/>
        </p:nvSpPr>
        <p:spPr>
          <a:xfrm>
            <a:off x="7219092" y="5134563"/>
            <a:ext cx="4670128" cy="15465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300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  <p:bldP spid="10" grpId="0" animBg="1"/>
      <p:bldP spid="11" grpId="0" animBg="1"/>
      <p:bldP spid="45" grpId="0" animBg="1"/>
      <p:bldP spid="54" grpId="0" animBg="1"/>
      <p:bldP spid="60" grpId="0"/>
      <p:bldP spid="61" grpId="0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10730063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Теорема Байеса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sym typeface="Montserrat"/>
              </a:rPr>
              <a:t>Байесовская Классификация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</a:rPr>
              <a:t>Дискриминантный анализ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2.04 Продвинутые модели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8382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EFF54E-9193-46E4-B112-8321E242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78" y="555654"/>
            <a:ext cx="9145016" cy="8277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1CE8F02A-5050-4FF2-AB50-E5D62D2B7D34}"/>
                  </a:ext>
                </a:extLst>
              </p:cNvPr>
              <p:cNvSpPr/>
              <p:nvPr/>
            </p:nvSpPr>
            <p:spPr>
              <a:xfrm>
                <a:off x="2855640" y="1384270"/>
                <a:ext cx="5028728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1CE8F02A-5050-4FF2-AB50-E5D62D2B7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1384270"/>
                <a:ext cx="5028728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941AF3B-E2A6-489A-853B-48AD5708666C}"/>
                  </a:ext>
                </a:extLst>
              </p:cNvPr>
              <p:cNvSpPr/>
              <p:nvPr/>
            </p:nvSpPr>
            <p:spPr>
              <a:xfrm>
                <a:off x="769266" y="2204367"/>
                <a:ext cx="6219651" cy="1154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28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941AF3B-E2A6-489A-853B-48AD57086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6" y="2204367"/>
                <a:ext cx="6219651" cy="1154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84AF6707-77E9-4E38-AC9C-816B838BB5B5}"/>
                  </a:ext>
                </a:extLst>
              </p:cNvPr>
              <p:cNvSpPr/>
              <p:nvPr/>
            </p:nvSpPr>
            <p:spPr>
              <a:xfrm>
                <a:off x="1998" y="3268434"/>
                <a:ext cx="743157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84AF6707-77E9-4E38-AC9C-816B838B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" y="3268434"/>
                <a:ext cx="74315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AAF461B-C81C-47AA-9018-3A6A3D811C8D}"/>
                  </a:ext>
                </a:extLst>
              </p:cNvPr>
              <p:cNvSpPr/>
              <p:nvPr/>
            </p:nvSpPr>
            <p:spPr>
              <a:xfrm>
                <a:off x="-53973" y="3928910"/>
                <a:ext cx="6165021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limLoc m:val="undOvr"/>
                              <m:grow m:val="on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AAF461B-C81C-47AA-9018-3A6A3D811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973" y="3928910"/>
                <a:ext cx="6165021" cy="11356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501E0C8-35B8-4859-85CE-1E6AC1B01917}"/>
                  </a:ext>
                </a:extLst>
              </p:cNvPr>
              <p:cNvSpPr/>
              <p:nvPr/>
            </p:nvSpPr>
            <p:spPr>
              <a:xfrm>
                <a:off x="5942587" y="3984272"/>
                <a:ext cx="5940152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501E0C8-35B8-4859-85CE-1E6AC1B01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87" y="3984272"/>
                <a:ext cx="5940152" cy="1268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E73EED8-EB03-4EB0-91ED-751AF96C9F39}"/>
                  </a:ext>
                </a:extLst>
              </p:cNvPr>
              <p:cNvSpPr/>
              <p:nvPr/>
            </p:nvSpPr>
            <p:spPr>
              <a:xfrm>
                <a:off x="2423592" y="5140307"/>
                <a:ext cx="6334385" cy="143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E73EED8-EB03-4EB0-91ED-751AF96C9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5140307"/>
                <a:ext cx="6334385" cy="1436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BBF81A-7649-4C64-B23C-A9E91578B5AD}"/>
                  </a:ext>
                </a:extLst>
              </p:cNvPr>
              <p:cNvSpPr/>
              <p:nvPr/>
            </p:nvSpPr>
            <p:spPr>
              <a:xfrm>
                <a:off x="7579414" y="1981143"/>
                <a:ext cx="4782656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BBF81A-7649-4C64-B23C-A9E91578B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4" y="1981143"/>
                <a:ext cx="4782656" cy="622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B86DCE6-9067-4E2C-BF6A-86BDC071F5A7}"/>
                  </a:ext>
                </a:extLst>
              </p:cNvPr>
              <p:cNvSpPr/>
              <p:nvPr/>
            </p:nvSpPr>
            <p:spPr>
              <a:xfrm>
                <a:off x="7680176" y="1382517"/>
                <a:ext cx="18006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B86DCE6-9067-4E2C-BF6A-86BDC071F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1382517"/>
                <a:ext cx="180062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548E66-1271-412F-9511-EC7B2E275B97}"/>
              </a:ext>
            </a:extLst>
          </p:cNvPr>
          <p:cNvSpPr/>
          <p:nvPr/>
        </p:nvSpPr>
        <p:spPr>
          <a:xfrm>
            <a:off x="7552144" y="3048484"/>
            <a:ext cx="5544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наивное предположение об условной независимости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160944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1E22F41-A1FC-4B81-858F-FEDCC0DF1B15}"/>
              </a:ext>
            </a:extLst>
          </p:cNvPr>
          <p:cNvSpPr txBox="1">
            <a:spLocks/>
          </p:cNvSpPr>
          <p:nvPr/>
        </p:nvSpPr>
        <p:spPr>
          <a:xfrm>
            <a:off x="1630554" y="550333"/>
            <a:ext cx="93610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597AF1-807D-408E-8185-596077E5B9BA}"/>
              </a:ext>
            </a:extLst>
          </p:cNvPr>
          <p:cNvSpPr/>
          <p:nvPr/>
        </p:nvSpPr>
        <p:spPr>
          <a:xfrm>
            <a:off x="1776863" y="1374672"/>
            <a:ext cx="9121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Пример - сообщения электронной почты</a:t>
            </a:r>
            <a:endParaRPr lang="en-US" sz="32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74CB1F7-7DDE-4701-B92A-81CE46E59C45}"/>
              </a:ext>
            </a:extLst>
          </p:cNvPr>
          <p:cNvGrpSpPr/>
          <p:nvPr/>
        </p:nvGrpSpPr>
        <p:grpSpPr>
          <a:xfrm>
            <a:off x="7130993" y="5434070"/>
            <a:ext cx="884920" cy="539249"/>
            <a:chOff x="878768" y="2817743"/>
            <a:chExt cx="1296145" cy="79208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EE46EF2-A8D2-42A9-A43A-9BCED286167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10" name="Равнобедренный треугольник 9">
              <a:extLst>
                <a:ext uri="{FF2B5EF4-FFF2-40B4-BE49-F238E27FC236}">
                  <a16:creationId xmlns:a16="http://schemas.microsoft.com/office/drawing/2014/main" id="{A5F8C25D-CD05-4C87-B5EB-6646D88BFF09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CDC6A39-C99E-4BFA-A3B4-85FBF52AECC6}"/>
              </a:ext>
            </a:extLst>
          </p:cNvPr>
          <p:cNvGrpSpPr/>
          <p:nvPr/>
        </p:nvGrpSpPr>
        <p:grpSpPr>
          <a:xfrm>
            <a:off x="6486715" y="4729759"/>
            <a:ext cx="884920" cy="539249"/>
            <a:chOff x="878768" y="2817743"/>
            <a:chExt cx="1296145" cy="79208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D840803-D397-474B-BE9F-E3BB5813AC6D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13" name="Равнобедренный треугольник 12">
              <a:extLst>
                <a:ext uri="{FF2B5EF4-FFF2-40B4-BE49-F238E27FC236}">
                  <a16:creationId xmlns:a16="http://schemas.microsoft.com/office/drawing/2014/main" id="{C3EF0F70-7241-4ECA-A685-C5EB35A98D44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B9EF754-9E8E-4692-B55B-C57A93602F8E}"/>
              </a:ext>
            </a:extLst>
          </p:cNvPr>
          <p:cNvGrpSpPr/>
          <p:nvPr/>
        </p:nvGrpSpPr>
        <p:grpSpPr>
          <a:xfrm>
            <a:off x="6313206" y="5891711"/>
            <a:ext cx="884920" cy="539249"/>
            <a:chOff x="878768" y="2817743"/>
            <a:chExt cx="1296145" cy="792088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A608A82B-6D48-4A92-B9D8-2BF08F28A06F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16" name="Равнобедренный треугольник 15">
              <a:extLst>
                <a:ext uri="{FF2B5EF4-FFF2-40B4-BE49-F238E27FC236}">
                  <a16:creationId xmlns:a16="http://schemas.microsoft.com/office/drawing/2014/main" id="{6EA0527E-7814-4787-B2E6-761D1CEB02F7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088A705-2370-45EB-892C-9A46BD0B9A0E}"/>
              </a:ext>
            </a:extLst>
          </p:cNvPr>
          <p:cNvGrpSpPr/>
          <p:nvPr/>
        </p:nvGrpSpPr>
        <p:grpSpPr>
          <a:xfrm>
            <a:off x="4562025" y="5118856"/>
            <a:ext cx="884920" cy="539249"/>
            <a:chOff x="878768" y="2817743"/>
            <a:chExt cx="1296145" cy="79208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D7B6DF2-8B4E-4D36-B62B-6613DAC26035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19" name="Равнобедренный треугольник 18">
              <a:extLst>
                <a:ext uri="{FF2B5EF4-FFF2-40B4-BE49-F238E27FC236}">
                  <a16:creationId xmlns:a16="http://schemas.microsoft.com/office/drawing/2014/main" id="{8D2F724F-F00F-4349-816B-04B723D122C7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EFB1B230-6FAB-49F4-B4A8-015797D93352}"/>
              </a:ext>
            </a:extLst>
          </p:cNvPr>
          <p:cNvGrpSpPr/>
          <p:nvPr/>
        </p:nvGrpSpPr>
        <p:grpSpPr>
          <a:xfrm>
            <a:off x="1744962" y="2291401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54B3B48-432B-490F-A34A-D1872AC8A07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22" name="Равнобедренный треугольник 21">
              <a:extLst>
                <a:ext uri="{FF2B5EF4-FFF2-40B4-BE49-F238E27FC236}">
                  <a16:creationId xmlns:a16="http://schemas.microsoft.com/office/drawing/2014/main" id="{18C4DBC5-A316-4683-95C2-DF4A7C15DCEA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C2B57F34-BC19-4C08-9ADB-4A27C1291681}"/>
              </a:ext>
            </a:extLst>
          </p:cNvPr>
          <p:cNvGrpSpPr/>
          <p:nvPr/>
        </p:nvGrpSpPr>
        <p:grpSpPr>
          <a:xfrm>
            <a:off x="1718388" y="3058992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C64AD536-C708-4CEE-B3F8-C070C586D91F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id="{DF9A6C76-479B-4049-A0E8-AF717808F7EA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3C898DB-CA37-4DB8-A368-AEDC4F5B9C7A}"/>
              </a:ext>
            </a:extLst>
          </p:cNvPr>
          <p:cNvGrpSpPr/>
          <p:nvPr/>
        </p:nvGrpSpPr>
        <p:grpSpPr>
          <a:xfrm>
            <a:off x="2420448" y="2576522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A8BB52B7-2D83-4201-8273-3AED97EDD5FB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28" name="Равнобедренный треугольник 27">
              <a:extLst>
                <a:ext uri="{FF2B5EF4-FFF2-40B4-BE49-F238E27FC236}">
                  <a16:creationId xmlns:a16="http://schemas.microsoft.com/office/drawing/2014/main" id="{CA84BE04-BE11-4151-8069-1608B23619A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597E651-1708-492F-8AAE-389E3A03D3B5}"/>
              </a:ext>
            </a:extLst>
          </p:cNvPr>
          <p:cNvGrpSpPr/>
          <p:nvPr/>
        </p:nvGrpSpPr>
        <p:grpSpPr>
          <a:xfrm>
            <a:off x="3674367" y="2628828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70388E23-D7B6-4676-9CE6-27E8F357666C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31" name="Равнобедренный треугольник 30">
              <a:extLst>
                <a:ext uri="{FF2B5EF4-FFF2-40B4-BE49-F238E27FC236}">
                  <a16:creationId xmlns:a16="http://schemas.microsoft.com/office/drawing/2014/main" id="{1F6F978B-2E75-4721-AC51-2FD0F120E249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911BF123-B1A9-46B4-80BD-CBD093468401}"/>
              </a:ext>
            </a:extLst>
          </p:cNvPr>
          <p:cNvGrpSpPr/>
          <p:nvPr/>
        </p:nvGrpSpPr>
        <p:grpSpPr>
          <a:xfrm>
            <a:off x="2725280" y="3003429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6FF1FC6-16E6-475C-B1DD-E81B42C438A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34" name="Равнобедренный треугольник 33">
              <a:extLst>
                <a:ext uri="{FF2B5EF4-FFF2-40B4-BE49-F238E27FC236}">
                  <a16:creationId xmlns:a16="http://schemas.microsoft.com/office/drawing/2014/main" id="{48D9D1BA-D882-4A5B-B884-6C6D1FF1CBE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C4A2C8F-42D3-4E8D-B96F-312EB1C20582}"/>
              </a:ext>
            </a:extLst>
          </p:cNvPr>
          <p:cNvGrpSpPr/>
          <p:nvPr/>
        </p:nvGrpSpPr>
        <p:grpSpPr>
          <a:xfrm>
            <a:off x="4369607" y="3050772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D7B78564-E63B-4FC4-AC33-8A69A9A61830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38" name="Равнобедренный треугольник 37">
              <a:extLst>
                <a:ext uri="{FF2B5EF4-FFF2-40B4-BE49-F238E27FC236}">
                  <a16:creationId xmlns:a16="http://schemas.microsoft.com/office/drawing/2014/main" id="{D09472ED-830E-49D2-B041-EDE80ADFFFC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49398AC-3D29-4F49-B8DC-13AD04B5D2B4}"/>
              </a:ext>
            </a:extLst>
          </p:cNvPr>
          <p:cNvGrpSpPr/>
          <p:nvPr/>
        </p:nvGrpSpPr>
        <p:grpSpPr>
          <a:xfrm>
            <a:off x="2131902" y="3372482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E0E0044-5F4F-4A41-BECB-A956F9282C52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41" name="Равнобедренный треугольник 40">
              <a:extLst>
                <a:ext uri="{FF2B5EF4-FFF2-40B4-BE49-F238E27FC236}">
                  <a16:creationId xmlns:a16="http://schemas.microsoft.com/office/drawing/2014/main" id="{D32C9CC1-906C-4EF2-93FF-8B4D836992A4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9B0322AA-FF4D-4C42-98AB-4F0BCD858F29}"/>
              </a:ext>
            </a:extLst>
          </p:cNvPr>
          <p:cNvGrpSpPr/>
          <p:nvPr/>
        </p:nvGrpSpPr>
        <p:grpSpPr>
          <a:xfrm>
            <a:off x="3472572" y="3359199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D2EF99AF-8294-466B-AAB1-100DFC3EFFD1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44" name="Равнобедренный треугольник 43">
              <a:extLst>
                <a:ext uri="{FF2B5EF4-FFF2-40B4-BE49-F238E27FC236}">
                  <a16:creationId xmlns:a16="http://schemas.microsoft.com/office/drawing/2014/main" id="{1373901A-688B-4597-A9E6-D68DE91EBDC7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DCB2D98E-070E-4A0C-8568-31A5EE543BCA}"/>
              </a:ext>
            </a:extLst>
          </p:cNvPr>
          <p:cNvGrpSpPr/>
          <p:nvPr/>
        </p:nvGrpSpPr>
        <p:grpSpPr>
          <a:xfrm>
            <a:off x="4373680" y="2291400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CF7234EC-5728-4778-850F-6449A304800F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47" name="Равнобедренный треугольник 46">
              <a:extLst>
                <a:ext uri="{FF2B5EF4-FFF2-40B4-BE49-F238E27FC236}">
                  <a16:creationId xmlns:a16="http://schemas.microsoft.com/office/drawing/2014/main" id="{D4FAB0E1-24D1-4498-AEB8-699A9B6FF39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EF762F53-4463-4765-BD6E-393C8122C9DC}"/>
              </a:ext>
            </a:extLst>
          </p:cNvPr>
          <p:cNvGrpSpPr/>
          <p:nvPr/>
        </p:nvGrpSpPr>
        <p:grpSpPr>
          <a:xfrm>
            <a:off x="3154354" y="2260905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A161DA69-DFFB-4B74-8406-91B6C4C297AD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50" name="Равнобедренный треугольник 49">
              <a:extLst>
                <a:ext uri="{FF2B5EF4-FFF2-40B4-BE49-F238E27FC236}">
                  <a16:creationId xmlns:a16="http://schemas.microsoft.com/office/drawing/2014/main" id="{DF5F488F-0EC6-44DC-93A6-B47A3BB1625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C8AE36B-EFF0-4C1B-807E-75A0559C2D9D}"/>
              </a:ext>
            </a:extLst>
          </p:cNvPr>
          <p:cNvGrpSpPr/>
          <p:nvPr/>
        </p:nvGrpSpPr>
        <p:grpSpPr>
          <a:xfrm>
            <a:off x="9253940" y="2392133"/>
            <a:ext cx="884920" cy="539249"/>
            <a:chOff x="878768" y="2817743"/>
            <a:chExt cx="1296145" cy="792088"/>
          </a:xfrm>
        </p:grpSpPr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1B7DCDEB-85F8-4129-9DB7-663A2582AAD2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53" name="Равнобедренный треугольник 52">
              <a:extLst>
                <a:ext uri="{FF2B5EF4-FFF2-40B4-BE49-F238E27FC236}">
                  <a16:creationId xmlns:a16="http://schemas.microsoft.com/office/drawing/2014/main" id="{CE5E59FB-3E8A-4DB6-BDC9-026D809FF38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DA1B453C-93E4-46EB-9048-6225EC23C529}"/>
              </a:ext>
            </a:extLst>
          </p:cNvPr>
          <p:cNvGrpSpPr/>
          <p:nvPr/>
        </p:nvGrpSpPr>
        <p:grpSpPr>
          <a:xfrm>
            <a:off x="8092824" y="3020732"/>
            <a:ext cx="884920" cy="539249"/>
            <a:chOff x="878768" y="2817743"/>
            <a:chExt cx="1296145" cy="792088"/>
          </a:xfrm>
        </p:grpSpPr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E7BBAAD9-ECD8-4181-8B19-81B77461EB3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56" name="Равнобедренный треугольник 55">
              <a:extLst>
                <a:ext uri="{FF2B5EF4-FFF2-40B4-BE49-F238E27FC236}">
                  <a16:creationId xmlns:a16="http://schemas.microsoft.com/office/drawing/2014/main" id="{F99CEA05-3E36-47C0-9CF0-56585B1B6DF3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B8BBCEA5-6B4A-4AFB-9901-E9B0D1CB28C4}"/>
              </a:ext>
            </a:extLst>
          </p:cNvPr>
          <p:cNvGrpSpPr/>
          <p:nvPr/>
        </p:nvGrpSpPr>
        <p:grpSpPr>
          <a:xfrm>
            <a:off x="9282744" y="3029680"/>
            <a:ext cx="884920" cy="539249"/>
            <a:chOff x="878768" y="2817743"/>
            <a:chExt cx="1296145" cy="792088"/>
          </a:xfrm>
        </p:grpSpPr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ED0B8283-454F-4C2D-9A39-1AC7E3553A8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59" name="Равнобедренный треугольник 58">
              <a:extLst>
                <a:ext uri="{FF2B5EF4-FFF2-40B4-BE49-F238E27FC236}">
                  <a16:creationId xmlns:a16="http://schemas.microsoft.com/office/drawing/2014/main" id="{30CC8D49-72D4-444E-9B32-AFA9D9847D0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59C3A70C-10B2-408B-9D52-D8051F1461B7}"/>
              </a:ext>
            </a:extLst>
          </p:cNvPr>
          <p:cNvGrpSpPr/>
          <p:nvPr/>
        </p:nvGrpSpPr>
        <p:grpSpPr>
          <a:xfrm>
            <a:off x="8064188" y="2360078"/>
            <a:ext cx="884920" cy="539249"/>
            <a:chOff x="878768" y="2817743"/>
            <a:chExt cx="1296145" cy="792088"/>
          </a:xfrm>
        </p:grpSpPr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46BB52CC-FF5B-461C-B5CA-8F1188AF31A0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62" name="Равнобедренный треугольник 61">
              <a:extLst>
                <a:ext uri="{FF2B5EF4-FFF2-40B4-BE49-F238E27FC236}">
                  <a16:creationId xmlns:a16="http://schemas.microsoft.com/office/drawing/2014/main" id="{54926EA4-F997-4F22-BAEA-ECC623F68018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48B8FC9F-6228-499B-BD7E-038840DDA3C9}"/>
              </a:ext>
            </a:extLst>
          </p:cNvPr>
          <p:cNvGrpSpPr/>
          <p:nvPr/>
        </p:nvGrpSpPr>
        <p:grpSpPr>
          <a:xfrm>
            <a:off x="8658980" y="2657233"/>
            <a:ext cx="884920" cy="539249"/>
            <a:chOff x="878768" y="2817743"/>
            <a:chExt cx="1296145" cy="792088"/>
          </a:xfrm>
        </p:grpSpPr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1D5A7FF6-77F7-4CCE-A812-BB73A8C32F14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F3B7B4C0-8A5F-4582-A7D0-583756C4327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6086062C-0DCB-4903-B52C-B1E555BBD5F6}"/>
              </a:ext>
            </a:extLst>
          </p:cNvPr>
          <p:cNvGrpSpPr/>
          <p:nvPr/>
        </p:nvGrpSpPr>
        <p:grpSpPr>
          <a:xfrm>
            <a:off x="4248484" y="4822776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9C140DC4-D9C7-4115-B4CB-49ECF50902AB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ontserrat" panose="00000500000000000000" pitchFamily="2" charset="-52"/>
              </a:endParaRPr>
            </a:p>
          </p:txBody>
        </p:sp>
        <p:sp>
          <p:nvSpPr>
            <p:cNvPr id="68" name="Равнобедренный треугольник 67">
              <a:extLst>
                <a:ext uri="{FF2B5EF4-FFF2-40B4-BE49-F238E27FC236}">
                  <a16:creationId xmlns:a16="http://schemas.microsoft.com/office/drawing/2014/main" id="{C2ECBCCE-1FE3-419E-9701-A25E920452F7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3AC156E6-7219-49E6-A87F-D7384DF5A055}"/>
              </a:ext>
            </a:extLst>
          </p:cNvPr>
          <p:cNvGrpSpPr/>
          <p:nvPr/>
        </p:nvGrpSpPr>
        <p:grpSpPr>
          <a:xfrm>
            <a:off x="3655106" y="5401156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3C8B8834-1821-4371-92B1-09BC7550EE83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71" name="Равнобедренный треугольник 70">
              <a:extLst>
                <a:ext uri="{FF2B5EF4-FFF2-40B4-BE49-F238E27FC236}">
                  <a16:creationId xmlns:a16="http://schemas.microsoft.com/office/drawing/2014/main" id="{F7002B76-B6D4-4CA1-B57A-8FA5600CED39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96D24C1D-E552-48B1-B1F0-FC7D163554EE}"/>
              </a:ext>
            </a:extLst>
          </p:cNvPr>
          <p:cNvGrpSpPr/>
          <p:nvPr/>
        </p:nvGrpSpPr>
        <p:grpSpPr>
          <a:xfrm>
            <a:off x="5767344" y="4814189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ACC0D30A-7228-4B6B-9688-11BB68423A6E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74" name="Равнобедренный треугольник 73">
              <a:extLst>
                <a:ext uri="{FF2B5EF4-FFF2-40B4-BE49-F238E27FC236}">
                  <a16:creationId xmlns:a16="http://schemas.microsoft.com/office/drawing/2014/main" id="{BC1D9FE9-C14B-40CB-B998-D9EA0DA2A11F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A7CCDF5C-C739-4864-B978-B7279787F858}"/>
              </a:ext>
            </a:extLst>
          </p:cNvPr>
          <p:cNvGrpSpPr/>
          <p:nvPr/>
        </p:nvGrpSpPr>
        <p:grpSpPr>
          <a:xfrm>
            <a:off x="7958852" y="5480969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64F5D46C-D989-42D4-AE1D-696F605342CC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77" name="Равнобедренный треугольник 76">
              <a:extLst>
                <a:ext uri="{FF2B5EF4-FFF2-40B4-BE49-F238E27FC236}">
                  <a16:creationId xmlns:a16="http://schemas.microsoft.com/office/drawing/2014/main" id="{97294703-6E34-4F0A-A2A8-DA8233AC2805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492A95B8-465B-4936-B215-F4D5EFF99326}"/>
              </a:ext>
            </a:extLst>
          </p:cNvPr>
          <p:cNvGrpSpPr/>
          <p:nvPr/>
        </p:nvGrpSpPr>
        <p:grpSpPr>
          <a:xfrm>
            <a:off x="6311075" y="5410163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A7ADA7D0-D572-4B25-9F44-E5D4E7CAF01A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80" name="Равнобедренный треугольник 79">
              <a:extLst>
                <a:ext uri="{FF2B5EF4-FFF2-40B4-BE49-F238E27FC236}">
                  <a16:creationId xmlns:a16="http://schemas.microsoft.com/office/drawing/2014/main" id="{217FE802-1692-44AE-A4AF-74D06767A20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9D53E0CA-7EF1-431A-B978-EC69A2E78B74}"/>
              </a:ext>
            </a:extLst>
          </p:cNvPr>
          <p:cNvGrpSpPr/>
          <p:nvPr/>
        </p:nvGrpSpPr>
        <p:grpSpPr>
          <a:xfrm>
            <a:off x="4182016" y="6068034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519C0D5D-8D16-4517-B048-7D4BFAC62A3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83" name="Равнобедренный треугольник 82">
              <a:extLst>
                <a:ext uri="{FF2B5EF4-FFF2-40B4-BE49-F238E27FC236}">
                  <a16:creationId xmlns:a16="http://schemas.microsoft.com/office/drawing/2014/main" id="{84C701D3-EA81-4C28-A3DC-D71EB5D13809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6F2F20BF-C089-4EBE-9A47-10DA23721534}"/>
              </a:ext>
            </a:extLst>
          </p:cNvPr>
          <p:cNvGrpSpPr/>
          <p:nvPr/>
        </p:nvGrpSpPr>
        <p:grpSpPr>
          <a:xfrm>
            <a:off x="4831363" y="5418886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DA2BE624-46D4-4B5F-AB3F-53A54AB26151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86" name="Равнобедренный треугольник 85">
              <a:extLst>
                <a:ext uri="{FF2B5EF4-FFF2-40B4-BE49-F238E27FC236}">
                  <a16:creationId xmlns:a16="http://schemas.microsoft.com/office/drawing/2014/main" id="{10820C89-6483-4C76-B82F-E45F733E66C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A29CEAF-8FC0-43CA-9BD3-124F090BF748}"/>
              </a:ext>
            </a:extLst>
          </p:cNvPr>
          <p:cNvGrpSpPr/>
          <p:nvPr/>
        </p:nvGrpSpPr>
        <p:grpSpPr>
          <a:xfrm>
            <a:off x="7130994" y="6068033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FDAF93B5-EB9F-490C-BC5D-643A65356431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89" name="Равнобедренный треугольник 88">
              <a:extLst>
                <a:ext uri="{FF2B5EF4-FFF2-40B4-BE49-F238E27FC236}">
                  <a16:creationId xmlns:a16="http://schemas.microsoft.com/office/drawing/2014/main" id="{E5F246AE-8828-47F4-8C3A-8B37C8E8641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F7E12763-711D-4436-9651-9FCA64B4F1B9}"/>
              </a:ext>
            </a:extLst>
          </p:cNvPr>
          <p:cNvGrpSpPr/>
          <p:nvPr/>
        </p:nvGrpSpPr>
        <p:grpSpPr>
          <a:xfrm>
            <a:off x="5492564" y="6078488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B3178B58-8821-49CE-B3A5-B5FB707E97C6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92" name="Равнобедренный треугольник 91">
              <a:extLst>
                <a:ext uri="{FF2B5EF4-FFF2-40B4-BE49-F238E27FC236}">
                  <a16:creationId xmlns:a16="http://schemas.microsoft.com/office/drawing/2014/main" id="{35E60F50-C710-4F3D-A327-BCDA01BBB95D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96A20B4E-0F55-438A-9052-A0A43B314ACA}"/>
              </a:ext>
            </a:extLst>
          </p:cNvPr>
          <p:cNvGrpSpPr/>
          <p:nvPr/>
        </p:nvGrpSpPr>
        <p:grpSpPr>
          <a:xfrm>
            <a:off x="7206090" y="4807802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225CDC3A-6827-4F32-B8D2-9639FE4CFB11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95" name="Равнобедренный треугольник 94">
              <a:extLst>
                <a:ext uri="{FF2B5EF4-FFF2-40B4-BE49-F238E27FC236}">
                  <a16:creationId xmlns:a16="http://schemas.microsoft.com/office/drawing/2014/main" id="{5EDBBDB9-1049-477C-9BD9-C044C0CE2728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C9760F20-01E7-4EE9-9C06-678B9F570A78}"/>
              </a:ext>
            </a:extLst>
          </p:cNvPr>
          <p:cNvGrpSpPr/>
          <p:nvPr/>
        </p:nvGrpSpPr>
        <p:grpSpPr>
          <a:xfrm>
            <a:off x="4841314" y="5863912"/>
            <a:ext cx="884920" cy="539249"/>
            <a:chOff x="878768" y="2817743"/>
            <a:chExt cx="1296145" cy="792088"/>
          </a:xfrm>
        </p:grpSpPr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1632C669-6272-475A-A361-65AEDB5420B6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98" name="Равнобедренный треугольник 97">
              <a:extLst>
                <a:ext uri="{FF2B5EF4-FFF2-40B4-BE49-F238E27FC236}">
                  <a16:creationId xmlns:a16="http://schemas.microsoft.com/office/drawing/2014/main" id="{8BE37DBF-0705-4BBC-B688-13FA54971C31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F2CFFFA7-B283-49AA-B498-A47BE18668C3}"/>
              </a:ext>
            </a:extLst>
          </p:cNvPr>
          <p:cNvSpPr/>
          <p:nvPr/>
        </p:nvSpPr>
        <p:spPr>
          <a:xfrm>
            <a:off x="1178554" y="3917953"/>
            <a:ext cx="5859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ru-RU" sz="3200" dirty="0">
                <a:solidFill>
                  <a:srgbClr val="0070C0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Нормальные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”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сообщения</a:t>
            </a:r>
            <a:endParaRPr lang="en-US" sz="32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53929A7C-9E3A-4A41-B122-4E7C98BE4F20}"/>
              </a:ext>
            </a:extLst>
          </p:cNvPr>
          <p:cNvSpPr/>
          <p:nvPr/>
        </p:nvSpPr>
        <p:spPr>
          <a:xfrm>
            <a:off x="8506647" y="3736051"/>
            <a:ext cx="1317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Спам</a:t>
            </a:r>
            <a:endParaRPr lang="en-US" sz="32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7E51BAD-ED03-48A1-A669-49DDACB5B719}"/>
              </a:ext>
            </a:extLst>
          </p:cNvPr>
          <p:cNvSpPr txBox="1">
            <a:spLocks/>
          </p:cNvSpPr>
          <p:nvPr/>
        </p:nvSpPr>
        <p:spPr>
          <a:xfrm>
            <a:off x="1831503" y="540600"/>
            <a:ext cx="93610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594609-135E-4D12-9109-CBC7A1ACF8FE}"/>
              </a:ext>
            </a:extLst>
          </p:cNvPr>
          <p:cNvSpPr/>
          <p:nvPr/>
        </p:nvSpPr>
        <p:spPr>
          <a:xfrm>
            <a:off x="3911515" y="1234244"/>
            <a:ext cx="3889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Пример - признаки</a:t>
            </a:r>
            <a:endParaRPr lang="en-US" sz="28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2" descr="r/dataisbeautiful - Trump vs. Biden Facebook Ad Copies Wordcloud [OC]">
            <a:extLst>
              <a:ext uri="{FF2B5EF4-FFF2-40B4-BE49-F238E27FC236}">
                <a16:creationId xmlns:a16="http://schemas.microsoft.com/office/drawing/2014/main" id="{0BFF77AB-4F8F-4E74-9F6B-1589D45E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833" y="2439749"/>
            <a:ext cx="8201776" cy="410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C5A9203-AD0A-4984-9C71-58ED3C73FA04}"/>
              </a:ext>
            </a:extLst>
          </p:cNvPr>
          <p:cNvSpPr/>
          <p:nvPr/>
        </p:nvSpPr>
        <p:spPr>
          <a:xfrm>
            <a:off x="2686581" y="1789014"/>
            <a:ext cx="6567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Признак - частоты ключевых слов</a:t>
            </a:r>
            <a:endParaRPr lang="en-US" sz="28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D06C40B-8C2B-461D-B056-3186E53BD49A}"/>
              </a:ext>
            </a:extLst>
          </p:cNvPr>
          <p:cNvSpPr/>
          <p:nvPr/>
        </p:nvSpPr>
        <p:spPr>
          <a:xfrm>
            <a:off x="428237" y="3611392"/>
            <a:ext cx="297228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Облако Слов</a:t>
            </a:r>
          </a:p>
          <a:p>
            <a:pPr algn="ctr"/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Cloud of Words</a:t>
            </a:r>
            <a:endParaRPr lang="en-US" sz="28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8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AFDC578-3672-4900-8042-30AAF26178E2}"/>
              </a:ext>
            </a:extLst>
          </p:cNvPr>
          <p:cNvSpPr txBox="1">
            <a:spLocks/>
          </p:cNvSpPr>
          <p:nvPr/>
        </p:nvSpPr>
        <p:spPr>
          <a:xfrm>
            <a:off x="1752775" y="544172"/>
            <a:ext cx="91393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9AC454-379D-449F-8084-BCCE4C3330E8}"/>
              </a:ext>
            </a:extLst>
          </p:cNvPr>
          <p:cNvSpPr/>
          <p:nvPr/>
        </p:nvSpPr>
        <p:spPr>
          <a:xfrm>
            <a:off x="2812590" y="1202092"/>
            <a:ext cx="6474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Пример – Расчет правдоподобия</a:t>
            </a:r>
            <a:endParaRPr lang="en-US" sz="28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0E55429D-0E66-48C5-B08C-B057E3A0C45E}"/>
                  </a:ext>
                </a:extLst>
              </p:cNvPr>
              <p:cNvSpPr/>
              <p:nvPr/>
            </p:nvSpPr>
            <p:spPr>
              <a:xfrm>
                <a:off x="7917144" y="1789571"/>
                <a:ext cx="4320480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8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8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0E55429D-0E66-48C5-B08C-B057E3A0C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144" y="1789571"/>
                <a:ext cx="4320480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A1E228AB-5DA5-41A8-A0AC-E5B6BEC953BE}"/>
              </a:ext>
            </a:extLst>
          </p:cNvPr>
          <p:cNvSpPr/>
          <p:nvPr/>
        </p:nvSpPr>
        <p:spPr>
          <a:xfrm>
            <a:off x="9771604" y="1781862"/>
            <a:ext cx="1440160" cy="57765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E4055EB-C533-46A2-AE24-1753A40440F6}"/>
              </a:ext>
            </a:extLst>
          </p:cNvPr>
          <p:cNvGrpSpPr/>
          <p:nvPr/>
        </p:nvGrpSpPr>
        <p:grpSpPr>
          <a:xfrm>
            <a:off x="746041" y="1956639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9F193BE-DA69-4383-AE80-3DD5E53DF9EF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12" name="Равнобедренный треугольник 11">
              <a:extLst>
                <a:ext uri="{FF2B5EF4-FFF2-40B4-BE49-F238E27FC236}">
                  <a16:creationId xmlns:a16="http://schemas.microsoft.com/office/drawing/2014/main" id="{4419EF4B-25EB-46E5-BE13-322C978B2880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D57CFF1-A78F-47AE-A9F1-877178420C46}"/>
              </a:ext>
            </a:extLst>
          </p:cNvPr>
          <p:cNvGrpSpPr/>
          <p:nvPr/>
        </p:nvGrpSpPr>
        <p:grpSpPr>
          <a:xfrm>
            <a:off x="746040" y="2993803"/>
            <a:ext cx="884920" cy="539249"/>
            <a:chOff x="878768" y="2817743"/>
            <a:chExt cx="1296145" cy="79208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8AEDB99-DC8A-406F-A84F-63D9CD2FC61D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15" name="Равнобедренный треугольник 14">
              <a:extLst>
                <a:ext uri="{FF2B5EF4-FFF2-40B4-BE49-F238E27FC236}">
                  <a16:creationId xmlns:a16="http://schemas.microsoft.com/office/drawing/2014/main" id="{ABFAA08F-CABD-470C-833A-24C927782AE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13791C1-5453-4461-AF7F-788F69160E05}"/>
              </a:ext>
            </a:extLst>
          </p:cNvPr>
          <p:cNvSpPr/>
          <p:nvPr/>
        </p:nvSpPr>
        <p:spPr>
          <a:xfrm>
            <a:off x="2255716" y="3334195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</a:rPr>
              <a:t>Уважаемый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717B7E-2B4B-410E-A011-DE777C298C11}"/>
              </a:ext>
            </a:extLst>
          </p:cNvPr>
          <p:cNvSpPr/>
          <p:nvPr/>
        </p:nvSpPr>
        <p:spPr>
          <a:xfrm>
            <a:off x="5212886" y="3390045"/>
            <a:ext cx="1274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</a:rPr>
              <a:t>Друг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9660B90-CA2B-4F00-873D-3F84DE72DCD4}"/>
              </a:ext>
            </a:extLst>
          </p:cNvPr>
          <p:cNvSpPr/>
          <p:nvPr/>
        </p:nvSpPr>
        <p:spPr>
          <a:xfrm>
            <a:off x="6772698" y="3425463"/>
            <a:ext cx="1497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</a:rPr>
              <a:t>Обед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78225FB-E980-4516-A796-18881A14E728}"/>
              </a:ext>
            </a:extLst>
          </p:cNvPr>
          <p:cNvSpPr/>
          <p:nvPr/>
        </p:nvSpPr>
        <p:spPr>
          <a:xfrm>
            <a:off x="7951625" y="3414226"/>
            <a:ext cx="2494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</a:rPr>
              <a:t>Деньги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C498567-3BEB-4A20-977A-7A0DFA557541}"/>
              </a:ext>
            </a:extLst>
          </p:cNvPr>
          <p:cNvSpPr/>
          <p:nvPr/>
        </p:nvSpPr>
        <p:spPr>
          <a:xfrm>
            <a:off x="3129651" y="201860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595833E-EE0B-4BC1-A39C-038030A3B4B8}"/>
              </a:ext>
            </a:extLst>
          </p:cNvPr>
          <p:cNvSpPr/>
          <p:nvPr/>
        </p:nvSpPr>
        <p:spPr>
          <a:xfrm>
            <a:off x="3282051" y="217100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3250013-E2C6-46FF-BC85-9048A0C74041}"/>
              </a:ext>
            </a:extLst>
          </p:cNvPr>
          <p:cNvSpPr/>
          <p:nvPr/>
        </p:nvSpPr>
        <p:spPr>
          <a:xfrm>
            <a:off x="3434451" y="232340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D11EFAB-B008-4415-A8CE-4C14F0F83238}"/>
              </a:ext>
            </a:extLst>
          </p:cNvPr>
          <p:cNvSpPr/>
          <p:nvPr/>
        </p:nvSpPr>
        <p:spPr>
          <a:xfrm>
            <a:off x="3586851" y="247580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B0A2582-C449-4211-9939-36C6B29DD19E}"/>
              </a:ext>
            </a:extLst>
          </p:cNvPr>
          <p:cNvSpPr/>
          <p:nvPr/>
        </p:nvSpPr>
        <p:spPr>
          <a:xfrm>
            <a:off x="3739251" y="262820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C40EC86-08B1-4DD6-9CB2-5974F5D0B75D}"/>
              </a:ext>
            </a:extLst>
          </p:cNvPr>
          <p:cNvSpPr/>
          <p:nvPr/>
        </p:nvSpPr>
        <p:spPr>
          <a:xfrm>
            <a:off x="3891651" y="278060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720C795-D0AB-45D1-A837-8D27E5B2B782}"/>
              </a:ext>
            </a:extLst>
          </p:cNvPr>
          <p:cNvSpPr/>
          <p:nvPr/>
        </p:nvSpPr>
        <p:spPr>
          <a:xfrm>
            <a:off x="4044051" y="293300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1E8A5AD-3BE2-4D67-8DBC-3F25C32A800C}"/>
              </a:ext>
            </a:extLst>
          </p:cNvPr>
          <p:cNvSpPr/>
          <p:nvPr/>
        </p:nvSpPr>
        <p:spPr>
          <a:xfrm>
            <a:off x="4196451" y="308540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58E4979-F55E-4BAD-8EB7-A813B32DAA0F}"/>
              </a:ext>
            </a:extLst>
          </p:cNvPr>
          <p:cNvSpPr/>
          <p:nvPr/>
        </p:nvSpPr>
        <p:spPr>
          <a:xfrm>
            <a:off x="5015462" y="25983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A1B01FA-ECFB-4D4B-B2EA-C486C8072E4E}"/>
              </a:ext>
            </a:extLst>
          </p:cNvPr>
          <p:cNvSpPr/>
          <p:nvPr/>
        </p:nvSpPr>
        <p:spPr>
          <a:xfrm>
            <a:off x="8616280" y="329072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D9F5E27-4CD1-4FAD-A25A-54A91BFE6B37}"/>
              </a:ext>
            </a:extLst>
          </p:cNvPr>
          <p:cNvSpPr/>
          <p:nvPr/>
        </p:nvSpPr>
        <p:spPr>
          <a:xfrm>
            <a:off x="5167862" y="2750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97BD944-8812-4B01-BB06-30EFE43E7BCC}"/>
              </a:ext>
            </a:extLst>
          </p:cNvPr>
          <p:cNvSpPr/>
          <p:nvPr/>
        </p:nvSpPr>
        <p:spPr>
          <a:xfrm>
            <a:off x="5320262" y="29031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DFCC1CE-CCDB-4CBC-8747-EE3EA2E9D0F9}"/>
              </a:ext>
            </a:extLst>
          </p:cNvPr>
          <p:cNvSpPr/>
          <p:nvPr/>
        </p:nvSpPr>
        <p:spPr>
          <a:xfrm>
            <a:off x="5472662" y="30555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5514A0C-7675-49F4-8252-DEFC16FC124C}"/>
              </a:ext>
            </a:extLst>
          </p:cNvPr>
          <p:cNvSpPr/>
          <p:nvPr/>
        </p:nvSpPr>
        <p:spPr>
          <a:xfrm>
            <a:off x="5625062" y="32079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ACC8B3E-27E1-4D96-8CCF-F90542FF1319}"/>
              </a:ext>
            </a:extLst>
          </p:cNvPr>
          <p:cNvSpPr/>
          <p:nvPr/>
        </p:nvSpPr>
        <p:spPr>
          <a:xfrm>
            <a:off x="6970968" y="291722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0A15A22-06FD-473C-B35D-F049E5EBA34D}"/>
              </a:ext>
            </a:extLst>
          </p:cNvPr>
          <p:cNvSpPr/>
          <p:nvPr/>
        </p:nvSpPr>
        <p:spPr>
          <a:xfrm>
            <a:off x="7123368" y="306962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EF0A7F6-7560-4004-99A3-69DBFD6F1A70}"/>
              </a:ext>
            </a:extLst>
          </p:cNvPr>
          <p:cNvSpPr/>
          <p:nvPr/>
        </p:nvSpPr>
        <p:spPr>
          <a:xfrm>
            <a:off x="7275768" y="322202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2A632F09-55C5-4F01-BE77-A5EA2D36BBE4}"/>
                  </a:ext>
                </a:extLst>
              </p:cNvPr>
              <p:cNvSpPr/>
              <p:nvPr/>
            </p:nvSpPr>
            <p:spPr>
              <a:xfrm>
                <a:off x="107343" y="4039848"/>
                <a:ext cx="5465599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2800" b="0" i="0" dirty="0" smtClean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Уважаемый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9+1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~0.4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5</a:t>
                </a: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2A632F09-55C5-4F01-BE77-A5EA2D36B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3" y="4039848"/>
                <a:ext cx="5465599" cy="704295"/>
              </a:xfrm>
              <a:prstGeom prst="rect">
                <a:avLst/>
              </a:prstGeom>
              <a:blipFill>
                <a:blip r:embed="rId5"/>
                <a:stretch>
                  <a:fillRect r="-1116" b="-11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6DE48AE1-6973-4DB4-B587-C00D9BBAF9CE}"/>
              </a:ext>
            </a:extLst>
          </p:cNvPr>
          <p:cNvSpPr/>
          <p:nvPr/>
        </p:nvSpPr>
        <p:spPr>
          <a:xfrm>
            <a:off x="4348851" y="323780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9883A26-2DDD-4C87-961E-6898F1FCF923}"/>
              </a:ext>
            </a:extLst>
          </p:cNvPr>
          <p:cNvSpPr/>
          <p:nvPr/>
        </p:nvSpPr>
        <p:spPr>
          <a:xfrm>
            <a:off x="4902170" y="247580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36C2874E-F8E7-4DEA-9D93-07D81F610FB5}"/>
              </a:ext>
            </a:extLst>
          </p:cNvPr>
          <p:cNvSpPr/>
          <p:nvPr/>
        </p:nvSpPr>
        <p:spPr>
          <a:xfrm>
            <a:off x="7428168" y="337442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E618C390-AB4D-4D43-87DD-D49833CE7A21}"/>
                  </a:ext>
                </a:extLst>
              </p:cNvPr>
              <p:cNvSpPr/>
              <p:nvPr/>
            </p:nvSpPr>
            <p:spPr>
              <a:xfrm>
                <a:off x="7029616" y="4005317"/>
                <a:ext cx="4051750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28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Друг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6+1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~0.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29</a:t>
                </a: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E618C390-AB4D-4D43-87DD-D49833CE7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6" y="4005317"/>
                <a:ext cx="4051750" cy="704295"/>
              </a:xfrm>
              <a:prstGeom prst="rect">
                <a:avLst/>
              </a:prstGeom>
              <a:blipFill>
                <a:blip r:embed="rId6"/>
                <a:stretch>
                  <a:fillRect r="-1805" b="-10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0862F9-DBCF-4B27-ABB2-06B4B2C98151}"/>
                  </a:ext>
                </a:extLst>
              </p:cNvPr>
              <p:cNvSpPr/>
              <p:nvPr/>
            </p:nvSpPr>
            <p:spPr>
              <a:xfrm>
                <a:off x="123768" y="4912684"/>
                <a:ext cx="3978012" cy="703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4+1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~0.2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</a:t>
                </a: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0862F9-DBCF-4B27-ABB2-06B4B2C98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8" y="4912684"/>
                <a:ext cx="3978012" cy="703398"/>
              </a:xfrm>
              <a:prstGeom prst="rect">
                <a:avLst/>
              </a:prstGeom>
              <a:blipFill>
                <a:blip r:embed="rId7"/>
                <a:stretch>
                  <a:fillRect r="-1838" b="-11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B2ADFFFE-FDB5-485D-8C63-47A008A81BA7}"/>
                  </a:ext>
                </a:extLst>
              </p:cNvPr>
              <p:cNvSpPr/>
              <p:nvPr/>
            </p:nvSpPr>
            <p:spPr>
              <a:xfrm>
                <a:off x="6418674" y="4823612"/>
                <a:ext cx="4428456" cy="703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2800" b="0" i="0" dirty="0" smtClean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Д</m:t>
                        </m:r>
                        <m:r>
                          <a:rPr lang="ru-RU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еньги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~0.0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8</a:t>
                </a: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B2ADFFFE-FDB5-485D-8C63-47A008A81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74" y="4823612"/>
                <a:ext cx="4428456" cy="703398"/>
              </a:xfrm>
              <a:prstGeom prst="rect">
                <a:avLst/>
              </a:prstGeom>
              <a:blipFill>
                <a:blip r:embed="rId8"/>
                <a:stretch>
                  <a:fillRect r="-1515" b="-10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49ED9D6-BC23-445D-ACBE-53DF4E78435C}"/>
              </a:ext>
            </a:extLst>
          </p:cNvPr>
          <p:cNvSpPr/>
          <p:nvPr/>
        </p:nvSpPr>
        <p:spPr>
          <a:xfrm>
            <a:off x="582318" y="5900585"/>
            <a:ext cx="9349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Laplacian smoothing</a:t>
            </a:r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Лапласовское</a:t>
            </a:r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сглаживание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1934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2505116" y="1300350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Есть ли вопросы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9;p26">
            <a:extLst>
              <a:ext uri="{FF2B5EF4-FFF2-40B4-BE49-F238E27FC236}">
                <a16:creationId xmlns:a16="http://schemas.microsoft.com/office/drawing/2014/main" id="{5651F600-7461-4DE3-8B0F-37F23E5EB074}"/>
              </a:ext>
            </a:extLst>
          </p:cNvPr>
          <p:cNvSpPr txBox="1"/>
          <p:nvPr/>
        </p:nvSpPr>
        <p:spPr>
          <a:xfrm>
            <a:off x="2505115" y="2182897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Материалы на платформе?</a:t>
            </a:r>
          </a:p>
        </p:txBody>
      </p:sp>
      <p:sp>
        <p:nvSpPr>
          <p:cNvPr id="11" name="Google Shape;139;p26">
            <a:extLst>
              <a:ext uri="{FF2B5EF4-FFF2-40B4-BE49-F238E27FC236}">
                <a16:creationId xmlns:a16="http://schemas.microsoft.com/office/drawing/2014/main" id="{F352840C-215C-4A2B-9783-6E0D0C6BA886}"/>
              </a:ext>
            </a:extLst>
          </p:cNvPr>
          <p:cNvSpPr txBox="1"/>
          <p:nvPr/>
        </p:nvSpPr>
        <p:spPr>
          <a:xfrm>
            <a:off x="2505114" y="3603993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Как там </a:t>
            </a:r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Kaggle?</a:t>
            </a:r>
            <a:endParaRPr lang="ru-RU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05113" y="288980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Тесты «норм»?</a:t>
            </a:r>
          </a:p>
        </p:txBody>
      </p:sp>
    </p:spTree>
    <p:extLst>
      <p:ext uri="{BB962C8B-B14F-4D97-AF65-F5344CB8AC3E}">
        <p14:creationId xmlns:p14="http://schemas.microsoft.com/office/powerpoint/2010/main" val="36936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E3B7622-5EB7-424A-A7EB-B25B82C3EB8D}"/>
              </a:ext>
            </a:extLst>
          </p:cNvPr>
          <p:cNvGrpSpPr/>
          <p:nvPr/>
        </p:nvGrpSpPr>
        <p:grpSpPr>
          <a:xfrm>
            <a:off x="1428517" y="2299979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5BBFDE2-9BA6-46BD-AF0E-770353D88054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2EC129E9-E1B7-49E3-9342-DB0785E09FEB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1FEDAD3-AEB1-4853-AFB1-98AD8590DBC4}"/>
              </a:ext>
            </a:extLst>
          </p:cNvPr>
          <p:cNvGrpSpPr/>
          <p:nvPr/>
        </p:nvGrpSpPr>
        <p:grpSpPr>
          <a:xfrm>
            <a:off x="1420916" y="3449739"/>
            <a:ext cx="884920" cy="539249"/>
            <a:chOff x="878768" y="2817743"/>
            <a:chExt cx="1296145" cy="792088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5CE1C252-630F-4B63-AFDA-8C91FC89663F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11" name="Равнобедренный треугольник 10">
              <a:extLst>
                <a:ext uri="{FF2B5EF4-FFF2-40B4-BE49-F238E27FC236}">
                  <a16:creationId xmlns:a16="http://schemas.microsoft.com/office/drawing/2014/main" id="{48DC8CD6-8D33-4D64-9FD4-06479FCD0EF9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F30631F-4ED8-4806-AA08-05F1335C3D28}"/>
                  </a:ext>
                </a:extLst>
              </p:cNvPr>
              <p:cNvSpPr/>
              <p:nvPr/>
            </p:nvSpPr>
            <p:spPr>
              <a:xfrm>
                <a:off x="3178354" y="3661210"/>
                <a:ext cx="24817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Уважаемый</m:t>
                      </m:r>
                    </m:oMath>
                  </m:oMathPara>
                </a14:m>
                <a:endParaRPr lang="ru-RU" sz="32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F30631F-4ED8-4806-AA08-05F1335C3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54" y="3661210"/>
                <a:ext cx="248177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EB68332B-B2AD-4C0F-8B2D-AC02FDB17703}"/>
                  </a:ext>
                </a:extLst>
              </p:cNvPr>
              <p:cNvSpPr/>
              <p:nvPr/>
            </p:nvSpPr>
            <p:spPr>
              <a:xfrm>
                <a:off x="5883706" y="3628898"/>
                <a:ext cx="11865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Друг</m:t>
                      </m:r>
                    </m:oMath>
                  </m:oMathPara>
                </a14:m>
                <a:endParaRPr lang="ru-RU" sz="32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EB68332B-B2AD-4C0F-8B2D-AC02FDB17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706" y="3628898"/>
                <a:ext cx="118654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24DA7038-89E9-49C9-BC7B-FFF4D7A6D6E0}"/>
                  </a:ext>
                </a:extLst>
              </p:cNvPr>
              <p:cNvSpPr/>
              <p:nvPr/>
            </p:nvSpPr>
            <p:spPr>
              <a:xfrm>
                <a:off x="7357418" y="3621035"/>
                <a:ext cx="112244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Обед</m:t>
                      </m:r>
                    </m:oMath>
                  </m:oMathPara>
                </a14:m>
                <a:endParaRPr lang="ru-RU" sz="32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24DA7038-89E9-49C9-BC7B-FFF4D7A6D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18" y="3621035"/>
                <a:ext cx="11224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078229E-F69F-4553-B3D0-C81EC0D5D487}"/>
                  </a:ext>
                </a:extLst>
              </p:cNvPr>
              <p:cNvSpPr/>
              <p:nvPr/>
            </p:nvSpPr>
            <p:spPr>
              <a:xfrm>
                <a:off x="8976320" y="3621035"/>
                <a:ext cx="112244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Деньги</m:t>
                      </m:r>
                    </m:oMath>
                  </m:oMathPara>
                </a14:m>
                <a:endParaRPr lang="ru-RU" sz="32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078229E-F69F-4553-B3D0-C81EC0D5D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3621035"/>
                <a:ext cx="1122445" cy="584775"/>
              </a:xfrm>
              <a:prstGeom prst="rect">
                <a:avLst/>
              </a:prstGeom>
              <a:blipFill>
                <a:blip r:embed="rId7"/>
                <a:stretch>
                  <a:fillRect r="-25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4CAD41D-712B-41AC-8ECB-1E0098901360}"/>
              </a:ext>
            </a:extLst>
          </p:cNvPr>
          <p:cNvSpPr/>
          <p:nvPr/>
        </p:nvSpPr>
        <p:spPr>
          <a:xfrm>
            <a:off x="3491427" y="3296498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C80C599-1747-499F-B50D-DBCE9B83E3E3}"/>
              </a:ext>
            </a:extLst>
          </p:cNvPr>
          <p:cNvSpPr/>
          <p:nvPr/>
        </p:nvSpPr>
        <p:spPr>
          <a:xfrm>
            <a:off x="3643827" y="3448898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89CBB97-6137-4D9C-AFCB-FCDB572CA554}"/>
              </a:ext>
            </a:extLst>
          </p:cNvPr>
          <p:cNvSpPr/>
          <p:nvPr/>
        </p:nvSpPr>
        <p:spPr>
          <a:xfrm>
            <a:off x="9176410" y="3582779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9D110AB-CFA6-492C-B040-F9572A24C4DC}"/>
              </a:ext>
            </a:extLst>
          </p:cNvPr>
          <p:cNvSpPr/>
          <p:nvPr/>
        </p:nvSpPr>
        <p:spPr>
          <a:xfrm>
            <a:off x="6427161" y="332153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679D76C-72D6-48A7-BF80-4185A41C7D72}"/>
              </a:ext>
            </a:extLst>
          </p:cNvPr>
          <p:cNvSpPr/>
          <p:nvPr/>
        </p:nvSpPr>
        <p:spPr>
          <a:xfrm>
            <a:off x="6579561" y="347393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B8355322-8C5D-4792-A4EA-DEDF79E1088B}"/>
                  </a:ext>
                </a:extLst>
              </p:cNvPr>
              <p:cNvSpPr/>
              <p:nvPr/>
            </p:nvSpPr>
            <p:spPr>
              <a:xfrm>
                <a:off x="2546120" y="1990712"/>
                <a:ext cx="42833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0.4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5</a:t>
                </a: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B8355322-8C5D-4792-A4EA-DEDF79E10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20" y="1990712"/>
                <a:ext cx="4283306" cy="523220"/>
              </a:xfrm>
              <a:prstGeom prst="rect">
                <a:avLst/>
              </a:prstGeom>
              <a:blipFill>
                <a:blip r:embed="rId8"/>
                <a:stretch>
                  <a:fillRect t="-11765" r="-285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8B6F386-6D13-4D4D-8A22-41D9B02D1D6D}"/>
              </a:ext>
            </a:extLst>
          </p:cNvPr>
          <p:cNvSpPr/>
          <p:nvPr/>
        </p:nvSpPr>
        <p:spPr>
          <a:xfrm>
            <a:off x="3796227" y="3601298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74F2D1C-2C23-4C3B-AD21-7639BB855481}"/>
                  </a:ext>
                </a:extLst>
              </p:cNvPr>
              <p:cNvSpPr/>
              <p:nvPr/>
            </p:nvSpPr>
            <p:spPr>
              <a:xfrm>
                <a:off x="7165054" y="1932544"/>
                <a:ext cx="30575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29</a:t>
                </a: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74F2D1C-2C23-4C3B-AD21-7639BB855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4" y="1932544"/>
                <a:ext cx="3057504" cy="523220"/>
              </a:xfrm>
              <a:prstGeom prst="rect">
                <a:avLst/>
              </a:prstGeom>
              <a:blipFill>
                <a:blip r:embed="rId9"/>
                <a:stretch>
                  <a:fillRect t="-10465" r="-2789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CF2D344F-F896-440C-921A-02D622C68EB0}"/>
                  </a:ext>
                </a:extLst>
              </p:cNvPr>
              <p:cNvSpPr/>
              <p:nvPr/>
            </p:nvSpPr>
            <p:spPr>
              <a:xfrm>
                <a:off x="2546118" y="2502457"/>
                <a:ext cx="31184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0.2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</a:t>
                </a: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CF2D344F-F896-440C-921A-02D622C68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18" y="2502457"/>
                <a:ext cx="3118418" cy="523220"/>
              </a:xfrm>
              <a:prstGeom prst="rect">
                <a:avLst/>
              </a:prstGeom>
              <a:blipFill>
                <a:blip r:embed="rId10"/>
                <a:stretch>
                  <a:fillRect t="-11765" r="-2740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6F7AD6DF-3741-49D8-B8C6-F09A70CE8BEC}"/>
                  </a:ext>
                </a:extLst>
              </p:cNvPr>
              <p:cNvSpPr/>
              <p:nvPr/>
            </p:nvSpPr>
            <p:spPr>
              <a:xfrm>
                <a:off x="7165054" y="2446845"/>
                <a:ext cx="55595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0.0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8</a:t>
                </a: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6F7AD6DF-3741-49D8-B8C6-F09A70CE8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4" y="2446845"/>
                <a:ext cx="5559591" cy="523220"/>
              </a:xfrm>
              <a:prstGeom prst="rect">
                <a:avLst/>
              </a:prstGeom>
              <a:blipFill>
                <a:blip r:embed="rId11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737E356-3880-4661-8D78-C0ACC9C039D4}"/>
              </a:ext>
            </a:extLst>
          </p:cNvPr>
          <p:cNvSpPr/>
          <p:nvPr/>
        </p:nvSpPr>
        <p:spPr>
          <a:xfrm>
            <a:off x="8801051" y="316546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4BD2FD9-8235-4A22-9757-B2906B5068DF}"/>
              </a:ext>
            </a:extLst>
          </p:cNvPr>
          <p:cNvSpPr/>
          <p:nvPr/>
        </p:nvSpPr>
        <p:spPr>
          <a:xfrm>
            <a:off x="8953451" y="331786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F5E1A18-0A4C-4D50-83F8-7C91A1318484}"/>
              </a:ext>
            </a:extLst>
          </p:cNvPr>
          <p:cNvSpPr/>
          <p:nvPr/>
        </p:nvSpPr>
        <p:spPr>
          <a:xfrm>
            <a:off x="9105851" y="3470262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7F9DC9-CDAB-4F83-ABAD-2663BE620847}"/>
              </a:ext>
            </a:extLst>
          </p:cNvPr>
          <p:cNvSpPr/>
          <p:nvPr/>
        </p:nvSpPr>
        <p:spPr>
          <a:xfrm>
            <a:off x="8681270" y="3041136"/>
            <a:ext cx="180000" cy="1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EEE9497-1750-4382-B8B9-9F086CC629A8}"/>
                  </a:ext>
                </a:extLst>
              </p:cNvPr>
              <p:cNvSpPr/>
              <p:nvPr/>
            </p:nvSpPr>
            <p:spPr>
              <a:xfrm>
                <a:off x="40190" y="4457801"/>
                <a:ext cx="4998933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~0.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28</a:t>
                </a: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EEE9497-1750-4382-B8B9-9F086CC62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" y="4457801"/>
                <a:ext cx="4998933" cy="704295"/>
              </a:xfrm>
              <a:prstGeom prst="rect">
                <a:avLst/>
              </a:prstGeom>
              <a:blipFill>
                <a:blip r:embed="rId12"/>
                <a:stretch>
                  <a:fillRect r="-1220" b="-10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10CD445A-4F4C-46EB-BF08-45257EADBB99}"/>
                  </a:ext>
                </a:extLst>
              </p:cNvPr>
              <p:cNvSpPr/>
              <p:nvPr/>
            </p:nvSpPr>
            <p:spPr>
              <a:xfrm>
                <a:off x="6926668" y="4323174"/>
                <a:ext cx="3771032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2+1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~0.2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1</a:t>
                </a: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10CD445A-4F4C-46EB-BF08-45257EADB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668" y="4323174"/>
                <a:ext cx="3771032" cy="704295"/>
              </a:xfrm>
              <a:prstGeom prst="rect">
                <a:avLst/>
              </a:prstGeom>
              <a:blipFill>
                <a:blip r:embed="rId13"/>
                <a:stretch>
                  <a:fillRect r="-2100" b="-10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B6DF52C1-688F-494D-80B4-982584B47ABD}"/>
                  </a:ext>
                </a:extLst>
              </p:cNvPr>
              <p:cNvSpPr/>
              <p:nvPr/>
            </p:nvSpPr>
            <p:spPr>
              <a:xfrm>
                <a:off x="424560" y="5301229"/>
                <a:ext cx="3912097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0+1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~0.0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7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B6DF52C1-688F-494D-80B4-982584B47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60" y="5301229"/>
                <a:ext cx="3912097" cy="704295"/>
              </a:xfrm>
              <a:prstGeom prst="rect">
                <a:avLst/>
              </a:prstGeom>
              <a:blipFill>
                <a:blip r:embed="rId14"/>
                <a:stretch>
                  <a:fillRect r="-1872" b="-11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7B9F162-BD88-4E6E-BBDF-9C35B6A9F418}"/>
                  </a:ext>
                </a:extLst>
              </p:cNvPr>
              <p:cNvSpPr/>
              <p:nvPr/>
            </p:nvSpPr>
            <p:spPr>
              <a:xfrm>
                <a:off x="6502880" y="5342752"/>
                <a:ext cx="4279185" cy="710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5+1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~0.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42</a:t>
                </a: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7B9F162-BD88-4E6E-BBDF-9C35B6A9F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80" y="5342752"/>
                <a:ext cx="4279185" cy="710451"/>
              </a:xfrm>
              <a:prstGeom prst="rect">
                <a:avLst/>
              </a:prstGeom>
              <a:blipFill>
                <a:blip r:embed="rId15"/>
                <a:stretch>
                  <a:fillRect r="-1567" b="-10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457C926B-C568-475C-82F5-AD711345C5E3}"/>
              </a:ext>
            </a:extLst>
          </p:cNvPr>
          <p:cNvSpPr txBox="1">
            <a:spLocks/>
          </p:cNvSpPr>
          <p:nvPr/>
        </p:nvSpPr>
        <p:spPr>
          <a:xfrm>
            <a:off x="1406475" y="559460"/>
            <a:ext cx="9426673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494609A-DC87-41EC-8355-7D5AFFE41CDB}"/>
              </a:ext>
            </a:extLst>
          </p:cNvPr>
          <p:cNvSpPr/>
          <p:nvPr/>
        </p:nvSpPr>
        <p:spPr>
          <a:xfrm>
            <a:off x="2737422" y="1279320"/>
            <a:ext cx="6474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Пример – Расчет правдоподобия</a:t>
            </a:r>
            <a:endParaRPr lang="en-US" sz="28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2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D344E90-ACEB-44D4-9E30-81D3A6C0A533}"/>
              </a:ext>
            </a:extLst>
          </p:cNvPr>
          <p:cNvGrpSpPr/>
          <p:nvPr/>
        </p:nvGrpSpPr>
        <p:grpSpPr>
          <a:xfrm>
            <a:off x="442459" y="2103563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FB3FA2E-0D95-41E0-BF89-135CC2DB5884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C06E88C3-D82C-4BBF-9807-EC5C3F77FA1A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0D592B7-9D5F-4B0A-9D59-F9B0DAC6BB83}"/>
              </a:ext>
            </a:extLst>
          </p:cNvPr>
          <p:cNvGrpSpPr/>
          <p:nvPr/>
        </p:nvGrpSpPr>
        <p:grpSpPr>
          <a:xfrm>
            <a:off x="442458" y="3397439"/>
            <a:ext cx="884920" cy="539249"/>
            <a:chOff x="878768" y="2817743"/>
            <a:chExt cx="1296145" cy="792088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11527EB9-EDFB-422E-9B25-F7EFEC21A1EB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11" name="Равнобедренный треугольник 10">
              <a:extLst>
                <a:ext uri="{FF2B5EF4-FFF2-40B4-BE49-F238E27FC236}">
                  <a16:creationId xmlns:a16="http://schemas.microsoft.com/office/drawing/2014/main" id="{7849DEBF-D578-4706-92E5-181CF7F26C96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DE1B91BC-498E-4E4B-9D3F-75AC597F9AA5}"/>
                  </a:ext>
                </a:extLst>
              </p:cNvPr>
              <p:cNvSpPr/>
              <p:nvPr/>
            </p:nvSpPr>
            <p:spPr>
              <a:xfrm>
                <a:off x="1702479" y="1883177"/>
                <a:ext cx="50746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0.4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5</a:t>
                </a: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DE1B91BC-498E-4E4B-9D3F-75AC597F9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9" y="1883177"/>
                <a:ext cx="507468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D4A90D6-74E4-4497-A729-73429CEC02CE}"/>
                  </a:ext>
                </a:extLst>
              </p:cNvPr>
              <p:cNvSpPr/>
              <p:nvPr/>
            </p:nvSpPr>
            <p:spPr>
              <a:xfrm>
                <a:off x="6404452" y="1883766"/>
                <a:ext cx="35330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29</a:t>
                </a: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D4A90D6-74E4-4497-A729-73429CEC0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52" y="1883766"/>
                <a:ext cx="3533083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7A2AE445-F890-4CCD-ACFA-2D9759E76D51}"/>
                  </a:ext>
                </a:extLst>
              </p:cNvPr>
              <p:cNvSpPr/>
              <p:nvPr/>
            </p:nvSpPr>
            <p:spPr>
              <a:xfrm>
                <a:off x="1702477" y="2394922"/>
                <a:ext cx="31184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0.2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</a:t>
                </a: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7A2AE445-F890-4CCD-ACFA-2D9759E7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7" y="2394922"/>
                <a:ext cx="3118418" cy="523220"/>
              </a:xfrm>
              <a:prstGeom prst="rect">
                <a:avLst/>
              </a:prstGeom>
              <a:blipFill>
                <a:blip r:embed="rId6"/>
                <a:stretch>
                  <a:fillRect t="-11628" r="-2734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19644510-1584-4A27-BEC7-7B3A0698E596}"/>
                  </a:ext>
                </a:extLst>
              </p:cNvPr>
              <p:cNvSpPr/>
              <p:nvPr/>
            </p:nvSpPr>
            <p:spPr>
              <a:xfrm>
                <a:off x="5894889" y="2370774"/>
                <a:ext cx="43207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0.0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8</a:t>
                </a: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19644510-1584-4A27-BEC7-7B3A0698E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89" y="2370774"/>
                <a:ext cx="4320714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CE55CED-750D-41EA-90CC-FF0A702649FE}"/>
                  </a:ext>
                </a:extLst>
              </p:cNvPr>
              <p:cNvSpPr/>
              <p:nvPr/>
            </p:nvSpPr>
            <p:spPr>
              <a:xfrm>
                <a:off x="1769838" y="3105051"/>
                <a:ext cx="40447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28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CE55CED-750D-41EA-90CC-FF0A70264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38" y="3105051"/>
                <a:ext cx="4044762" cy="523220"/>
              </a:xfrm>
              <a:prstGeom prst="rect">
                <a:avLst/>
              </a:prstGeom>
              <a:blipFill>
                <a:blip r:embed="rId8"/>
                <a:stretch>
                  <a:fillRect t="-10465" r="-195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EB2D71B6-7B86-49B5-B817-DE2B06828292}"/>
                  </a:ext>
                </a:extLst>
              </p:cNvPr>
              <p:cNvSpPr/>
              <p:nvPr/>
            </p:nvSpPr>
            <p:spPr>
              <a:xfrm>
                <a:off x="6408995" y="3080685"/>
                <a:ext cx="2816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0.2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1</a:t>
                </a: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EB2D71B6-7B86-49B5-B817-DE2B06828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95" y="3080685"/>
                <a:ext cx="2816861" cy="523220"/>
              </a:xfrm>
              <a:prstGeom prst="rect">
                <a:avLst/>
              </a:prstGeom>
              <a:blipFill>
                <a:blip r:embed="rId9"/>
                <a:stretch>
                  <a:fillRect t="-10465" r="-3463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536F59B3-6ACA-47C8-A1A8-B0D73A7AEC60}"/>
                  </a:ext>
                </a:extLst>
              </p:cNvPr>
              <p:cNvSpPr/>
              <p:nvPr/>
            </p:nvSpPr>
            <p:spPr>
              <a:xfrm>
                <a:off x="1697187" y="3692467"/>
                <a:ext cx="29579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0.0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7</a:t>
                </a: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536F59B3-6ACA-47C8-A1A8-B0D73A7AE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7" y="3692467"/>
                <a:ext cx="2957926" cy="523220"/>
              </a:xfrm>
              <a:prstGeom prst="rect">
                <a:avLst/>
              </a:prstGeom>
              <a:blipFill>
                <a:blip r:embed="rId10"/>
                <a:stretch>
                  <a:fillRect t="-11628" r="-2881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6D6CA3D-ECD0-4D4C-99BA-85C3CBF3511D}"/>
                  </a:ext>
                </a:extLst>
              </p:cNvPr>
              <p:cNvSpPr/>
              <p:nvPr/>
            </p:nvSpPr>
            <p:spPr>
              <a:xfrm>
                <a:off x="5514699" y="3665483"/>
                <a:ext cx="33250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42</a:t>
                </a: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6D6CA3D-ECD0-4D4C-99BA-85C3CBF35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99" y="3665483"/>
                <a:ext cx="3325013" cy="523220"/>
              </a:xfrm>
              <a:prstGeom prst="rect">
                <a:avLst/>
              </a:prstGeom>
              <a:blipFill>
                <a:blip r:embed="rId11"/>
                <a:stretch>
                  <a:fillRect t="-10465" r="-2569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6CAF27C-66E1-4E03-A660-C4031703AFF0}"/>
              </a:ext>
            </a:extLst>
          </p:cNvPr>
          <p:cNvSpPr txBox="1">
            <a:spLocks/>
          </p:cNvSpPr>
          <p:nvPr/>
        </p:nvSpPr>
        <p:spPr>
          <a:xfrm>
            <a:off x="1253882" y="576312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F1F0950-FE12-420B-A6A2-87CB522D7561}"/>
              </a:ext>
            </a:extLst>
          </p:cNvPr>
          <p:cNvSpPr/>
          <p:nvPr/>
        </p:nvSpPr>
        <p:spPr>
          <a:xfrm>
            <a:off x="2082684" y="1192836"/>
            <a:ext cx="8999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Пример – Расчет апостериорной вероятности </a:t>
            </a:r>
            <a:endParaRPr lang="en-US" sz="28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D0A315A-9D62-4737-9970-1F59A350E8D2}"/>
                  </a:ext>
                </a:extLst>
              </p:cNvPr>
              <p:cNvSpPr/>
              <p:nvPr/>
            </p:nvSpPr>
            <p:spPr>
              <a:xfrm>
                <a:off x="9590635" y="2232982"/>
                <a:ext cx="23137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0.667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D0A315A-9D62-4737-9970-1F59A350E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635" y="2232982"/>
                <a:ext cx="2313710" cy="523220"/>
              </a:xfrm>
              <a:prstGeom prst="rect">
                <a:avLst/>
              </a:prstGeom>
              <a:blipFill>
                <a:blip r:embed="rId12"/>
                <a:stretch>
                  <a:fillRect t="-10465" r="-3947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C29F0EE-46FA-4996-ADEC-772C40B88DC6}"/>
                  </a:ext>
                </a:extLst>
              </p:cNvPr>
              <p:cNvSpPr/>
              <p:nvPr/>
            </p:nvSpPr>
            <p:spPr>
              <a:xfrm>
                <a:off x="9544882" y="3351913"/>
                <a:ext cx="21981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0.333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C29F0EE-46FA-4996-ADEC-772C40B88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882" y="3351913"/>
                <a:ext cx="2198102" cy="523220"/>
              </a:xfrm>
              <a:prstGeom prst="rect">
                <a:avLst/>
              </a:prstGeom>
              <a:blipFill>
                <a:blip r:embed="rId13"/>
                <a:stretch>
                  <a:fillRect t="-11628" r="-4722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7847B67-9124-4339-8605-43319378DCF4}"/>
              </a:ext>
            </a:extLst>
          </p:cNvPr>
          <p:cNvSpPr/>
          <p:nvPr/>
        </p:nvSpPr>
        <p:spPr>
          <a:xfrm>
            <a:off x="4296636" y="4097751"/>
            <a:ext cx="4861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</a:rPr>
              <a:t>Уважаемый</a:t>
            </a:r>
            <a:r>
              <a:rPr lang="en-US" sz="3600" b="1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</a:rPr>
              <a:t>Друг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6236D676-88D7-4A91-B96A-72063DFE2D9E}"/>
                  </a:ext>
                </a:extLst>
              </p:cNvPr>
              <p:cNvSpPr/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m:rPr>
                            <m:nor/>
                          </m:rPr>
                          <a:rPr lang="ru-RU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 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6236D676-88D7-4A91-B96A-72063DFE2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9" y="4607668"/>
                <a:ext cx="1120747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3480304-7112-43BD-8B5D-D8B93E6A1F4B}"/>
                  </a:ext>
                </a:extLst>
              </p:cNvPr>
              <p:cNvSpPr/>
              <p:nvPr/>
            </p:nvSpPr>
            <p:spPr>
              <a:xfrm>
                <a:off x="482828" y="5162983"/>
                <a:ext cx="1029369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0.667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Montserrat" panose="00000500000000000000" pitchFamily="2" charset="-52"/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  <a:latin typeface="Montserrat" panose="00000500000000000000" pitchFamily="2" charset="-52"/>
                      </a:rPr>
                      <m:t>45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Montserrat" panose="00000500000000000000" pitchFamily="2" charset="-52"/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  <a:latin typeface="Montserrat" panose="00000500000000000000" pitchFamily="2" charset="-52"/>
                      </a:rPr>
                      <m:t>29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=0.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087</a:t>
                </a:r>
                <a:endParaRPr lang="en-US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3480304-7112-43BD-8B5D-D8B93E6A1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8" y="5162983"/>
                <a:ext cx="10293691" cy="584775"/>
              </a:xfrm>
              <a:prstGeom prst="rect">
                <a:avLst/>
              </a:prstGeom>
              <a:blipFill>
                <a:blip r:embed="rId1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0A21B5E-6F03-4646-A1DF-6BECF22C7231}"/>
                  </a:ext>
                </a:extLst>
              </p:cNvPr>
              <p:cNvSpPr/>
              <p:nvPr/>
            </p:nvSpPr>
            <p:spPr>
              <a:xfrm>
                <a:off x="551384" y="6165304"/>
                <a:ext cx="100811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0.3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33∗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Montserrat" panose="00000500000000000000" pitchFamily="2" charset="-52"/>
                      </a:rPr>
                      <m:t>0.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  <a:latin typeface="Montserrat" panose="00000500000000000000" pitchFamily="2" charset="-52"/>
                      </a:rPr>
                      <m:t>28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bg1"/>
                        </a:solidFill>
                        <a:latin typeface="Montserrat" panose="00000500000000000000" pitchFamily="2" charset="-52"/>
                      </a:rPr>
                      <m:t>0.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schemeClr val="bg1"/>
                        </a:solidFill>
                        <a:latin typeface="Montserrat" panose="00000500000000000000" pitchFamily="2" charset="-52"/>
                      </a:rPr>
                      <m:t>2</m:t>
                    </m:r>
                    <m:r>
                      <m:rPr>
                        <m:nor/>
                      </m:rPr>
                      <a:rPr lang="ru-RU" sz="3200" b="0" i="0" dirty="0" smtClean="0">
                        <a:solidFill>
                          <a:schemeClr val="bg1"/>
                        </a:solidFill>
                        <a:latin typeface="Montserrat" panose="00000500000000000000" pitchFamily="2" charset="-52"/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=0.0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19</a:t>
                </a:r>
                <a:endParaRPr lang="en-US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0A21B5E-6F03-4646-A1DF-6BECF22C7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6165304"/>
                <a:ext cx="10081120" cy="584775"/>
              </a:xfrm>
              <a:prstGeom prst="rect">
                <a:avLst/>
              </a:prstGeom>
              <a:blipFill>
                <a:blip r:embed="rId1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58AECC3-4866-47EB-95BB-F28E074A8C38}"/>
              </a:ext>
            </a:extLst>
          </p:cNvPr>
          <p:cNvSpPr/>
          <p:nvPr/>
        </p:nvSpPr>
        <p:spPr>
          <a:xfrm>
            <a:off x="8666838" y="5244531"/>
            <a:ext cx="1198522" cy="40651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225FF90-1D8B-49C6-96EC-41057A20CEFB}"/>
              </a:ext>
            </a:extLst>
          </p:cNvPr>
          <p:cNvSpPr/>
          <p:nvPr/>
        </p:nvSpPr>
        <p:spPr>
          <a:xfrm>
            <a:off x="190733" y="1859869"/>
            <a:ext cx="1506454" cy="10580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2C7D930-DE21-4030-B2D6-77A24C9724DA}"/>
                  </a:ext>
                </a:extLst>
              </p:cNvPr>
              <p:cNvSpPr/>
              <p:nvPr/>
            </p:nvSpPr>
            <p:spPr>
              <a:xfrm>
                <a:off x="530295" y="5636375"/>
                <a:ext cx="126014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42C7D930-DE21-4030-B2D6-77A24C972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5" y="5636375"/>
                <a:ext cx="12601400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5C6793F-FB57-4015-8301-3BAE72DBBA6B}"/>
              </a:ext>
            </a:extLst>
          </p:cNvPr>
          <p:cNvGrpSpPr/>
          <p:nvPr/>
        </p:nvGrpSpPr>
        <p:grpSpPr>
          <a:xfrm>
            <a:off x="442459" y="2103563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8798EA9F-90D6-49F1-9693-537A252A0398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50ABE8B7-066A-4403-B48D-87363B78E43A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F5B057B-E3B2-445F-8672-36A7D2F8B47A}"/>
              </a:ext>
            </a:extLst>
          </p:cNvPr>
          <p:cNvGrpSpPr/>
          <p:nvPr/>
        </p:nvGrpSpPr>
        <p:grpSpPr>
          <a:xfrm>
            <a:off x="442458" y="3397439"/>
            <a:ext cx="884920" cy="539249"/>
            <a:chOff x="878768" y="2817743"/>
            <a:chExt cx="1296145" cy="792088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CB496B2-06D4-4764-9004-66643A2E2217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11" name="Равнобедренный треугольник 10">
              <a:extLst>
                <a:ext uri="{FF2B5EF4-FFF2-40B4-BE49-F238E27FC236}">
                  <a16:creationId xmlns:a16="http://schemas.microsoft.com/office/drawing/2014/main" id="{114B050A-D457-4C98-8870-CAE87B22F034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550EB383-2351-4854-86D4-181A6FAC0C73}"/>
                  </a:ext>
                </a:extLst>
              </p:cNvPr>
              <p:cNvSpPr/>
              <p:nvPr/>
            </p:nvSpPr>
            <p:spPr>
              <a:xfrm>
                <a:off x="1702478" y="1883177"/>
                <a:ext cx="52281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0.4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5</a:t>
                </a: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550EB383-2351-4854-86D4-181A6FAC0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8" y="1883177"/>
                <a:ext cx="5228159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DE2048C-EBE3-4C80-A35C-FA82CE64B7AA}"/>
                  </a:ext>
                </a:extLst>
              </p:cNvPr>
              <p:cNvSpPr/>
              <p:nvPr/>
            </p:nvSpPr>
            <p:spPr>
              <a:xfrm>
                <a:off x="6285657" y="1869467"/>
                <a:ext cx="35330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29</a:t>
                </a: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DE2048C-EBE3-4C80-A35C-FA82CE64B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57" y="1869467"/>
                <a:ext cx="3533083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86CF24C6-68B2-4904-ACFE-44ED12575719}"/>
                  </a:ext>
                </a:extLst>
              </p:cNvPr>
              <p:cNvSpPr/>
              <p:nvPr/>
            </p:nvSpPr>
            <p:spPr>
              <a:xfrm>
                <a:off x="1702477" y="2394922"/>
                <a:ext cx="31184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0.2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</a:t>
                </a: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86CF24C6-68B2-4904-ACFE-44ED12575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77" y="2394922"/>
                <a:ext cx="3118418" cy="523220"/>
              </a:xfrm>
              <a:prstGeom prst="rect">
                <a:avLst/>
              </a:prstGeom>
              <a:blipFill>
                <a:blip r:embed="rId6"/>
                <a:stretch>
                  <a:fillRect t="-11628" r="-2734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19B754F-5315-4E92-97F4-111F63BF70C6}"/>
                  </a:ext>
                </a:extLst>
              </p:cNvPr>
              <p:cNvSpPr/>
              <p:nvPr/>
            </p:nvSpPr>
            <p:spPr>
              <a:xfrm>
                <a:off x="6249578" y="2369467"/>
                <a:ext cx="45836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0.0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8</a:t>
                </a: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19B754F-5315-4E92-97F4-111F63BF7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578" y="2369467"/>
                <a:ext cx="4583635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DEE7570C-3D51-46A8-9326-5AD2D9093B04}"/>
                  </a:ext>
                </a:extLst>
              </p:cNvPr>
              <p:cNvSpPr/>
              <p:nvPr/>
            </p:nvSpPr>
            <p:spPr>
              <a:xfrm>
                <a:off x="1769838" y="3105051"/>
                <a:ext cx="40447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Уважаемый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28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DEE7570C-3D51-46A8-9326-5AD2D9093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38" y="3105051"/>
                <a:ext cx="4044762" cy="523220"/>
              </a:xfrm>
              <a:prstGeom prst="rect">
                <a:avLst/>
              </a:prstGeom>
              <a:blipFill>
                <a:blip r:embed="rId8"/>
                <a:stretch>
                  <a:fillRect t="-10465" r="-195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07C02421-C79D-4C5D-8B8F-323567B3A902}"/>
                  </a:ext>
                </a:extLst>
              </p:cNvPr>
              <p:cNvSpPr/>
              <p:nvPr/>
            </p:nvSpPr>
            <p:spPr>
              <a:xfrm>
                <a:off x="6211249" y="3095438"/>
                <a:ext cx="287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Друг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0.2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1</a:t>
                </a: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07C02421-C79D-4C5D-8B8F-323567B3A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49" y="3095438"/>
                <a:ext cx="2871363" cy="523220"/>
              </a:xfrm>
              <a:prstGeom prst="rect">
                <a:avLst/>
              </a:prstGeom>
              <a:blipFill>
                <a:blip r:embed="rId9"/>
                <a:stretch>
                  <a:fillRect t="-11628" r="-1274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629881E0-401F-43E3-8573-8DC0DEC96D74}"/>
                  </a:ext>
                </a:extLst>
              </p:cNvPr>
              <p:cNvSpPr/>
              <p:nvPr/>
            </p:nvSpPr>
            <p:spPr>
              <a:xfrm>
                <a:off x="1697187" y="3692467"/>
                <a:ext cx="29579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0.0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7</a:t>
                </a: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629881E0-401F-43E3-8573-8DC0DEC96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7" y="3692467"/>
                <a:ext cx="2957926" cy="523220"/>
              </a:xfrm>
              <a:prstGeom prst="rect">
                <a:avLst/>
              </a:prstGeom>
              <a:blipFill>
                <a:blip r:embed="rId10"/>
                <a:stretch>
                  <a:fillRect t="-11628" r="-2881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C4BE09A-5F5A-4B0A-8F06-20110E05AC83}"/>
                  </a:ext>
                </a:extLst>
              </p:cNvPr>
              <p:cNvSpPr/>
              <p:nvPr/>
            </p:nvSpPr>
            <p:spPr>
              <a:xfrm>
                <a:off x="5772213" y="3572867"/>
                <a:ext cx="33250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42</a:t>
                </a: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C4BE09A-5F5A-4B0A-8F06-20110E05A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13" y="3572867"/>
                <a:ext cx="3325013" cy="523220"/>
              </a:xfrm>
              <a:prstGeom prst="rect">
                <a:avLst/>
              </a:prstGeom>
              <a:blipFill>
                <a:blip r:embed="rId11"/>
                <a:stretch>
                  <a:fillRect t="-10465" r="-2569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6D83732-9AE5-45F8-852C-BD1A813ACF35}"/>
              </a:ext>
            </a:extLst>
          </p:cNvPr>
          <p:cNvSpPr/>
          <p:nvPr/>
        </p:nvSpPr>
        <p:spPr>
          <a:xfrm>
            <a:off x="2079037" y="1281136"/>
            <a:ext cx="8999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Пример – Расчет апостериорной вероятности </a:t>
            </a:r>
            <a:endParaRPr lang="en-US" sz="28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9915FD2-E454-4BFF-A19A-C67CACE0CD4B}"/>
                  </a:ext>
                </a:extLst>
              </p:cNvPr>
              <p:cNvSpPr/>
              <p:nvPr/>
            </p:nvSpPr>
            <p:spPr>
              <a:xfrm>
                <a:off x="9840416" y="2124898"/>
                <a:ext cx="23137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0.667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9915FD2-E454-4BFF-A19A-C67CACE0C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16" y="2124898"/>
                <a:ext cx="2313710" cy="523220"/>
              </a:xfrm>
              <a:prstGeom prst="rect">
                <a:avLst/>
              </a:prstGeom>
              <a:blipFill>
                <a:blip r:embed="rId12"/>
                <a:stretch>
                  <a:fillRect t="-11765" r="-3947" b="-3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43054792-7A51-4E27-A3E6-A7A995FA2D7B}"/>
                  </a:ext>
                </a:extLst>
              </p:cNvPr>
              <p:cNvSpPr/>
              <p:nvPr/>
            </p:nvSpPr>
            <p:spPr>
              <a:xfrm>
                <a:off x="9646349" y="3231400"/>
                <a:ext cx="21804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0.333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43054792-7A51-4E27-A3E6-A7A995FA2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349" y="3231400"/>
                <a:ext cx="2180469" cy="523220"/>
              </a:xfrm>
              <a:prstGeom prst="rect">
                <a:avLst/>
              </a:prstGeom>
              <a:blipFill>
                <a:blip r:embed="rId13"/>
                <a:stretch>
                  <a:fillRect t="-10465" r="-5587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0320E6D-1A9D-424B-9D3D-F08E7FE4BC52}"/>
              </a:ext>
            </a:extLst>
          </p:cNvPr>
          <p:cNvSpPr/>
          <p:nvPr/>
        </p:nvSpPr>
        <p:spPr>
          <a:xfrm>
            <a:off x="3833416" y="4097751"/>
            <a:ext cx="6695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</a:rPr>
              <a:t>Деньги</a:t>
            </a:r>
            <a:r>
              <a:rPr lang="en-US" sz="3600" b="1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</a:rPr>
              <a:t>Обед</a:t>
            </a:r>
            <a:r>
              <a:rPr lang="en-US" sz="3600" b="1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</a:rPr>
              <a:t>Деньги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7A203E2A-B924-46C4-A8F5-C38C7D449BE2}"/>
                  </a:ext>
                </a:extLst>
              </p:cNvPr>
              <p:cNvSpPr/>
              <p:nvPr/>
            </p:nvSpPr>
            <p:spPr>
              <a:xfrm>
                <a:off x="506318" y="4607668"/>
                <a:ext cx="1249848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m:rPr>
                            <m:nor/>
                          </m:rPr>
                          <a:rPr lang="ru-RU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 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3200" baseline="300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2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7A203E2A-B924-46C4-A8F5-C38C7D449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8" y="4607668"/>
                <a:ext cx="12498481" cy="584775"/>
              </a:xfrm>
              <a:prstGeom prst="rect">
                <a:avLst/>
              </a:prstGeom>
              <a:blipFill>
                <a:blip r:embed="rId14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9EFC4EC-951A-4E07-AE23-8599EC0F3A32}"/>
                  </a:ext>
                </a:extLst>
              </p:cNvPr>
              <p:cNvSpPr/>
              <p:nvPr/>
            </p:nvSpPr>
            <p:spPr>
              <a:xfrm>
                <a:off x="482828" y="5162983"/>
                <a:ext cx="121919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Обед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</m:e>
                      </m:d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0.667</m:t>
                      </m:r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0.0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8</m:t>
                      </m:r>
                      <m:r>
                        <m:rPr>
                          <m:nor/>
                        </m:rPr>
                        <a:rPr lang="ru-RU" sz="3200" baseline="300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2</m:t>
                      </m:r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20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=0.00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08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9EFC4EC-951A-4E07-AE23-8599EC0F3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8" y="5162983"/>
                <a:ext cx="12191999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EF47974E-9BD1-45AE-A5D8-62144B583A91}"/>
                  </a:ext>
                </a:extLst>
              </p:cNvPr>
              <p:cNvSpPr/>
              <p:nvPr/>
            </p:nvSpPr>
            <p:spPr>
              <a:xfrm>
                <a:off x="551384" y="5676099"/>
                <a:ext cx="119533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</a:rPr>
                          <m:t> 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Деньги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ru-RU" sz="3200" baseline="300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2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Обед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EF47974E-9BD1-45AE-A5D8-62144B583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5676099"/>
                <a:ext cx="11953328" cy="584775"/>
              </a:xfrm>
              <a:prstGeom prst="rect">
                <a:avLst/>
              </a:prstGeom>
              <a:blipFill>
                <a:blip r:embed="rId16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DD94FC8-487A-433D-A19F-7EDA665D113F}"/>
                  </a:ext>
                </a:extLst>
              </p:cNvPr>
              <p:cNvSpPr/>
              <p:nvPr/>
            </p:nvSpPr>
            <p:spPr>
              <a:xfrm>
                <a:off x="551384" y="6165304"/>
                <a:ext cx="1164061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Обед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</a:rPr>
                            <m:t> </m:t>
                          </m:r>
                          <m:r>
                            <a:rPr lang="ru-RU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Деньги</m:t>
                          </m:r>
                        </m:e>
                      </m:d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0.3</m:t>
                      </m:r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33∗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42</m:t>
                      </m:r>
                      <m:r>
                        <m:rPr>
                          <m:nor/>
                        </m:rPr>
                        <a:rPr lang="ru-RU" sz="3200" baseline="300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2</m:t>
                      </m:r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07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=0.0</m:t>
                      </m:r>
                      <m:r>
                        <m:rPr>
                          <m:nor/>
                        </m:rPr>
                        <a:rPr lang="ru-RU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04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DD94FC8-487A-433D-A19F-7EDA665D1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6165304"/>
                <a:ext cx="1164061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EC398FB-4151-4C0C-96E2-8871D2226E85}"/>
              </a:ext>
            </a:extLst>
          </p:cNvPr>
          <p:cNvSpPr/>
          <p:nvPr/>
        </p:nvSpPr>
        <p:spPr>
          <a:xfrm>
            <a:off x="9516011" y="6168755"/>
            <a:ext cx="1317202" cy="5778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24BDF6B-94AA-4552-A508-DFCEEBE9E698}"/>
              </a:ext>
            </a:extLst>
          </p:cNvPr>
          <p:cNvSpPr/>
          <p:nvPr/>
        </p:nvSpPr>
        <p:spPr>
          <a:xfrm>
            <a:off x="223791" y="3275601"/>
            <a:ext cx="1412722" cy="8428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67F37D66-9FE6-43A5-B3EC-BFE3BFB2FE49}"/>
              </a:ext>
            </a:extLst>
          </p:cNvPr>
          <p:cNvSpPr txBox="1">
            <a:spLocks/>
          </p:cNvSpPr>
          <p:nvPr/>
        </p:nvSpPr>
        <p:spPr>
          <a:xfrm>
            <a:off x="1327377" y="598405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7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8A4DC0-CCEC-4134-8982-AAFCB45B9C99}"/>
              </a:ext>
            </a:extLst>
          </p:cNvPr>
          <p:cNvSpPr/>
          <p:nvPr/>
        </p:nvSpPr>
        <p:spPr>
          <a:xfrm>
            <a:off x="2139526" y="1256725"/>
            <a:ext cx="80217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Вариации априорных вероятностей</a:t>
            </a:r>
            <a:endParaRPr lang="en-US" sz="32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C070DED-6824-47FC-AE46-59769A153A16}"/>
              </a:ext>
            </a:extLst>
          </p:cNvPr>
          <p:cNvGrpSpPr/>
          <p:nvPr/>
        </p:nvGrpSpPr>
        <p:grpSpPr>
          <a:xfrm>
            <a:off x="6012893" y="2113182"/>
            <a:ext cx="884920" cy="539249"/>
            <a:chOff x="878768" y="2817743"/>
            <a:chExt cx="1296145" cy="792088"/>
          </a:xfrm>
          <a:solidFill>
            <a:srgbClr val="0070C0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D8DCC77-C5BB-40B0-BB43-EF8C25780246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22096D81-633D-45EB-BA6C-7631C4203FBC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grp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BCA8D2D-5E8F-49EA-A33C-2330BEE9A7BE}"/>
              </a:ext>
            </a:extLst>
          </p:cNvPr>
          <p:cNvGrpSpPr/>
          <p:nvPr/>
        </p:nvGrpSpPr>
        <p:grpSpPr>
          <a:xfrm>
            <a:off x="9755570" y="2093477"/>
            <a:ext cx="884920" cy="539249"/>
            <a:chOff x="878768" y="2817743"/>
            <a:chExt cx="1296145" cy="79208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455438B-944D-4271-9837-62C5D2F4B7F9}"/>
                </a:ext>
              </a:extLst>
            </p:cNvPr>
            <p:cNvSpPr/>
            <p:nvPr/>
          </p:nvSpPr>
          <p:spPr>
            <a:xfrm>
              <a:off x="878769" y="2817743"/>
              <a:ext cx="1296144" cy="792088"/>
            </a:xfrm>
            <a:prstGeom prst="rect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  <p:sp>
          <p:nvSpPr>
            <p:cNvPr id="12" name="Равнобедренный треугольник 11">
              <a:extLst>
                <a:ext uri="{FF2B5EF4-FFF2-40B4-BE49-F238E27FC236}">
                  <a16:creationId xmlns:a16="http://schemas.microsoft.com/office/drawing/2014/main" id="{4163C74F-B488-4603-8D73-2DCE743D8938}"/>
                </a:ext>
              </a:extLst>
            </p:cNvPr>
            <p:cNvSpPr/>
            <p:nvPr/>
          </p:nvSpPr>
          <p:spPr>
            <a:xfrm rot="10800000">
              <a:off x="878768" y="2821798"/>
              <a:ext cx="1296143" cy="495937"/>
            </a:xfrm>
            <a:prstGeom prst="triangle">
              <a:avLst/>
            </a:prstGeom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2" charset="-5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34784326-78C0-4363-980D-44CA16899F94}"/>
                  </a:ext>
                </a:extLst>
              </p:cNvPr>
              <p:cNvSpPr/>
              <p:nvPr/>
            </p:nvSpPr>
            <p:spPr>
              <a:xfrm>
                <a:off x="391194" y="3093384"/>
                <a:ext cx="11527415" cy="64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tr-TR" sz="32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~ 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количеству в обучающей выборке</a:t>
                </a: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34784326-78C0-4363-980D-44CA16899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94" y="3093384"/>
                <a:ext cx="11527415" cy="648191"/>
              </a:xfrm>
              <a:prstGeom prst="rect">
                <a:avLst/>
              </a:prstGeom>
              <a:blipFill>
                <a:blip r:embed="rId4"/>
                <a:stretch>
                  <a:fillRect t="-6542" b="-252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D95B95B-D4F6-4A66-87EA-51E0249A0871}"/>
              </a:ext>
            </a:extLst>
          </p:cNvPr>
          <p:cNvSpPr/>
          <p:nvPr/>
        </p:nvSpPr>
        <p:spPr>
          <a:xfrm>
            <a:off x="4108014" y="4006434"/>
            <a:ext cx="6053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unbiased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беспристрастный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DE8B11E6-F01B-4CD8-9066-AE1FA7EDC455}"/>
                  </a:ext>
                </a:extLst>
              </p:cNvPr>
              <p:cNvSpPr/>
              <p:nvPr/>
            </p:nvSpPr>
            <p:spPr>
              <a:xfrm>
                <a:off x="317552" y="3974727"/>
                <a:ext cx="3490571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ru-RU" sz="3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0.5</a:t>
                </a: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DE8B11E6-F01B-4CD8-9066-AE1FA7EDC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2" y="3974727"/>
                <a:ext cx="3490571" cy="648191"/>
              </a:xfrm>
              <a:prstGeom prst="rect">
                <a:avLst/>
              </a:prstGeom>
              <a:blipFill>
                <a:blip r:embed="rId5"/>
                <a:stretch>
                  <a:fillRect t="-6604" r="-3490" b="-264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E655264-57CE-41D5-9992-2E86A0BDDC0C}"/>
                  </a:ext>
                </a:extLst>
              </p:cNvPr>
              <p:cNvSpPr/>
              <p:nvPr/>
            </p:nvSpPr>
            <p:spPr>
              <a:xfrm>
                <a:off x="317552" y="4935622"/>
                <a:ext cx="11390682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ru-RU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tr-TR" sz="32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~</a:t>
                </a:r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любой статистике, которую можно найти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E655264-57CE-41D5-9992-2E86A0BDD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2" y="4935622"/>
                <a:ext cx="11390682" cy="648191"/>
              </a:xfrm>
              <a:prstGeom prst="rect">
                <a:avLst/>
              </a:prstGeom>
              <a:blipFill>
                <a:blip r:embed="rId6"/>
                <a:stretch>
                  <a:fillRect t="-6604" r="-428" b="-264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FF1C7EE-9844-41B8-A747-DC920E1FC7AB}"/>
                  </a:ext>
                </a:extLst>
              </p:cNvPr>
              <p:cNvSpPr/>
              <p:nvPr/>
            </p:nvSpPr>
            <p:spPr>
              <a:xfrm>
                <a:off x="7176120" y="1970381"/>
                <a:ext cx="2442720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FF1C7EE-9844-41B8-A747-DC920E1FC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1970381"/>
                <a:ext cx="2442720" cy="717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D585C9B-5475-4847-B6B9-9E32BEEE53C0}"/>
                  </a:ext>
                </a:extLst>
              </p:cNvPr>
              <p:cNvSpPr/>
              <p:nvPr/>
            </p:nvSpPr>
            <p:spPr>
              <a:xfrm>
                <a:off x="505627" y="1808398"/>
                <a:ext cx="4320480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D585C9B-5475-4847-B6B9-9E32BEEE5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7" y="1808398"/>
                <a:ext cx="4320480" cy="1135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73C5559-6FBE-4DB7-B190-66FE1A3FE34C}"/>
              </a:ext>
            </a:extLst>
          </p:cNvPr>
          <p:cNvSpPr/>
          <p:nvPr/>
        </p:nvSpPr>
        <p:spPr>
          <a:xfrm>
            <a:off x="3755828" y="1808398"/>
            <a:ext cx="940519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23E084F1-86B0-4B71-9518-7D34294DA3F5}"/>
              </a:ext>
            </a:extLst>
          </p:cNvPr>
          <p:cNvSpPr txBox="1">
            <a:spLocks/>
          </p:cNvSpPr>
          <p:nvPr/>
        </p:nvSpPr>
        <p:spPr>
          <a:xfrm>
            <a:off x="1261425" y="572017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/>
      <p:bldP spid="14" grpId="0"/>
      <p:bldP spid="15" grpId="0"/>
      <p:bldP spid="16" grpId="0"/>
      <p:bldP spid="17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F75FB53-8BD2-4853-AEEE-FD2CE5FF8C80}"/>
              </a:ext>
            </a:extLst>
          </p:cNvPr>
          <p:cNvSpPr/>
          <p:nvPr/>
        </p:nvSpPr>
        <p:spPr>
          <a:xfrm>
            <a:off x="1119821" y="1232166"/>
            <a:ext cx="10480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0" i="0" dirty="0">
                <a:solidFill>
                  <a:schemeClr val="bg1"/>
                </a:solidFill>
                <a:effectLst/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Как считать правдоподобие для разных данных</a:t>
            </a:r>
            <a:endParaRPr lang="en-US" sz="3200" b="0" i="0" dirty="0">
              <a:solidFill>
                <a:schemeClr val="bg1"/>
              </a:solidFill>
              <a:effectLst/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01861BFF-817D-494F-837D-C4E6F22C84FC}"/>
                  </a:ext>
                </a:extLst>
              </p:cNvPr>
              <p:cNvSpPr/>
              <p:nvPr/>
            </p:nvSpPr>
            <p:spPr>
              <a:xfrm>
                <a:off x="479376" y="1843459"/>
                <a:ext cx="4320480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3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01861BFF-817D-494F-837D-C4E6F22C8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843459"/>
                <a:ext cx="4320480" cy="113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8240E35-7FB6-4AD2-B851-D73591D17C89}"/>
              </a:ext>
            </a:extLst>
          </p:cNvPr>
          <p:cNvSpPr/>
          <p:nvPr/>
        </p:nvSpPr>
        <p:spPr>
          <a:xfrm>
            <a:off x="2815180" y="1801370"/>
            <a:ext cx="332122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BAEF90-C08A-43E4-8E0C-1943FFFFDB41}"/>
              </a:ext>
            </a:extLst>
          </p:cNvPr>
          <p:cNvSpPr/>
          <p:nvPr/>
        </p:nvSpPr>
        <p:spPr>
          <a:xfrm>
            <a:off x="1437716" y="2172101"/>
            <a:ext cx="332122" cy="5708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8461767A-8433-4514-AD1F-3B9E4262CF20}"/>
                  </a:ext>
                </a:extLst>
              </p:cNvPr>
              <p:cNvSpPr/>
              <p:nvPr/>
            </p:nvSpPr>
            <p:spPr>
              <a:xfrm>
                <a:off x="5660423" y="1819865"/>
                <a:ext cx="5940152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ru-RU" sz="2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8461767A-8433-4514-AD1F-3B9E4262C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3" y="1819865"/>
                <a:ext cx="5940152" cy="126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1A8383D-4E1D-4502-8583-8B600A4FD640}"/>
              </a:ext>
            </a:extLst>
          </p:cNvPr>
          <p:cNvSpPr/>
          <p:nvPr/>
        </p:nvSpPr>
        <p:spPr>
          <a:xfrm>
            <a:off x="10337042" y="2239211"/>
            <a:ext cx="537630" cy="4298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0AF2787-8FE4-4C54-9B35-1D0390217094}"/>
              </a:ext>
            </a:extLst>
          </p:cNvPr>
          <p:cNvSpPr/>
          <p:nvPr/>
        </p:nvSpPr>
        <p:spPr>
          <a:xfrm>
            <a:off x="6734037" y="2313058"/>
            <a:ext cx="1378187" cy="4298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CC5B697-593F-4C46-B569-C9CCDFDDD09E}"/>
                  </a:ext>
                </a:extLst>
              </p:cNvPr>
              <p:cNvSpPr/>
              <p:nvPr/>
            </p:nvSpPr>
            <p:spPr>
              <a:xfrm>
                <a:off x="335009" y="2869444"/>
                <a:ext cx="9296712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категориальные значения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CC5B697-593F-4C46-B569-C9CCDFDDD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9" y="2869444"/>
                <a:ext cx="9296712" cy="622735"/>
              </a:xfrm>
              <a:prstGeom prst="rect">
                <a:avLst/>
              </a:prstGeom>
              <a:blipFill>
                <a:blip r:embed="rId6"/>
                <a:stretch>
                  <a:fillRect t="-2941" b="-18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5E897E3-876A-41A4-81A4-E52077A44F49}"/>
                  </a:ext>
                </a:extLst>
              </p:cNvPr>
              <p:cNvSpPr/>
              <p:nvPr/>
            </p:nvSpPr>
            <p:spPr>
              <a:xfrm>
                <a:off x="0" y="4377311"/>
                <a:ext cx="11843026" cy="1222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)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–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Гауссово распределение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5E897E3-876A-41A4-81A4-E52077A44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77311"/>
                <a:ext cx="11843026" cy="12228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35CD358-8CB5-488B-9DE8-3313A7C1DEA0}"/>
                  </a:ext>
                </a:extLst>
              </p:cNvPr>
              <p:cNvSpPr/>
              <p:nvPr/>
            </p:nvSpPr>
            <p:spPr>
              <a:xfrm>
                <a:off x="264198" y="3430942"/>
                <a:ext cx="121919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–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частота</a:t>
                </a:r>
                <a:r>
                  <a:rPr lang="en-US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в тренировочном наборе данных для каждого класса 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35CD358-8CB5-488B-9DE8-3313A7C1D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8" y="3430942"/>
                <a:ext cx="12191999" cy="523220"/>
              </a:xfrm>
              <a:prstGeom prst="rect">
                <a:avLst/>
              </a:prstGeom>
              <a:blipFill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EE9DA193-3458-4EFD-A8D0-454AF9C5DCE7}"/>
                  </a:ext>
                </a:extLst>
              </p:cNvPr>
              <p:cNvSpPr/>
              <p:nvPr/>
            </p:nvSpPr>
            <p:spPr>
              <a:xfrm>
                <a:off x="264206" y="3939416"/>
                <a:ext cx="8339719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числовые значения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EE9DA193-3458-4EFD-A8D0-454AF9C5D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6" y="3939416"/>
                <a:ext cx="8339719" cy="622735"/>
              </a:xfrm>
              <a:prstGeom prst="rect">
                <a:avLst/>
              </a:prstGeom>
              <a:blipFill>
                <a:blip r:embed="rId9"/>
                <a:stretch>
                  <a:fillRect t="-1961" r="-219" b="-18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020A48A-4BC0-46E4-9A94-1FD87F22B23D}"/>
                  </a:ext>
                </a:extLst>
              </p:cNvPr>
              <p:cNvSpPr/>
              <p:nvPr/>
            </p:nvSpPr>
            <p:spPr>
              <a:xfrm>
                <a:off x="335009" y="5435008"/>
                <a:ext cx="8588185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Логические значения</a:t>
                </a:r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020A48A-4BC0-46E4-9A94-1FD87F22B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9" y="5435008"/>
                <a:ext cx="8588185" cy="622735"/>
              </a:xfrm>
              <a:prstGeom prst="rect">
                <a:avLst/>
              </a:prstGeom>
              <a:blipFill>
                <a:blip r:embed="rId10"/>
                <a:stretch>
                  <a:fillRect t="-2941" r="-71" b="-18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EED8275-E09E-4AE3-97B9-EFAA7E3DEA8A}"/>
                  </a:ext>
                </a:extLst>
              </p:cNvPr>
              <p:cNvSpPr/>
              <p:nvPr/>
            </p:nvSpPr>
            <p:spPr>
              <a:xfrm>
                <a:off x="53500" y="6019499"/>
                <a:ext cx="126570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))(1−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–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Распределение Бернулли</a:t>
                </a:r>
                <a:endParaRPr lang="ru-RU" sz="2800" i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EED8275-E09E-4AE3-97B9-EFAA7E3DE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0" y="6019499"/>
                <a:ext cx="12657084" cy="523220"/>
              </a:xfrm>
              <a:prstGeom prst="rect">
                <a:avLst/>
              </a:prstGeom>
              <a:blipFill>
                <a:blip r:embed="rId11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7DB2B00-6DF2-4D64-A498-06E970A26B6E}"/>
              </a:ext>
            </a:extLst>
          </p:cNvPr>
          <p:cNvSpPr txBox="1">
            <a:spLocks/>
          </p:cNvSpPr>
          <p:nvPr/>
        </p:nvSpPr>
        <p:spPr>
          <a:xfrm>
            <a:off x="1261425" y="691881"/>
            <a:ext cx="1065718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Наивный Байесовский классификатор</a:t>
            </a:r>
            <a:endParaRPr lang="tr-TR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7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32ABD4-3672-4624-A7D6-002C48EF22C1}"/>
              </a:ext>
            </a:extLst>
          </p:cNvPr>
          <p:cNvSpPr/>
          <p:nvPr/>
        </p:nvSpPr>
        <p:spPr>
          <a:xfrm>
            <a:off x="3310584" y="701421"/>
            <a:ext cx="5192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в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78AAB5-E840-4A79-B8B8-F8C8AF567D57}"/>
              </a:ext>
            </a:extLst>
          </p:cNvPr>
          <p:cNvSpPr/>
          <p:nvPr/>
        </p:nvSpPr>
        <p:spPr>
          <a:xfrm>
            <a:off x="161374" y="3181908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GNB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GaussianNB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F4A7EA-8074-48F8-B30D-2F30B2E0C773}"/>
              </a:ext>
            </a:extLst>
          </p:cNvPr>
          <p:cNvSpPr/>
          <p:nvPr/>
        </p:nvSpPr>
        <p:spPr>
          <a:xfrm>
            <a:off x="1415480" y="3500559"/>
            <a:ext cx="11206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GaussianNB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(priors=None,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var_smoothing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=1e-09)</a:t>
            </a:r>
            <a:endParaRPr lang="ru-RU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A2FF42-8C83-49F8-9451-1C0ECE9E7AE2}"/>
              </a:ext>
            </a:extLst>
          </p:cNvPr>
          <p:cNvSpPr/>
          <p:nvPr/>
        </p:nvSpPr>
        <p:spPr>
          <a:xfrm>
            <a:off x="155393" y="3842331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GNB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78FFEB1-469E-4298-ABDD-BE205750A22B}"/>
              </a:ext>
            </a:extLst>
          </p:cNvPr>
          <p:cNvSpPr/>
          <p:nvPr/>
        </p:nvSpPr>
        <p:spPr>
          <a:xfrm>
            <a:off x="131607" y="4186699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GNB.predict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E1CF95D-5497-4096-8E5B-CD9899AE5127}"/>
              </a:ext>
            </a:extLst>
          </p:cNvPr>
          <p:cNvSpPr/>
          <p:nvPr/>
        </p:nvSpPr>
        <p:spPr>
          <a:xfrm>
            <a:off x="155393" y="4604585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GNB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.predict_proba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8FC5AB-471D-4130-B67A-5B41B28FD836}"/>
              </a:ext>
            </a:extLst>
          </p:cNvPr>
          <p:cNvSpPr/>
          <p:nvPr/>
        </p:nvSpPr>
        <p:spPr>
          <a:xfrm>
            <a:off x="188206" y="1561280"/>
            <a:ext cx="8997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sklearn.naive_bayes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CategoricalNB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sklearn.naive_bayes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GaussianNB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sklearn.naive_bayes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BernoulliNB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28AC65-0E4F-4426-86CD-B0462086C4A6}"/>
              </a:ext>
            </a:extLst>
          </p:cNvPr>
          <p:cNvSpPr/>
          <p:nvPr/>
        </p:nvSpPr>
        <p:spPr>
          <a:xfrm>
            <a:off x="188206" y="5343821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CNB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CategoricalNB()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76EF1C-7219-6CAB-2E58-04204052770B}"/>
              </a:ext>
            </a:extLst>
          </p:cNvPr>
          <p:cNvSpPr/>
          <p:nvPr/>
        </p:nvSpPr>
        <p:spPr>
          <a:xfrm>
            <a:off x="1192104" y="5805486"/>
            <a:ext cx="11206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CategoricalNB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(alpha=1.0,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class_prior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=None,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fit_prior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=True)</a:t>
            </a:r>
            <a:endParaRPr lang="ru-RU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4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E7F31AD-0CE2-42A1-B433-165FE6496E86}"/>
              </a:ext>
            </a:extLst>
          </p:cNvPr>
          <p:cNvSpPr txBox="1">
            <a:spLocks/>
          </p:cNvSpPr>
          <p:nvPr/>
        </p:nvSpPr>
        <p:spPr>
          <a:xfrm>
            <a:off x="2320620" y="56789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S.W.O.T.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in co-op with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0920D3-F6B0-33B8-EDAA-7A4D65ED618B}"/>
              </a:ext>
            </a:extLst>
          </p:cNvPr>
          <p:cNvSpPr/>
          <p:nvPr/>
        </p:nvSpPr>
        <p:spPr>
          <a:xfrm>
            <a:off x="77509" y="1182121"/>
            <a:ext cx="117882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Простой и понятный алгоритм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Работает со многими классами (без бубнов в виде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ovr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Работает с числовыми и категориальными данными*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отдельно, но не суть)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Гипотеза независимости данных / нормального распределения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может обрабатывать сложные отношения между объектами, например нелинейные взаимодействия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Он вычислительно эффективен и может обрабатывать большие наборы данных с высокой размерностью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Прогнозирование в реальном времени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Может использоваться в широком спектре приложений, включая распознавание изображений, обнаружение мошенничества и медицинскую диагностику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Чувствителен к качеству входных данных и может давать неточные результаты, если данные необъективны или искажены 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biased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все объясняется частотой</a:t>
            </a:r>
          </a:p>
        </p:txBody>
      </p:sp>
    </p:spTree>
    <p:extLst>
      <p:ext uri="{BB962C8B-B14F-4D97-AF65-F5344CB8AC3E}">
        <p14:creationId xmlns:p14="http://schemas.microsoft.com/office/powerpoint/2010/main" val="39321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9;p26"/>
          <p:cNvSpPr txBox="1"/>
          <p:nvPr/>
        </p:nvSpPr>
        <p:spPr>
          <a:xfrm>
            <a:off x="30587" y="511929"/>
            <a:ext cx="12239625" cy="224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28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Что является параметром модели</a:t>
            </a:r>
          </a:p>
          <a:p>
            <a:pPr lvl="0" algn="ctr"/>
            <a:r>
              <a:rPr lang="ru-RU" sz="2800" b="1" dirty="0">
                <a:solidFill>
                  <a:schemeClr val="tx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Наивный Байесовский классификатор </a:t>
            </a:r>
          </a:p>
          <a:p>
            <a:pPr lvl="0" algn="ctr"/>
            <a:r>
              <a:rPr lang="ru-RU" sz="2800" b="1" dirty="0">
                <a:solidFill>
                  <a:schemeClr val="tx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(для числовых признаков)</a:t>
            </a:r>
            <a:endParaRPr lang="tr-TR" sz="2800" b="1" dirty="0">
              <a:solidFill>
                <a:schemeClr val="tx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algn="ctr"/>
            <a:r>
              <a:rPr lang="ru-RU" sz="28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Что является </a:t>
            </a:r>
            <a:r>
              <a:rPr lang="ru-RU" sz="280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гиперпараметром</a:t>
            </a:r>
            <a:r>
              <a:rPr lang="ru-RU" sz="28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 модели </a:t>
            </a:r>
          </a:p>
          <a:p>
            <a:pPr lvl="0" algn="ctr"/>
            <a:r>
              <a:rPr lang="ru-RU" sz="28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Наивный Байесовский классификатор</a:t>
            </a:r>
          </a:p>
          <a:p>
            <a:pPr algn="ctr"/>
            <a:r>
              <a:rPr lang="ru-RU" sz="2800" b="1" dirty="0">
                <a:solidFill>
                  <a:schemeClr val="tx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(для числовых признаков)</a:t>
            </a:r>
            <a:endParaRPr lang="tr-TR" sz="2800" b="1" dirty="0">
              <a:solidFill>
                <a:schemeClr val="tx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pPr lvl="0" algn="ctr"/>
            <a:endParaRPr lang="ru-RU" sz="28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377812-1CD8-44C6-A64E-642DC7A39305}"/>
              </a:ext>
            </a:extLst>
          </p:cNvPr>
          <p:cNvSpPr/>
          <p:nvPr/>
        </p:nvSpPr>
        <p:spPr>
          <a:xfrm>
            <a:off x="2045222" y="2038209"/>
            <a:ext cx="7771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Средние значения и Стандартные Отклонения 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каждого класса </a:t>
            </a:r>
            <a:endParaRPr lang="en-US" sz="24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EC30F3-07DA-CE79-EE68-9E32F9A6AC91}"/>
              </a:ext>
            </a:extLst>
          </p:cNvPr>
          <p:cNvSpPr/>
          <p:nvPr/>
        </p:nvSpPr>
        <p:spPr>
          <a:xfrm>
            <a:off x="2950918" y="4714734"/>
            <a:ext cx="5960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Подход к априорным вероятностям </a:t>
            </a:r>
            <a:endParaRPr lang="en-US" sz="24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2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792162" y="1454953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Google </a:t>
            </a:r>
            <a:r>
              <a:rPr lang="en-US" sz="399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Golab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89B7A7-BAF1-4B3E-B686-D005E9334873}"/>
              </a:ext>
            </a:extLst>
          </p:cNvPr>
          <p:cNvSpPr txBox="1"/>
          <p:nvPr/>
        </p:nvSpPr>
        <p:spPr>
          <a:xfrm>
            <a:off x="2002104" y="2943215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hlinkClick r:id="rId4"/>
              </a:rPr>
              <a:t>https://colab.research.google.com/drive/1e_qJepG9lc66-A9VOepxpjhKUwPPyawN?usp=sharing</a:t>
            </a:r>
            <a:r>
              <a:rPr lang="ru-RU" sz="28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957C4-0B90-4156-8D6F-077A105A2FAB}"/>
              </a:ext>
            </a:extLst>
          </p:cNvPr>
          <p:cNvSpPr txBox="1"/>
          <p:nvPr/>
        </p:nvSpPr>
        <p:spPr>
          <a:xfrm>
            <a:off x="1028700" y="2378747"/>
            <a:ext cx="8785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>
                <a:latin typeface="Montserrat" panose="00000500000000000000" pitchFamily="2" charset="-52"/>
              </a:rPr>
              <a:t>Sklearn Car Moldova SE</a:t>
            </a:r>
            <a:endParaRPr lang="ru-RU" sz="2800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00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10730063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Теорема Байеса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Байесовская Классификация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</a:rPr>
              <a:t>Дискриминантный анализ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Продвинутые модели машинного обучения в </a:t>
            </a:r>
            <a:r>
              <a:rPr lang="en-US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2.04 Продвинутые модели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3954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10730063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Теорема Байеса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Байесовская Классификация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</a:rPr>
              <a:t>Дискриминантный анализ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2.04 Продвинутые модели машинного обучения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0367FF1B-DAFE-04C6-18F6-C32674B59646}"/>
              </a:ext>
            </a:extLst>
          </p:cNvPr>
          <p:cNvSpPr txBox="1">
            <a:spLocks/>
          </p:cNvSpPr>
          <p:nvPr/>
        </p:nvSpPr>
        <p:spPr>
          <a:xfrm>
            <a:off x="3113088" y="661330"/>
            <a:ext cx="7180730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Дискриминантный</a:t>
            </a: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анализ</a:t>
            </a:r>
            <a:endParaRPr lang="ru-RU" sz="2800" spc="-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9C0080-842D-CBE5-D85C-D20917C6A7B9}"/>
              </a:ext>
            </a:extLst>
          </p:cNvPr>
          <p:cNvSpPr/>
          <p:nvPr/>
        </p:nvSpPr>
        <p:spPr>
          <a:xfrm>
            <a:off x="3743480" y="1285094"/>
            <a:ext cx="4213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Та же идея, но не совсем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8CEC909-2EA0-35F0-BA3E-86EF716F1807}"/>
                  </a:ext>
                </a:extLst>
              </p:cNvPr>
              <p:cNvSpPr/>
              <p:nvPr/>
            </p:nvSpPr>
            <p:spPr>
              <a:xfrm>
                <a:off x="3113088" y="1908315"/>
                <a:ext cx="9937104" cy="803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8CEC909-2EA0-35F0-BA3E-86EF716F1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88" y="1908315"/>
                <a:ext cx="9937104" cy="803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CA3EA86-7D94-4544-DFF5-1A952514D7A3}"/>
                  </a:ext>
                </a:extLst>
              </p:cNvPr>
              <p:cNvSpPr/>
              <p:nvPr/>
            </p:nvSpPr>
            <p:spPr>
              <a:xfrm>
                <a:off x="566116" y="1889540"/>
                <a:ext cx="3472484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24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ru-R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CA3EA86-7D94-4544-DFF5-1A952514D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6" y="1889540"/>
                <a:ext cx="3472484" cy="874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B5E0DE55-8284-BC68-5B53-9DD76B4DBD69}"/>
                  </a:ext>
                </a:extLst>
              </p:cNvPr>
              <p:cNvSpPr/>
              <p:nvPr/>
            </p:nvSpPr>
            <p:spPr>
              <a:xfrm>
                <a:off x="-240483" y="2822692"/>
                <a:ext cx="9937104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B5E0DE55-8284-BC68-5B53-9DD76B4DB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483" y="2822692"/>
                <a:ext cx="9937104" cy="862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D9B38F3-64CB-30F1-B30B-F3343FF9C3E3}"/>
                  </a:ext>
                </a:extLst>
              </p:cNvPr>
              <p:cNvSpPr/>
              <p:nvPr/>
            </p:nvSpPr>
            <p:spPr>
              <a:xfrm>
                <a:off x="9829971" y="3792215"/>
                <a:ext cx="15729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D9B38F3-64CB-30F1-B30B-F3343FF9C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971" y="3792215"/>
                <a:ext cx="157299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E57E970-6A3E-A088-7DA5-8DDD0514EB69}"/>
                  </a:ext>
                </a:extLst>
              </p:cNvPr>
              <p:cNvSpPr/>
              <p:nvPr/>
            </p:nvSpPr>
            <p:spPr>
              <a:xfrm>
                <a:off x="9886194" y="3143693"/>
                <a:ext cx="16034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E57E970-6A3E-A088-7DA5-8DDD0514E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194" y="3143693"/>
                <a:ext cx="160345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A5780AA4-CC54-F948-ADBB-A11C7F97B82D}"/>
                  </a:ext>
                </a:extLst>
              </p:cNvPr>
              <p:cNvSpPr/>
              <p:nvPr/>
            </p:nvSpPr>
            <p:spPr>
              <a:xfrm>
                <a:off x="404705" y="3895708"/>
                <a:ext cx="125720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ru-RU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средние значения каждого из p признаков для класса 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A5780AA4-CC54-F948-ADBB-A11C7F97B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5" y="3895708"/>
                <a:ext cx="12572096" cy="584775"/>
              </a:xfrm>
              <a:prstGeom prst="rect">
                <a:avLst/>
              </a:prstGeom>
              <a:blipFill>
                <a:blip r:embed="rId9"/>
                <a:stretch>
                  <a:fillRect b="-19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2551FD7C-85C7-FA8B-1589-9F6AAA4A665D}"/>
                  </a:ext>
                </a:extLst>
              </p:cNvPr>
              <p:cNvSpPr/>
              <p:nvPr/>
            </p:nvSpPr>
            <p:spPr>
              <a:xfrm>
                <a:off x="404705" y="4638709"/>
                <a:ext cx="9101081" cy="573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-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матрица ковариации всех p признаков для класса 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2551FD7C-85C7-FA8B-1589-9F6AAA4A6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5" y="4638709"/>
                <a:ext cx="9101081" cy="573427"/>
              </a:xfrm>
              <a:prstGeom prst="rect">
                <a:avLst/>
              </a:prstGeom>
              <a:blipFill>
                <a:blip r:embed="rId10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E4DC68D8-42F4-1544-27C0-3842CE858FC6}"/>
                  </a:ext>
                </a:extLst>
              </p:cNvPr>
              <p:cNvSpPr/>
              <p:nvPr/>
            </p:nvSpPr>
            <p:spPr>
              <a:xfrm>
                <a:off x="341784" y="5263056"/>
                <a:ext cx="55426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определитель</a:t>
                </a:r>
                <a:r>
                  <a:rPr lang="en-US" sz="24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E4DC68D8-42F4-1544-27C0-3842CE85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5263056"/>
                <a:ext cx="5542608" cy="584775"/>
              </a:xfrm>
              <a:prstGeom prst="rect">
                <a:avLst/>
              </a:prstGeom>
              <a:blipFill>
                <a:blip r:embed="rId11"/>
                <a:stretch>
                  <a:fillRect b="-19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2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7A14DB6-958B-F405-63B9-2C083DD0AD63}"/>
              </a:ext>
            </a:extLst>
          </p:cNvPr>
          <p:cNvSpPr/>
          <p:nvPr/>
        </p:nvSpPr>
        <p:spPr>
          <a:xfrm>
            <a:off x="2442766" y="644260"/>
            <a:ext cx="7616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Линейный</a:t>
            </a: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Дискриминантный 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1F84D8E1-84FC-5B36-A67E-2CDE4343492E}"/>
                  </a:ext>
                </a:extLst>
              </p:cNvPr>
              <p:cNvSpPr/>
              <p:nvPr/>
            </p:nvSpPr>
            <p:spPr>
              <a:xfrm>
                <a:off x="8278126" y="3077325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1F84D8E1-84FC-5B36-A67E-2CDE43434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6" y="3077325"/>
                <a:ext cx="22453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6634C09-45BF-A9E1-FB13-4459E098AEAE}"/>
                  </a:ext>
                </a:extLst>
              </p:cNvPr>
              <p:cNvSpPr/>
              <p:nvPr/>
            </p:nvSpPr>
            <p:spPr>
              <a:xfrm>
                <a:off x="1032919" y="2577059"/>
                <a:ext cx="47516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6634C09-45BF-A9E1-FB13-4459E098A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19" y="2577059"/>
                <a:ext cx="47516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F381625-F437-6848-537B-E46D57E2FBEF}"/>
              </a:ext>
            </a:extLst>
          </p:cNvPr>
          <p:cNvCxnSpPr>
            <a:cxnSpLocks/>
          </p:cNvCxnSpPr>
          <p:nvPr/>
        </p:nvCxnSpPr>
        <p:spPr>
          <a:xfrm>
            <a:off x="4113525" y="3439651"/>
            <a:ext cx="2137335" cy="235418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19DA20CD-29C6-7D8A-8DC4-5F25D2B95E98}"/>
              </a:ext>
            </a:extLst>
          </p:cNvPr>
          <p:cNvSpPr/>
          <p:nvPr/>
        </p:nvSpPr>
        <p:spPr>
          <a:xfrm>
            <a:off x="4326366" y="3668287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012495B-1D5D-5CDF-3F09-99F87405EED4}"/>
              </a:ext>
            </a:extLst>
          </p:cNvPr>
          <p:cNvSpPr/>
          <p:nvPr/>
        </p:nvSpPr>
        <p:spPr>
          <a:xfrm>
            <a:off x="4714216" y="408052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46C0EA6-406F-1C13-B1F1-374C8D16929C}"/>
              </a:ext>
            </a:extLst>
          </p:cNvPr>
          <p:cNvSpPr/>
          <p:nvPr/>
        </p:nvSpPr>
        <p:spPr>
          <a:xfrm>
            <a:off x="5016554" y="444446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4A5744B-628D-A3BD-611B-3D721C2BCE2F}"/>
              </a:ext>
            </a:extLst>
          </p:cNvPr>
          <p:cNvSpPr/>
          <p:nvPr/>
        </p:nvSpPr>
        <p:spPr>
          <a:xfrm>
            <a:off x="5695308" y="518009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9CFC6D-3A57-085C-EB07-60101435B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543" y="3000272"/>
            <a:ext cx="2540110" cy="26185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FFCC3D-29CA-EFC1-DCEC-29DE931D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815" y="3282846"/>
            <a:ext cx="3135179" cy="3254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F4D9E99D-FBB8-6870-1A88-2AA4898BB50D}"/>
                  </a:ext>
                </a:extLst>
              </p:cNvPr>
              <p:cNvSpPr/>
              <p:nvPr/>
            </p:nvSpPr>
            <p:spPr>
              <a:xfrm>
                <a:off x="880628" y="1494102"/>
                <a:ext cx="9937104" cy="990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F4D9E99D-FBB8-6870-1A88-2AA4898BB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8" y="1494102"/>
                <a:ext cx="9937104" cy="990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/>
      <p:bldP spid="4" grpId="0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4B1067-E0EF-3EF1-4CE7-1306EFA2E6EA}"/>
              </a:ext>
            </a:extLst>
          </p:cNvPr>
          <p:cNvSpPr/>
          <p:nvPr/>
        </p:nvSpPr>
        <p:spPr>
          <a:xfrm>
            <a:off x="3057595" y="669167"/>
            <a:ext cx="5905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Функции принятия решений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4B6C680-5075-3928-AFF4-A6C4FA5E1A57}"/>
                  </a:ext>
                </a:extLst>
              </p:cNvPr>
              <p:cNvSpPr/>
              <p:nvPr/>
            </p:nvSpPr>
            <p:spPr>
              <a:xfrm>
                <a:off x="9492157" y="1366975"/>
                <a:ext cx="22453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4B6C680-5075-3928-AFF4-A6C4FA5E1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57" y="1366975"/>
                <a:ext cx="22453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652B8C9-502C-704A-A738-D763B042674B}"/>
                  </a:ext>
                </a:extLst>
              </p:cNvPr>
              <p:cNvSpPr/>
              <p:nvPr/>
            </p:nvSpPr>
            <p:spPr>
              <a:xfrm>
                <a:off x="679505" y="2226948"/>
                <a:ext cx="8095678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"/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652B8C9-502C-704A-A738-D763B0426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05" y="2226948"/>
                <a:ext cx="8095678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3F6C83D-FD01-A452-42C3-AC3D34518426}"/>
                  </a:ext>
                </a:extLst>
              </p:cNvPr>
              <p:cNvSpPr/>
              <p:nvPr/>
            </p:nvSpPr>
            <p:spPr>
              <a:xfrm>
                <a:off x="-470797" y="1320060"/>
                <a:ext cx="10729192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3F6C83D-FD01-A452-42C3-AC3D34518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797" y="1320060"/>
                <a:ext cx="10729192" cy="862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E642EE0B-6D84-4817-7454-4D309C1B1913}"/>
                  </a:ext>
                </a:extLst>
              </p:cNvPr>
              <p:cNvSpPr/>
              <p:nvPr/>
            </p:nvSpPr>
            <p:spPr>
              <a:xfrm>
                <a:off x="1759229" y="4537968"/>
                <a:ext cx="3862724" cy="820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lim>
                          </m:limLow>
                          <m: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E642EE0B-6D84-4817-7454-4D309C1B1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229" y="4537968"/>
                <a:ext cx="3862724" cy="820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295B7E6D-85A2-C655-A375-306A046B52CD}"/>
                  </a:ext>
                </a:extLst>
              </p:cNvPr>
              <p:cNvSpPr/>
              <p:nvPr/>
            </p:nvSpPr>
            <p:spPr>
              <a:xfrm>
                <a:off x="685409" y="3597229"/>
                <a:ext cx="30051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295B7E6D-85A2-C655-A375-306A046B5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09" y="3597229"/>
                <a:ext cx="300518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DB7E355-6A22-880B-2DF2-DA5130522619}"/>
                  </a:ext>
                </a:extLst>
              </p:cNvPr>
              <p:cNvSpPr/>
              <p:nvPr/>
            </p:nvSpPr>
            <p:spPr>
              <a:xfrm>
                <a:off x="4027861" y="3614490"/>
                <a:ext cx="17686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bg1"/>
                          </a:solidFill>
                          <a:latin typeface="Montserrat" panose="00000500000000000000" pitchFamily="2" charset="-52"/>
                        </a:rPr>
                        <m:t>| &lt;0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DB7E355-6A22-880B-2DF2-DA5130522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61" y="3614490"/>
                <a:ext cx="176862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2CFFED-0446-0F11-B571-AEB2F30EFE4C}"/>
              </a:ext>
            </a:extLst>
          </p:cNvPr>
          <p:cNvSpPr/>
          <p:nvPr/>
        </p:nvSpPr>
        <p:spPr>
          <a:xfrm>
            <a:off x="4476775" y="2513822"/>
            <a:ext cx="158417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BB56561-CF95-4EC8-E74E-78DF1B1482FE}"/>
              </a:ext>
            </a:extLst>
          </p:cNvPr>
          <p:cNvSpPr/>
          <p:nvPr/>
        </p:nvSpPr>
        <p:spPr>
          <a:xfrm>
            <a:off x="3381329" y="2485093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28EFA2-3C3F-E002-54DC-0BAC36CA05B1}"/>
              </a:ext>
            </a:extLst>
          </p:cNvPr>
          <p:cNvSpPr/>
          <p:nvPr/>
        </p:nvSpPr>
        <p:spPr>
          <a:xfrm>
            <a:off x="2712579" y="2485093"/>
            <a:ext cx="648072" cy="648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AF2F8D1-D865-D4D6-03E5-804F3AEC0385}"/>
              </a:ext>
            </a:extLst>
          </p:cNvPr>
          <p:cNvSpPr/>
          <p:nvPr/>
        </p:nvSpPr>
        <p:spPr>
          <a:xfrm>
            <a:off x="4924683" y="2488540"/>
            <a:ext cx="635635" cy="6487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877DF0-E1AB-3FCE-04A3-5AFD8CDCBF72}"/>
              </a:ext>
            </a:extLst>
          </p:cNvPr>
          <p:cNvSpPr/>
          <p:nvPr/>
        </p:nvSpPr>
        <p:spPr>
          <a:xfrm>
            <a:off x="6360010" y="2446276"/>
            <a:ext cx="2232250" cy="648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53D4595-4212-62BB-FF78-F31BD1E55976}"/>
              </a:ext>
            </a:extLst>
          </p:cNvPr>
          <p:cNvSpPr/>
          <p:nvPr/>
        </p:nvSpPr>
        <p:spPr>
          <a:xfrm>
            <a:off x="6342415" y="3436429"/>
            <a:ext cx="5363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априорная вероятность</a:t>
            </a:r>
            <a:endParaRPr lang="ru-RU" sz="3200" dirty="0"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3BB1B8D1-8C27-74E6-F376-5CF8802874A4}"/>
                  </a:ext>
                </a:extLst>
              </p:cNvPr>
              <p:cNvSpPr/>
              <p:nvPr/>
            </p:nvSpPr>
            <p:spPr>
              <a:xfrm>
                <a:off x="7227057" y="4187935"/>
                <a:ext cx="2574679" cy="1520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3BB1B8D1-8C27-74E6-F376-5CF880287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57" y="4187935"/>
                <a:ext cx="2574679" cy="15203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66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395863-AF21-C724-5508-CEF21193A160}"/>
              </a:ext>
            </a:extLst>
          </p:cNvPr>
          <p:cNvSpPr/>
          <p:nvPr/>
        </p:nvSpPr>
        <p:spPr>
          <a:xfrm>
            <a:off x="4278218" y="669167"/>
            <a:ext cx="3201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6BC05CBF-67B8-01A6-1E56-F755432F2DE8}"/>
                  </a:ext>
                </a:extLst>
              </p:cNvPr>
              <p:cNvSpPr/>
              <p:nvPr/>
            </p:nvSpPr>
            <p:spPr>
              <a:xfrm>
                <a:off x="1181874" y="1461255"/>
                <a:ext cx="490429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l-GR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6BC05CBF-67B8-01A6-1E56-F755432F2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74" y="1461255"/>
                <a:ext cx="490429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50678-B3C2-DE5A-4F14-91312A5E1FAC}"/>
              </a:ext>
            </a:extLst>
          </p:cNvPr>
          <p:cNvSpPr/>
          <p:nvPr/>
        </p:nvSpPr>
        <p:spPr>
          <a:xfrm>
            <a:off x="533802" y="4673791"/>
            <a:ext cx="9865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ситуации, когда размерность обучающей выборки мало по сравнению с количеством параметров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11A00C-B162-C24D-9092-82ADF9B97D32}"/>
              </a:ext>
            </a:extLst>
          </p:cNvPr>
          <p:cNvSpPr/>
          <p:nvPr/>
        </p:nvSpPr>
        <p:spPr>
          <a:xfrm>
            <a:off x="7734602" y="5390294"/>
            <a:ext cx="2773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urier New" panose="02070309020205020404" pitchFamily="49" charset="0"/>
              </a:rPr>
              <a:t>Shrinkage</a:t>
            </a:r>
          </a:p>
          <a:p>
            <a:r>
              <a:rPr lang="en-US" sz="3200" dirty="0" err="1">
                <a:solidFill>
                  <a:srgbClr val="D5D5D5"/>
                </a:solidFill>
                <a:latin typeface="Courier New" panose="02070309020205020404" pitchFamily="49" charset="0"/>
              </a:rPr>
              <a:t>reg_param</a:t>
            </a:r>
            <a:r>
              <a:rPr lang="en-US" sz="32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endParaRPr lang="ru-RU" sz="32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23FC188-2335-BDCD-E6F8-57F1ACFB9B49}"/>
                  </a:ext>
                </a:extLst>
              </p:cNvPr>
              <p:cNvSpPr/>
              <p:nvPr/>
            </p:nvSpPr>
            <p:spPr>
              <a:xfrm>
                <a:off x="7230546" y="1649455"/>
                <a:ext cx="2694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[0,…,1]</m:t>
                      </m:r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D23FC188-2335-BDCD-E6F8-57F1ACFB9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546" y="1649455"/>
                <a:ext cx="269496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84C10C-72F1-6893-B67F-B06E31FE6AEE}"/>
              </a:ext>
            </a:extLst>
          </p:cNvPr>
          <p:cNvSpPr/>
          <p:nvPr/>
        </p:nvSpPr>
        <p:spPr>
          <a:xfrm>
            <a:off x="245770" y="3089615"/>
            <a:ext cx="116652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отсутствие «сжатия» (означает, что будет использоваться эмпирическая ковариационная матрица); </a:t>
            </a: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полное «сжатию» (означает, что диагональная матрица дисперсий будет использоваться в качестве оценки для ковариационной матрицы)</a:t>
            </a:r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B6722D6A-D5A8-9563-0C46-DC5504E1AF81}"/>
                  </a:ext>
                </a:extLst>
              </p:cNvPr>
              <p:cNvSpPr/>
              <p:nvPr/>
            </p:nvSpPr>
            <p:spPr>
              <a:xfrm>
                <a:off x="1181874" y="2225519"/>
                <a:ext cx="43495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lang="ru-RU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B6722D6A-D5A8-9563-0C46-DC5504E1A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74" y="2225519"/>
                <a:ext cx="434958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CFFD403-3E9A-12F2-AE0D-9CA5AD3D611F}"/>
                  </a:ext>
                </a:extLst>
              </p:cNvPr>
              <p:cNvSpPr/>
              <p:nvPr/>
            </p:nvSpPr>
            <p:spPr>
              <a:xfrm>
                <a:off x="7302554" y="2369535"/>
                <a:ext cx="2694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[0,…,1]</m:t>
                      </m:r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CFFD403-3E9A-12F2-AE0D-9CA5AD3D6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554" y="2369535"/>
                <a:ext cx="269496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0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D478DB-03BC-3483-F45D-792254847883}"/>
              </a:ext>
            </a:extLst>
          </p:cNvPr>
          <p:cNvSpPr/>
          <p:nvPr/>
        </p:nvSpPr>
        <p:spPr>
          <a:xfrm>
            <a:off x="4180950" y="692485"/>
            <a:ext cx="4921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Реализация в </a:t>
            </a:r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01D56D2-55EA-7953-C002-4A61C82D61CB}"/>
              </a:ext>
            </a:extLst>
          </p:cNvPr>
          <p:cNvSpPr/>
          <p:nvPr/>
        </p:nvSpPr>
        <p:spPr>
          <a:xfrm>
            <a:off x="263352" y="2204864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LDA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LinearDiscriminantAnalysis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0B53A7-46B5-115B-CE0C-B8F0A3BD1BDC}"/>
              </a:ext>
            </a:extLst>
          </p:cNvPr>
          <p:cNvSpPr/>
          <p:nvPr/>
        </p:nvSpPr>
        <p:spPr>
          <a:xfrm>
            <a:off x="119336" y="3717032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LDA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09D628-127D-05DB-6F11-821FF2418A28}"/>
              </a:ext>
            </a:extLst>
          </p:cNvPr>
          <p:cNvSpPr/>
          <p:nvPr/>
        </p:nvSpPr>
        <p:spPr>
          <a:xfrm>
            <a:off x="0" y="4476152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LDA.predict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83010E-0186-DDC9-822C-114670DD6FBE}"/>
              </a:ext>
            </a:extLst>
          </p:cNvPr>
          <p:cNvSpPr/>
          <p:nvPr/>
        </p:nvSpPr>
        <p:spPr>
          <a:xfrm>
            <a:off x="191344" y="1628800"/>
            <a:ext cx="12277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sklearn.discriminant_analysis </a:t>
            </a:r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LinearDiscriminantAnalysis</a:t>
            </a:r>
            <a:endParaRPr lang="tr-TR" sz="2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0DBFE5-EE70-6871-D4D9-A0974B6BF35D}"/>
              </a:ext>
            </a:extLst>
          </p:cNvPr>
          <p:cNvSpPr/>
          <p:nvPr/>
        </p:nvSpPr>
        <p:spPr>
          <a:xfrm>
            <a:off x="1410520" y="2717552"/>
            <a:ext cx="1080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LinearDiscriminantAnalysis(n_components=4, priors=None, shrinkage=None, solver='svd', store_covariance=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True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, tol=0.0001</a:t>
            </a:r>
            <a:endParaRPr lang="ru-RU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79BAC1-A463-08D8-D64A-F053F37F3B5B}"/>
              </a:ext>
            </a:extLst>
          </p:cNvPr>
          <p:cNvSpPr/>
          <p:nvPr/>
        </p:nvSpPr>
        <p:spPr>
          <a:xfrm>
            <a:off x="63836" y="5243202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LDA.transform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E730BB-06F9-FD1D-E5C2-8FAE14E1D5FE}"/>
              </a:ext>
            </a:extLst>
          </p:cNvPr>
          <p:cNvSpPr/>
          <p:nvPr/>
        </p:nvSpPr>
        <p:spPr>
          <a:xfrm>
            <a:off x="100153" y="5905055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LD 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LDA.scalings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0" name="Нижний колонтитул 6">
            <a:extLst>
              <a:ext uri="{FF2B5EF4-FFF2-40B4-BE49-F238E27FC236}">
                <a16:creationId xmlns:a16="http://schemas.microsoft.com/office/drawing/2014/main" id="{BFD900ED-ED2B-FFF4-76CE-E65C6D722843}"/>
              </a:ext>
            </a:extLst>
          </p:cNvPr>
          <p:cNvSpPr txBox="1">
            <a:spLocks/>
          </p:cNvSpPr>
          <p:nvPr/>
        </p:nvSpPr>
        <p:spPr>
          <a:xfrm>
            <a:off x="1110343" y="647881"/>
            <a:ext cx="10011747" cy="4614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Квадратичный</a:t>
            </a:r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Дискриминантный 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006E25D-B200-BE38-1927-A93EB93AF8E5}"/>
                  </a:ext>
                </a:extLst>
              </p:cNvPr>
              <p:cNvSpPr/>
              <p:nvPr/>
            </p:nvSpPr>
            <p:spPr>
              <a:xfrm>
                <a:off x="119335" y="1258079"/>
                <a:ext cx="8781787" cy="862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006E25D-B200-BE38-1927-A93EB93AF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" y="1258079"/>
                <a:ext cx="8781787" cy="86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4BD6F64D-0E42-686E-B406-2E208E673092}"/>
                  </a:ext>
                </a:extLst>
              </p:cNvPr>
              <p:cNvSpPr/>
              <p:nvPr/>
            </p:nvSpPr>
            <p:spPr>
              <a:xfrm>
                <a:off x="9480376" y="1335376"/>
                <a:ext cx="195303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4BD6F64D-0E42-686E-B406-2E208E67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6" y="1335376"/>
                <a:ext cx="195303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BB3BA8B-FC13-CAC6-3B56-2BC3700D8964}"/>
                  </a:ext>
                </a:extLst>
              </p:cNvPr>
              <p:cNvSpPr/>
              <p:nvPr/>
            </p:nvSpPr>
            <p:spPr>
              <a:xfrm>
                <a:off x="411799" y="2155668"/>
                <a:ext cx="8096470" cy="101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eqArr>
                            <m:eqArr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baseline="-25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ru-R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ru-RU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ru-RU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eqAr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BB3BA8B-FC13-CAC6-3B56-2BC3700D8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9" y="2155668"/>
                <a:ext cx="8096470" cy="1013611"/>
              </a:xfrm>
              <a:prstGeom prst="rect">
                <a:avLst/>
              </a:prstGeom>
              <a:blipFill>
                <a:blip r:embed="rId6"/>
                <a:stretch>
                  <a:fillRect r="-15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4CDE72CB-8651-5CA7-B9D2-395530EDE7CC}"/>
              </a:ext>
            </a:extLst>
          </p:cNvPr>
          <p:cNvSpPr/>
          <p:nvPr/>
        </p:nvSpPr>
        <p:spPr>
          <a:xfrm>
            <a:off x="4307230" y="4177507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9BD6D-E6AF-AB84-7ED2-DDA6568C9DA6}"/>
              </a:ext>
            </a:extLst>
          </p:cNvPr>
          <p:cNvSpPr/>
          <p:nvPr/>
        </p:nvSpPr>
        <p:spPr>
          <a:xfrm>
            <a:off x="4974366" y="454725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D822B2F-CF3A-E731-9704-C92286AB2BC1}"/>
              </a:ext>
            </a:extLst>
          </p:cNvPr>
          <p:cNvSpPr/>
          <p:nvPr/>
        </p:nvSpPr>
        <p:spPr>
          <a:xfrm>
            <a:off x="5409550" y="482791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1719CFF-D586-AF6D-C946-DE4C31468BE7}"/>
              </a:ext>
            </a:extLst>
          </p:cNvPr>
          <p:cNvSpPr/>
          <p:nvPr/>
        </p:nvSpPr>
        <p:spPr>
          <a:xfrm>
            <a:off x="5776144" y="520863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2B679-CF3B-3F1D-5944-C2187C1A6B1A}"/>
              </a:ext>
            </a:extLst>
          </p:cNvPr>
          <p:cNvSpPr/>
          <p:nvPr/>
        </p:nvSpPr>
        <p:spPr>
          <a:xfrm>
            <a:off x="6039256" y="565496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53C8609-D2EB-CEB5-5C74-F3E7CB857C3B}"/>
              </a:ext>
            </a:extLst>
          </p:cNvPr>
          <p:cNvSpPr/>
          <p:nvPr/>
        </p:nvSpPr>
        <p:spPr>
          <a:xfrm>
            <a:off x="6238093" y="6303752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CB8C0CA8-95B2-9582-3211-F9FC298ADFF8}"/>
              </a:ext>
            </a:extLst>
          </p:cNvPr>
          <p:cNvSpPr/>
          <p:nvPr/>
        </p:nvSpPr>
        <p:spPr>
          <a:xfrm>
            <a:off x="1415480" y="4289940"/>
            <a:ext cx="4888429" cy="4370370"/>
          </a:xfrm>
          <a:prstGeom prst="arc">
            <a:avLst>
              <a:gd name="adj1" fmla="val 16199999"/>
              <a:gd name="adj2" fmla="val 12243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14C0AC9-A1EF-BAC9-E67D-2DA6ABFAE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993091">
            <a:off x="2094655" y="4232181"/>
            <a:ext cx="2914401" cy="3025577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2C4D2CB-A7F9-9DBE-91B8-F0FAA4817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726642"/>
            <a:ext cx="2169045" cy="2839105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AEDC02E-9D5C-2CAB-FEAC-BEDD9102E907}"/>
              </a:ext>
            </a:extLst>
          </p:cNvPr>
          <p:cNvSpPr/>
          <p:nvPr/>
        </p:nvSpPr>
        <p:spPr>
          <a:xfrm>
            <a:off x="4801365" y="2434559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E3608E8-DE2F-0392-B174-B41060BFB44E}"/>
              </a:ext>
            </a:extLst>
          </p:cNvPr>
          <p:cNvSpPr/>
          <p:nvPr/>
        </p:nvSpPr>
        <p:spPr>
          <a:xfrm>
            <a:off x="2445405" y="2481176"/>
            <a:ext cx="1099830" cy="5544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E3C1DED-5D18-F7B0-8087-EE35681D8808}"/>
              </a:ext>
            </a:extLst>
          </p:cNvPr>
          <p:cNvSpPr/>
          <p:nvPr/>
        </p:nvSpPr>
        <p:spPr>
          <a:xfrm>
            <a:off x="7896200" y="2416417"/>
            <a:ext cx="2232250" cy="648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5790B55-E536-8921-C0B5-7CFBAB6C0CD9}"/>
              </a:ext>
            </a:extLst>
          </p:cNvPr>
          <p:cNvSpPr/>
          <p:nvPr/>
        </p:nvSpPr>
        <p:spPr>
          <a:xfrm>
            <a:off x="5406419" y="2489514"/>
            <a:ext cx="565555" cy="5544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A62084E-5FD4-B06B-4821-E0DDAEA307BD}"/>
              </a:ext>
            </a:extLst>
          </p:cNvPr>
          <p:cNvSpPr/>
          <p:nvPr/>
        </p:nvSpPr>
        <p:spPr>
          <a:xfrm>
            <a:off x="6647461" y="2414864"/>
            <a:ext cx="504056" cy="6487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5624E6D-E045-5A9D-56CB-6F77D1530D1C}"/>
                  </a:ext>
                </a:extLst>
              </p:cNvPr>
              <p:cNvSpPr/>
              <p:nvPr/>
            </p:nvSpPr>
            <p:spPr>
              <a:xfrm>
                <a:off x="8197088" y="3702336"/>
                <a:ext cx="3400418" cy="729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ru-R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lim>
                          </m:limLow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5624E6D-E045-5A9D-56CB-6F77D1530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088" y="3702336"/>
                <a:ext cx="3400418" cy="729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9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127F533-FBA0-D597-65D4-159980F38A45}"/>
              </a:ext>
            </a:extLst>
          </p:cNvPr>
          <p:cNvSpPr/>
          <p:nvPr/>
        </p:nvSpPr>
        <p:spPr>
          <a:xfrm>
            <a:off x="3910526" y="891069"/>
            <a:ext cx="4921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Реализация в </a:t>
            </a:r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C3F7FA-5251-A453-19DF-3C7812767C49}"/>
              </a:ext>
            </a:extLst>
          </p:cNvPr>
          <p:cNvSpPr/>
          <p:nvPr/>
        </p:nvSpPr>
        <p:spPr>
          <a:xfrm>
            <a:off x="161374" y="2768241"/>
            <a:ext cx="11437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QDA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QuadraticDiscriminantAnalysis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94EDC9-74F0-32E1-CE5C-1C711C9FFFF5}"/>
              </a:ext>
            </a:extLst>
          </p:cNvPr>
          <p:cNvSpPr/>
          <p:nvPr/>
        </p:nvSpPr>
        <p:spPr>
          <a:xfrm>
            <a:off x="77812" y="4462874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QDA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38D310-104A-4FCB-859F-6802C3DEBECD}"/>
              </a:ext>
            </a:extLst>
          </p:cNvPr>
          <p:cNvSpPr/>
          <p:nvPr/>
        </p:nvSpPr>
        <p:spPr>
          <a:xfrm>
            <a:off x="164950" y="5142872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QDA.predict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5A4BBD-B86C-71BF-6289-550D0E24091D}"/>
              </a:ext>
            </a:extLst>
          </p:cNvPr>
          <p:cNvSpPr/>
          <p:nvPr/>
        </p:nvSpPr>
        <p:spPr>
          <a:xfrm>
            <a:off x="100153" y="1969218"/>
            <a:ext cx="12277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sklearn.discriminant_analysis </a:t>
            </a:r>
            <a:r>
              <a:rPr lang="tr-TR" sz="22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200" dirty="0">
                <a:solidFill>
                  <a:srgbClr val="D4D4D4"/>
                </a:solidFill>
                <a:latin typeface="Courier New" panose="02070309020205020404" pitchFamily="49" charset="0"/>
              </a:rPr>
              <a:t> QuadraticDiscriminantAnalysis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EAA3F1-AADE-F499-6711-E948C982331B}"/>
              </a:ext>
            </a:extLst>
          </p:cNvPr>
          <p:cNvSpPr/>
          <p:nvPr/>
        </p:nvSpPr>
        <p:spPr>
          <a:xfrm>
            <a:off x="1127448" y="3344208"/>
            <a:ext cx="10964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QuadraticDiscriminantAnalysis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(priors=array([0.5, 0.5]),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reg_param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=0,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store_covariance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tol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=0.0001)</a:t>
            </a:r>
            <a:endParaRPr lang="ru-RU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10730063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Теорема Байеса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Байесовская Классификация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</a:rPr>
              <a:t>Дискриминантный анализ</a:t>
            </a:r>
            <a:r>
              <a:rPr lang="en-US" sz="2261" b="1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ru-RU" sz="2261" dirty="0">
                <a:solidFill>
                  <a:schemeClr val="bg1"/>
                </a:solidFill>
                <a:latin typeface="Montserrat"/>
              </a:rPr>
              <a:t>Подход Фишера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Продвинутые модели машинного обучения в </a:t>
            </a:r>
            <a:r>
              <a:rPr lang="en-US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2.04 Продвинутые модели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186125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7FE3CF9-63DD-19CC-3D55-F252E0CBC967}"/>
              </a:ext>
            </a:extLst>
          </p:cNvPr>
          <p:cNvSpPr/>
          <p:nvPr/>
        </p:nvSpPr>
        <p:spPr>
          <a:xfrm rot="8651905">
            <a:off x="2303874" y="248155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B0353F5E-1C33-B691-3AA5-BD0E7DEEB2C3}"/>
              </a:ext>
            </a:extLst>
          </p:cNvPr>
          <p:cNvSpPr/>
          <p:nvPr/>
        </p:nvSpPr>
        <p:spPr>
          <a:xfrm rot="8651905">
            <a:off x="2456274" y="263395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145F479-F78C-20BF-A96B-BB004C1DB30E}"/>
              </a:ext>
            </a:extLst>
          </p:cNvPr>
          <p:cNvSpPr/>
          <p:nvPr/>
        </p:nvSpPr>
        <p:spPr>
          <a:xfrm rot="8651905">
            <a:off x="2608674" y="278635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3357DC2-40C0-D404-AC6B-373808F240CA}"/>
              </a:ext>
            </a:extLst>
          </p:cNvPr>
          <p:cNvSpPr/>
          <p:nvPr/>
        </p:nvSpPr>
        <p:spPr>
          <a:xfrm rot="8651905">
            <a:off x="2761074" y="293875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FB2937-74D6-E6B7-4A55-E436D119B0C7}"/>
              </a:ext>
            </a:extLst>
          </p:cNvPr>
          <p:cNvSpPr/>
          <p:nvPr/>
        </p:nvSpPr>
        <p:spPr>
          <a:xfrm rot="8651905">
            <a:off x="2913474" y="309115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AACC6DB-A7B8-9D16-A26E-3445B79EEA2E}"/>
              </a:ext>
            </a:extLst>
          </p:cNvPr>
          <p:cNvSpPr/>
          <p:nvPr/>
        </p:nvSpPr>
        <p:spPr>
          <a:xfrm rot="8651905">
            <a:off x="3065874" y="324355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B9C7300-40C4-3D3F-58FA-089345D67CA6}"/>
              </a:ext>
            </a:extLst>
          </p:cNvPr>
          <p:cNvSpPr/>
          <p:nvPr/>
        </p:nvSpPr>
        <p:spPr>
          <a:xfrm rot="8651905">
            <a:off x="3218274" y="339595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2A1F22-E102-67D5-BCE7-7AE7734D84EC}"/>
              </a:ext>
            </a:extLst>
          </p:cNvPr>
          <p:cNvSpPr/>
          <p:nvPr/>
        </p:nvSpPr>
        <p:spPr>
          <a:xfrm rot="8651905">
            <a:off x="2731851" y="2549605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4DB6AA4-138D-65BD-B87A-3C410BFF224F}"/>
              </a:ext>
            </a:extLst>
          </p:cNvPr>
          <p:cNvSpPr/>
          <p:nvPr/>
        </p:nvSpPr>
        <p:spPr>
          <a:xfrm rot="8651905">
            <a:off x="2884251" y="2702005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884C580-277E-C784-77B5-85BE08EB0E97}"/>
              </a:ext>
            </a:extLst>
          </p:cNvPr>
          <p:cNvSpPr/>
          <p:nvPr/>
        </p:nvSpPr>
        <p:spPr>
          <a:xfrm rot="8651905">
            <a:off x="3036651" y="2854405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9E4D9E-C1A2-63F2-53B6-14428B2B35E8}"/>
              </a:ext>
            </a:extLst>
          </p:cNvPr>
          <p:cNvSpPr/>
          <p:nvPr/>
        </p:nvSpPr>
        <p:spPr>
          <a:xfrm rot="8651905">
            <a:off x="3189051" y="3006805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F1BDBEC-9E83-C199-FDF2-7E0AA30DB6B1}"/>
              </a:ext>
            </a:extLst>
          </p:cNvPr>
          <p:cNvSpPr/>
          <p:nvPr/>
        </p:nvSpPr>
        <p:spPr>
          <a:xfrm rot="8651905">
            <a:off x="2276274" y="2780460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AB900F3-B322-798B-E5C8-FE228F82BF2C}"/>
              </a:ext>
            </a:extLst>
          </p:cNvPr>
          <p:cNvSpPr/>
          <p:nvPr/>
        </p:nvSpPr>
        <p:spPr>
          <a:xfrm rot="8651905">
            <a:off x="2428674" y="2932860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462720-278E-0798-E456-DEB1A5891484}"/>
              </a:ext>
            </a:extLst>
          </p:cNvPr>
          <p:cNvSpPr/>
          <p:nvPr/>
        </p:nvSpPr>
        <p:spPr>
          <a:xfrm rot="8651905">
            <a:off x="2581074" y="3085260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0D13136-9C88-BC34-6DEA-EBCC3B65AA1D}"/>
              </a:ext>
            </a:extLst>
          </p:cNvPr>
          <p:cNvSpPr/>
          <p:nvPr/>
        </p:nvSpPr>
        <p:spPr>
          <a:xfrm rot="8651905">
            <a:off x="2733474" y="3237660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D70D27F-2B52-F67A-15DF-6938E6A1BA23}"/>
              </a:ext>
            </a:extLst>
          </p:cNvPr>
          <p:cNvSpPr/>
          <p:nvPr/>
        </p:nvSpPr>
        <p:spPr>
          <a:xfrm rot="8651905">
            <a:off x="2303874" y="3130290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4E71F6-D494-58EF-D883-95DD08970F6B}"/>
              </a:ext>
            </a:extLst>
          </p:cNvPr>
          <p:cNvSpPr/>
          <p:nvPr/>
        </p:nvSpPr>
        <p:spPr>
          <a:xfrm rot="8651905">
            <a:off x="2456274" y="3282690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CB8DB21-E850-0E24-A361-2480437752FE}"/>
              </a:ext>
            </a:extLst>
          </p:cNvPr>
          <p:cNvSpPr/>
          <p:nvPr/>
        </p:nvSpPr>
        <p:spPr>
          <a:xfrm rot="8651905">
            <a:off x="3086352" y="256637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56F8ADE-3DD3-4975-D218-B3ED64AE42F6}"/>
              </a:ext>
            </a:extLst>
          </p:cNvPr>
          <p:cNvSpPr/>
          <p:nvPr/>
        </p:nvSpPr>
        <p:spPr>
          <a:xfrm rot="8651905">
            <a:off x="3238752" y="271877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9122C58-6417-9A45-7D61-DDED19A1BD8D}"/>
              </a:ext>
            </a:extLst>
          </p:cNvPr>
          <p:cNvSpPr/>
          <p:nvPr/>
        </p:nvSpPr>
        <p:spPr>
          <a:xfrm rot="7691066" flipH="1">
            <a:off x="3486941" y="17733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BFD4417-5398-5E12-1AB7-6D3C6FFE8050}"/>
              </a:ext>
            </a:extLst>
          </p:cNvPr>
          <p:cNvSpPr/>
          <p:nvPr/>
        </p:nvSpPr>
        <p:spPr>
          <a:xfrm rot="7691066" flipH="1">
            <a:off x="3639341" y="19257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846E18C-16BC-BBDD-8320-BAB4CDD525DF}"/>
              </a:ext>
            </a:extLst>
          </p:cNvPr>
          <p:cNvSpPr/>
          <p:nvPr/>
        </p:nvSpPr>
        <p:spPr>
          <a:xfrm rot="7691066" flipH="1">
            <a:off x="3791741" y="20781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09F82D6-42D2-0D00-E451-96396C07B8AE}"/>
              </a:ext>
            </a:extLst>
          </p:cNvPr>
          <p:cNvSpPr/>
          <p:nvPr/>
        </p:nvSpPr>
        <p:spPr>
          <a:xfrm rot="7691066" flipH="1">
            <a:off x="3944141" y="22305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D05A59B-596A-CE1D-8CD1-1EA441BD59F3}"/>
              </a:ext>
            </a:extLst>
          </p:cNvPr>
          <p:cNvSpPr/>
          <p:nvPr/>
        </p:nvSpPr>
        <p:spPr>
          <a:xfrm rot="7691066" flipH="1">
            <a:off x="4096541" y="23829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874F45FC-3FA6-6421-BCC6-E9F899EC1E5D}"/>
              </a:ext>
            </a:extLst>
          </p:cNvPr>
          <p:cNvSpPr/>
          <p:nvPr/>
        </p:nvSpPr>
        <p:spPr>
          <a:xfrm rot="7691066" flipH="1">
            <a:off x="4347804" y="254975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84DC82E-27DB-5E6C-E1BD-4AD4663D6C7D}"/>
              </a:ext>
            </a:extLst>
          </p:cNvPr>
          <p:cNvSpPr/>
          <p:nvPr/>
        </p:nvSpPr>
        <p:spPr>
          <a:xfrm rot="7691066" flipH="1">
            <a:off x="4500205" y="272144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00791CA-5334-6D96-6309-798156BED6BB}"/>
              </a:ext>
            </a:extLst>
          </p:cNvPr>
          <p:cNvSpPr/>
          <p:nvPr/>
        </p:nvSpPr>
        <p:spPr>
          <a:xfrm rot="7691066" flipH="1">
            <a:off x="3914918" y="184139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673EF2D9-63F4-7FF5-48CF-FF16A4392E30}"/>
              </a:ext>
            </a:extLst>
          </p:cNvPr>
          <p:cNvSpPr/>
          <p:nvPr/>
        </p:nvSpPr>
        <p:spPr>
          <a:xfrm rot="7691066" flipH="1">
            <a:off x="4067318" y="199379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0C94CDF-2A7E-095E-7B00-4419CF25B5E7}"/>
              </a:ext>
            </a:extLst>
          </p:cNvPr>
          <p:cNvSpPr/>
          <p:nvPr/>
        </p:nvSpPr>
        <p:spPr>
          <a:xfrm rot="7691066" flipH="1">
            <a:off x="4219718" y="214619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8630FE1-C77C-2118-F3D4-D1D08C6EC72B}"/>
              </a:ext>
            </a:extLst>
          </p:cNvPr>
          <p:cNvSpPr/>
          <p:nvPr/>
        </p:nvSpPr>
        <p:spPr>
          <a:xfrm rot="7691066" flipH="1">
            <a:off x="4372118" y="222458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1788FF3A-2BFF-0C04-6952-DE62AA8C2A89}"/>
              </a:ext>
            </a:extLst>
          </p:cNvPr>
          <p:cNvSpPr/>
          <p:nvPr/>
        </p:nvSpPr>
        <p:spPr>
          <a:xfrm rot="7691066" flipH="1">
            <a:off x="3459341" y="207225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CF2E8C91-3512-C8C9-0F5B-DADA708A5A40}"/>
              </a:ext>
            </a:extLst>
          </p:cNvPr>
          <p:cNvSpPr/>
          <p:nvPr/>
        </p:nvSpPr>
        <p:spPr>
          <a:xfrm rot="7691066" flipH="1">
            <a:off x="3611741" y="222465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F160453-6C00-E38E-F284-DF1A097A5251}"/>
              </a:ext>
            </a:extLst>
          </p:cNvPr>
          <p:cNvSpPr/>
          <p:nvPr/>
        </p:nvSpPr>
        <p:spPr>
          <a:xfrm rot="7691066" flipH="1">
            <a:off x="3764141" y="237705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63A537CE-E109-8B0E-6DB0-7E57602ABD80}"/>
              </a:ext>
            </a:extLst>
          </p:cNvPr>
          <p:cNvSpPr/>
          <p:nvPr/>
        </p:nvSpPr>
        <p:spPr>
          <a:xfrm rot="7691066" flipH="1">
            <a:off x="4049412" y="259258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56EA776-2EDB-827C-678B-32A0ABFEBFA5}"/>
              </a:ext>
            </a:extLst>
          </p:cNvPr>
          <p:cNvSpPr/>
          <p:nvPr/>
        </p:nvSpPr>
        <p:spPr>
          <a:xfrm rot="7691066" flipH="1">
            <a:off x="3533356" y="24490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1B2BB323-5731-A5C8-1126-A01E64B5F0F0}"/>
              </a:ext>
            </a:extLst>
          </p:cNvPr>
          <p:cNvSpPr/>
          <p:nvPr/>
        </p:nvSpPr>
        <p:spPr>
          <a:xfrm rot="7691066" flipH="1">
            <a:off x="3791383" y="263189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650D5AD5-5A32-7752-506E-FCEBA075E437}"/>
              </a:ext>
            </a:extLst>
          </p:cNvPr>
          <p:cNvSpPr/>
          <p:nvPr/>
        </p:nvSpPr>
        <p:spPr>
          <a:xfrm rot="7691066" flipH="1">
            <a:off x="4269419" y="185816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31F40B15-8A85-88F2-3D59-9AB6D64B1906}"/>
              </a:ext>
            </a:extLst>
          </p:cNvPr>
          <p:cNvSpPr/>
          <p:nvPr/>
        </p:nvSpPr>
        <p:spPr>
          <a:xfrm rot="7691066" flipH="1">
            <a:off x="4421819" y="19365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543B044F-7EAB-58DB-47F9-A2B454C1D19A}"/>
              </a:ext>
            </a:extLst>
          </p:cNvPr>
          <p:cNvCxnSpPr/>
          <p:nvPr/>
        </p:nvCxnSpPr>
        <p:spPr>
          <a:xfrm>
            <a:off x="1713164" y="1705106"/>
            <a:ext cx="3600400" cy="19667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C1B40B83-6498-E620-E771-4E0FB9F2DB38}"/>
              </a:ext>
            </a:extLst>
          </p:cNvPr>
          <p:cNvCxnSpPr>
            <a:cxnSpLocks/>
          </p:cNvCxnSpPr>
          <p:nvPr/>
        </p:nvCxnSpPr>
        <p:spPr>
          <a:xfrm>
            <a:off x="1649542" y="2642362"/>
            <a:ext cx="3952056" cy="3322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FF94184F-5E66-AD93-9C7B-114DF33EE2B3}"/>
              </a:ext>
            </a:extLst>
          </p:cNvPr>
          <p:cNvCxnSpPr>
            <a:cxnSpLocks/>
          </p:cNvCxnSpPr>
          <p:nvPr/>
        </p:nvCxnSpPr>
        <p:spPr>
          <a:xfrm flipV="1">
            <a:off x="1680280" y="2375612"/>
            <a:ext cx="4103255" cy="7596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769958A-435E-47A6-9D31-14CB76CB322F}"/>
              </a:ext>
            </a:extLst>
          </p:cNvPr>
          <p:cNvCxnSpPr>
            <a:cxnSpLocks/>
          </p:cNvCxnSpPr>
          <p:nvPr/>
        </p:nvCxnSpPr>
        <p:spPr>
          <a:xfrm>
            <a:off x="2663496" y="1550112"/>
            <a:ext cx="1727721" cy="23568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EC0051E4-CBA6-0F51-F4BB-49A6E1ECBE63}"/>
              </a:ext>
            </a:extLst>
          </p:cNvPr>
          <p:cNvSpPr/>
          <p:nvPr/>
        </p:nvSpPr>
        <p:spPr>
          <a:xfrm>
            <a:off x="7775473" y="1852762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723B22B0-53BC-4F5A-B0B6-0AFC4A870EE6}"/>
              </a:ext>
            </a:extLst>
          </p:cNvPr>
          <p:cNvSpPr/>
          <p:nvPr/>
        </p:nvSpPr>
        <p:spPr>
          <a:xfrm>
            <a:off x="7927873" y="2005162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9CC93656-29ED-3011-0027-F1E7F25C7147}"/>
              </a:ext>
            </a:extLst>
          </p:cNvPr>
          <p:cNvSpPr/>
          <p:nvPr/>
        </p:nvSpPr>
        <p:spPr>
          <a:xfrm>
            <a:off x="8080273" y="2157562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7060C53C-3A64-BDDB-2C65-CD5B3F63A0AD}"/>
              </a:ext>
            </a:extLst>
          </p:cNvPr>
          <p:cNvSpPr/>
          <p:nvPr/>
        </p:nvSpPr>
        <p:spPr>
          <a:xfrm>
            <a:off x="8316057" y="218653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A0C680AA-785C-CA18-0AD0-A9273ABF1BCD}"/>
              </a:ext>
            </a:extLst>
          </p:cNvPr>
          <p:cNvSpPr/>
          <p:nvPr/>
        </p:nvSpPr>
        <p:spPr>
          <a:xfrm>
            <a:off x="8421756" y="2272618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0188ECF-7994-2DDF-0494-2999702DDFDB}"/>
              </a:ext>
            </a:extLst>
          </p:cNvPr>
          <p:cNvSpPr/>
          <p:nvPr/>
        </p:nvSpPr>
        <p:spPr>
          <a:xfrm>
            <a:off x="8471838" y="2331269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FFC1A5AE-ED72-460D-8DF5-33356B98C06D}"/>
              </a:ext>
            </a:extLst>
          </p:cNvPr>
          <p:cNvSpPr/>
          <p:nvPr/>
        </p:nvSpPr>
        <p:spPr>
          <a:xfrm>
            <a:off x="8805183" y="2462362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0BC6259-5F40-388C-5B01-D48F74A23FCD}"/>
              </a:ext>
            </a:extLst>
          </p:cNvPr>
          <p:cNvSpPr/>
          <p:nvPr/>
        </p:nvSpPr>
        <p:spPr>
          <a:xfrm>
            <a:off x="8134763" y="2087052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70544A-90A9-BBA2-FEE6-BAC536B39688}"/>
              </a:ext>
            </a:extLst>
          </p:cNvPr>
          <p:cNvSpPr/>
          <p:nvPr/>
        </p:nvSpPr>
        <p:spPr>
          <a:xfrm>
            <a:off x="8263964" y="214971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6407B38-6872-D9BD-F27A-BFF1FBB4F588}"/>
              </a:ext>
            </a:extLst>
          </p:cNvPr>
          <p:cNvSpPr/>
          <p:nvPr/>
        </p:nvSpPr>
        <p:spPr>
          <a:xfrm>
            <a:off x="8508250" y="2225611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9597E04-B7AD-8025-88AE-3551B1D37424}"/>
              </a:ext>
            </a:extLst>
          </p:cNvPr>
          <p:cNvSpPr/>
          <p:nvPr/>
        </p:nvSpPr>
        <p:spPr>
          <a:xfrm>
            <a:off x="8660650" y="2378011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0DA65976-5315-70D3-09E7-4CD6E1214352}"/>
              </a:ext>
            </a:extLst>
          </p:cNvPr>
          <p:cNvSpPr/>
          <p:nvPr/>
        </p:nvSpPr>
        <p:spPr>
          <a:xfrm>
            <a:off x="7863295" y="195224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940C0D34-C2C6-D381-2626-9342A7EF8203}"/>
              </a:ext>
            </a:extLst>
          </p:cNvPr>
          <p:cNvSpPr/>
          <p:nvPr/>
        </p:nvSpPr>
        <p:spPr>
          <a:xfrm>
            <a:off x="7945539" y="2011699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CF1304C2-5370-F324-5AD7-6A087A6A733E}"/>
              </a:ext>
            </a:extLst>
          </p:cNvPr>
          <p:cNvSpPr/>
          <p:nvPr/>
        </p:nvSpPr>
        <p:spPr>
          <a:xfrm>
            <a:off x="8145033" y="2128658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9B6FC805-E67D-EE3D-3749-DD71AFFD9308}"/>
              </a:ext>
            </a:extLst>
          </p:cNvPr>
          <p:cNvSpPr/>
          <p:nvPr/>
        </p:nvSpPr>
        <p:spPr>
          <a:xfrm>
            <a:off x="8197096" y="217328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D6895B1B-D069-08B3-C01C-9544CF116AC9}"/>
              </a:ext>
            </a:extLst>
          </p:cNvPr>
          <p:cNvSpPr/>
          <p:nvPr/>
        </p:nvSpPr>
        <p:spPr>
          <a:xfrm>
            <a:off x="8035539" y="2038658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3062AFE1-B46A-9381-F7EC-BC791ACFDE96}"/>
              </a:ext>
            </a:extLst>
          </p:cNvPr>
          <p:cNvSpPr/>
          <p:nvPr/>
        </p:nvSpPr>
        <p:spPr>
          <a:xfrm>
            <a:off x="8274234" y="216351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B8F601C6-058D-E3EC-8B7D-A4E59E96AE55}"/>
              </a:ext>
            </a:extLst>
          </p:cNvPr>
          <p:cNvSpPr/>
          <p:nvPr/>
        </p:nvSpPr>
        <p:spPr>
          <a:xfrm>
            <a:off x="8376689" y="2241269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7AED0BF4-2BD6-4EF5-C716-2F5FF13B3B15}"/>
              </a:ext>
            </a:extLst>
          </p:cNvPr>
          <p:cNvSpPr/>
          <p:nvPr/>
        </p:nvSpPr>
        <p:spPr>
          <a:xfrm>
            <a:off x="8591896" y="234076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27A75A63-50EC-3867-2FC2-5F26441D8917}"/>
              </a:ext>
            </a:extLst>
          </p:cNvPr>
          <p:cNvSpPr/>
          <p:nvPr/>
        </p:nvSpPr>
        <p:spPr>
          <a:xfrm rot="7691066" flipH="1">
            <a:off x="9195100" y="264617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C37FB4A8-8B50-4CEE-D206-1252E59D52F1}"/>
              </a:ext>
            </a:extLst>
          </p:cNvPr>
          <p:cNvSpPr/>
          <p:nvPr/>
        </p:nvSpPr>
        <p:spPr>
          <a:xfrm rot="7691066" flipH="1">
            <a:off x="9431282" y="278420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4D90F567-DA63-6819-93FD-6F0386C711D2}"/>
              </a:ext>
            </a:extLst>
          </p:cNvPr>
          <p:cNvSpPr/>
          <p:nvPr/>
        </p:nvSpPr>
        <p:spPr>
          <a:xfrm rot="7691066" flipH="1">
            <a:off x="9615194" y="293727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28456FF1-7665-1F8B-E92F-4FCA0B8BDFEA}"/>
              </a:ext>
            </a:extLst>
          </p:cNvPr>
          <p:cNvSpPr/>
          <p:nvPr/>
        </p:nvSpPr>
        <p:spPr>
          <a:xfrm rot="7691066" flipH="1">
            <a:off x="9767485" y="300332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F0838407-4294-B60F-76E4-A026250ED64A}"/>
              </a:ext>
            </a:extLst>
          </p:cNvPr>
          <p:cNvSpPr/>
          <p:nvPr/>
        </p:nvSpPr>
        <p:spPr>
          <a:xfrm rot="7691066" flipH="1">
            <a:off x="10041726" y="302800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E5C3AFE0-AFF9-64BA-4A76-478A90E1DD10}"/>
              </a:ext>
            </a:extLst>
          </p:cNvPr>
          <p:cNvSpPr/>
          <p:nvPr/>
        </p:nvSpPr>
        <p:spPr>
          <a:xfrm rot="7691066" flipH="1">
            <a:off x="10292989" y="31948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9072DB44-2256-A0D3-B13B-8BCF50D4A952}"/>
              </a:ext>
            </a:extLst>
          </p:cNvPr>
          <p:cNvSpPr/>
          <p:nvPr/>
        </p:nvSpPr>
        <p:spPr>
          <a:xfrm rot="7691066" flipH="1">
            <a:off x="10445390" y="336650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D7B20A81-3E8B-E16E-D19C-1D3E6745EF9F}"/>
              </a:ext>
            </a:extLst>
          </p:cNvPr>
          <p:cNvSpPr/>
          <p:nvPr/>
        </p:nvSpPr>
        <p:spPr>
          <a:xfrm rot="7691066" flipH="1">
            <a:off x="9530905" y="286849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815137F6-C9D0-C44C-7161-89672984E8EC}"/>
              </a:ext>
            </a:extLst>
          </p:cNvPr>
          <p:cNvSpPr/>
          <p:nvPr/>
        </p:nvSpPr>
        <p:spPr>
          <a:xfrm rot="7691066" flipH="1">
            <a:off x="9859834" y="306365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20473A2-53E3-1642-F03F-D626C6CDC40A}"/>
              </a:ext>
            </a:extLst>
          </p:cNvPr>
          <p:cNvSpPr/>
          <p:nvPr/>
        </p:nvSpPr>
        <p:spPr>
          <a:xfrm rot="7691066" flipH="1">
            <a:off x="10096848" y="316879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26914070-D053-5F9D-B147-B2346FE69931}"/>
              </a:ext>
            </a:extLst>
          </p:cNvPr>
          <p:cNvSpPr/>
          <p:nvPr/>
        </p:nvSpPr>
        <p:spPr>
          <a:xfrm rot="7691066" flipH="1">
            <a:off x="10141281" y="318040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F4E757E5-4D5F-572B-CDC1-5CF4C64C5CA0}"/>
              </a:ext>
            </a:extLst>
          </p:cNvPr>
          <p:cNvSpPr/>
          <p:nvPr/>
        </p:nvSpPr>
        <p:spPr>
          <a:xfrm rot="7691066" flipH="1">
            <a:off x="9404526" y="271730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298C3DA4-FA8C-F6E0-3CBA-9C8928154474}"/>
              </a:ext>
            </a:extLst>
          </p:cNvPr>
          <p:cNvSpPr/>
          <p:nvPr/>
        </p:nvSpPr>
        <p:spPr>
          <a:xfrm rot="7691066" flipH="1">
            <a:off x="9556926" y="286970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2939BAA6-1380-F0D8-E6CF-C9BC548B98D7}"/>
              </a:ext>
            </a:extLst>
          </p:cNvPr>
          <p:cNvSpPr/>
          <p:nvPr/>
        </p:nvSpPr>
        <p:spPr>
          <a:xfrm rot="7691066" flipH="1">
            <a:off x="9709326" y="302210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14C7A89D-F76A-692B-EEA7-825B44F84DA1}"/>
              </a:ext>
            </a:extLst>
          </p:cNvPr>
          <p:cNvSpPr/>
          <p:nvPr/>
        </p:nvSpPr>
        <p:spPr>
          <a:xfrm rot="7691066" flipH="1">
            <a:off x="10040230" y="31320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2D8CF411-463F-B570-AEC0-E3B00BB82ACA}"/>
              </a:ext>
            </a:extLst>
          </p:cNvPr>
          <p:cNvSpPr/>
          <p:nvPr/>
        </p:nvSpPr>
        <p:spPr>
          <a:xfrm rot="7691066" flipH="1">
            <a:off x="9599946" y="290326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53D98F8C-506B-786D-64C1-78EB4FDAD0B3}"/>
              </a:ext>
            </a:extLst>
          </p:cNvPr>
          <p:cNvSpPr/>
          <p:nvPr/>
        </p:nvSpPr>
        <p:spPr>
          <a:xfrm rot="7691066" flipH="1">
            <a:off x="9866509" y="305687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29BC4A5B-1D13-D6D0-32E6-30C20E0EEFF0}"/>
              </a:ext>
            </a:extLst>
          </p:cNvPr>
          <p:cNvSpPr/>
          <p:nvPr/>
        </p:nvSpPr>
        <p:spPr>
          <a:xfrm rot="7691066" flipH="1">
            <a:off x="9970468" y="308147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FB7A2D99-B2D2-368B-CE6D-15EC380C7CDA}"/>
              </a:ext>
            </a:extLst>
          </p:cNvPr>
          <p:cNvSpPr/>
          <p:nvPr/>
        </p:nvSpPr>
        <p:spPr>
          <a:xfrm rot="7691066" flipH="1">
            <a:off x="10124931" y="3201995"/>
            <a:ext cx="221731" cy="214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0" name="Прямая соединительная линия 149">
            <a:extLst>
              <a:ext uri="{FF2B5EF4-FFF2-40B4-BE49-F238E27FC236}">
                <a16:creationId xmlns:a16="http://schemas.microsoft.com/office/drawing/2014/main" id="{E5705E7E-0886-7E11-9147-80DD2ED99424}"/>
              </a:ext>
            </a:extLst>
          </p:cNvPr>
          <p:cNvCxnSpPr/>
          <p:nvPr/>
        </p:nvCxnSpPr>
        <p:spPr>
          <a:xfrm>
            <a:off x="7326917" y="1658990"/>
            <a:ext cx="3600400" cy="19667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D8E5A359-8E6A-A442-0A0D-FE8BCE63E0D0}"/>
              </a:ext>
            </a:extLst>
          </p:cNvPr>
          <p:cNvCxnSpPr>
            <a:cxnSpLocks/>
          </p:cNvCxnSpPr>
          <p:nvPr/>
        </p:nvCxnSpPr>
        <p:spPr>
          <a:xfrm flipV="1">
            <a:off x="1192104" y="4864338"/>
            <a:ext cx="4106716" cy="574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Овал 151">
            <a:extLst>
              <a:ext uri="{FF2B5EF4-FFF2-40B4-BE49-F238E27FC236}">
                <a16:creationId xmlns:a16="http://schemas.microsoft.com/office/drawing/2014/main" id="{ADED93D2-AA99-CA5C-6D34-9E08C3F7FB0F}"/>
              </a:ext>
            </a:extLst>
          </p:cNvPr>
          <p:cNvSpPr/>
          <p:nvPr/>
        </p:nvSpPr>
        <p:spPr>
          <a:xfrm>
            <a:off x="1493520" y="482268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>
            <a:extLst>
              <a:ext uri="{FF2B5EF4-FFF2-40B4-BE49-F238E27FC236}">
                <a16:creationId xmlns:a16="http://schemas.microsoft.com/office/drawing/2014/main" id="{D6B3248D-6F99-77A4-7001-B8287A56E6F9}"/>
              </a:ext>
            </a:extLst>
          </p:cNvPr>
          <p:cNvSpPr/>
          <p:nvPr/>
        </p:nvSpPr>
        <p:spPr>
          <a:xfrm>
            <a:off x="1708320" y="482268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2369F6B3-7AE4-A5E2-FC3E-B0F2EFA66A43}"/>
              </a:ext>
            </a:extLst>
          </p:cNvPr>
          <p:cNvSpPr/>
          <p:nvPr/>
        </p:nvSpPr>
        <p:spPr>
          <a:xfrm>
            <a:off x="1897926" y="481570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Овал 154">
            <a:extLst>
              <a:ext uri="{FF2B5EF4-FFF2-40B4-BE49-F238E27FC236}">
                <a16:creationId xmlns:a16="http://schemas.microsoft.com/office/drawing/2014/main" id="{D20C3554-C2B4-1CD4-E0A1-8BA4C3A9331C}"/>
              </a:ext>
            </a:extLst>
          </p:cNvPr>
          <p:cNvSpPr/>
          <p:nvPr/>
        </p:nvSpPr>
        <p:spPr>
          <a:xfrm>
            <a:off x="2112726" y="481570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Овал 155">
            <a:extLst>
              <a:ext uri="{FF2B5EF4-FFF2-40B4-BE49-F238E27FC236}">
                <a16:creationId xmlns:a16="http://schemas.microsoft.com/office/drawing/2014/main" id="{1F0F470A-BD52-AE03-F8B6-0C4B1901AFAD}"/>
              </a:ext>
            </a:extLst>
          </p:cNvPr>
          <p:cNvSpPr/>
          <p:nvPr/>
        </p:nvSpPr>
        <p:spPr>
          <a:xfrm>
            <a:off x="2522400" y="4831790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Овал 156">
            <a:extLst>
              <a:ext uri="{FF2B5EF4-FFF2-40B4-BE49-F238E27FC236}">
                <a16:creationId xmlns:a16="http://schemas.microsoft.com/office/drawing/2014/main" id="{0674578C-7FBF-71DE-9530-17D126FADA38}"/>
              </a:ext>
            </a:extLst>
          </p:cNvPr>
          <p:cNvSpPr/>
          <p:nvPr/>
        </p:nvSpPr>
        <p:spPr>
          <a:xfrm>
            <a:off x="2323686" y="480306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Овал 157">
            <a:extLst>
              <a:ext uri="{FF2B5EF4-FFF2-40B4-BE49-F238E27FC236}">
                <a16:creationId xmlns:a16="http://schemas.microsoft.com/office/drawing/2014/main" id="{88FF8DB4-775C-B85E-5C18-7E3E33A5317F}"/>
              </a:ext>
            </a:extLst>
          </p:cNvPr>
          <p:cNvSpPr/>
          <p:nvPr/>
        </p:nvSpPr>
        <p:spPr>
          <a:xfrm>
            <a:off x="2816506" y="480306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Овал 158">
            <a:extLst>
              <a:ext uri="{FF2B5EF4-FFF2-40B4-BE49-F238E27FC236}">
                <a16:creationId xmlns:a16="http://schemas.microsoft.com/office/drawing/2014/main" id="{01E90B76-CD5A-06EC-A8DD-B991CD16F118}"/>
              </a:ext>
            </a:extLst>
          </p:cNvPr>
          <p:cNvSpPr/>
          <p:nvPr/>
        </p:nvSpPr>
        <p:spPr>
          <a:xfrm rot="7691066" flipH="1">
            <a:off x="3281842" y="481570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Овал 159">
            <a:extLst>
              <a:ext uri="{FF2B5EF4-FFF2-40B4-BE49-F238E27FC236}">
                <a16:creationId xmlns:a16="http://schemas.microsoft.com/office/drawing/2014/main" id="{94C25A96-F09E-0286-DAB8-53AB326B5632}"/>
              </a:ext>
            </a:extLst>
          </p:cNvPr>
          <p:cNvSpPr/>
          <p:nvPr/>
        </p:nvSpPr>
        <p:spPr>
          <a:xfrm rot="7691066" flipH="1">
            <a:off x="3540810" y="480996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Овал 160">
            <a:extLst>
              <a:ext uri="{FF2B5EF4-FFF2-40B4-BE49-F238E27FC236}">
                <a16:creationId xmlns:a16="http://schemas.microsoft.com/office/drawing/2014/main" id="{35DEE64F-F34A-A672-84EC-C2E9606C84C0}"/>
              </a:ext>
            </a:extLst>
          </p:cNvPr>
          <p:cNvSpPr/>
          <p:nvPr/>
        </p:nvSpPr>
        <p:spPr>
          <a:xfrm rot="7691066" flipH="1">
            <a:off x="3884901" y="48030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Овал 161">
            <a:extLst>
              <a:ext uri="{FF2B5EF4-FFF2-40B4-BE49-F238E27FC236}">
                <a16:creationId xmlns:a16="http://schemas.microsoft.com/office/drawing/2014/main" id="{F6DEFEB2-A98E-E195-884F-E50D47A4BAA5}"/>
              </a:ext>
            </a:extLst>
          </p:cNvPr>
          <p:cNvSpPr/>
          <p:nvPr/>
        </p:nvSpPr>
        <p:spPr>
          <a:xfrm rot="7691066" flipH="1">
            <a:off x="4259401" y="479079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Овал 162">
            <a:extLst>
              <a:ext uri="{FF2B5EF4-FFF2-40B4-BE49-F238E27FC236}">
                <a16:creationId xmlns:a16="http://schemas.microsoft.com/office/drawing/2014/main" id="{EFBCB30F-169E-A565-315E-E38BE0CF6F76}"/>
              </a:ext>
            </a:extLst>
          </p:cNvPr>
          <p:cNvSpPr/>
          <p:nvPr/>
        </p:nvSpPr>
        <p:spPr>
          <a:xfrm rot="7691066" flipH="1">
            <a:off x="4651575" y="478630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BBD81665-5C8D-1E46-AC3A-6748D62AF3CB}"/>
              </a:ext>
            </a:extLst>
          </p:cNvPr>
          <p:cNvSpPr/>
          <p:nvPr/>
        </p:nvSpPr>
        <p:spPr>
          <a:xfrm>
            <a:off x="2139272" y="4595635"/>
            <a:ext cx="65760" cy="566559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F19C9F2F-5125-6DF7-0AAF-45F96DA4A6CA}"/>
              </a:ext>
            </a:extLst>
          </p:cNvPr>
          <p:cNvSpPr/>
          <p:nvPr/>
        </p:nvSpPr>
        <p:spPr>
          <a:xfrm>
            <a:off x="4114295" y="4575990"/>
            <a:ext cx="65760" cy="566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66" name="Правая фигурная скобка 165">
            <a:extLst>
              <a:ext uri="{FF2B5EF4-FFF2-40B4-BE49-F238E27FC236}">
                <a16:creationId xmlns:a16="http://schemas.microsoft.com/office/drawing/2014/main" id="{145B3D99-A946-3F23-AE47-AA8CE6075763}"/>
              </a:ext>
            </a:extLst>
          </p:cNvPr>
          <p:cNvSpPr/>
          <p:nvPr/>
        </p:nvSpPr>
        <p:spPr>
          <a:xfrm rot="5400000">
            <a:off x="2087335" y="4486938"/>
            <a:ext cx="265189" cy="136121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Правая фигурная скобка 166">
            <a:extLst>
              <a:ext uri="{FF2B5EF4-FFF2-40B4-BE49-F238E27FC236}">
                <a16:creationId xmlns:a16="http://schemas.microsoft.com/office/drawing/2014/main" id="{6BC2108C-4D2F-7399-3A39-ED1343E9DBAF}"/>
              </a:ext>
            </a:extLst>
          </p:cNvPr>
          <p:cNvSpPr/>
          <p:nvPr/>
        </p:nvSpPr>
        <p:spPr>
          <a:xfrm rot="5400000">
            <a:off x="3915780" y="4335607"/>
            <a:ext cx="265189" cy="1618689"/>
          </a:xfrm>
          <a:prstGeom prst="rightBrac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600">
              <a:solidFill>
                <a:schemeClr val="lt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A74CD24-F8D4-AA6F-A618-84721D3BDFBB}"/>
              </a:ext>
            </a:extLst>
          </p:cNvPr>
          <p:cNvSpPr txBox="1"/>
          <p:nvPr/>
        </p:nvSpPr>
        <p:spPr>
          <a:xfrm>
            <a:off x="1997058" y="3906366"/>
            <a:ext cx="32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μ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9EDF0-28FE-D99A-64FD-A72BECA5917B}"/>
              </a:ext>
            </a:extLst>
          </p:cNvPr>
          <p:cNvSpPr txBox="1"/>
          <p:nvPr/>
        </p:nvSpPr>
        <p:spPr>
          <a:xfrm>
            <a:off x="3953033" y="3952080"/>
            <a:ext cx="32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μ</a:t>
            </a:r>
            <a:endParaRPr lang="ru-RU" sz="32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1217FFE-A589-38DD-CE30-60F1A413A6CD}"/>
              </a:ext>
            </a:extLst>
          </p:cNvPr>
          <p:cNvSpPr txBox="1"/>
          <p:nvPr/>
        </p:nvSpPr>
        <p:spPr>
          <a:xfrm>
            <a:off x="2008189" y="5190796"/>
            <a:ext cx="56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32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ru-RU" sz="3200" baseline="30000" dirty="0">
              <a:solidFill>
                <a:srgbClr val="0070C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A9B6150-8A07-71BA-CC41-F895B5C8131E}"/>
              </a:ext>
            </a:extLst>
          </p:cNvPr>
          <p:cNvSpPr txBox="1"/>
          <p:nvPr/>
        </p:nvSpPr>
        <p:spPr>
          <a:xfrm>
            <a:off x="3862638" y="5169703"/>
            <a:ext cx="56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ru-RU" sz="3200" baseline="30000" dirty="0">
              <a:solidFill>
                <a:srgbClr val="C0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CE70D76A-2E77-735D-DEA1-13E79ECF4EE2}"/>
                  </a:ext>
                </a:extLst>
              </p:cNvPr>
              <p:cNvSpPr/>
              <p:nvPr/>
            </p:nvSpPr>
            <p:spPr>
              <a:xfrm>
                <a:off x="6011667" y="4252991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CE70D76A-2E77-735D-DEA1-13E79ECF4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67" y="4252991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915D8AFE-88E7-3C0F-ADAF-6ABD0E61F428}"/>
                  </a:ext>
                </a:extLst>
              </p:cNvPr>
              <p:cNvSpPr/>
              <p:nvPr/>
            </p:nvSpPr>
            <p:spPr>
              <a:xfrm>
                <a:off x="8439250" y="4277549"/>
                <a:ext cx="2488067" cy="1244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Много</m:t>
                          </m:r>
                        </m:num>
                        <m:den>
                          <m:r>
                            <a:rPr lang="ru-RU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  <m:r>
                            <a:rPr lang="ru-RU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ало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915D8AFE-88E7-3C0F-ADAF-6ABD0E61F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250" y="4277549"/>
                <a:ext cx="2488067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Овал 173">
            <a:extLst>
              <a:ext uri="{FF2B5EF4-FFF2-40B4-BE49-F238E27FC236}">
                <a16:creationId xmlns:a16="http://schemas.microsoft.com/office/drawing/2014/main" id="{A1288C1A-8237-F426-6844-BFBB243B2139}"/>
              </a:ext>
            </a:extLst>
          </p:cNvPr>
          <p:cNvSpPr/>
          <p:nvPr/>
        </p:nvSpPr>
        <p:spPr>
          <a:xfrm rot="2820424">
            <a:off x="3353498" y="3437185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" name="Овал 174">
            <a:extLst>
              <a:ext uri="{FF2B5EF4-FFF2-40B4-BE49-F238E27FC236}">
                <a16:creationId xmlns:a16="http://schemas.microsoft.com/office/drawing/2014/main" id="{F156E00C-0F6B-EDED-8D8E-D029A7ECAC70}"/>
              </a:ext>
            </a:extLst>
          </p:cNvPr>
          <p:cNvSpPr/>
          <p:nvPr/>
        </p:nvSpPr>
        <p:spPr>
          <a:xfrm rot="2820424">
            <a:off x="3270212" y="2753695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Овал 175">
            <a:extLst>
              <a:ext uri="{FF2B5EF4-FFF2-40B4-BE49-F238E27FC236}">
                <a16:creationId xmlns:a16="http://schemas.microsoft.com/office/drawing/2014/main" id="{1261CB6D-E71A-50D5-65CF-88C6B2E63C04}"/>
              </a:ext>
            </a:extLst>
          </p:cNvPr>
          <p:cNvSpPr/>
          <p:nvPr/>
        </p:nvSpPr>
        <p:spPr>
          <a:xfrm rot="2820424">
            <a:off x="3270211" y="265286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Овал 176">
            <a:extLst>
              <a:ext uri="{FF2B5EF4-FFF2-40B4-BE49-F238E27FC236}">
                <a16:creationId xmlns:a16="http://schemas.microsoft.com/office/drawing/2014/main" id="{4154A934-026C-426A-CFE1-DA47C8F3BC84}"/>
              </a:ext>
            </a:extLst>
          </p:cNvPr>
          <p:cNvSpPr/>
          <p:nvPr/>
        </p:nvSpPr>
        <p:spPr>
          <a:xfrm rot="2820424">
            <a:off x="3311736" y="3210902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Овал 177">
            <a:extLst>
              <a:ext uri="{FF2B5EF4-FFF2-40B4-BE49-F238E27FC236}">
                <a16:creationId xmlns:a16="http://schemas.microsoft.com/office/drawing/2014/main" id="{7EF08AFC-ADE8-E90D-4A8F-3BF49A07E941}"/>
              </a:ext>
            </a:extLst>
          </p:cNvPr>
          <p:cNvSpPr/>
          <p:nvPr/>
        </p:nvSpPr>
        <p:spPr>
          <a:xfrm rot="2820424">
            <a:off x="3318369" y="3377301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9C1347C2-E8C9-E536-3E64-8274261D29C2}"/>
              </a:ext>
            </a:extLst>
          </p:cNvPr>
          <p:cNvSpPr/>
          <p:nvPr/>
        </p:nvSpPr>
        <p:spPr>
          <a:xfrm rot="2820424">
            <a:off x="3266508" y="2655340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Овал 179">
            <a:extLst>
              <a:ext uri="{FF2B5EF4-FFF2-40B4-BE49-F238E27FC236}">
                <a16:creationId xmlns:a16="http://schemas.microsoft.com/office/drawing/2014/main" id="{E6768989-932C-3572-8B99-DEC36D326B44}"/>
              </a:ext>
            </a:extLst>
          </p:cNvPr>
          <p:cNvSpPr/>
          <p:nvPr/>
        </p:nvSpPr>
        <p:spPr>
          <a:xfrm rot="2820424">
            <a:off x="3330379" y="3167184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Овал 180">
            <a:extLst>
              <a:ext uri="{FF2B5EF4-FFF2-40B4-BE49-F238E27FC236}">
                <a16:creationId xmlns:a16="http://schemas.microsoft.com/office/drawing/2014/main" id="{3CB13A42-38DD-D9E0-75AA-931829B81277}"/>
              </a:ext>
            </a:extLst>
          </p:cNvPr>
          <p:cNvSpPr/>
          <p:nvPr/>
        </p:nvSpPr>
        <p:spPr>
          <a:xfrm rot="7691066" flipH="1">
            <a:off x="3337358" y="248522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2" name="Овал 181">
            <a:extLst>
              <a:ext uri="{FF2B5EF4-FFF2-40B4-BE49-F238E27FC236}">
                <a16:creationId xmlns:a16="http://schemas.microsoft.com/office/drawing/2014/main" id="{7A07369E-B4AA-5769-5BFE-67A343806F71}"/>
              </a:ext>
            </a:extLst>
          </p:cNvPr>
          <p:cNvSpPr/>
          <p:nvPr/>
        </p:nvSpPr>
        <p:spPr>
          <a:xfrm rot="7691066" flipH="1">
            <a:off x="3300296" y="294142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Овал 182">
            <a:extLst>
              <a:ext uri="{FF2B5EF4-FFF2-40B4-BE49-F238E27FC236}">
                <a16:creationId xmlns:a16="http://schemas.microsoft.com/office/drawing/2014/main" id="{D3E9AE61-A169-6C20-E999-1632AA1AE5A9}"/>
              </a:ext>
            </a:extLst>
          </p:cNvPr>
          <p:cNvSpPr/>
          <p:nvPr/>
        </p:nvSpPr>
        <p:spPr>
          <a:xfrm rot="7691066" flipH="1">
            <a:off x="3310504" y="202144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C7B03BDB-1921-C648-B341-743A579F65DE}"/>
              </a:ext>
            </a:extLst>
          </p:cNvPr>
          <p:cNvSpPr/>
          <p:nvPr/>
        </p:nvSpPr>
        <p:spPr>
          <a:xfrm rot="7691066" flipH="1">
            <a:off x="3267330" y="178584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79128EBE-2940-F3BE-9785-A89228495B9C}"/>
              </a:ext>
            </a:extLst>
          </p:cNvPr>
          <p:cNvSpPr/>
          <p:nvPr/>
        </p:nvSpPr>
        <p:spPr>
          <a:xfrm rot="7691066" flipH="1">
            <a:off x="3324711" y="272457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Овал 185">
            <a:extLst>
              <a:ext uri="{FF2B5EF4-FFF2-40B4-BE49-F238E27FC236}">
                <a16:creationId xmlns:a16="http://schemas.microsoft.com/office/drawing/2014/main" id="{0440EC89-4420-EA1D-4352-E016766C74FC}"/>
              </a:ext>
            </a:extLst>
          </p:cNvPr>
          <p:cNvSpPr/>
          <p:nvPr/>
        </p:nvSpPr>
        <p:spPr>
          <a:xfrm rot="7691066" flipH="1">
            <a:off x="3337956" y="226246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Овал 186">
            <a:extLst>
              <a:ext uri="{FF2B5EF4-FFF2-40B4-BE49-F238E27FC236}">
                <a16:creationId xmlns:a16="http://schemas.microsoft.com/office/drawing/2014/main" id="{146844A8-DBB2-8FC3-67B0-746C1EEFD202}"/>
              </a:ext>
            </a:extLst>
          </p:cNvPr>
          <p:cNvSpPr/>
          <p:nvPr/>
        </p:nvSpPr>
        <p:spPr>
          <a:xfrm rot="7691066" flipH="1">
            <a:off x="3290563" y="1586069"/>
            <a:ext cx="221731" cy="214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E46BBAF8-9C48-6601-A02B-E1F031BACF8C}"/>
              </a:ext>
            </a:extLst>
          </p:cNvPr>
          <p:cNvCxnSpPr>
            <a:cxnSpLocks/>
          </p:cNvCxnSpPr>
          <p:nvPr/>
        </p:nvCxnSpPr>
        <p:spPr>
          <a:xfrm>
            <a:off x="3376887" y="1421380"/>
            <a:ext cx="66611" cy="241453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B28C21AF-925B-FC4B-964D-DA08C13F1AC4}"/>
              </a:ext>
            </a:extLst>
          </p:cNvPr>
          <p:cNvSpPr/>
          <p:nvPr/>
        </p:nvSpPr>
        <p:spPr>
          <a:xfrm rot="16200000">
            <a:off x="3338213" y="2998890"/>
            <a:ext cx="65760" cy="56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F71CC7AE-3ACE-EB07-6FA0-EA366A2069B5}"/>
              </a:ext>
            </a:extLst>
          </p:cNvPr>
          <p:cNvSpPr/>
          <p:nvPr/>
        </p:nvSpPr>
        <p:spPr>
          <a:xfrm rot="16200000">
            <a:off x="3301915" y="1757970"/>
            <a:ext cx="65760" cy="566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/>
      <p:bldP spid="169" grpId="0"/>
      <p:bldP spid="170" grpId="0"/>
      <p:bldP spid="171" grpId="0"/>
      <p:bldP spid="172" grpId="0"/>
      <p:bldP spid="173" grpId="0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9" grpId="0" animBg="1"/>
      <p:bldP spid="19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53F6A8-0E6E-8938-2F16-EBDC40002296}"/>
              </a:ext>
            </a:extLst>
          </p:cNvPr>
          <p:cNvSpPr/>
          <p:nvPr/>
        </p:nvSpPr>
        <p:spPr>
          <a:xfrm>
            <a:off x="3398536" y="653234"/>
            <a:ext cx="62103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Линейное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8EDDF262-2DAE-3C4A-5896-C8CFDAE0EB9A}"/>
                  </a:ext>
                </a:extLst>
              </p:cNvPr>
              <p:cNvSpPr/>
              <p:nvPr/>
            </p:nvSpPr>
            <p:spPr>
              <a:xfrm>
                <a:off x="9572640" y="918965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8EDDF262-2DAE-3C4A-5896-C8CFDAE0E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640" y="918965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9D97A171-C1B7-BFE9-466A-5CD1796A27B7}"/>
                  </a:ext>
                </a:extLst>
              </p:cNvPr>
              <p:cNvSpPr/>
              <p:nvPr/>
            </p:nvSpPr>
            <p:spPr>
              <a:xfrm>
                <a:off x="843481" y="1087270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9D97A171-C1B7-BFE9-466A-5CD1796A2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1" y="1087270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3C2B4F7-CDB3-752E-A54E-2580B463274F}"/>
                  </a:ext>
                </a:extLst>
              </p:cNvPr>
              <p:cNvSpPr/>
              <p:nvPr/>
            </p:nvSpPr>
            <p:spPr>
              <a:xfrm>
                <a:off x="3923972" y="1110983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53C2B4F7-CDB3-752E-A54E-2580B4632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72" y="1110983"/>
                <a:ext cx="17493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7BF91DA8-BF48-7BE6-CC53-0F95F305F854}"/>
                  </a:ext>
                </a:extLst>
              </p:cNvPr>
              <p:cNvSpPr/>
              <p:nvPr/>
            </p:nvSpPr>
            <p:spPr>
              <a:xfrm>
                <a:off x="5958821" y="1082898"/>
                <a:ext cx="1705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7BF91DA8-BF48-7BE6-CC53-0F95F305F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821" y="1082898"/>
                <a:ext cx="17056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2C46BC5-48D1-8B6D-0479-AFBAF8F09E0C}"/>
                  </a:ext>
                </a:extLst>
              </p:cNvPr>
              <p:cNvSpPr/>
              <p:nvPr/>
            </p:nvSpPr>
            <p:spPr>
              <a:xfrm>
                <a:off x="7788360" y="1033442"/>
                <a:ext cx="16793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2C46BC5-48D1-8B6D-0479-AFBAF8F09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360" y="1033442"/>
                <a:ext cx="167936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3D9EFEC-B043-3746-C43A-1EE8FDE0A374}"/>
                  </a:ext>
                </a:extLst>
              </p:cNvPr>
              <p:cNvSpPr/>
              <p:nvPr/>
            </p:nvSpPr>
            <p:spPr>
              <a:xfrm>
                <a:off x="280518" y="2050823"/>
                <a:ext cx="4354654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3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3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3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3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3D9EFEC-B043-3746-C43A-1EE8FDE0A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18" y="2050823"/>
                <a:ext cx="435465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3692400-01D2-874A-BC8E-6F5D851C376A}"/>
                  </a:ext>
                </a:extLst>
              </p:cNvPr>
              <p:cNvSpPr/>
              <p:nvPr/>
            </p:nvSpPr>
            <p:spPr>
              <a:xfrm>
                <a:off x="375895" y="2670197"/>
                <a:ext cx="61820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3692400-01D2-874A-BC8E-6F5D851C3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5" y="2670197"/>
                <a:ext cx="618201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7841AE-7747-F6E5-422F-6DCEC878B11B}"/>
              </a:ext>
            </a:extLst>
          </p:cNvPr>
          <p:cNvSpPr/>
          <p:nvPr/>
        </p:nvSpPr>
        <p:spPr>
          <a:xfrm>
            <a:off x="6519032" y="2657353"/>
            <a:ext cx="5064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межклассовая дисперсия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975574D8-96D0-85A3-0674-650DEBDA1254}"/>
                  </a:ext>
                </a:extLst>
              </p:cNvPr>
              <p:cNvSpPr/>
              <p:nvPr/>
            </p:nvSpPr>
            <p:spPr>
              <a:xfrm>
                <a:off x="6401378" y="1867504"/>
                <a:ext cx="2526204" cy="703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975574D8-96D0-85A3-0674-650DEBDA1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78" y="1867504"/>
                <a:ext cx="2526204" cy="7030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E3CBDD72-5219-9C6B-57FD-69D82BC5D191}"/>
                  </a:ext>
                </a:extLst>
              </p:cNvPr>
              <p:cNvSpPr/>
              <p:nvPr/>
            </p:nvSpPr>
            <p:spPr>
              <a:xfrm>
                <a:off x="193039" y="3274411"/>
                <a:ext cx="4737773" cy="591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E3CBDD72-5219-9C6B-57FD-69D82BC5D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" y="3274411"/>
                <a:ext cx="4737773" cy="591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435FA14-B062-009D-78D4-9618AB2578FA}"/>
                  </a:ext>
                </a:extLst>
              </p:cNvPr>
              <p:cNvSpPr/>
              <p:nvPr/>
            </p:nvSpPr>
            <p:spPr>
              <a:xfrm>
                <a:off x="6373307" y="3076341"/>
                <a:ext cx="5630323" cy="926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435FA14-B062-009D-78D4-9618AB257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307" y="3076341"/>
                <a:ext cx="5630323" cy="926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5B708396-FBD9-C1DF-A810-E81255D6A498}"/>
                  </a:ext>
                </a:extLst>
              </p:cNvPr>
              <p:cNvSpPr/>
              <p:nvPr/>
            </p:nvSpPr>
            <p:spPr>
              <a:xfrm>
                <a:off x="651041" y="3735494"/>
                <a:ext cx="32615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5B708396-FBD9-C1DF-A810-E81255D6A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1" y="3735494"/>
                <a:ext cx="3261599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0895352-AC26-C28A-9120-8D6A034AC38A}"/>
              </a:ext>
            </a:extLst>
          </p:cNvPr>
          <p:cNvSpPr/>
          <p:nvPr/>
        </p:nvSpPr>
        <p:spPr>
          <a:xfrm>
            <a:off x="6557908" y="3995886"/>
            <a:ext cx="5586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внутриклассовая дисперсия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2468297-C6C7-235D-19A5-3F0629AF8E5B}"/>
                  </a:ext>
                </a:extLst>
              </p:cNvPr>
              <p:cNvSpPr/>
              <p:nvPr/>
            </p:nvSpPr>
            <p:spPr>
              <a:xfrm>
                <a:off x="280518" y="4235871"/>
                <a:ext cx="6588683" cy="1328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2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200" baseline="30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32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32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32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32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32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</m:sub>
                          </m:sSub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  <m:r>
                            <a:rPr lang="en-US" sz="32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lim>
                          </m:limLow>
                        </m:num>
                        <m:den>
                          <m:limLow>
                            <m:limLowPr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lim>
                          </m:limLow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2468297-C6C7-235D-19A5-3F0629AF8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18" y="4235871"/>
                <a:ext cx="6588683" cy="1328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54035D9-4C17-7DC7-E0A8-36A893FBDB64}"/>
                  </a:ext>
                </a:extLst>
              </p:cNvPr>
              <p:cNvSpPr/>
              <p:nvPr/>
            </p:nvSpPr>
            <p:spPr>
              <a:xfrm>
                <a:off x="7910311" y="4319688"/>
                <a:ext cx="3229923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  <m:r>
                      <a:rPr lang="en-US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lim>
                    </m:limLow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54035D9-4C17-7DC7-E0A8-36A893FBD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311" y="4319688"/>
                <a:ext cx="3229923" cy="6560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2F61885-D3BB-E131-C087-A940219F717B}"/>
                  </a:ext>
                </a:extLst>
              </p:cNvPr>
              <p:cNvSpPr/>
              <p:nvPr/>
            </p:nvSpPr>
            <p:spPr>
              <a:xfrm>
                <a:off x="7376645" y="4999775"/>
                <a:ext cx="30876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</m:sSub>
                    <m:r>
                      <a:rPr lang="en-US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2F61885-D3BB-E131-C087-A940219F7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45" y="4999775"/>
                <a:ext cx="3087640" cy="523220"/>
              </a:xfrm>
              <a:prstGeom prst="rect">
                <a:avLst/>
              </a:prstGeom>
              <a:blipFill>
                <a:blip r:embed="rId17"/>
                <a:stretch>
                  <a:fillRect l="-3945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B86BF8C-5222-2604-491C-70AF25F2FC6E}"/>
                  </a:ext>
                </a:extLst>
              </p:cNvPr>
              <p:cNvSpPr/>
              <p:nvPr/>
            </p:nvSpPr>
            <p:spPr>
              <a:xfrm>
                <a:off x="926385" y="5565024"/>
                <a:ext cx="5885265" cy="545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с.з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матрицы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; </a:t>
                </a:r>
                <a:endParaRPr lang="ru-RU" sz="2800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B86BF8C-5222-2604-491C-70AF25F2F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85" y="5565024"/>
                <a:ext cx="5885265" cy="545599"/>
              </a:xfrm>
              <a:prstGeom prst="rect">
                <a:avLst/>
              </a:prstGeom>
              <a:blipFill>
                <a:blip r:embed="rId18"/>
                <a:stretch>
                  <a:fillRect t="-11236" r="-1140" b="-28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1543617A-8347-2FCB-7C9D-2AEE2364BC82}"/>
                  </a:ext>
                </a:extLst>
              </p:cNvPr>
              <p:cNvSpPr/>
              <p:nvPr/>
            </p:nvSpPr>
            <p:spPr>
              <a:xfrm>
                <a:off x="7554444" y="5807096"/>
                <a:ext cx="23439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−1)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1543617A-8347-2FCB-7C9D-2AEE2364B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444" y="5807096"/>
                <a:ext cx="234391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7CBDEA4-0A6B-DEF8-06B2-D1DC07573F45}"/>
              </a:ext>
            </a:extLst>
          </p:cNvPr>
          <p:cNvSpPr/>
          <p:nvPr/>
        </p:nvSpPr>
        <p:spPr>
          <a:xfrm>
            <a:off x="1036692" y="6242094"/>
            <a:ext cx="5860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Линейный дискриминант </a:t>
            </a:r>
            <a:r>
              <a:rPr lang="ru-RU" sz="24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+mj-cs"/>
              </a:rPr>
              <a:t>Фишера</a:t>
            </a:r>
            <a:endParaRPr lang="ru-RU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937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10730063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Теорема Байеса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Байесовская Классификация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</a:rPr>
              <a:t>Дискриминантный анализ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2.04 Продвинутые модели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284967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0D8C53-EF9F-FBF5-E90E-1E9BF345B115}"/>
              </a:ext>
            </a:extLst>
          </p:cNvPr>
          <p:cNvSpPr/>
          <p:nvPr/>
        </p:nvSpPr>
        <p:spPr>
          <a:xfrm>
            <a:off x="4663300" y="851647"/>
            <a:ext cx="4251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Несколько классов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09D3393-A288-C0CC-D03E-9521C5D185F3}"/>
              </a:ext>
            </a:extLst>
          </p:cNvPr>
          <p:cNvSpPr/>
          <p:nvPr/>
        </p:nvSpPr>
        <p:spPr>
          <a:xfrm rot="8651905">
            <a:off x="1816896" y="359563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9FC0A4B-B738-B48C-F051-E6432778C43A}"/>
              </a:ext>
            </a:extLst>
          </p:cNvPr>
          <p:cNvSpPr/>
          <p:nvPr/>
        </p:nvSpPr>
        <p:spPr>
          <a:xfrm rot="8651905">
            <a:off x="1969296" y="374803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F5B5C06-1B92-813E-520B-29822F1C36B1}"/>
              </a:ext>
            </a:extLst>
          </p:cNvPr>
          <p:cNvSpPr/>
          <p:nvPr/>
        </p:nvSpPr>
        <p:spPr>
          <a:xfrm rot="8651905">
            <a:off x="2121696" y="390043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FB29382-108B-AAF4-AB36-EF589D8CEA94}"/>
              </a:ext>
            </a:extLst>
          </p:cNvPr>
          <p:cNvSpPr/>
          <p:nvPr/>
        </p:nvSpPr>
        <p:spPr>
          <a:xfrm rot="8651905">
            <a:off x="2274096" y="405283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8FC1001-B76F-2F45-EC9E-E182DD685DCA}"/>
              </a:ext>
            </a:extLst>
          </p:cNvPr>
          <p:cNvSpPr/>
          <p:nvPr/>
        </p:nvSpPr>
        <p:spPr>
          <a:xfrm rot="8651905">
            <a:off x="2426496" y="420523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A45B2B3-713B-299A-DE55-9E47042945B6}"/>
              </a:ext>
            </a:extLst>
          </p:cNvPr>
          <p:cNvSpPr/>
          <p:nvPr/>
        </p:nvSpPr>
        <p:spPr>
          <a:xfrm rot="8651905">
            <a:off x="2578896" y="435763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3BBE5D4-DAEB-6186-D04A-8DAA89B8B031}"/>
              </a:ext>
            </a:extLst>
          </p:cNvPr>
          <p:cNvSpPr/>
          <p:nvPr/>
        </p:nvSpPr>
        <p:spPr>
          <a:xfrm rot="8651905">
            <a:off x="2731296" y="451003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93BEE97-F421-9BD9-DF9A-E9CF98A3F143}"/>
              </a:ext>
            </a:extLst>
          </p:cNvPr>
          <p:cNvSpPr/>
          <p:nvPr/>
        </p:nvSpPr>
        <p:spPr>
          <a:xfrm rot="8651905">
            <a:off x="2244873" y="366368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B7B914D-6652-B009-9731-C5FD56AED067}"/>
              </a:ext>
            </a:extLst>
          </p:cNvPr>
          <p:cNvSpPr/>
          <p:nvPr/>
        </p:nvSpPr>
        <p:spPr>
          <a:xfrm rot="8651905">
            <a:off x="2397273" y="381608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9FA9401-B1F2-A133-7672-8AFA172209D7}"/>
              </a:ext>
            </a:extLst>
          </p:cNvPr>
          <p:cNvSpPr/>
          <p:nvPr/>
        </p:nvSpPr>
        <p:spPr>
          <a:xfrm rot="8651905">
            <a:off x="2549673" y="396848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F806E6D-C764-FC39-B70C-27041FF4A3B4}"/>
              </a:ext>
            </a:extLst>
          </p:cNvPr>
          <p:cNvSpPr/>
          <p:nvPr/>
        </p:nvSpPr>
        <p:spPr>
          <a:xfrm rot="8651905">
            <a:off x="2702073" y="412088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59A66E7-F132-E78A-43F1-5BF7410A485D}"/>
              </a:ext>
            </a:extLst>
          </p:cNvPr>
          <p:cNvSpPr/>
          <p:nvPr/>
        </p:nvSpPr>
        <p:spPr>
          <a:xfrm rot="8651905">
            <a:off x="1789296" y="3894541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5D29C44-AAC5-6B79-E10A-E64D220B2270}"/>
              </a:ext>
            </a:extLst>
          </p:cNvPr>
          <p:cNvSpPr/>
          <p:nvPr/>
        </p:nvSpPr>
        <p:spPr>
          <a:xfrm rot="8651905">
            <a:off x="1941696" y="4046941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D56E040-486B-31E7-923C-2D3C3A9928BA}"/>
              </a:ext>
            </a:extLst>
          </p:cNvPr>
          <p:cNvSpPr/>
          <p:nvPr/>
        </p:nvSpPr>
        <p:spPr>
          <a:xfrm rot="8651905">
            <a:off x="2094096" y="4199341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8F7F95E-2598-CCEB-49FB-A8F39ED390E6}"/>
              </a:ext>
            </a:extLst>
          </p:cNvPr>
          <p:cNvSpPr/>
          <p:nvPr/>
        </p:nvSpPr>
        <p:spPr>
          <a:xfrm rot="8651905">
            <a:off x="2246496" y="4351741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68F6684-41F5-ED78-B14C-FC82E7377D0B}"/>
              </a:ext>
            </a:extLst>
          </p:cNvPr>
          <p:cNvSpPr/>
          <p:nvPr/>
        </p:nvSpPr>
        <p:spPr>
          <a:xfrm rot="8651905">
            <a:off x="1816896" y="4244371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B9FAC72-6A78-9188-BE79-58CF08A6840F}"/>
              </a:ext>
            </a:extLst>
          </p:cNvPr>
          <p:cNvSpPr/>
          <p:nvPr/>
        </p:nvSpPr>
        <p:spPr>
          <a:xfrm rot="8651905">
            <a:off x="1969296" y="4396771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6C82499A-9E6B-D30E-5ECF-5ED383848354}"/>
              </a:ext>
            </a:extLst>
          </p:cNvPr>
          <p:cNvSpPr/>
          <p:nvPr/>
        </p:nvSpPr>
        <p:spPr>
          <a:xfrm rot="8651905">
            <a:off x="2599374" y="3680455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A8EF3B6-C01E-9E5F-6EE4-8FBA6F6082C1}"/>
              </a:ext>
            </a:extLst>
          </p:cNvPr>
          <p:cNvSpPr/>
          <p:nvPr/>
        </p:nvSpPr>
        <p:spPr>
          <a:xfrm rot="8651905">
            <a:off x="2751774" y="3832855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25EBE65-B4FE-EA07-0E4F-DBE4E6BE1AD7}"/>
              </a:ext>
            </a:extLst>
          </p:cNvPr>
          <p:cNvSpPr/>
          <p:nvPr/>
        </p:nvSpPr>
        <p:spPr>
          <a:xfrm rot="7691066" flipH="1">
            <a:off x="2876967" y="21493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EB0F6A2-7B4E-A423-8FB1-E1BE24418119}"/>
              </a:ext>
            </a:extLst>
          </p:cNvPr>
          <p:cNvSpPr/>
          <p:nvPr/>
        </p:nvSpPr>
        <p:spPr>
          <a:xfrm rot="7691066" flipH="1">
            <a:off x="3029367" y="23017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10790B6-D2E4-6534-E1C2-E5848792F746}"/>
              </a:ext>
            </a:extLst>
          </p:cNvPr>
          <p:cNvSpPr/>
          <p:nvPr/>
        </p:nvSpPr>
        <p:spPr>
          <a:xfrm rot="7691066" flipH="1">
            <a:off x="3181767" y="24541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864202A-EAFC-4D8A-C3C1-3B0365A7950F}"/>
              </a:ext>
            </a:extLst>
          </p:cNvPr>
          <p:cNvSpPr/>
          <p:nvPr/>
        </p:nvSpPr>
        <p:spPr>
          <a:xfrm rot="7691066" flipH="1">
            <a:off x="3334167" y="26065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E439746-A980-2002-273E-F4149BC77D6E}"/>
              </a:ext>
            </a:extLst>
          </p:cNvPr>
          <p:cNvSpPr/>
          <p:nvPr/>
        </p:nvSpPr>
        <p:spPr>
          <a:xfrm rot="7691066" flipH="1">
            <a:off x="3486567" y="275896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2F18616F-C09C-62C6-520B-7A0623025030}"/>
              </a:ext>
            </a:extLst>
          </p:cNvPr>
          <p:cNvSpPr/>
          <p:nvPr/>
        </p:nvSpPr>
        <p:spPr>
          <a:xfrm rot="7691066" flipH="1">
            <a:off x="3737830" y="29257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B913609-CF44-20D3-8355-52B55D66E6FD}"/>
              </a:ext>
            </a:extLst>
          </p:cNvPr>
          <p:cNvSpPr/>
          <p:nvPr/>
        </p:nvSpPr>
        <p:spPr>
          <a:xfrm rot="7691066" flipH="1">
            <a:off x="3890231" y="309745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5793F97-CF8A-E6B4-1E49-16E49586DF9B}"/>
              </a:ext>
            </a:extLst>
          </p:cNvPr>
          <p:cNvSpPr/>
          <p:nvPr/>
        </p:nvSpPr>
        <p:spPr>
          <a:xfrm rot="7691066" flipH="1">
            <a:off x="3304944" y="22174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6746B0E-A3B0-BF49-54F7-300C9716F613}"/>
              </a:ext>
            </a:extLst>
          </p:cNvPr>
          <p:cNvSpPr/>
          <p:nvPr/>
        </p:nvSpPr>
        <p:spPr>
          <a:xfrm rot="7691066" flipH="1">
            <a:off x="3457344" y="23698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07256702-B25E-E87F-4534-54773B0DFC50}"/>
              </a:ext>
            </a:extLst>
          </p:cNvPr>
          <p:cNvSpPr/>
          <p:nvPr/>
        </p:nvSpPr>
        <p:spPr>
          <a:xfrm rot="7691066" flipH="1">
            <a:off x="3609744" y="252220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4E27A93F-12A0-D345-20A4-CDD98EE0CC7B}"/>
              </a:ext>
            </a:extLst>
          </p:cNvPr>
          <p:cNvSpPr/>
          <p:nvPr/>
        </p:nvSpPr>
        <p:spPr>
          <a:xfrm rot="7691066" flipH="1">
            <a:off x="3762144" y="260059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673F2E0E-7024-5C55-F792-BAE2525BC79E}"/>
              </a:ext>
            </a:extLst>
          </p:cNvPr>
          <p:cNvSpPr/>
          <p:nvPr/>
        </p:nvSpPr>
        <p:spPr>
          <a:xfrm rot="7691066" flipH="1">
            <a:off x="2849367" y="24482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D133902-D79D-F507-3610-F3B64550020C}"/>
              </a:ext>
            </a:extLst>
          </p:cNvPr>
          <p:cNvSpPr/>
          <p:nvPr/>
        </p:nvSpPr>
        <p:spPr>
          <a:xfrm rot="7691066" flipH="1">
            <a:off x="3001767" y="26006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BE88C67F-5BA3-F9B2-5F62-4FBEFE771223}"/>
              </a:ext>
            </a:extLst>
          </p:cNvPr>
          <p:cNvSpPr/>
          <p:nvPr/>
        </p:nvSpPr>
        <p:spPr>
          <a:xfrm rot="7691066" flipH="1">
            <a:off x="3154167" y="27530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46BBF76-AAE0-7D4F-78C8-3E4ADE70631C}"/>
              </a:ext>
            </a:extLst>
          </p:cNvPr>
          <p:cNvSpPr/>
          <p:nvPr/>
        </p:nvSpPr>
        <p:spPr>
          <a:xfrm rot="7691066" flipH="1">
            <a:off x="3439438" y="29686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BD5C06E9-90CF-5948-3680-C4499A7CD5CF}"/>
              </a:ext>
            </a:extLst>
          </p:cNvPr>
          <p:cNvSpPr/>
          <p:nvPr/>
        </p:nvSpPr>
        <p:spPr>
          <a:xfrm rot="7691066" flipH="1">
            <a:off x="2923382" y="282510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1262A5CB-DDEB-8D47-C8C8-C9B9334C1566}"/>
              </a:ext>
            </a:extLst>
          </p:cNvPr>
          <p:cNvSpPr/>
          <p:nvPr/>
        </p:nvSpPr>
        <p:spPr>
          <a:xfrm rot="7691066" flipH="1">
            <a:off x="3181409" y="300790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6E8745E9-6F1D-1F27-14BD-9813EC45E27E}"/>
              </a:ext>
            </a:extLst>
          </p:cNvPr>
          <p:cNvSpPr/>
          <p:nvPr/>
        </p:nvSpPr>
        <p:spPr>
          <a:xfrm rot="7691066" flipH="1">
            <a:off x="3659445" y="223417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BB0A4FC1-B67D-8E9F-E05D-BE8581EFD6B1}"/>
              </a:ext>
            </a:extLst>
          </p:cNvPr>
          <p:cNvSpPr/>
          <p:nvPr/>
        </p:nvSpPr>
        <p:spPr>
          <a:xfrm rot="7691066" flipH="1">
            <a:off x="3811845" y="231256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D128C604-1B02-65E9-FA6A-252EB6E8F421}"/>
              </a:ext>
            </a:extLst>
          </p:cNvPr>
          <p:cNvSpPr/>
          <p:nvPr/>
        </p:nvSpPr>
        <p:spPr>
          <a:xfrm rot="8651905">
            <a:off x="828656" y="2104570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D8CA03D-0ABA-9801-0043-74C520DDFCB7}"/>
              </a:ext>
            </a:extLst>
          </p:cNvPr>
          <p:cNvSpPr/>
          <p:nvPr/>
        </p:nvSpPr>
        <p:spPr>
          <a:xfrm rot="8651905">
            <a:off x="981056" y="2256970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AA8BEBAC-8ACF-8A55-4008-A91DA03A403C}"/>
              </a:ext>
            </a:extLst>
          </p:cNvPr>
          <p:cNvSpPr/>
          <p:nvPr/>
        </p:nvSpPr>
        <p:spPr>
          <a:xfrm rot="8651905">
            <a:off x="1133456" y="2409370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CB9E500-E4C9-4323-9694-050198E43E3B}"/>
              </a:ext>
            </a:extLst>
          </p:cNvPr>
          <p:cNvSpPr/>
          <p:nvPr/>
        </p:nvSpPr>
        <p:spPr>
          <a:xfrm rot="8651905">
            <a:off x="1285856" y="2561770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14195220-2269-D634-D6C1-8D7EA817E1A9}"/>
              </a:ext>
            </a:extLst>
          </p:cNvPr>
          <p:cNvSpPr/>
          <p:nvPr/>
        </p:nvSpPr>
        <p:spPr>
          <a:xfrm rot="8651905">
            <a:off x="1438256" y="2714170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A9D1AC23-5905-E011-7BC1-8E0809EB344B}"/>
              </a:ext>
            </a:extLst>
          </p:cNvPr>
          <p:cNvSpPr/>
          <p:nvPr/>
        </p:nvSpPr>
        <p:spPr>
          <a:xfrm rot="8651905">
            <a:off x="1590656" y="2866570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B380084-B262-4F25-B8DE-350957A58818}"/>
              </a:ext>
            </a:extLst>
          </p:cNvPr>
          <p:cNvSpPr/>
          <p:nvPr/>
        </p:nvSpPr>
        <p:spPr>
          <a:xfrm rot="8651905">
            <a:off x="1743056" y="3018970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A9A1C72-AFEF-9B3C-BEF3-7D3810A2D5E2}"/>
              </a:ext>
            </a:extLst>
          </p:cNvPr>
          <p:cNvSpPr/>
          <p:nvPr/>
        </p:nvSpPr>
        <p:spPr>
          <a:xfrm rot="8651905">
            <a:off x="1256633" y="2172619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4BE65D7A-A7A3-D2B1-2197-B540E4FBC721}"/>
              </a:ext>
            </a:extLst>
          </p:cNvPr>
          <p:cNvSpPr/>
          <p:nvPr/>
        </p:nvSpPr>
        <p:spPr>
          <a:xfrm rot="8651905">
            <a:off x="1409033" y="2325019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B1014273-5BF3-B715-5D48-904DC50BC048}"/>
              </a:ext>
            </a:extLst>
          </p:cNvPr>
          <p:cNvSpPr/>
          <p:nvPr/>
        </p:nvSpPr>
        <p:spPr>
          <a:xfrm rot="8651905">
            <a:off x="1561433" y="2477419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B76F56C7-09C4-F481-0B05-C2B09B1D6DBA}"/>
              </a:ext>
            </a:extLst>
          </p:cNvPr>
          <p:cNvSpPr/>
          <p:nvPr/>
        </p:nvSpPr>
        <p:spPr>
          <a:xfrm rot="8651905">
            <a:off x="1713833" y="2629819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192BFDD-D8E1-E639-EE0D-B906302DDAE6}"/>
              </a:ext>
            </a:extLst>
          </p:cNvPr>
          <p:cNvSpPr/>
          <p:nvPr/>
        </p:nvSpPr>
        <p:spPr>
          <a:xfrm rot="8651905">
            <a:off x="801056" y="2403474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71297E78-74FB-9B65-2FD7-FFCE2B1075E2}"/>
              </a:ext>
            </a:extLst>
          </p:cNvPr>
          <p:cNvSpPr/>
          <p:nvPr/>
        </p:nvSpPr>
        <p:spPr>
          <a:xfrm rot="8651905">
            <a:off x="953456" y="2555874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AF921582-C5B3-70AE-5EE4-36B9882EC045}"/>
              </a:ext>
            </a:extLst>
          </p:cNvPr>
          <p:cNvSpPr/>
          <p:nvPr/>
        </p:nvSpPr>
        <p:spPr>
          <a:xfrm rot="8651905">
            <a:off x="1105856" y="2708274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CAB5F8B9-3698-BEA4-64B9-66C5108152E3}"/>
              </a:ext>
            </a:extLst>
          </p:cNvPr>
          <p:cNvSpPr/>
          <p:nvPr/>
        </p:nvSpPr>
        <p:spPr>
          <a:xfrm rot="8651905">
            <a:off x="1258256" y="2860674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1AAD1946-8145-E047-E656-69F4CF2E5A52}"/>
              </a:ext>
            </a:extLst>
          </p:cNvPr>
          <p:cNvSpPr/>
          <p:nvPr/>
        </p:nvSpPr>
        <p:spPr>
          <a:xfrm rot="8651905">
            <a:off x="828656" y="2753304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2FDD6D4-3E47-9853-439E-4881FD117627}"/>
              </a:ext>
            </a:extLst>
          </p:cNvPr>
          <p:cNvSpPr/>
          <p:nvPr/>
        </p:nvSpPr>
        <p:spPr>
          <a:xfrm rot="8651905">
            <a:off x="981056" y="2905704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2EFE3366-9094-CECE-6C03-60A594336EF7}"/>
              </a:ext>
            </a:extLst>
          </p:cNvPr>
          <p:cNvSpPr/>
          <p:nvPr/>
        </p:nvSpPr>
        <p:spPr>
          <a:xfrm rot="8651905">
            <a:off x="1611134" y="2189388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D02ABAE7-0C4A-5A61-5458-2B59FB483A1D}"/>
              </a:ext>
            </a:extLst>
          </p:cNvPr>
          <p:cNvSpPr/>
          <p:nvPr/>
        </p:nvSpPr>
        <p:spPr>
          <a:xfrm rot="8651905">
            <a:off x="1763534" y="2341788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Звезда: 5 точек 60">
            <a:extLst>
              <a:ext uri="{FF2B5EF4-FFF2-40B4-BE49-F238E27FC236}">
                <a16:creationId xmlns:a16="http://schemas.microsoft.com/office/drawing/2014/main" id="{6768E9DA-0FE8-08EA-5D1A-9AF99A4583E6}"/>
              </a:ext>
            </a:extLst>
          </p:cNvPr>
          <p:cNvSpPr/>
          <p:nvPr/>
        </p:nvSpPr>
        <p:spPr>
          <a:xfrm>
            <a:off x="1163683" y="2405534"/>
            <a:ext cx="506901" cy="422983"/>
          </a:xfrm>
          <a:prstGeom prst="star5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Звезда: 5 точек 62">
            <a:extLst>
              <a:ext uri="{FF2B5EF4-FFF2-40B4-BE49-F238E27FC236}">
                <a16:creationId xmlns:a16="http://schemas.microsoft.com/office/drawing/2014/main" id="{03A4F56B-637C-13A5-212B-48DA9FF4502D}"/>
              </a:ext>
            </a:extLst>
          </p:cNvPr>
          <p:cNvSpPr/>
          <p:nvPr/>
        </p:nvSpPr>
        <p:spPr>
          <a:xfrm>
            <a:off x="2102889" y="3933366"/>
            <a:ext cx="506901" cy="422983"/>
          </a:xfrm>
          <a:prstGeom prst="star5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Звезда: 5 точек 127">
            <a:extLst>
              <a:ext uri="{FF2B5EF4-FFF2-40B4-BE49-F238E27FC236}">
                <a16:creationId xmlns:a16="http://schemas.microsoft.com/office/drawing/2014/main" id="{F6F145E6-8043-06BC-5F65-065A7784715A}"/>
              </a:ext>
            </a:extLst>
          </p:cNvPr>
          <p:cNvSpPr/>
          <p:nvPr/>
        </p:nvSpPr>
        <p:spPr>
          <a:xfrm>
            <a:off x="3179175" y="2425024"/>
            <a:ext cx="506901" cy="422983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Прямоугольник 128">
                <a:extLst>
                  <a:ext uri="{FF2B5EF4-FFF2-40B4-BE49-F238E27FC236}">
                    <a16:creationId xmlns:a16="http://schemas.microsoft.com/office/drawing/2014/main" id="{4E10B111-77E4-EBE8-B3A3-00C4E35110C5}"/>
                  </a:ext>
                </a:extLst>
              </p:cNvPr>
              <p:cNvSpPr/>
              <p:nvPr/>
            </p:nvSpPr>
            <p:spPr>
              <a:xfrm>
                <a:off x="5092720" y="2731583"/>
                <a:ext cx="2488067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4000" b="0" i="0" baseline="30000" dirty="0" smtClean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4000" b="0" i="0" baseline="30000" dirty="0" smtClean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sz="40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000" b="0" i="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ru-RU" sz="4000" baseline="300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4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baseline="30000" dirty="0" smtClean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Прямоугольник 128">
                <a:extLst>
                  <a:ext uri="{FF2B5EF4-FFF2-40B4-BE49-F238E27FC236}">
                    <a16:creationId xmlns:a16="http://schemas.microsoft.com/office/drawing/2014/main" id="{4E10B111-77E4-EBE8-B3A3-00C4E3511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20" y="2731583"/>
                <a:ext cx="2488067" cy="1269386"/>
              </a:xfrm>
              <a:prstGeom prst="rect">
                <a:avLst/>
              </a:prstGeom>
              <a:blipFill>
                <a:blip r:embed="rId4"/>
                <a:stretch>
                  <a:fillRect r="-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C2DDE4BB-F7FF-7E1D-FF25-676FF9C294FF}"/>
              </a:ext>
            </a:extLst>
          </p:cNvPr>
          <p:cNvCxnSpPr>
            <a:cxnSpLocks/>
          </p:cNvCxnSpPr>
          <p:nvPr/>
        </p:nvCxnSpPr>
        <p:spPr>
          <a:xfrm>
            <a:off x="891056" y="1950882"/>
            <a:ext cx="3137169" cy="245467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id="{2139A7BB-5BB3-ACA0-E8D3-49AB5244190E}"/>
              </a:ext>
            </a:extLst>
          </p:cNvPr>
          <p:cNvCxnSpPr>
            <a:cxnSpLocks/>
          </p:cNvCxnSpPr>
          <p:nvPr/>
        </p:nvCxnSpPr>
        <p:spPr>
          <a:xfrm flipV="1">
            <a:off x="1016699" y="1726268"/>
            <a:ext cx="3023224" cy="28625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Прямоугольник 131">
                <a:extLst>
                  <a:ext uri="{FF2B5EF4-FFF2-40B4-BE49-F238E27FC236}">
                    <a16:creationId xmlns:a16="http://schemas.microsoft.com/office/drawing/2014/main" id="{08C07E35-9BFC-59AE-1AB0-09CB74D76919}"/>
                  </a:ext>
                </a:extLst>
              </p:cNvPr>
              <p:cNvSpPr/>
              <p:nvPr/>
            </p:nvSpPr>
            <p:spPr>
              <a:xfrm>
                <a:off x="8300225" y="1495489"/>
                <a:ext cx="2746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2" name="Прямоугольник 131">
                <a:extLst>
                  <a:ext uri="{FF2B5EF4-FFF2-40B4-BE49-F238E27FC236}">
                    <a16:creationId xmlns:a16="http://schemas.microsoft.com/office/drawing/2014/main" id="{08C07E35-9BFC-59AE-1AB0-09CB74D76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225" y="1495489"/>
                <a:ext cx="274674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Прямоугольник 132">
                <a:extLst>
                  <a:ext uri="{FF2B5EF4-FFF2-40B4-BE49-F238E27FC236}">
                    <a16:creationId xmlns:a16="http://schemas.microsoft.com/office/drawing/2014/main" id="{A59C2CC2-A344-7D79-5DB3-2CC84EDB0BB4}"/>
                  </a:ext>
                </a:extLst>
              </p:cNvPr>
              <p:cNvSpPr/>
              <p:nvPr/>
            </p:nvSpPr>
            <p:spPr>
              <a:xfrm>
                <a:off x="8914785" y="2307409"/>
                <a:ext cx="17493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3" name="Прямоугольник 132">
                <a:extLst>
                  <a:ext uri="{FF2B5EF4-FFF2-40B4-BE49-F238E27FC236}">
                    <a16:creationId xmlns:a16="http://schemas.microsoft.com/office/drawing/2014/main" id="{A59C2CC2-A344-7D79-5DB3-2CC84EDB0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85" y="2307409"/>
                <a:ext cx="17493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4877CA8A-84F4-C491-08F4-76C224061F2B}"/>
                  </a:ext>
                </a:extLst>
              </p:cNvPr>
              <p:cNvSpPr/>
              <p:nvPr/>
            </p:nvSpPr>
            <p:spPr>
              <a:xfrm>
                <a:off x="8747932" y="2972029"/>
                <a:ext cx="1704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4877CA8A-84F4-C491-08F4-76C224061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932" y="2972029"/>
                <a:ext cx="17040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Прямоугольник 134">
                <a:extLst>
                  <a:ext uri="{FF2B5EF4-FFF2-40B4-BE49-F238E27FC236}">
                    <a16:creationId xmlns:a16="http://schemas.microsoft.com/office/drawing/2014/main" id="{4A735CA0-1CA9-FA07-2BBA-99C5A603CFB2}"/>
                  </a:ext>
                </a:extLst>
              </p:cNvPr>
              <p:cNvSpPr/>
              <p:nvPr/>
            </p:nvSpPr>
            <p:spPr>
              <a:xfrm>
                <a:off x="8792762" y="3695882"/>
                <a:ext cx="16865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5" name="Прямоугольник 134">
                <a:extLst>
                  <a:ext uri="{FF2B5EF4-FFF2-40B4-BE49-F238E27FC236}">
                    <a16:creationId xmlns:a16="http://schemas.microsoft.com/office/drawing/2014/main" id="{4A735CA0-1CA9-FA07-2BBA-99C5A603C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62" y="3695882"/>
                <a:ext cx="168655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Прямоугольник 135">
                <a:extLst>
                  <a:ext uri="{FF2B5EF4-FFF2-40B4-BE49-F238E27FC236}">
                    <a16:creationId xmlns:a16="http://schemas.microsoft.com/office/drawing/2014/main" id="{EE22F37D-361A-3E34-126C-C36242AC40FA}"/>
                  </a:ext>
                </a:extLst>
              </p:cNvPr>
              <p:cNvSpPr/>
              <p:nvPr/>
            </p:nvSpPr>
            <p:spPr>
              <a:xfrm>
                <a:off x="8018402" y="4460014"/>
                <a:ext cx="33103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−1)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6" name="Прямоугольник 135">
                <a:extLst>
                  <a:ext uri="{FF2B5EF4-FFF2-40B4-BE49-F238E27FC236}">
                    <a16:creationId xmlns:a16="http://schemas.microsoft.com/office/drawing/2014/main" id="{EE22F37D-361A-3E34-126C-C36242AC4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402" y="4460014"/>
                <a:ext cx="331039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Звезда: 5 точек 61">
            <a:extLst>
              <a:ext uri="{FF2B5EF4-FFF2-40B4-BE49-F238E27FC236}">
                <a16:creationId xmlns:a16="http://schemas.microsoft.com/office/drawing/2014/main" id="{FC319940-C27D-507C-F104-A3D2CE314D61}"/>
              </a:ext>
            </a:extLst>
          </p:cNvPr>
          <p:cNvSpPr/>
          <p:nvPr/>
        </p:nvSpPr>
        <p:spPr>
          <a:xfrm>
            <a:off x="2192213" y="2930660"/>
            <a:ext cx="506901" cy="422983"/>
          </a:xfrm>
          <a:prstGeom prst="star5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5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1" grpId="0" animBg="1"/>
      <p:bldP spid="63" grpId="0" animBg="1"/>
      <p:bldP spid="128" grpId="0" animBg="1"/>
      <p:bldP spid="129" grpId="0"/>
      <p:bldP spid="132" grpId="0"/>
      <p:bldP spid="133" grpId="0"/>
      <p:bldP spid="134" grpId="0"/>
      <p:bldP spid="135" grpId="0"/>
      <p:bldP spid="136" grpId="0"/>
      <p:bldP spid="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C048939B-CF9A-B887-FE90-51B460CA16DE}"/>
              </a:ext>
            </a:extLst>
          </p:cNvPr>
          <p:cNvSpPr txBox="1">
            <a:spLocks/>
          </p:cNvSpPr>
          <p:nvPr/>
        </p:nvSpPr>
        <p:spPr>
          <a:xfrm>
            <a:off x="559756" y="466738"/>
            <a:ext cx="11351310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В сравнении с Методом Главных Компонент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 PCA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2A16D9F-7974-6292-A5BF-7C257C36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6" y="1286066"/>
            <a:ext cx="6685446" cy="12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C6F8CDA-C94A-B2B8-9247-46CD0F99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2" y="2644011"/>
            <a:ext cx="3543340" cy="35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75481-39F0-B1DD-E2AD-CB2FCE66B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67"/>
          <a:stretch/>
        </p:blipFill>
        <p:spPr bwMode="auto">
          <a:xfrm>
            <a:off x="7804148" y="1384891"/>
            <a:ext cx="396409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55ECD08-F929-8F28-816F-E78DEC7E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62" y="2734060"/>
            <a:ext cx="3496992" cy="350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1C044-93A7-30EE-7434-19BB4B118FD2}"/>
              </a:ext>
            </a:extLst>
          </p:cNvPr>
          <p:cNvSpPr txBox="1">
            <a:spLocks/>
          </p:cNvSpPr>
          <p:nvPr/>
        </p:nvSpPr>
        <p:spPr>
          <a:xfrm>
            <a:off x="1984648" y="458839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in co-op with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387AEE7-11D3-42E8-8D24-E0416AA3CAC3}"/>
              </a:ext>
            </a:extLst>
          </p:cNvPr>
          <p:cNvSpPr/>
          <p:nvPr/>
        </p:nvSpPr>
        <p:spPr>
          <a:xfrm>
            <a:off x="198442" y="1161506"/>
            <a:ext cx="11712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уменьшает пространство признаков, проецируя данные на подпространство меньшего размера, что делает его вычислительно эффективным для больших наборов данных.</a:t>
            </a:r>
          </a:p>
          <a:p>
            <a:pPr marL="342900" indent="-342900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может обрабатывать проблемы классификации нескольких классов.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Недостатки: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предполагает, что данные распределены нормально, что может быть неверным для многих реальных наборов данных.</a:t>
            </a:r>
          </a:p>
          <a:p>
            <a:pPr marL="342900" indent="-342900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Предполагается, что классы имеют одинаковую ковариационную матрицу, что может быть неверным для многих наборов данных.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Возможности: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Он хорошо работает с небольшим размером выборки, что является общей проблемой для многих реальных наборов данных.</a:t>
            </a:r>
          </a:p>
          <a:p>
            <a:pPr marL="342900" indent="-342900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можно использовать для извлечения признаков и уменьшения размерности в других алгоритмах машинного обучения.</a:t>
            </a:r>
          </a:p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Угрозы: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может плохо работать с нелинейно разделимыми данными.</a:t>
            </a:r>
          </a:p>
          <a:p>
            <a:pPr marL="342900" indent="-342900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LDA может не подходить для наборов данных с выбросами.</a:t>
            </a:r>
          </a:p>
        </p:txBody>
      </p:sp>
    </p:spTree>
    <p:extLst>
      <p:ext uri="{BB962C8B-B14F-4D97-AF65-F5344CB8AC3E}">
        <p14:creationId xmlns:p14="http://schemas.microsoft.com/office/powerpoint/2010/main" val="417913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9;p26"/>
          <p:cNvSpPr txBox="1"/>
          <p:nvPr/>
        </p:nvSpPr>
        <p:spPr>
          <a:xfrm>
            <a:off x="30587" y="511929"/>
            <a:ext cx="12239625" cy="224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28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Что является параметром модели</a:t>
            </a:r>
          </a:p>
          <a:p>
            <a:pPr lvl="0" algn="ctr"/>
            <a:r>
              <a:rPr lang="ru-RU" sz="2800" b="1" dirty="0">
                <a:solidFill>
                  <a:schemeClr val="tx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Линейный дискриминантный Анализ </a:t>
            </a:r>
          </a:p>
          <a:p>
            <a:pPr lvl="0" algn="ctr"/>
            <a:r>
              <a:rPr lang="ru-RU" sz="2800" b="1" dirty="0">
                <a:solidFill>
                  <a:schemeClr val="tx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(для числовых признаков)</a:t>
            </a:r>
            <a:endParaRPr lang="tr-TR" sz="2800" b="1" dirty="0">
              <a:solidFill>
                <a:schemeClr val="tx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algn="ctr"/>
            <a:r>
              <a:rPr lang="ru-RU" sz="28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Что является </a:t>
            </a:r>
            <a:r>
              <a:rPr lang="ru-RU" sz="280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гиперпараметром</a:t>
            </a:r>
            <a:r>
              <a:rPr lang="ru-RU" sz="28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 модели </a:t>
            </a:r>
          </a:p>
          <a:p>
            <a:pPr lvl="0" algn="ctr"/>
            <a:r>
              <a:rPr lang="ru-RU" sz="2800" b="1" dirty="0">
                <a:solidFill>
                  <a:schemeClr val="tx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Линейный дискриминантный Анализ </a:t>
            </a:r>
          </a:p>
          <a:p>
            <a:pPr algn="ctr"/>
            <a:r>
              <a:rPr lang="ru-RU" sz="2800" b="1" dirty="0">
                <a:solidFill>
                  <a:schemeClr val="tx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(для числовых признаков)</a:t>
            </a:r>
            <a:endParaRPr lang="tr-TR" sz="2800" b="1" dirty="0">
              <a:solidFill>
                <a:schemeClr val="tx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pPr lvl="0" algn="ctr"/>
            <a:endParaRPr lang="ru-RU" sz="28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377812-1CD8-44C6-A64E-642DC7A39305}"/>
              </a:ext>
            </a:extLst>
          </p:cNvPr>
          <p:cNvSpPr/>
          <p:nvPr/>
        </p:nvSpPr>
        <p:spPr>
          <a:xfrm>
            <a:off x="2045222" y="2038209"/>
            <a:ext cx="7026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Средние значения и Матрицы Ковариации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каждого класса </a:t>
            </a:r>
            <a:endParaRPr lang="en-US" sz="24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EC30F3-07DA-CE79-EE68-9E32F9A6AC91}"/>
              </a:ext>
            </a:extLst>
          </p:cNvPr>
          <p:cNvSpPr/>
          <p:nvPr/>
        </p:nvSpPr>
        <p:spPr>
          <a:xfrm>
            <a:off x="3231785" y="4755374"/>
            <a:ext cx="5851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Подход к априорным вероятностям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B5A3F1-45F8-6D6F-A68F-823BDF13F112}"/>
              </a:ext>
            </a:extLst>
          </p:cNvPr>
          <p:cNvSpPr/>
          <p:nvPr/>
        </p:nvSpPr>
        <p:spPr>
          <a:xfrm>
            <a:off x="2693216" y="5354814"/>
            <a:ext cx="7140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Shrinkage (</a:t>
            </a:r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слабо понятная регуляризация)</a:t>
            </a:r>
            <a:endParaRPr lang="en-US" sz="24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/>
      <p:bldP spid="2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792162" y="1454953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en-US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Google </a:t>
            </a:r>
            <a:r>
              <a:rPr lang="en-US" sz="399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Golab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89B7A7-BAF1-4B3E-B686-D005E9334873}"/>
              </a:ext>
            </a:extLst>
          </p:cNvPr>
          <p:cNvSpPr txBox="1"/>
          <p:nvPr/>
        </p:nvSpPr>
        <p:spPr>
          <a:xfrm>
            <a:off x="2002104" y="2943215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hlinkClick r:id="rId4"/>
              </a:rPr>
              <a:t>https://colab.research.google.com/drive/1RK0U2mqCryHbuJU251EbMxsBg51__jB7?usp=sharing</a:t>
            </a:r>
            <a:r>
              <a:rPr lang="ru-RU" sz="28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957C4-0B90-4156-8D6F-077A105A2FAB}"/>
              </a:ext>
            </a:extLst>
          </p:cNvPr>
          <p:cNvSpPr txBox="1"/>
          <p:nvPr/>
        </p:nvSpPr>
        <p:spPr>
          <a:xfrm>
            <a:off x="1028700" y="2378747"/>
            <a:ext cx="9700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Montserrat" panose="00000500000000000000" pitchFamily="2" charset="-52"/>
              </a:rPr>
              <a:t>Линейный Дискриминантный Анализ, </a:t>
            </a:r>
            <a:r>
              <a:rPr lang="en-US" sz="2800" b="1" dirty="0">
                <a:latin typeface="Montserrat" panose="00000500000000000000" pitchFamily="2" charset="-52"/>
              </a:rPr>
              <a:t>MNIST</a:t>
            </a:r>
            <a:endParaRPr lang="ru-RU" sz="2800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36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356361" y="1918861"/>
            <a:ext cx="10773908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Теорема Байеса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Байесовская Классификация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</a:rPr>
              <a:t>Метод Опорных Векторов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Продвинутые модели машинного обучения в </a:t>
            </a:r>
            <a:r>
              <a:rPr lang="en-US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scikit-learn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sym typeface="Montserrat"/>
              </a:rPr>
              <a:t>Рефлексия</a:t>
            </a:r>
            <a:endParaRPr sz="2261" b="1" dirty="0">
              <a:solidFill>
                <a:schemeClr val="bg1"/>
              </a:solidFill>
              <a:latin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2.04 Продвинутые модели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348267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EAB69D4-9C80-8BEB-8299-A816815391D8}"/>
              </a:ext>
            </a:extLst>
          </p:cNvPr>
          <p:cNvSpPr/>
          <p:nvPr/>
        </p:nvSpPr>
        <p:spPr>
          <a:xfrm>
            <a:off x="3677697" y="589718"/>
            <a:ext cx="4657411" cy="933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Классические Методы Машинного обучения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BAEA3320-27B6-87DC-4BE5-C49A542D491B}"/>
              </a:ext>
            </a:extLst>
          </p:cNvPr>
          <p:cNvSpPr/>
          <p:nvPr/>
        </p:nvSpPr>
        <p:spPr>
          <a:xfrm>
            <a:off x="2159514" y="1545831"/>
            <a:ext cx="2808514" cy="947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Обучение с учителем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8A0A261-3F83-EDD1-823F-BC6F6A0078CB}"/>
              </a:ext>
            </a:extLst>
          </p:cNvPr>
          <p:cNvSpPr/>
          <p:nvPr/>
        </p:nvSpPr>
        <p:spPr>
          <a:xfrm>
            <a:off x="7271599" y="1521523"/>
            <a:ext cx="2736560" cy="706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Обучение без учителя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D904-DB12-9B00-A912-208907FDFE5F}"/>
              </a:ext>
            </a:extLst>
          </p:cNvPr>
          <p:cNvSpPr txBox="1"/>
          <p:nvPr/>
        </p:nvSpPr>
        <p:spPr>
          <a:xfrm>
            <a:off x="8756603" y="1032693"/>
            <a:ext cx="1742785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Есть данные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432FEDB-5260-BD7D-34CB-8755CB8CA5C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563771" y="1386725"/>
            <a:ext cx="795988" cy="1591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C7518C3-DD6E-30FC-00D1-8227C0D3B050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7653046" y="1386725"/>
            <a:ext cx="986833" cy="13479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5FB6BF-AF69-43A5-51BB-00021F973327}"/>
              </a:ext>
            </a:extLst>
          </p:cNvPr>
          <p:cNvSpPr txBox="1"/>
          <p:nvPr/>
        </p:nvSpPr>
        <p:spPr>
          <a:xfrm>
            <a:off x="525092" y="681091"/>
            <a:ext cx="3268844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Есть данные +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 есть что предсказывать 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D5BD3D9-915C-BB11-4356-EF1DA8FB4F9B}"/>
              </a:ext>
            </a:extLst>
          </p:cNvPr>
          <p:cNvSpPr/>
          <p:nvPr/>
        </p:nvSpPr>
        <p:spPr>
          <a:xfrm>
            <a:off x="3314597" y="3226478"/>
            <a:ext cx="3135086" cy="43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ru-RU" sz="2000" dirty="0">
                <a:latin typeface="Montserrat" panose="00000500000000000000" pitchFamily="2" charset="-52"/>
              </a:rPr>
              <a:t>Классификация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FD6BF87-2D2D-26CD-0E8D-A77E0D3D4444}"/>
              </a:ext>
            </a:extLst>
          </p:cNvPr>
          <p:cNvSpPr/>
          <p:nvPr/>
        </p:nvSpPr>
        <p:spPr>
          <a:xfrm>
            <a:off x="56446" y="3225890"/>
            <a:ext cx="3135086" cy="43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ru-RU" sz="2000" dirty="0">
                <a:latin typeface="Montserrat" panose="00000500000000000000" pitchFamily="2" charset="-52"/>
              </a:rPr>
              <a:t>Регрессия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4CB09F-8664-1EDB-EC2D-0A17DDCB3615}"/>
              </a:ext>
            </a:extLst>
          </p:cNvPr>
          <p:cNvSpPr txBox="1"/>
          <p:nvPr/>
        </p:nvSpPr>
        <p:spPr>
          <a:xfrm>
            <a:off x="4149663" y="2431832"/>
            <a:ext cx="2263760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Предсказываем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дискретное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8BC14D-78B4-8181-45C8-EE4D7CB0763F}"/>
              </a:ext>
            </a:extLst>
          </p:cNvPr>
          <p:cNvSpPr txBox="1"/>
          <p:nvPr/>
        </p:nvSpPr>
        <p:spPr>
          <a:xfrm>
            <a:off x="122800" y="2303087"/>
            <a:ext cx="2263760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Предсказываем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непрерывное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7B58580-B645-D494-A0E0-96766665EFF9}"/>
              </a:ext>
            </a:extLst>
          </p:cNvPr>
          <p:cNvCxnSpPr>
            <a:cxnSpLocks/>
            <a:stCxn id="3" idx="4"/>
            <a:endCxn id="20" idx="0"/>
          </p:cNvCxnSpPr>
          <p:nvPr/>
        </p:nvCxnSpPr>
        <p:spPr>
          <a:xfrm>
            <a:off x="3563771" y="2493328"/>
            <a:ext cx="1318369" cy="7331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17B503A-DF36-AD4F-FAF8-819BE87898B2}"/>
              </a:ext>
            </a:extLst>
          </p:cNvPr>
          <p:cNvCxnSpPr>
            <a:cxnSpLocks/>
            <a:stCxn id="3" idx="4"/>
            <a:endCxn id="22" idx="0"/>
          </p:cNvCxnSpPr>
          <p:nvPr/>
        </p:nvCxnSpPr>
        <p:spPr>
          <a:xfrm flipH="1">
            <a:off x="1623989" y="2493328"/>
            <a:ext cx="1939782" cy="7325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27A34802-8540-6E4D-F59A-F114CDD52C7E}"/>
              </a:ext>
            </a:extLst>
          </p:cNvPr>
          <p:cNvSpPr/>
          <p:nvPr/>
        </p:nvSpPr>
        <p:spPr>
          <a:xfrm>
            <a:off x="6517021" y="2932585"/>
            <a:ext cx="3135086" cy="43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ru-RU" sz="2000" dirty="0">
                <a:latin typeface="Montserrat" panose="00000500000000000000" pitchFamily="2" charset="-52"/>
              </a:rPr>
              <a:t>Кластеризация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31E20D9F-E55E-E6EB-3765-792BFDC57FE9}"/>
              </a:ext>
            </a:extLst>
          </p:cNvPr>
          <p:cNvSpPr/>
          <p:nvPr/>
        </p:nvSpPr>
        <p:spPr>
          <a:xfrm>
            <a:off x="9613991" y="3142424"/>
            <a:ext cx="2545821" cy="865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ru-RU" sz="2000" dirty="0">
                <a:latin typeface="Montserrat" panose="00000500000000000000" pitchFamily="2" charset="-52"/>
              </a:rPr>
              <a:t>Уменьшение размерности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4A73498-2895-2AFC-A2BA-BD0EC0D42C14}"/>
              </a:ext>
            </a:extLst>
          </p:cNvPr>
          <p:cNvCxnSpPr>
            <a:cxnSpLocks/>
          </p:cNvCxnSpPr>
          <p:nvPr/>
        </p:nvCxnSpPr>
        <p:spPr>
          <a:xfrm flipH="1">
            <a:off x="8047784" y="2228001"/>
            <a:ext cx="555315" cy="7045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8BE6CD25-FEA7-C4AA-1E42-E00C93EA9B85}"/>
              </a:ext>
            </a:extLst>
          </p:cNvPr>
          <p:cNvCxnSpPr>
            <a:cxnSpLocks/>
            <a:stCxn id="5" idx="4"/>
            <a:endCxn id="48" idx="0"/>
          </p:cNvCxnSpPr>
          <p:nvPr/>
        </p:nvCxnSpPr>
        <p:spPr>
          <a:xfrm>
            <a:off x="8639879" y="2228001"/>
            <a:ext cx="2247023" cy="9144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9C72864-7F5B-7682-2F1A-ED693A061401}"/>
              </a:ext>
            </a:extLst>
          </p:cNvPr>
          <p:cNvSpPr txBox="1"/>
          <p:nvPr/>
        </p:nvSpPr>
        <p:spPr>
          <a:xfrm>
            <a:off x="147136" y="3637987"/>
            <a:ext cx="2845652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Линейная Регрессия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CA741C-5C7B-AC51-2CEA-0C01836107A7}"/>
              </a:ext>
            </a:extLst>
          </p:cNvPr>
          <p:cNvSpPr txBox="1"/>
          <p:nvPr/>
        </p:nvSpPr>
        <p:spPr>
          <a:xfrm>
            <a:off x="8812" y="4002039"/>
            <a:ext cx="301063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Линейная Регрессия +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L1, L2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регуляризация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152F2F3-BEC2-278E-991C-AD75477C5072}"/>
              </a:ext>
            </a:extLst>
          </p:cNvPr>
          <p:cNvSpPr txBox="1"/>
          <p:nvPr/>
        </p:nvSpPr>
        <p:spPr>
          <a:xfrm>
            <a:off x="3229344" y="3621703"/>
            <a:ext cx="3454793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Логистическая Регрессия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138CDF3-9326-5138-D2A5-893489599011}"/>
              </a:ext>
            </a:extLst>
          </p:cNvPr>
          <p:cNvSpPr txBox="1"/>
          <p:nvPr/>
        </p:nvSpPr>
        <p:spPr>
          <a:xfrm>
            <a:off x="3256001" y="3978247"/>
            <a:ext cx="345479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Логистическая Регрессия +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L1, L2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регуляризация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68CBFD-EE42-F7C4-062C-4BE01E9C66FA}"/>
              </a:ext>
            </a:extLst>
          </p:cNvPr>
          <p:cNvSpPr txBox="1"/>
          <p:nvPr/>
        </p:nvSpPr>
        <p:spPr>
          <a:xfrm>
            <a:off x="7388112" y="3447064"/>
            <a:ext cx="1239443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K-Means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0FCB5A-4B4B-D86F-08C7-6AC5E47C5954}"/>
              </a:ext>
            </a:extLst>
          </p:cNvPr>
          <p:cNvSpPr txBox="1"/>
          <p:nvPr/>
        </p:nvSpPr>
        <p:spPr>
          <a:xfrm>
            <a:off x="9518239" y="4106617"/>
            <a:ext cx="2816228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Метод главных компонент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F3E37CF-4A15-B58E-A4CC-4497B52D1AA8}"/>
              </a:ext>
            </a:extLst>
          </p:cNvPr>
          <p:cNvSpPr txBox="1"/>
          <p:nvPr/>
        </p:nvSpPr>
        <p:spPr>
          <a:xfrm>
            <a:off x="10098822" y="1890945"/>
            <a:ext cx="1884378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Ищем взаимосвязь признаков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E093AC8-94F9-0768-B9E5-3E7286DA60DA}"/>
              </a:ext>
            </a:extLst>
          </p:cNvPr>
          <p:cNvSpPr txBox="1"/>
          <p:nvPr/>
        </p:nvSpPr>
        <p:spPr>
          <a:xfrm>
            <a:off x="6313977" y="2232897"/>
            <a:ext cx="1884378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Ищем Схожести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29AF542-30CC-2506-522E-C6D763CD367C}"/>
              </a:ext>
            </a:extLst>
          </p:cNvPr>
          <p:cNvSpPr txBox="1"/>
          <p:nvPr/>
        </p:nvSpPr>
        <p:spPr>
          <a:xfrm>
            <a:off x="-7628" y="4635716"/>
            <a:ext cx="3025187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к-Ближайших соседей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CC70811-FEB7-5881-B7EF-93085DB649E9}"/>
              </a:ext>
            </a:extLst>
          </p:cNvPr>
          <p:cNvSpPr txBox="1"/>
          <p:nvPr/>
        </p:nvSpPr>
        <p:spPr>
          <a:xfrm>
            <a:off x="3408353" y="4619432"/>
            <a:ext cx="3025187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к-Ближайших соседей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8DAF2D6-D027-AC6E-CE0A-E65A46AB51A2}"/>
              </a:ext>
            </a:extLst>
          </p:cNvPr>
          <p:cNvSpPr txBox="1"/>
          <p:nvPr/>
        </p:nvSpPr>
        <p:spPr>
          <a:xfrm>
            <a:off x="9890039" y="4749248"/>
            <a:ext cx="2072628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Montserrat" panose="00000500000000000000" pitchFamily="2" charset="-52"/>
              </a:rPr>
              <a:t>Neighborhood Component Analysis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D9EDE1D-3260-4A66-DE4E-DAD83E1BA5D3}"/>
              </a:ext>
            </a:extLst>
          </p:cNvPr>
          <p:cNvSpPr txBox="1"/>
          <p:nvPr/>
        </p:nvSpPr>
        <p:spPr>
          <a:xfrm>
            <a:off x="9890039" y="5660046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t-SNE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34AF5CA-D446-55E5-1FB1-9838C1313AF4}"/>
              </a:ext>
            </a:extLst>
          </p:cNvPr>
          <p:cNvSpPr txBox="1"/>
          <p:nvPr/>
        </p:nvSpPr>
        <p:spPr>
          <a:xfrm>
            <a:off x="6856710" y="3879909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DBSCAN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773DCBE-CBED-CA56-64F5-66140D4C9A80}"/>
              </a:ext>
            </a:extLst>
          </p:cNvPr>
          <p:cNvSpPr txBox="1"/>
          <p:nvPr/>
        </p:nvSpPr>
        <p:spPr>
          <a:xfrm>
            <a:off x="6883367" y="4250502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Spectral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B864662-F34B-EF8B-ED8C-E4F4B529CE6B}"/>
              </a:ext>
            </a:extLst>
          </p:cNvPr>
          <p:cNvSpPr txBox="1"/>
          <p:nvPr/>
        </p:nvSpPr>
        <p:spPr>
          <a:xfrm>
            <a:off x="6883366" y="4621095"/>
            <a:ext cx="2565433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EM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 (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Mix Gaussian)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A9F89B0-C3D7-9536-6D2F-4BA0267CFC11}"/>
              </a:ext>
            </a:extLst>
          </p:cNvPr>
          <p:cNvSpPr txBox="1"/>
          <p:nvPr/>
        </p:nvSpPr>
        <p:spPr>
          <a:xfrm>
            <a:off x="6935212" y="4944148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Hierarchical 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E01C3-EC69-A668-9EF9-82DA9914ECC6}"/>
              </a:ext>
            </a:extLst>
          </p:cNvPr>
          <p:cNvSpPr txBox="1"/>
          <p:nvPr/>
        </p:nvSpPr>
        <p:spPr>
          <a:xfrm>
            <a:off x="1866531" y="4925773"/>
            <a:ext cx="5589636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Наивный Байесовский Классификатор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D7852-6565-6437-EC55-0DFDB3CBF8DF}"/>
              </a:ext>
            </a:extLst>
          </p:cNvPr>
          <p:cNvSpPr txBox="1"/>
          <p:nvPr/>
        </p:nvSpPr>
        <p:spPr>
          <a:xfrm>
            <a:off x="3178463" y="5214841"/>
            <a:ext cx="3848787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Линейный и Квадратичный Дискриминантный Анализ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AD4E5-08ED-AFCA-928A-D7DA34398F71}"/>
              </a:ext>
            </a:extLst>
          </p:cNvPr>
          <p:cNvSpPr txBox="1"/>
          <p:nvPr/>
        </p:nvSpPr>
        <p:spPr>
          <a:xfrm>
            <a:off x="9448799" y="5913211"/>
            <a:ext cx="3055818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Линейный Дискриминантный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448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EAB69D4-9C80-8BEB-8299-A816815391D8}"/>
              </a:ext>
            </a:extLst>
          </p:cNvPr>
          <p:cNvSpPr/>
          <p:nvPr/>
        </p:nvSpPr>
        <p:spPr>
          <a:xfrm>
            <a:off x="3677697" y="469688"/>
            <a:ext cx="4657411" cy="105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Классические Методы Машинного обучения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BAEA3320-27B6-87DC-4BE5-C49A542D491B}"/>
              </a:ext>
            </a:extLst>
          </p:cNvPr>
          <p:cNvSpPr/>
          <p:nvPr/>
        </p:nvSpPr>
        <p:spPr>
          <a:xfrm>
            <a:off x="280371" y="825381"/>
            <a:ext cx="2808514" cy="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Линейные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432FEDB-5260-BD7D-34CB-8755CB8CA5C4}"/>
              </a:ext>
            </a:extLst>
          </p:cNvPr>
          <p:cNvCxnSpPr>
            <a:cxnSpLocks/>
            <a:stCxn id="2" idx="3"/>
            <a:endCxn id="3" idx="6"/>
          </p:cNvCxnSpPr>
          <p:nvPr/>
        </p:nvCxnSpPr>
        <p:spPr>
          <a:xfrm flipH="1" flipV="1">
            <a:off x="3088885" y="1068331"/>
            <a:ext cx="1270874" cy="3008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9C72864-7F5B-7682-2F1A-ED693A061401}"/>
              </a:ext>
            </a:extLst>
          </p:cNvPr>
          <p:cNvSpPr txBox="1"/>
          <p:nvPr/>
        </p:nvSpPr>
        <p:spPr>
          <a:xfrm>
            <a:off x="189919" y="1413413"/>
            <a:ext cx="2845652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Линейная Регрессия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CA741C-5C7B-AC51-2CEA-0C01836107A7}"/>
              </a:ext>
            </a:extLst>
          </p:cNvPr>
          <p:cNvSpPr txBox="1"/>
          <p:nvPr/>
        </p:nvSpPr>
        <p:spPr>
          <a:xfrm>
            <a:off x="51595" y="1777465"/>
            <a:ext cx="301063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Линейная Регрессия +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L1, L2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регуляризация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152F2F3-BEC2-278E-991C-AD75477C5072}"/>
              </a:ext>
            </a:extLst>
          </p:cNvPr>
          <p:cNvSpPr txBox="1"/>
          <p:nvPr/>
        </p:nvSpPr>
        <p:spPr>
          <a:xfrm>
            <a:off x="-30483" y="2386224"/>
            <a:ext cx="3454793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Логистическая Регрессия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138CDF3-9326-5138-D2A5-893489599011}"/>
              </a:ext>
            </a:extLst>
          </p:cNvPr>
          <p:cNvSpPr txBox="1"/>
          <p:nvPr/>
        </p:nvSpPr>
        <p:spPr>
          <a:xfrm>
            <a:off x="-3826" y="2742768"/>
            <a:ext cx="345479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Логистическая Регрессия +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L1, L2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регуляризация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68CBFD-EE42-F7C4-062C-4BE01E9C66FA}"/>
              </a:ext>
            </a:extLst>
          </p:cNvPr>
          <p:cNvSpPr txBox="1"/>
          <p:nvPr/>
        </p:nvSpPr>
        <p:spPr>
          <a:xfrm>
            <a:off x="4284152" y="2521311"/>
            <a:ext cx="1239443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K-Means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0FCB5A-4B4B-D86F-08C7-6AC5E47C5954}"/>
              </a:ext>
            </a:extLst>
          </p:cNvPr>
          <p:cNvSpPr txBox="1"/>
          <p:nvPr/>
        </p:nvSpPr>
        <p:spPr>
          <a:xfrm>
            <a:off x="96274" y="3420269"/>
            <a:ext cx="2816228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Метод главных компонент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29AF542-30CC-2506-522E-C6D763CD367C}"/>
              </a:ext>
            </a:extLst>
          </p:cNvPr>
          <p:cNvSpPr txBox="1"/>
          <p:nvPr/>
        </p:nvSpPr>
        <p:spPr>
          <a:xfrm>
            <a:off x="3538431" y="3870398"/>
            <a:ext cx="3025187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к-Ближайших соседей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8DAF2D6-D027-AC6E-CE0A-E65A46AB51A2}"/>
              </a:ext>
            </a:extLst>
          </p:cNvPr>
          <p:cNvSpPr txBox="1"/>
          <p:nvPr/>
        </p:nvSpPr>
        <p:spPr>
          <a:xfrm>
            <a:off x="3933774" y="4213845"/>
            <a:ext cx="2072628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Montserrat" panose="00000500000000000000" pitchFamily="2" charset="-52"/>
              </a:rPr>
              <a:t>Neighborhood Component Analysis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D9EDE1D-3260-4A66-DE4E-DAD83E1BA5D3}"/>
              </a:ext>
            </a:extLst>
          </p:cNvPr>
          <p:cNvSpPr txBox="1"/>
          <p:nvPr/>
        </p:nvSpPr>
        <p:spPr>
          <a:xfrm>
            <a:off x="3933774" y="5127016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t-SNE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34AF5CA-D446-55E5-1FB1-9838C1313AF4}"/>
              </a:ext>
            </a:extLst>
          </p:cNvPr>
          <p:cNvSpPr txBox="1"/>
          <p:nvPr/>
        </p:nvSpPr>
        <p:spPr>
          <a:xfrm>
            <a:off x="3900145" y="2851000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DBSCAN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773DCBE-CBED-CA56-64F5-66140D4C9A80}"/>
              </a:ext>
            </a:extLst>
          </p:cNvPr>
          <p:cNvSpPr txBox="1"/>
          <p:nvPr/>
        </p:nvSpPr>
        <p:spPr>
          <a:xfrm>
            <a:off x="3900145" y="3194447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Spectral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B864662-F34B-EF8B-ED8C-E4F4B529CE6B}"/>
              </a:ext>
            </a:extLst>
          </p:cNvPr>
          <p:cNvSpPr txBox="1"/>
          <p:nvPr/>
        </p:nvSpPr>
        <p:spPr>
          <a:xfrm>
            <a:off x="8864221" y="1296103"/>
            <a:ext cx="2580254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EM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 (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Mix Gaussian)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A9F89B0-C3D7-9536-6D2F-4BA0267CFC11}"/>
              </a:ext>
            </a:extLst>
          </p:cNvPr>
          <p:cNvSpPr txBox="1"/>
          <p:nvPr/>
        </p:nvSpPr>
        <p:spPr>
          <a:xfrm>
            <a:off x="3933774" y="3487479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Hierarchical 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29766AD-7137-4615-94BC-E87D7EBCC064}"/>
              </a:ext>
            </a:extLst>
          </p:cNvPr>
          <p:cNvSpPr/>
          <p:nvPr/>
        </p:nvSpPr>
        <p:spPr>
          <a:xfrm>
            <a:off x="3231785" y="1997884"/>
            <a:ext cx="3638480" cy="485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Метрические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DFFA778-052F-7A6F-4571-DB4FA8F74855}"/>
              </a:ext>
            </a:extLst>
          </p:cNvPr>
          <p:cNvSpPr/>
          <p:nvPr/>
        </p:nvSpPr>
        <p:spPr>
          <a:xfrm>
            <a:off x="8335108" y="679602"/>
            <a:ext cx="3796386" cy="485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Вероятностные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1577E88-C319-13FC-E606-363D58C9C984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5051025" y="1523470"/>
            <a:ext cx="955378" cy="4744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5ED3953-76C2-228C-39F7-EB006E65DB29}"/>
              </a:ext>
            </a:extLst>
          </p:cNvPr>
          <p:cNvCxnSpPr>
            <a:cxnSpLocks/>
            <a:stCxn id="2" idx="5"/>
            <a:endCxn id="10" idx="4"/>
          </p:cNvCxnSpPr>
          <p:nvPr/>
        </p:nvCxnSpPr>
        <p:spPr>
          <a:xfrm flipV="1">
            <a:off x="7653046" y="1165501"/>
            <a:ext cx="2580255" cy="2036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F7D6991-2C00-5A59-3C12-07688E588BE0}"/>
              </a:ext>
            </a:extLst>
          </p:cNvPr>
          <p:cNvCxnSpPr>
            <a:cxnSpLocks/>
            <a:stCxn id="2" idx="4"/>
            <a:endCxn id="38" idx="2"/>
          </p:cNvCxnSpPr>
          <p:nvPr/>
        </p:nvCxnSpPr>
        <p:spPr>
          <a:xfrm>
            <a:off x="6006403" y="1523470"/>
            <a:ext cx="1967060" cy="14646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9A63433F-3649-9CE2-064D-D75780613513}"/>
              </a:ext>
            </a:extLst>
          </p:cNvPr>
          <p:cNvSpPr/>
          <p:nvPr/>
        </p:nvSpPr>
        <p:spPr>
          <a:xfrm>
            <a:off x="7973463" y="2745205"/>
            <a:ext cx="3638480" cy="485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Деревья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01DAA-AF50-4125-0DAF-4D6F6037EFD9}"/>
              </a:ext>
            </a:extLst>
          </p:cNvPr>
          <p:cNvSpPr txBox="1"/>
          <p:nvPr/>
        </p:nvSpPr>
        <p:spPr>
          <a:xfrm>
            <a:off x="6989933" y="1610865"/>
            <a:ext cx="5454211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Наивный Байесовский Классификатор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E0A26-0979-BDD0-0507-38F93EEA6073}"/>
              </a:ext>
            </a:extLst>
          </p:cNvPr>
          <p:cNvSpPr txBox="1"/>
          <p:nvPr/>
        </p:nvSpPr>
        <p:spPr>
          <a:xfrm>
            <a:off x="8007093" y="1982689"/>
            <a:ext cx="3877816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Линейный и Квадратичный Дискриминантный Анализ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1BFAE-8FF5-3A5A-0B42-772898C95F82}"/>
              </a:ext>
            </a:extLst>
          </p:cNvPr>
          <p:cNvSpPr txBox="1"/>
          <p:nvPr/>
        </p:nvSpPr>
        <p:spPr>
          <a:xfrm>
            <a:off x="-153494" y="3958948"/>
            <a:ext cx="3877816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Линейный и Квадратичный Дискриминантный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23436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/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Подведем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итоги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5059" y="1255348"/>
            <a:ext cx="10789790" cy="518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/>
                <a:sym typeface="Montserrat"/>
              </a:rPr>
              <a:t>Теорема Байеса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Гипотеза, Наблюдение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Правдоподобие, Априорная Вероятность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Апостериорная вероятность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Наивный Байесовский классификатор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Наивное предположение о независимости параметров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Подходы к выбору априорной вероятности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Категориальное распределение, Распределения Гаусса и Бернулли 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/>
                <a:sym typeface="Montserrat"/>
              </a:rPr>
              <a:t>Дискриминантный анализ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Линейный Дискриминантный анализ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Линейная проекция данных или Многомерная </a:t>
            </a: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Гауссиана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Оптимизация отношения межклассовой дисперсии к внутриклассовой дисперсии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Гипотеза равенства матрицы ковариации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Квадратичный Дискриминантный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1118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75" y="393275"/>
            <a:ext cx="1350977" cy="2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7;p31"/>
          <p:cNvSpPr txBox="1"/>
          <p:nvPr/>
        </p:nvSpPr>
        <p:spPr>
          <a:xfrm>
            <a:off x="1983319" y="929543"/>
            <a:ext cx="8375419" cy="98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Ваши</a:t>
            </a:r>
            <a:r>
              <a:rPr lang="en-US" sz="4788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вопросы</a:t>
            </a:r>
            <a:endParaRPr sz="4788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Google Shape;197;p31"/>
          <p:cNvSpPr txBox="1"/>
          <p:nvPr/>
        </p:nvSpPr>
        <p:spPr>
          <a:xfrm>
            <a:off x="1293747" y="2820207"/>
            <a:ext cx="9597571" cy="2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забудьте 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Оценить Семинар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 платформе </a:t>
            </a:r>
          </a:p>
          <a:p>
            <a:pPr algn="ctr"/>
            <a:r>
              <a:rPr lang="en-US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4"/>
              </a:rPr>
              <a:t>https://lms.skillfactory.ru/</a:t>
            </a:r>
            <a:r>
              <a:rPr lang="en-US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2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Google Shape;197;p31"/>
          <p:cNvSpPr txBox="1"/>
          <p:nvPr/>
        </p:nvSpPr>
        <p:spPr>
          <a:xfrm>
            <a:off x="1292239" y="522692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7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7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196;p31">
            <a:extLst>
              <a:ext uri="{FF2B5EF4-FFF2-40B4-BE49-F238E27FC236}">
                <a16:creationId xmlns:a16="http://schemas.microsoft.com/office/drawing/2014/main" id="{1C31EB8B-8F18-2F54-6943-55E665E3EDB6}"/>
              </a:ext>
            </a:extLst>
          </p:cNvPr>
          <p:cNvSpPr txBox="1"/>
          <p:nvPr/>
        </p:nvSpPr>
        <p:spPr>
          <a:xfrm>
            <a:off x="781050" y="1924679"/>
            <a:ext cx="11306175" cy="75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https://app.pachca.com/chats/4904913?thread_id=767548</a:t>
            </a:r>
            <a:endParaRPr lang="ru-RU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Ранее в Мат Основах ML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50441" y="1255348"/>
            <a:ext cx="10789790" cy="508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</a:rPr>
              <a:t>ЕМ-кластеризация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Метод к-Средних 2.0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 только круги, но и эллипсы 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Иерархическая Кластеризация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Связи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Дендрограмма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tr-TR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DBSCAN</a:t>
            </a:r>
            <a:endParaRPr lang="ru-RU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epsilon, min points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шум и не шум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Можно не задавать число кластеров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</a:rPr>
              <a:t>Спектральная кластеризация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Какие-то графы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Какие-то матрицы близости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Магия собственных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41373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EAB69D4-9C80-8BEB-8299-A816815391D8}"/>
              </a:ext>
            </a:extLst>
          </p:cNvPr>
          <p:cNvSpPr/>
          <p:nvPr/>
        </p:nvSpPr>
        <p:spPr>
          <a:xfrm>
            <a:off x="3677697" y="589718"/>
            <a:ext cx="4657411" cy="933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Классические Методы Машинного обучения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BAEA3320-27B6-87DC-4BE5-C49A542D491B}"/>
              </a:ext>
            </a:extLst>
          </p:cNvPr>
          <p:cNvSpPr/>
          <p:nvPr/>
        </p:nvSpPr>
        <p:spPr>
          <a:xfrm>
            <a:off x="2159514" y="1545831"/>
            <a:ext cx="2808514" cy="947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Обучение с учителем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8A0A261-3F83-EDD1-823F-BC6F6A0078CB}"/>
              </a:ext>
            </a:extLst>
          </p:cNvPr>
          <p:cNvSpPr/>
          <p:nvPr/>
        </p:nvSpPr>
        <p:spPr>
          <a:xfrm>
            <a:off x="7271599" y="1521523"/>
            <a:ext cx="2736560" cy="706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Обучение без учителя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D904-DB12-9B00-A912-208907FDFE5F}"/>
              </a:ext>
            </a:extLst>
          </p:cNvPr>
          <p:cNvSpPr txBox="1"/>
          <p:nvPr/>
        </p:nvSpPr>
        <p:spPr>
          <a:xfrm>
            <a:off x="8756603" y="1032693"/>
            <a:ext cx="1742785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Есть данные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432FEDB-5260-BD7D-34CB-8755CB8CA5C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563771" y="1386725"/>
            <a:ext cx="795988" cy="1591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C7518C3-DD6E-30FC-00D1-8227C0D3B050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7653046" y="1386725"/>
            <a:ext cx="986833" cy="13479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5FB6BF-AF69-43A5-51BB-00021F973327}"/>
              </a:ext>
            </a:extLst>
          </p:cNvPr>
          <p:cNvSpPr txBox="1"/>
          <p:nvPr/>
        </p:nvSpPr>
        <p:spPr>
          <a:xfrm>
            <a:off x="525092" y="681091"/>
            <a:ext cx="3268844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Есть данные +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 есть что предсказывать 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7A34802-8540-6E4D-F59A-F114CDD52C7E}"/>
              </a:ext>
            </a:extLst>
          </p:cNvPr>
          <p:cNvSpPr/>
          <p:nvPr/>
        </p:nvSpPr>
        <p:spPr>
          <a:xfrm>
            <a:off x="6517021" y="2932585"/>
            <a:ext cx="3135086" cy="43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ru-RU" sz="2000" dirty="0">
                <a:latin typeface="Montserrat" panose="00000500000000000000" pitchFamily="2" charset="-52"/>
              </a:rPr>
              <a:t>Кластеризация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31E20D9F-E55E-E6EB-3765-792BFDC57FE9}"/>
              </a:ext>
            </a:extLst>
          </p:cNvPr>
          <p:cNvSpPr/>
          <p:nvPr/>
        </p:nvSpPr>
        <p:spPr>
          <a:xfrm>
            <a:off x="9613991" y="3142424"/>
            <a:ext cx="2545821" cy="865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ru-RU" sz="2000" dirty="0">
                <a:latin typeface="Montserrat" panose="00000500000000000000" pitchFamily="2" charset="-52"/>
              </a:rPr>
              <a:t>Уменьшение размерности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4A73498-2895-2AFC-A2BA-BD0EC0D42C14}"/>
              </a:ext>
            </a:extLst>
          </p:cNvPr>
          <p:cNvCxnSpPr>
            <a:cxnSpLocks/>
          </p:cNvCxnSpPr>
          <p:nvPr/>
        </p:nvCxnSpPr>
        <p:spPr>
          <a:xfrm flipH="1">
            <a:off x="8047784" y="2228001"/>
            <a:ext cx="555315" cy="7045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8BE6CD25-FEA7-C4AA-1E42-E00C93EA9B85}"/>
              </a:ext>
            </a:extLst>
          </p:cNvPr>
          <p:cNvCxnSpPr>
            <a:cxnSpLocks/>
            <a:stCxn id="5" idx="4"/>
            <a:endCxn id="48" idx="0"/>
          </p:cNvCxnSpPr>
          <p:nvPr/>
        </p:nvCxnSpPr>
        <p:spPr>
          <a:xfrm>
            <a:off x="8639879" y="2228001"/>
            <a:ext cx="2247023" cy="9144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C68CBFD-EE42-F7C4-062C-4BE01E9C66FA}"/>
              </a:ext>
            </a:extLst>
          </p:cNvPr>
          <p:cNvSpPr txBox="1"/>
          <p:nvPr/>
        </p:nvSpPr>
        <p:spPr>
          <a:xfrm>
            <a:off x="7388112" y="3447064"/>
            <a:ext cx="1239443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K-Means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0FCB5A-4B4B-D86F-08C7-6AC5E47C5954}"/>
              </a:ext>
            </a:extLst>
          </p:cNvPr>
          <p:cNvSpPr txBox="1"/>
          <p:nvPr/>
        </p:nvSpPr>
        <p:spPr>
          <a:xfrm>
            <a:off x="9518239" y="4106617"/>
            <a:ext cx="2816228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Метод главных компонент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F3E37CF-4A15-B58E-A4CC-4497B52D1AA8}"/>
              </a:ext>
            </a:extLst>
          </p:cNvPr>
          <p:cNvSpPr txBox="1"/>
          <p:nvPr/>
        </p:nvSpPr>
        <p:spPr>
          <a:xfrm>
            <a:off x="10098822" y="1890945"/>
            <a:ext cx="1884378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Ищем взаимосвязь признаков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E093AC8-94F9-0768-B9E5-3E7286DA60DA}"/>
              </a:ext>
            </a:extLst>
          </p:cNvPr>
          <p:cNvSpPr txBox="1"/>
          <p:nvPr/>
        </p:nvSpPr>
        <p:spPr>
          <a:xfrm>
            <a:off x="6313977" y="2232897"/>
            <a:ext cx="1884378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Ищем Схожести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8DAF2D6-D027-AC6E-CE0A-E65A46AB51A2}"/>
              </a:ext>
            </a:extLst>
          </p:cNvPr>
          <p:cNvSpPr txBox="1"/>
          <p:nvPr/>
        </p:nvSpPr>
        <p:spPr>
          <a:xfrm>
            <a:off x="9890039" y="4749248"/>
            <a:ext cx="2072628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Montserrat" panose="00000500000000000000" pitchFamily="2" charset="-52"/>
              </a:rPr>
              <a:t>Neighborhood Component Analysis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D9EDE1D-3260-4A66-DE4E-DAD83E1BA5D3}"/>
              </a:ext>
            </a:extLst>
          </p:cNvPr>
          <p:cNvSpPr txBox="1"/>
          <p:nvPr/>
        </p:nvSpPr>
        <p:spPr>
          <a:xfrm>
            <a:off x="9890039" y="5660046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t-SNE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34AF5CA-D446-55E5-1FB1-9838C1313AF4}"/>
              </a:ext>
            </a:extLst>
          </p:cNvPr>
          <p:cNvSpPr txBox="1"/>
          <p:nvPr/>
        </p:nvSpPr>
        <p:spPr>
          <a:xfrm>
            <a:off x="6833630" y="3879909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DBSCAN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773DCBE-CBED-CA56-64F5-66140D4C9A80}"/>
              </a:ext>
            </a:extLst>
          </p:cNvPr>
          <p:cNvSpPr txBox="1"/>
          <p:nvPr/>
        </p:nvSpPr>
        <p:spPr>
          <a:xfrm>
            <a:off x="6860287" y="4250502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Spectral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B864662-F34B-EF8B-ED8C-E4F4B529CE6B}"/>
              </a:ext>
            </a:extLst>
          </p:cNvPr>
          <p:cNvSpPr txBox="1"/>
          <p:nvPr/>
        </p:nvSpPr>
        <p:spPr>
          <a:xfrm>
            <a:off x="6883366" y="4621095"/>
            <a:ext cx="2565433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EM</a:t>
            </a:r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 (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Mix Gaussian)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A9F89B0-C3D7-9536-6D2F-4BA0267CFC11}"/>
              </a:ext>
            </a:extLst>
          </p:cNvPr>
          <p:cNvSpPr txBox="1"/>
          <p:nvPr/>
        </p:nvSpPr>
        <p:spPr>
          <a:xfrm>
            <a:off x="6935212" y="4944148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Hierarchical 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E13F74C5-258F-5D0A-F5EF-B0CA19948E10}"/>
              </a:ext>
            </a:extLst>
          </p:cNvPr>
          <p:cNvSpPr/>
          <p:nvPr/>
        </p:nvSpPr>
        <p:spPr>
          <a:xfrm>
            <a:off x="3314597" y="3226478"/>
            <a:ext cx="3135086" cy="43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ru-RU" sz="2000" dirty="0">
                <a:latin typeface="Montserrat" panose="00000500000000000000" pitchFamily="2" charset="-52"/>
              </a:rPr>
              <a:t>Классификация</a:t>
            </a:r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983A5BC3-B584-ADE3-4C19-FADD9A226D4B}"/>
              </a:ext>
            </a:extLst>
          </p:cNvPr>
          <p:cNvSpPr/>
          <p:nvPr/>
        </p:nvSpPr>
        <p:spPr>
          <a:xfrm>
            <a:off x="56446" y="3225890"/>
            <a:ext cx="3135086" cy="43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ru-RU" sz="2000" dirty="0">
                <a:latin typeface="Montserrat" panose="00000500000000000000" pitchFamily="2" charset="-52"/>
              </a:rPr>
              <a:t>Регрессия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17C77D-FA6A-8DE8-B789-1230131148AC}"/>
              </a:ext>
            </a:extLst>
          </p:cNvPr>
          <p:cNvSpPr txBox="1"/>
          <p:nvPr/>
        </p:nvSpPr>
        <p:spPr>
          <a:xfrm>
            <a:off x="4149663" y="2431832"/>
            <a:ext cx="2263760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Предсказываем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дискретное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733B6BE-248D-A963-4ACA-4FD884FF1047}"/>
              </a:ext>
            </a:extLst>
          </p:cNvPr>
          <p:cNvSpPr txBox="1"/>
          <p:nvPr/>
        </p:nvSpPr>
        <p:spPr>
          <a:xfrm>
            <a:off x="122800" y="2303087"/>
            <a:ext cx="2263760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Предсказываем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непрерывное</a:t>
            </a:r>
          </a:p>
        </p:txBody>
      </p: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E25C4147-F02D-301F-05D4-42F8C53D9EC5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3563771" y="2493328"/>
            <a:ext cx="1318369" cy="7331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>
            <a:extLst>
              <a:ext uri="{FF2B5EF4-FFF2-40B4-BE49-F238E27FC236}">
                <a16:creationId xmlns:a16="http://schemas.microsoft.com/office/drawing/2014/main" id="{A8A6B9D3-6AB2-FA73-0D38-703907499431}"/>
              </a:ext>
            </a:extLst>
          </p:cNvPr>
          <p:cNvCxnSpPr>
            <a:cxnSpLocks/>
            <a:endCxn id="197" idx="0"/>
          </p:cNvCxnSpPr>
          <p:nvPr/>
        </p:nvCxnSpPr>
        <p:spPr>
          <a:xfrm flipH="1">
            <a:off x="1623989" y="2493328"/>
            <a:ext cx="1939782" cy="7325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6536E61-87B3-0CAE-05E8-1DAE933944A8}"/>
              </a:ext>
            </a:extLst>
          </p:cNvPr>
          <p:cNvSpPr txBox="1"/>
          <p:nvPr/>
        </p:nvSpPr>
        <p:spPr>
          <a:xfrm>
            <a:off x="147136" y="3637987"/>
            <a:ext cx="2845652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Линейная Регрессия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818DF66-82EA-0955-C246-3A57716DEAA6}"/>
              </a:ext>
            </a:extLst>
          </p:cNvPr>
          <p:cNvSpPr txBox="1"/>
          <p:nvPr/>
        </p:nvSpPr>
        <p:spPr>
          <a:xfrm>
            <a:off x="8812" y="4002039"/>
            <a:ext cx="301063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Линейная Регрессия +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L1, L2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регуляризация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86029B4-0A64-3BDB-B63E-29DE9205753C}"/>
              </a:ext>
            </a:extLst>
          </p:cNvPr>
          <p:cNvSpPr txBox="1"/>
          <p:nvPr/>
        </p:nvSpPr>
        <p:spPr>
          <a:xfrm>
            <a:off x="3229344" y="3621703"/>
            <a:ext cx="3454793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Логистическая Регрессия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89B72F-8300-D84F-29BC-A6788AE8472D}"/>
              </a:ext>
            </a:extLst>
          </p:cNvPr>
          <p:cNvSpPr txBox="1"/>
          <p:nvPr/>
        </p:nvSpPr>
        <p:spPr>
          <a:xfrm>
            <a:off x="3256001" y="3978247"/>
            <a:ext cx="345479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Логистическая Регрессия +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L1, L2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регуляризация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856DB05-D62E-AA9B-0DF1-675434DDA8EE}"/>
              </a:ext>
            </a:extLst>
          </p:cNvPr>
          <p:cNvSpPr txBox="1"/>
          <p:nvPr/>
        </p:nvSpPr>
        <p:spPr>
          <a:xfrm>
            <a:off x="-81366" y="4635716"/>
            <a:ext cx="3172664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к-Ближайших соседей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0AC6700-4CB1-15B1-97D3-2E31B7A7DD98}"/>
              </a:ext>
            </a:extLst>
          </p:cNvPr>
          <p:cNvSpPr txBox="1"/>
          <p:nvPr/>
        </p:nvSpPr>
        <p:spPr>
          <a:xfrm>
            <a:off x="3334615" y="4619432"/>
            <a:ext cx="3172664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к-Ближайших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26818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5" grpId="0" animBg="1"/>
      <p:bldP spid="6" grpId="0"/>
      <p:bldP spid="4" grpId="0"/>
      <p:bldP spid="47" grpId="0" animBg="1"/>
      <p:bldP spid="48" grpId="0" animBg="1"/>
      <p:bldP spid="132" grpId="0"/>
      <p:bldP spid="133" grpId="0"/>
      <p:bldP spid="172" grpId="0"/>
      <p:bldP spid="173" grpId="0"/>
      <p:bldP spid="176" grpId="0"/>
      <p:bldP spid="177" grpId="0"/>
      <p:bldP spid="178" grpId="0"/>
      <p:bldP spid="179" grpId="0"/>
      <p:bldP spid="180" grpId="0"/>
      <p:bldP spid="181" grpId="0"/>
      <p:bldP spid="196" grpId="0" animBg="1"/>
      <p:bldP spid="197" grpId="0" animBg="1"/>
      <p:bldP spid="198" grpId="0"/>
      <p:bldP spid="199" grpId="0"/>
      <p:bldP spid="202" grpId="0"/>
      <p:bldP spid="203" grpId="0"/>
      <p:bldP spid="204" grpId="0"/>
      <p:bldP spid="205" grpId="0"/>
      <p:bldP spid="206" grpId="0"/>
      <p:bldP spid="2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EAB69D4-9C80-8BEB-8299-A816815391D8}"/>
              </a:ext>
            </a:extLst>
          </p:cNvPr>
          <p:cNvSpPr/>
          <p:nvPr/>
        </p:nvSpPr>
        <p:spPr>
          <a:xfrm>
            <a:off x="3677697" y="469688"/>
            <a:ext cx="4657411" cy="105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Классические Методы Машинного обучения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BAEA3320-27B6-87DC-4BE5-C49A542D491B}"/>
              </a:ext>
            </a:extLst>
          </p:cNvPr>
          <p:cNvSpPr/>
          <p:nvPr/>
        </p:nvSpPr>
        <p:spPr>
          <a:xfrm>
            <a:off x="280371" y="825381"/>
            <a:ext cx="2808514" cy="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Линейные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432FEDB-5260-BD7D-34CB-8755CB8CA5C4}"/>
              </a:ext>
            </a:extLst>
          </p:cNvPr>
          <p:cNvCxnSpPr>
            <a:cxnSpLocks/>
            <a:stCxn id="2" idx="3"/>
            <a:endCxn id="3" idx="6"/>
          </p:cNvCxnSpPr>
          <p:nvPr/>
        </p:nvCxnSpPr>
        <p:spPr>
          <a:xfrm flipH="1" flipV="1">
            <a:off x="3088885" y="1068331"/>
            <a:ext cx="1270874" cy="3008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9C72864-7F5B-7682-2F1A-ED693A061401}"/>
              </a:ext>
            </a:extLst>
          </p:cNvPr>
          <p:cNvSpPr txBox="1"/>
          <p:nvPr/>
        </p:nvSpPr>
        <p:spPr>
          <a:xfrm>
            <a:off x="189919" y="1413413"/>
            <a:ext cx="2845652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Линейная Регрессия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CA741C-5C7B-AC51-2CEA-0C01836107A7}"/>
              </a:ext>
            </a:extLst>
          </p:cNvPr>
          <p:cNvSpPr txBox="1"/>
          <p:nvPr/>
        </p:nvSpPr>
        <p:spPr>
          <a:xfrm>
            <a:off x="51595" y="1777465"/>
            <a:ext cx="301063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Линейная Регрессия +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L1, L2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регуляризация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152F2F3-BEC2-278E-991C-AD75477C5072}"/>
              </a:ext>
            </a:extLst>
          </p:cNvPr>
          <p:cNvSpPr txBox="1"/>
          <p:nvPr/>
        </p:nvSpPr>
        <p:spPr>
          <a:xfrm>
            <a:off x="-30483" y="2386224"/>
            <a:ext cx="3454793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Логистическая Регрессия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138CDF3-9326-5138-D2A5-893489599011}"/>
              </a:ext>
            </a:extLst>
          </p:cNvPr>
          <p:cNvSpPr txBox="1"/>
          <p:nvPr/>
        </p:nvSpPr>
        <p:spPr>
          <a:xfrm>
            <a:off x="-3826" y="2742768"/>
            <a:ext cx="345479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Логистическая Регрессия +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L1, L2 </a:t>
            </a: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регуляризация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68CBFD-EE42-F7C4-062C-4BE01E9C66FA}"/>
              </a:ext>
            </a:extLst>
          </p:cNvPr>
          <p:cNvSpPr txBox="1"/>
          <p:nvPr/>
        </p:nvSpPr>
        <p:spPr>
          <a:xfrm>
            <a:off x="4284152" y="2521311"/>
            <a:ext cx="1239443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-52"/>
              </a:rPr>
              <a:t>K-Means</a:t>
            </a:r>
            <a:endParaRPr lang="ru-RU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0FCB5A-4B4B-D86F-08C7-6AC5E47C5954}"/>
              </a:ext>
            </a:extLst>
          </p:cNvPr>
          <p:cNvSpPr txBox="1"/>
          <p:nvPr/>
        </p:nvSpPr>
        <p:spPr>
          <a:xfrm>
            <a:off x="96274" y="3420269"/>
            <a:ext cx="2816228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Метод главных компонент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29AF542-30CC-2506-522E-C6D763CD367C}"/>
              </a:ext>
            </a:extLst>
          </p:cNvPr>
          <p:cNvSpPr txBox="1"/>
          <p:nvPr/>
        </p:nvSpPr>
        <p:spPr>
          <a:xfrm>
            <a:off x="3464693" y="3870398"/>
            <a:ext cx="3172664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к-Ближайших соседей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8DAF2D6-D027-AC6E-CE0A-E65A46AB51A2}"/>
              </a:ext>
            </a:extLst>
          </p:cNvPr>
          <p:cNvSpPr txBox="1"/>
          <p:nvPr/>
        </p:nvSpPr>
        <p:spPr>
          <a:xfrm>
            <a:off x="3933774" y="4213845"/>
            <a:ext cx="2072628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Montserrat" panose="00000500000000000000" pitchFamily="2" charset="-52"/>
              </a:rPr>
              <a:t>Neighborhood Component Analysis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D9EDE1D-3260-4A66-DE4E-DAD83E1BA5D3}"/>
              </a:ext>
            </a:extLst>
          </p:cNvPr>
          <p:cNvSpPr txBox="1"/>
          <p:nvPr/>
        </p:nvSpPr>
        <p:spPr>
          <a:xfrm>
            <a:off x="3933774" y="5127016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t-SNE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34AF5CA-D446-55E5-1FB1-9838C1313AF4}"/>
              </a:ext>
            </a:extLst>
          </p:cNvPr>
          <p:cNvSpPr txBox="1"/>
          <p:nvPr/>
        </p:nvSpPr>
        <p:spPr>
          <a:xfrm>
            <a:off x="3900145" y="2851000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DBSCAN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773DCBE-CBED-CA56-64F5-66140D4C9A80}"/>
              </a:ext>
            </a:extLst>
          </p:cNvPr>
          <p:cNvSpPr txBox="1"/>
          <p:nvPr/>
        </p:nvSpPr>
        <p:spPr>
          <a:xfrm>
            <a:off x="3900145" y="3194447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Spectral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B864662-F34B-EF8B-ED8C-E4F4B529CE6B}"/>
              </a:ext>
            </a:extLst>
          </p:cNvPr>
          <p:cNvSpPr txBox="1"/>
          <p:nvPr/>
        </p:nvSpPr>
        <p:spPr>
          <a:xfrm>
            <a:off x="8864221" y="1296103"/>
            <a:ext cx="2580254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EM</a:t>
            </a:r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 (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Mix Gaussian)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A9F89B0-C3D7-9536-6D2F-4BA0267CFC11}"/>
              </a:ext>
            </a:extLst>
          </p:cNvPr>
          <p:cNvSpPr txBox="1"/>
          <p:nvPr/>
        </p:nvSpPr>
        <p:spPr>
          <a:xfrm>
            <a:off x="3933774" y="3487479"/>
            <a:ext cx="207262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-52"/>
              </a:rPr>
              <a:t>Hierarchical </a:t>
            </a:r>
            <a:endParaRPr lang="ru-RU" b="1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29766AD-7137-4615-94BC-E87D7EBCC064}"/>
              </a:ext>
            </a:extLst>
          </p:cNvPr>
          <p:cNvSpPr/>
          <p:nvPr/>
        </p:nvSpPr>
        <p:spPr>
          <a:xfrm>
            <a:off x="3231785" y="1997884"/>
            <a:ext cx="3638480" cy="485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Метрические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DFFA778-052F-7A6F-4571-DB4FA8F74855}"/>
              </a:ext>
            </a:extLst>
          </p:cNvPr>
          <p:cNvSpPr/>
          <p:nvPr/>
        </p:nvSpPr>
        <p:spPr>
          <a:xfrm>
            <a:off x="8335108" y="679602"/>
            <a:ext cx="3796386" cy="485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Вероятностные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1577E88-C319-13FC-E606-363D58C9C984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5051025" y="1523470"/>
            <a:ext cx="955378" cy="4744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5ED3953-76C2-228C-39F7-EB006E65DB29}"/>
              </a:ext>
            </a:extLst>
          </p:cNvPr>
          <p:cNvCxnSpPr>
            <a:cxnSpLocks/>
            <a:stCxn id="2" idx="5"/>
            <a:endCxn id="10" idx="4"/>
          </p:cNvCxnSpPr>
          <p:nvPr/>
        </p:nvCxnSpPr>
        <p:spPr>
          <a:xfrm flipV="1">
            <a:off x="7653046" y="1165501"/>
            <a:ext cx="2580255" cy="2036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F7D6991-2C00-5A59-3C12-07688E588BE0}"/>
              </a:ext>
            </a:extLst>
          </p:cNvPr>
          <p:cNvCxnSpPr>
            <a:cxnSpLocks/>
            <a:stCxn id="2" idx="4"/>
            <a:endCxn id="38" idx="2"/>
          </p:cNvCxnSpPr>
          <p:nvPr/>
        </p:nvCxnSpPr>
        <p:spPr>
          <a:xfrm>
            <a:off x="6006403" y="1523470"/>
            <a:ext cx="1967060" cy="14646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9A63433F-3649-9CE2-064D-D75780613513}"/>
              </a:ext>
            </a:extLst>
          </p:cNvPr>
          <p:cNvSpPr/>
          <p:nvPr/>
        </p:nvSpPr>
        <p:spPr>
          <a:xfrm>
            <a:off x="7973463" y="2745205"/>
            <a:ext cx="3638480" cy="485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Деревья</a:t>
            </a:r>
          </a:p>
        </p:txBody>
      </p:sp>
    </p:spTree>
    <p:extLst>
      <p:ext uri="{BB962C8B-B14F-4D97-AF65-F5344CB8AC3E}">
        <p14:creationId xmlns:p14="http://schemas.microsoft.com/office/powerpoint/2010/main" val="35605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128" grpId="0"/>
      <p:bldP spid="129" grpId="0"/>
      <p:bldP spid="130" grpId="0"/>
      <p:bldP spid="131" grpId="0"/>
      <p:bldP spid="132" grpId="0"/>
      <p:bldP spid="133" grpId="0"/>
      <p:bldP spid="174" grpId="0"/>
      <p:bldP spid="176" grpId="0"/>
      <p:bldP spid="177" grpId="0"/>
      <p:bldP spid="178" grpId="0"/>
      <p:bldP spid="179" grpId="0"/>
      <p:bldP spid="180" grpId="0"/>
      <p:bldP spid="181" grpId="0"/>
      <p:bldP spid="8" grpId="0" animBg="1"/>
      <p:bldP spid="10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Второй семестр: </a:t>
            </a:r>
            <a:r>
              <a:rPr lang="en-US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ru-RU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недель</a:t>
            </a:r>
            <a:endParaRPr sz="3990" dirty="0">
              <a:solidFill>
                <a:schemeClr val="bg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99353" y="1567260"/>
            <a:ext cx="1732723" cy="103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Метрические модели машинного обучения</a:t>
            </a: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05814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1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962619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2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785300" y="2823212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3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91067" y="2823213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4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3635" y="3404902"/>
            <a:ext cx="1780255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Новое Введение</a:t>
            </a:r>
          </a:p>
          <a:p>
            <a:pPr algn="ctr"/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6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23" name="Google Shape;140;p26"/>
          <p:cNvSpPr txBox="1"/>
          <p:nvPr/>
        </p:nvSpPr>
        <p:spPr>
          <a:xfrm>
            <a:off x="2009871" y="1592259"/>
            <a:ext cx="2154724" cy="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Продвинутые методы кластеризации</a:t>
            </a:r>
            <a:endParaRPr sz="1596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076464" y="1518752"/>
            <a:ext cx="1884948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Продвинутые методы машинного обучения</a:t>
            </a:r>
            <a:endParaRPr sz="1596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40;p26"/>
          <p:cNvSpPr txBox="1"/>
          <p:nvPr/>
        </p:nvSpPr>
        <p:spPr>
          <a:xfrm>
            <a:off x="5971352" y="1809950"/>
            <a:ext cx="1959483" cy="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Деревья решений</a:t>
            </a:r>
            <a:endParaRPr sz="1596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7970994" y="15905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Ансамблевые методы машинного обучения</a:t>
            </a:r>
            <a:endParaRPr sz="1596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52;p26"/>
          <p:cNvSpPr txBox="1"/>
          <p:nvPr/>
        </p:nvSpPr>
        <p:spPr>
          <a:xfrm>
            <a:off x="263101" y="4966782"/>
            <a:ext cx="213262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Используем расстояние для классификации, регрессии и визуализации</a:t>
            </a:r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52;p26"/>
          <p:cNvSpPr txBox="1"/>
          <p:nvPr/>
        </p:nvSpPr>
        <p:spPr>
          <a:xfrm>
            <a:off x="2098318" y="3396930"/>
            <a:ext cx="1894260" cy="11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DBSCAN </a:t>
            </a:r>
          </a:p>
          <a:p>
            <a:pPr algn="ctr"/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EM  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Иерархическая  Спектральная</a:t>
            </a:r>
          </a:p>
        </p:txBody>
      </p:sp>
      <p:sp>
        <p:nvSpPr>
          <p:cNvPr id="30" name="Google Shape;152;p26"/>
          <p:cNvSpPr txBox="1"/>
          <p:nvPr/>
        </p:nvSpPr>
        <p:spPr>
          <a:xfrm>
            <a:off x="4286881" y="3323420"/>
            <a:ext cx="1742727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Теорема Байеса и методы основанные на ней </a:t>
            </a:r>
          </a:p>
        </p:txBody>
      </p:sp>
      <p:sp>
        <p:nvSpPr>
          <p:cNvPr id="31" name="Google Shape;152;p26"/>
          <p:cNvSpPr txBox="1"/>
          <p:nvPr/>
        </p:nvSpPr>
        <p:spPr>
          <a:xfrm>
            <a:off x="4218916" y="5130153"/>
            <a:ext cx="2245258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Другие подходы к рисованию прямых (метод опорных векторов)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52;p26"/>
          <p:cNvSpPr txBox="1"/>
          <p:nvPr/>
        </p:nvSpPr>
        <p:spPr>
          <a:xfrm>
            <a:off x="6201273" y="3268427"/>
            <a:ext cx="1756724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Деревья решений для классификации и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регресии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152;p26"/>
          <p:cNvSpPr txBox="1"/>
          <p:nvPr/>
        </p:nvSpPr>
        <p:spPr>
          <a:xfrm>
            <a:off x="7785981" y="3270589"/>
            <a:ext cx="210945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Бэггинг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и случайный лес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52;p26"/>
          <p:cNvSpPr txBox="1"/>
          <p:nvPr/>
        </p:nvSpPr>
        <p:spPr>
          <a:xfrm>
            <a:off x="8004860" y="5132986"/>
            <a:ext cx="183625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бустинг</a:t>
            </a:r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XGBOOST, </a:t>
            </a:r>
            <a:r>
              <a:rPr lang="en-US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CatBoost</a:t>
            </a: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9915979" y="17429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Поиск аномалий</a:t>
            </a:r>
            <a:endParaRPr sz="1596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52;p26"/>
          <p:cNvSpPr txBox="1"/>
          <p:nvPr/>
        </p:nvSpPr>
        <p:spPr>
          <a:xfrm>
            <a:off x="9757209" y="3169492"/>
            <a:ext cx="2066618" cy="161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Отличие поиска аномалий от просто классификации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подходы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52;p26"/>
          <p:cNvSpPr txBox="1"/>
          <p:nvPr/>
        </p:nvSpPr>
        <p:spPr>
          <a:xfrm>
            <a:off x="9904578" y="4905142"/>
            <a:ext cx="1998970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Разбор полетов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Семестра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6;p26"/>
          <p:cNvSpPr/>
          <p:nvPr/>
        </p:nvSpPr>
        <p:spPr>
          <a:xfrm>
            <a:off x="8492861" y="2830757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5</a:t>
            </a:r>
            <a:endParaRPr sz="24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10730063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sym typeface="Montserrat"/>
              </a:rPr>
              <a:t>Теорема Байеса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sym typeface="Montserrat"/>
              </a:rPr>
              <a:t>Байесовская Классификация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</a:rPr>
              <a:t>Дискриминантный анализ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2.04 Продвинутые модели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158691766"/>
      </p:ext>
    </p:extLst>
  </p:cSld>
  <p:clrMapOvr>
    <a:masterClrMapping/>
  </p:clrMapOvr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2725</Words>
  <Application>Microsoft Office PowerPoint</Application>
  <PresentationFormat>Произвольный</PresentationFormat>
  <Paragraphs>618</Paragraphs>
  <Slides>49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9" baseType="lpstr">
      <vt:lpstr>Montserrat</vt:lpstr>
      <vt:lpstr>Courier New</vt:lpstr>
      <vt:lpstr>Source Sans Pro</vt:lpstr>
      <vt:lpstr>Cambria Math</vt:lpstr>
      <vt:lpstr>Arial</vt:lpstr>
      <vt:lpstr>Times New Roman</vt:lpstr>
      <vt:lpstr>Cambria</vt:lpstr>
      <vt:lpstr>Verdana</vt:lpstr>
      <vt:lpstr>Montserrat Black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Взгляд на мир с т.з. статистики</vt:lpstr>
      <vt:lpstr>Теорема Байеса</vt:lpstr>
      <vt:lpstr>Странный вопрос</vt:lpstr>
      <vt:lpstr>Давайте посмотрим на статистику</vt:lpstr>
      <vt:lpstr>Теорема Байеса</vt:lpstr>
      <vt:lpstr>Презентация PowerPoint</vt:lpstr>
      <vt:lpstr>Наивный Байесовский классификатор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141</cp:revision>
  <dcterms:modified xsi:type="dcterms:W3CDTF">2023-05-02T15:56:15Z</dcterms:modified>
</cp:coreProperties>
</file>