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671" r:id="rId3"/>
    <p:sldId id="264" r:id="rId4"/>
    <p:sldId id="647" r:id="rId5"/>
    <p:sldId id="646" r:id="rId6"/>
    <p:sldId id="648" r:id="rId7"/>
    <p:sldId id="649" r:id="rId8"/>
    <p:sldId id="650" r:id="rId9"/>
    <p:sldId id="665" r:id="rId10"/>
    <p:sldId id="651" r:id="rId11"/>
    <p:sldId id="654" r:id="rId12"/>
    <p:sldId id="652" r:id="rId13"/>
    <p:sldId id="661" r:id="rId14"/>
    <p:sldId id="658" r:id="rId15"/>
    <p:sldId id="659" r:id="rId16"/>
    <p:sldId id="660" r:id="rId17"/>
    <p:sldId id="662" r:id="rId18"/>
    <p:sldId id="663" r:id="rId19"/>
    <p:sldId id="664" r:id="rId20"/>
    <p:sldId id="666" r:id="rId21"/>
    <p:sldId id="653" r:id="rId22"/>
    <p:sldId id="378" r:id="rId23"/>
    <p:sldId id="672" r:id="rId24"/>
    <p:sldId id="673" r:id="rId25"/>
    <p:sldId id="676" r:id="rId26"/>
    <p:sldId id="674" r:id="rId27"/>
    <p:sldId id="675" r:id="rId28"/>
    <p:sldId id="637" r:id="rId29"/>
    <p:sldId id="618" r:id="rId30"/>
    <p:sldId id="26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лганов Антон Юрьевич" initials="ДАЮ" lastIdx="2" clrIdx="0">
    <p:extLst>
      <p:ext uri="{19B8F6BF-5375-455C-9EA6-DF929625EA0E}">
        <p15:presenceInfo xmlns:p15="http://schemas.microsoft.com/office/powerpoint/2012/main" userId="S::Anton.Dolganov@urfu.me::a1ee27b5-7d37-4a59-b2eb-7b751a0c9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 autoAdjust="0"/>
    <p:restoredTop sz="95291" autoAdjust="0"/>
  </p:normalViewPr>
  <p:slideViewPr>
    <p:cSldViewPr>
      <p:cViewPr>
        <p:scale>
          <a:sx n="75" d="100"/>
          <a:sy n="75" d="100"/>
        </p:scale>
        <p:origin x="1140" y="88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876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6531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6593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4896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5352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938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4889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7358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0233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5117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176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8901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8859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8563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541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6675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832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4198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0373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976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454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873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037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83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2531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940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20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20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2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A859E78-5F82-4E88-96C1-6B761C77A91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1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1.0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как добавить параметров в модель и как выбрать лучшие из них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5B114D4F-8D97-4878-A5F6-1201613995E0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1487C91-BAC0-4B99-B2C1-A5B995C9E6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138" t="5179" r="29034" b="12321"/>
          <a:stretch/>
        </p:blipFill>
        <p:spPr>
          <a:xfrm>
            <a:off x="335360" y="1556792"/>
            <a:ext cx="4947266" cy="520826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11624" y="176904"/>
            <a:ext cx="761277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D163BE7-63E6-4D8D-B2B7-3FEA35B52AFB}"/>
              </a:ext>
            </a:extLst>
          </p:cNvPr>
          <p:cNvSpPr/>
          <p:nvPr/>
        </p:nvSpPr>
        <p:spPr>
          <a:xfrm>
            <a:off x="263352" y="1988840"/>
            <a:ext cx="4752528" cy="430417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9F827-BC17-48EE-A7C2-A031FE61F1F0}"/>
              </a:ext>
            </a:extLst>
          </p:cNvPr>
          <p:cNvSpPr txBox="1"/>
          <p:nvPr/>
        </p:nvSpPr>
        <p:spPr>
          <a:xfrm>
            <a:off x="1703512" y="3573016"/>
            <a:ext cx="1975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Metro</a:t>
            </a:r>
            <a:endParaRPr lang="ru-RU" sz="4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2447DD-E411-45C0-876B-80D84FD00310}"/>
              </a:ext>
            </a:extLst>
          </p:cNvPr>
          <p:cNvSpPr/>
          <p:nvPr/>
        </p:nvSpPr>
        <p:spPr>
          <a:xfrm>
            <a:off x="638824" y="2961819"/>
            <a:ext cx="6187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Слишком близко (плохо)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994D984-ADAA-4C77-81E2-F9D5CE95A530}"/>
              </a:ext>
            </a:extLst>
          </p:cNvPr>
          <p:cNvSpPr/>
          <p:nvPr/>
        </p:nvSpPr>
        <p:spPr>
          <a:xfrm>
            <a:off x="4630812" y="5889972"/>
            <a:ext cx="75232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Слишком далеко (тоже плохо)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8C5658F-01FC-4124-89D8-F03CB39DBE53}"/>
              </a:ext>
            </a:extLst>
          </p:cNvPr>
          <p:cNvSpPr/>
          <p:nvPr/>
        </p:nvSpPr>
        <p:spPr>
          <a:xfrm>
            <a:off x="4079776" y="4509120"/>
            <a:ext cx="3092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Оптимально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279BD071-3976-4A6B-8D2D-F2EBD9CDD28E}"/>
                  </a:ext>
                </a:extLst>
              </p:cNvPr>
              <p:cNvSpPr/>
              <p:nvPr/>
            </p:nvSpPr>
            <p:spPr>
              <a:xfrm>
                <a:off x="5071268" y="3573016"/>
                <a:ext cx="71207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𝐷𝑖𝑠𝑡𝑎𝑛𝑐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𝐶𝑒𝑛𝑡𝑒𝑟𝑒𝑑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𝐷𝑖𝑠𝑡𝑎𝑛𝑐𝑒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𝑐𝑟𝑖𝑡𝑖𝑐𝑎𝑙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279BD071-3976-4A6B-8D2D-F2EBD9CDD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268" y="3573016"/>
                <a:ext cx="712073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26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7" grpId="0" animBg="1"/>
      <p:bldP spid="9" grpId="0"/>
      <p:bldP spid="10" grpId="0"/>
      <p:bldP spid="11" grpId="0"/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B8DF394-AA72-4DBB-98A3-327F09240792}"/>
                  </a:ext>
                </a:extLst>
              </p:cNvPr>
              <p:cNvSpPr/>
              <p:nvPr/>
            </p:nvSpPr>
            <p:spPr>
              <a:xfrm>
                <a:off x="911424" y="1052736"/>
                <a:ext cx="7234266" cy="4395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Разные </a:t>
                </a:r>
                <a:r>
                  <a:rPr lang="ru-RU" sz="3200" dirty="0" err="1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мат.операций</a:t>
                </a:r>
                <a:endParaRPr lang="ru-RU" sz="3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𝑧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3600" b="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𝐶𝑜𝑛𝑠𝑡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∗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𝑧</m:t>
                    </m:r>
                  </m:oMath>
                </a14:m>
                <a:endParaRPr lang="en-US" sz="3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∗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𝑧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5B8DF394-AA72-4DBB-98A3-327F09240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052736"/>
                <a:ext cx="7234266" cy="4395627"/>
              </a:xfrm>
              <a:prstGeom prst="rect">
                <a:avLst/>
              </a:prstGeom>
              <a:blipFill>
                <a:blip r:embed="rId4"/>
                <a:stretch>
                  <a:fillRect l="-2192" t="-1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9936992" y="1340768"/>
                <a:ext cx="2203232" cy="768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СИ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VR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992" y="1340768"/>
                <a:ext cx="2203232" cy="768480"/>
              </a:xfrm>
              <a:prstGeom prst="rect">
                <a:avLst/>
              </a:prstGeom>
              <a:blipFill>
                <a:blip r:embed="rId5"/>
                <a:stretch>
                  <a:fillRect r="-44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9936992" y="2204864"/>
                <a:ext cx="2002856" cy="714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ИВР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VR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992" y="2204864"/>
                <a:ext cx="2002856" cy="714939"/>
              </a:xfrm>
              <a:prstGeom prst="rect">
                <a:avLst/>
              </a:prstGeom>
              <a:blipFill>
                <a:blip r:embed="rId6"/>
                <a:stretch>
                  <a:fillRect r="-5167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9936992" y="2996952"/>
                <a:ext cx="2265748" cy="756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ВПР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VR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992" y="2996952"/>
                <a:ext cx="2265748" cy="756554"/>
              </a:xfrm>
              <a:prstGeom prst="rect">
                <a:avLst/>
              </a:prstGeom>
              <a:blipFill>
                <a:blip r:embed="rId7"/>
                <a:stretch>
                  <a:fillRect r="-4570" b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9936992" y="3861048"/>
                <a:ext cx="2209644" cy="768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П</m:t>
                    </m:r>
                    <m:r>
                      <a:rPr lang="ru-RU" sz="2800" b="0" i="0" smtClean="0">
                        <a:solidFill>
                          <a:schemeClr val="bg1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АПР</m:t>
                    </m:r>
                    <m:r>
                      <a:rPr lang="ru-RU" sz="2800" i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b>
                            <m:r>
                              <a:rPr lang="ru-RU" sz="2800" i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.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992" y="3861048"/>
                <a:ext cx="2209644" cy="768480"/>
              </a:xfrm>
              <a:prstGeom prst="rect">
                <a:avLst/>
              </a:prstGeom>
              <a:blipFill>
                <a:blip r:embed="rId8"/>
                <a:stretch>
                  <a:fillRect r="-46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Рисунок 1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5840" y="1916832"/>
            <a:ext cx="4620917" cy="2457296"/>
          </a:xfrm>
          <a:prstGeom prst="rect">
            <a:avLst/>
          </a:prstGeom>
        </p:spPr>
      </p:pic>
      <p:sp>
        <p:nvSpPr>
          <p:cNvPr id="1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11624" y="176904"/>
            <a:ext cx="761277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9616" y="5013176"/>
            <a:ext cx="85689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Анализ ВСР начал активно развиваться в СССР в начале 1960-х годов, поскольку одним из важных стимулов его развития послужили успехи космической медицины. В 1966 г. в Москве состоялся первый в мире симпозиум по вариабельности сердечного </a:t>
            </a:r>
            <a:r>
              <a:rPr lang="ru-RU" sz="2000" dirty="0" err="1" smtClean="0">
                <a:solidFill>
                  <a:schemeClr val="bg1"/>
                </a:solidFill>
              </a:rPr>
              <a:t>ритма.Первые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монографии по </a:t>
            </a:r>
            <a:r>
              <a:rPr lang="ru-RU" sz="2000" dirty="0" smtClean="0">
                <a:solidFill>
                  <a:schemeClr val="bg1"/>
                </a:solidFill>
              </a:rPr>
              <a:t>ВСР</a:t>
            </a:r>
            <a:r>
              <a:rPr lang="ru-RU" sz="2000" dirty="0">
                <a:solidFill>
                  <a:schemeClr val="bg1"/>
                </a:solidFill>
              </a:rPr>
              <a:t> также были изданы в СССР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6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" grpId="0"/>
      <p:bldP spid="11" grpId="0"/>
      <p:bldP spid="13" grpId="0"/>
      <p:bldP spid="16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11624" y="176904"/>
            <a:ext cx="7612778" cy="484915"/>
          </a:xfrm>
          <a:prstGeom prst="rect">
            <a:avLst/>
          </a:prstGeom>
        </p:spPr>
        <p:txBody>
          <a:bodyPr/>
          <a:lstStyle/>
          <a:p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One-hot Encoding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9E4355-29C7-4512-9338-3FC738755760}"/>
              </a:ext>
            </a:extLst>
          </p:cNvPr>
          <p:cNvSpPr/>
          <p:nvPr/>
        </p:nvSpPr>
        <p:spPr>
          <a:xfrm>
            <a:off x="623392" y="1268760"/>
            <a:ext cx="8222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Цвет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{</a:t>
            </a:r>
            <a:r>
              <a:rPr lang="ru-RU" sz="3200" dirty="0">
                <a:solidFill>
                  <a:srgbClr val="FF0000"/>
                </a:solidFill>
                <a:latin typeface="Montserrat" panose="00000500000000000000" pitchFamily="2" charset="-52"/>
              </a:rPr>
              <a:t>Красный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3200" dirty="0">
                <a:solidFill>
                  <a:srgbClr val="00B050"/>
                </a:solidFill>
                <a:latin typeface="Montserrat" panose="00000500000000000000" pitchFamily="2" charset="-52"/>
              </a:rPr>
              <a:t>Зеленый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</a:t>
            </a:r>
            <a:r>
              <a:rPr lang="ru-RU" sz="3200" dirty="0">
                <a:solidFill>
                  <a:srgbClr val="0070C0"/>
                </a:solidFill>
                <a:latin typeface="Montserrat" panose="00000500000000000000" pitchFamily="2" charset="-52"/>
              </a:rPr>
              <a:t>Синий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</a:rPr>
              <a:t> Белый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}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A2CD5BA-2E8A-411C-BB79-1D5BCAF3FF49}"/>
              </a:ext>
            </a:extLst>
          </p:cNvPr>
          <p:cNvSpPr/>
          <p:nvPr/>
        </p:nvSpPr>
        <p:spPr>
          <a:xfrm>
            <a:off x="623392" y="2420888"/>
            <a:ext cx="3926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Цвет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{1,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3,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4}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C1E3F77-7B8C-4EFD-AEB0-0A46D77FC7D7}"/>
              </a:ext>
            </a:extLst>
          </p:cNvPr>
          <p:cNvSpPr/>
          <p:nvPr/>
        </p:nvSpPr>
        <p:spPr>
          <a:xfrm>
            <a:off x="1031776" y="5706959"/>
            <a:ext cx="11160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pd.get_dummies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(DF[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'</a:t>
            </a:r>
            <a:r>
              <a:rPr lang="ru-RU" sz="3200" dirty="0">
                <a:solidFill>
                  <a:srgbClr val="C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Цвет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'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], prefix = 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'</a:t>
            </a:r>
            <a:r>
              <a:rPr lang="ru-RU" sz="3200" dirty="0">
                <a:solidFill>
                  <a:srgbClr val="C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Цвет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'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endParaRPr lang="en-US" sz="3200" b="0" dirty="0">
              <a:solidFill>
                <a:schemeClr val="bg1"/>
              </a:solidFill>
              <a:effectLst/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F4918B0-0760-4311-9BAC-6F461BEFF619}"/>
                  </a:ext>
                </a:extLst>
              </p:cNvPr>
              <p:cNvSpPr/>
              <p:nvPr/>
            </p:nvSpPr>
            <p:spPr>
              <a:xfrm>
                <a:off x="623392" y="3212976"/>
                <a:ext cx="334091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F4918B0-0760-4311-9BAC-6F461BEFF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212976"/>
                <a:ext cx="334091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8CE8A4E5-8833-4246-824F-F64E43BF9D58}"/>
                  </a:ext>
                </a:extLst>
              </p:cNvPr>
              <p:cNvSpPr/>
              <p:nvPr/>
            </p:nvSpPr>
            <p:spPr>
              <a:xfrm>
                <a:off x="767408" y="4077072"/>
                <a:ext cx="45377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en</m:t>
                    </m:r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unique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endPara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8CE8A4E5-8833-4246-824F-F64E43BF9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4077072"/>
                <a:ext cx="453774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Таблица 5">
            <a:extLst>
              <a:ext uri="{FF2B5EF4-FFF2-40B4-BE49-F238E27FC236}">
                <a16:creationId xmlns:a16="http://schemas.microsoft.com/office/drawing/2014/main" id="{53B1B93F-0A5C-484E-A481-E889EB629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59697"/>
              </p:ext>
            </p:extLst>
          </p:nvPr>
        </p:nvGraphicFramePr>
        <p:xfrm>
          <a:off x="4731198" y="2484648"/>
          <a:ext cx="2729603" cy="2800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29603">
                  <a:extLst>
                    <a:ext uri="{9D8B030D-6E8A-4147-A177-3AD203B41FA5}">
                      <a16:colId xmlns:a16="http://schemas.microsoft.com/office/drawing/2014/main" val="405659326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Цвет</a:t>
                      </a:r>
                      <a:endParaRPr lang="ru-RU" sz="1200" dirty="0"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1012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586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Зеленый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Синий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896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  <a:sym typeface="Arial"/>
                        </a:rPr>
                        <a:t>Белый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93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05512"/>
                  </a:ext>
                </a:extLst>
              </a:tr>
            </a:tbl>
          </a:graphicData>
        </a:graphic>
      </p:graphicFrame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F16CF7F-992E-426F-84B3-BD934B5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83001"/>
              </p:ext>
            </p:extLst>
          </p:nvPr>
        </p:nvGraphicFramePr>
        <p:xfrm>
          <a:off x="7824192" y="2484648"/>
          <a:ext cx="4176000" cy="280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34452746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556985766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45033926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882704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Зеленый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Синий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Цвет Белый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683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371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3654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746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559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626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5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11624" y="176904"/>
            <a:ext cx="761277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Редкие Категории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1E09D0-7C27-4A36-AD60-0E4D9DD03D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1251" y="1534921"/>
            <a:ext cx="8428814" cy="467541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ED5755-D8F1-40EE-90C0-5844217AC008}"/>
              </a:ext>
            </a:extLst>
          </p:cNvPr>
          <p:cNvSpPr/>
          <p:nvPr/>
        </p:nvSpPr>
        <p:spPr>
          <a:xfrm>
            <a:off x="3072113" y="5208609"/>
            <a:ext cx="6247952" cy="101442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55AE0-525E-49A8-9FF4-FEE74B863187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3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9D0D6331-F3E6-46A8-81A3-65895B5DD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4720152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89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11624" y="176904"/>
            <a:ext cx="761277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One-Hot Encoding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единым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1DD36-84EB-4DCF-8B65-0B50CCAD0D03}"/>
              </a:ext>
            </a:extLst>
          </p:cNvPr>
          <p:cNvSpPr txBox="1"/>
          <p:nvPr/>
        </p:nvSpPr>
        <p:spPr>
          <a:xfrm>
            <a:off x="814567" y="5914889"/>
            <a:ext cx="108108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https://towardsdatascience.com/beyond-one-hot-17-ways-of-transforming-categorical-features-into-numeric-features-57f54f199ea4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2C2991-8D7C-47FF-B64B-69281ECC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1196752"/>
            <a:ext cx="8784976" cy="42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CFAE4A-76B6-4880-9163-58FCB1810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640" y="2708920"/>
            <a:ext cx="6343343" cy="3724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412E1C-D709-45C0-A52E-47AF6BED4572}"/>
              </a:ext>
            </a:extLst>
          </p:cNvPr>
          <p:cNvSpPr txBox="1"/>
          <p:nvPr/>
        </p:nvSpPr>
        <p:spPr>
          <a:xfrm>
            <a:off x="4295800" y="1052736"/>
            <a:ext cx="6117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Target Encoding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A4DD34-A998-472C-9965-78976E56CCB6}"/>
                  </a:ext>
                </a:extLst>
              </p:cNvPr>
              <p:cNvSpPr txBox="1"/>
              <p:nvPr/>
            </p:nvSpPr>
            <p:spPr>
              <a:xfrm>
                <a:off x="263352" y="1730087"/>
                <a:ext cx="6117220" cy="938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𝑒𝑛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𝑚𝑒𝑎𝑛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𝑒𝑛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𝑚𝑒𝑎𝑛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)+(1−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𝑚𝑒𝑎𝑛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A4DD34-A998-472C-9965-78976E56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730087"/>
                <a:ext cx="6117220" cy="938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896B69-8F21-4243-8221-B80AF0C29E59}"/>
                  </a:ext>
                </a:extLst>
              </p:cNvPr>
              <p:cNvSpPr txBox="1"/>
              <p:nvPr/>
            </p:nvSpPr>
            <p:spPr>
              <a:xfrm>
                <a:off x="4007768" y="1628800"/>
                <a:ext cx="73531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1 / (1 + </m:t>
                      </m:r>
                      <m:r>
                        <a:rPr lang="en-US" sz="20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𝑛𝑝</m:t>
                      </m:r>
                      <m:r>
                        <a:rPr lang="en-US" sz="20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000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exp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⁡(−(</m:t>
                      </m:r>
                      <m:r>
                        <a:rPr lang="en-US" sz="20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𝑐𝑜𝑢𝑛𝑡</m:t>
                      </m:r>
                      <m:r>
                        <a:rPr lang="en-US" sz="20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2000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𝑒𝑛𝑐𝑜𝑑𝑖𝑛𝑔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− 1) / 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𝑠𝑚𝑜𝑜𝑡h𝑖𝑛𝑔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896B69-8F21-4243-8221-B80AF0C29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1628800"/>
                <a:ext cx="7353119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11624" y="176904"/>
            <a:ext cx="761277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One-Hot Encoding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единым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1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131EA-4D16-4331-B652-96245843AE09}"/>
              </a:ext>
            </a:extLst>
          </p:cNvPr>
          <p:cNvSpPr txBox="1"/>
          <p:nvPr/>
        </p:nvSpPr>
        <p:spPr>
          <a:xfrm>
            <a:off x="722449" y="1278955"/>
            <a:ext cx="49517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Leave One Out Encoding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25DF5-A226-41BF-AA54-5BDE33A53237}"/>
              </a:ext>
            </a:extLst>
          </p:cNvPr>
          <p:cNvSpPr txBox="1"/>
          <p:nvPr/>
        </p:nvSpPr>
        <p:spPr>
          <a:xfrm>
            <a:off x="7715852" y="1223948"/>
            <a:ext cx="38733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CatBoost Encoding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AC4FD3-88A1-493B-BD07-80EB041BF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1844824"/>
            <a:ext cx="5400600" cy="409820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48D304-DAD2-489B-AF13-B07D200CA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72816"/>
            <a:ext cx="5783426" cy="4126034"/>
          </a:xfrm>
          <a:prstGeom prst="rect">
            <a:avLst/>
          </a:prstGeom>
        </p:spPr>
      </p:pic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11624" y="176904"/>
            <a:ext cx="761277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One-Hot Encoding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единым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1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Категориальное сопоставление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0A7E22E-177F-4627-B62A-84B223ED6223}"/>
              </a:ext>
            </a:extLst>
          </p:cNvPr>
          <p:cNvSpPr/>
          <p:nvPr/>
        </p:nvSpPr>
        <p:spPr>
          <a:xfrm>
            <a:off x="1415480" y="5661248"/>
            <a:ext cx="8312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</a:rPr>
              <a:t>cut_Feature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 = 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pd.cut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'Feature'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],</a:t>
            </a:r>
            <a:r>
              <a:rPr lang="en-US" sz="2400" dirty="0">
                <a:solidFill>
                  <a:srgbClr val="15B012"/>
                </a:solidFill>
                <a:latin typeface="Courier New" panose="02070309020205020404" pitchFamily="49" charset="0"/>
              </a:rPr>
              <a:t>q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CFC862D-BA70-425F-A253-5DB610A3A26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2104" y="1638899"/>
            <a:ext cx="5611115" cy="3710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CCF27E-8B2B-4A0C-AD09-E0512CAB64A0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3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77E3F9A6-6BE3-4DC7-80CF-D1AEC60B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4797152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6A4E633-BB9C-476D-8878-FE47F4A25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064" y="1663578"/>
            <a:ext cx="2165343" cy="36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0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CF27E-8B2B-4A0C-AD09-E0512CAB64A0}"/>
              </a:ext>
            </a:extLst>
          </p:cNvPr>
          <p:cNvSpPr txBox="1"/>
          <p:nvPr/>
        </p:nvSpPr>
        <p:spPr>
          <a:xfrm>
            <a:off x="3647728" y="6381328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0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77E3F9A6-6BE3-4DC7-80CF-D1AEC60B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4797152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9C6D9E9-AE09-44BE-AEF8-BEF2381C21FB}"/>
              </a:ext>
            </a:extLst>
          </p:cNvPr>
          <p:cNvSpPr/>
          <p:nvPr/>
        </p:nvSpPr>
        <p:spPr>
          <a:xfrm>
            <a:off x="1127448" y="5661248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</a:rPr>
              <a:t>qcut_Feature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 = 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</a:rPr>
              <a:t>pd.qcut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(DF[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'Feature'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],</a:t>
            </a:r>
            <a:r>
              <a:rPr lang="en-US" sz="2400" dirty="0">
                <a:solidFill>
                  <a:srgbClr val="15B012"/>
                </a:solidFill>
                <a:latin typeface="Courier New" panose="02070309020205020404" pitchFamily="49" charset="0"/>
              </a:rPr>
              <a:t>q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2051931-F9FE-48DD-B432-9140F9ED9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42" y="1673435"/>
            <a:ext cx="5720614" cy="378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ADF8D9D-D7F1-46EF-B0A1-FD6FE0EB1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136" y="1772816"/>
            <a:ext cx="2270841" cy="3434748"/>
          </a:xfrm>
          <a:prstGeom prst="rect">
            <a:avLst/>
          </a:prstGeom>
        </p:spPr>
      </p:pic>
      <p:sp>
        <p:nvSpPr>
          <p:cNvPr id="1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919536" y="176904"/>
            <a:ext cx="840486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Категориальное сопоставление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11624" y="176904"/>
            <a:ext cx="761277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Пропусков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Стрелка: вправо 6">
            <a:extLst>
              <a:ext uri="{FF2B5EF4-FFF2-40B4-BE49-F238E27FC236}">
                <a16:creationId xmlns:a16="http://schemas.microsoft.com/office/drawing/2014/main" id="{27421690-8E7E-403F-8A0F-E92426BA353C}"/>
              </a:ext>
            </a:extLst>
          </p:cNvPr>
          <p:cNvSpPr/>
          <p:nvPr/>
        </p:nvSpPr>
        <p:spPr>
          <a:xfrm>
            <a:off x="4907868" y="3621083"/>
            <a:ext cx="1512167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3D6A0F-16E0-4C38-A354-8A2A424D1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805" y="1580252"/>
            <a:ext cx="23241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460F6C-02B9-4695-A2ED-709E455A21AA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3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882D52B6-F20D-4500-B8E3-8A0F3614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4693636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44E3906-6707-4C96-AA8E-D33CD8E05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856" y="1665977"/>
            <a:ext cx="2286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8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предыдущей Серии</a:t>
            </a:r>
            <a:endParaRPr lang="ru-RU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707549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7F69C8E-6F21-453D-B1D5-A5FFF5EF9F47}"/>
              </a:ext>
            </a:extLst>
          </p:cNvPr>
          <p:cNvSpPr/>
          <p:nvPr/>
        </p:nvSpPr>
        <p:spPr>
          <a:xfrm>
            <a:off x="335360" y="906385"/>
            <a:ext cx="123133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Табличные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Категориальные (номинальные, порядковые)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Числовые (дискретные, непрерывные)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Другие (изображение / видео, временной ряд, текст)</a:t>
            </a: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Получение Данных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Pandas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наше всё; рисуем, рисуем и еще раз рисуем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Предварительная Обработка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нормализация, стандартизация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степенное; 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Label/Ordinal/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OneHot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Encoding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Уменьшение размерности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Конструирование Признаков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EDA + 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читаем что умные люди пишут</a:t>
            </a: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 Модели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Интерпретируемость или точность 99.999999%</a:t>
            </a: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Оценка Модели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Перекрестная проверка, Метрики (лучше несколько)</a:t>
            </a: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Настройка Модели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GridSearch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RandomSeacrh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гиперпараметры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+предобработка и т.п</a:t>
            </a:r>
            <a:r>
              <a:rPr lang="ru-RU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r>
              <a:rPr lang="ru-RU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Анализ </a:t>
            </a:r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Модели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Визуализируем что можем в модели; смотрим где ошибаемся</a:t>
            </a:r>
          </a:p>
        </p:txBody>
      </p:sp>
    </p:spTree>
    <p:extLst>
      <p:ext uri="{BB962C8B-B14F-4D97-AF65-F5344CB8AC3E}">
        <p14:creationId xmlns:p14="http://schemas.microsoft.com/office/powerpoint/2010/main" val="28995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11624" y="176904"/>
            <a:ext cx="761277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Источники Новых Признаков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CD6F8-0592-4EB0-86F0-15C5B6246706}"/>
              </a:ext>
            </a:extLst>
          </p:cNvPr>
          <p:cNvSpPr txBox="1"/>
          <p:nvPr/>
        </p:nvSpPr>
        <p:spPr>
          <a:xfrm>
            <a:off x="766488" y="1594383"/>
            <a:ext cx="101300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Domain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Knowledge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0AD08-F97C-4F17-9A30-D42719182D90}"/>
              </a:ext>
            </a:extLst>
          </p:cNvPr>
          <p:cNvSpPr txBox="1"/>
          <p:nvPr/>
        </p:nvSpPr>
        <p:spPr>
          <a:xfrm>
            <a:off x="775378" y="2465107"/>
            <a:ext cx="11654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Знания, специфичные для предметной области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7568A-E979-44A2-ADA4-4299459C05A7}"/>
              </a:ext>
            </a:extLst>
          </p:cNvPr>
          <p:cNvSpPr txBox="1"/>
          <p:nvPr/>
        </p:nvSpPr>
        <p:spPr>
          <a:xfrm>
            <a:off x="766488" y="4661381"/>
            <a:ext cx="10360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Exploratory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AC7C6-98D7-42A9-A628-66FC1E7C6E24}"/>
              </a:ext>
            </a:extLst>
          </p:cNvPr>
          <p:cNvSpPr txBox="1"/>
          <p:nvPr/>
        </p:nvSpPr>
        <p:spPr>
          <a:xfrm>
            <a:off x="775378" y="5382693"/>
            <a:ext cx="10360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Исследовательский анализ данных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B3A53A-1367-4D8D-9398-C6979B0F4A4F}"/>
              </a:ext>
            </a:extLst>
          </p:cNvPr>
          <p:cNvSpPr txBox="1"/>
          <p:nvPr/>
        </p:nvSpPr>
        <p:spPr>
          <a:xfrm>
            <a:off x="1407408" y="3075881"/>
            <a:ext cx="62156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Чтение статей по теме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Обсуждения на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Kaggle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Научный руководитель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B74E10-B0CB-4A75-8D1D-737C094B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764" y="3047752"/>
            <a:ext cx="4013821" cy="357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37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0" grpId="0"/>
      <p:bldP spid="11" grpId="0"/>
      <p:bldP spid="13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Конструирование Параметров</a:t>
            </a:r>
          </a:p>
          <a:p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Отбор Значимых Параметров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7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Мотивация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55FBF45-9908-4919-99FD-12BE263E37F1}"/>
              </a:ext>
            </a:extLst>
          </p:cNvPr>
          <p:cNvSpPr txBox="1">
            <a:spLocks/>
          </p:cNvSpPr>
          <p:nvPr/>
        </p:nvSpPr>
        <p:spPr>
          <a:xfrm>
            <a:off x="160475" y="1509801"/>
            <a:ext cx="1187105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«Черный Ящик»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vs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«Объяснимость» </a:t>
            </a:r>
          </a:p>
        </p:txBody>
      </p:sp>
      <p:pic>
        <p:nvPicPr>
          <p:cNvPr id="3" name="Picture 2" descr="Machine learning and degrees of freedom – Pertinent Observations">
            <a:extLst>
              <a:ext uri="{FF2B5EF4-FFF2-40B4-BE49-F238E27FC236}">
                <a16:creationId xmlns:a16="http://schemas.microsoft.com/office/drawing/2014/main" id="{E603D413-DF51-4982-A1D3-C92AD3FF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48" y="2122355"/>
            <a:ext cx="3936855" cy="46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A871071-8602-4BE9-AA88-7C1F16D8E525}"/>
              </a:ext>
            </a:extLst>
          </p:cNvPr>
          <p:cNvSpPr/>
          <p:nvPr/>
        </p:nvSpPr>
        <p:spPr>
          <a:xfrm>
            <a:off x="5574753" y="3673949"/>
            <a:ext cx="7364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Почему меньше параметров может быть хорошей идеей: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Меньше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Меньше шума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Легче интерпретировать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Меньше вероятность переобучения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Лучшие результаты (возможно)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A275870-32FA-4856-8F82-7C66F0F90D9A}"/>
              </a:ext>
            </a:extLst>
          </p:cNvPr>
          <p:cNvSpPr/>
          <p:nvPr/>
        </p:nvSpPr>
        <p:spPr>
          <a:xfrm>
            <a:off x="5775050" y="259024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Бритва Оккама "Не следует множить сущее без необходимости"</a:t>
            </a:r>
          </a:p>
        </p:txBody>
      </p:sp>
      <p:pic>
        <p:nvPicPr>
          <p:cNvPr id="6146" name="Picture 2" descr="Ethical Skepticism - Part 5 - The Real Ockham's Razor | The Ethical Skeptic">
            <a:extLst>
              <a:ext uri="{FF2B5EF4-FFF2-40B4-BE49-F238E27FC236}">
                <a16:creationId xmlns:a16="http://schemas.microsoft.com/office/drawing/2014/main" id="{11EBABB5-B199-489C-A973-EE7059D92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" y="2815541"/>
            <a:ext cx="52578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23034 0.0053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23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Заголовок 3">
            <a:extLst>
              <a:ext uri="{FF2B5EF4-FFF2-40B4-BE49-F238E27FC236}">
                <a16:creationId xmlns:a16="http://schemas.microsoft.com/office/drawing/2014/main" id="{A12C2F3A-46FE-4BE1-9E3A-1AC72AD6FABC}"/>
              </a:ext>
            </a:extLst>
          </p:cNvPr>
          <p:cNvSpPr txBox="1">
            <a:spLocks/>
          </p:cNvSpPr>
          <p:nvPr/>
        </p:nvSpPr>
        <p:spPr>
          <a:xfrm>
            <a:off x="7824192" y="1311575"/>
            <a:ext cx="4032448" cy="845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Методы фильтрации</a:t>
            </a:r>
            <a:endParaRPr lang="ru-RU" sz="2800" dirty="0"/>
          </a:p>
        </p:txBody>
      </p:sp>
      <p:sp>
        <p:nvSpPr>
          <p:cNvPr id="34" name="Заголовок 3">
            <a:extLst>
              <a:ext uri="{FF2B5EF4-FFF2-40B4-BE49-F238E27FC236}">
                <a16:creationId xmlns:a16="http://schemas.microsoft.com/office/drawing/2014/main" id="{53292BC9-3364-49F5-98B7-8C6B03505841}"/>
              </a:ext>
            </a:extLst>
          </p:cNvPr>
          <p:cNvSpPr txBox="1">
            <a:spLocks/>
          </p:cNvSpPr>
          <p:nvPr/>
        </p:nvSpPr>
        <p:spPr>
          <a:xfrm>
            <a:off x="7320136" y="5157192"/>
            <a:ext cx="4072457" cy="1109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Wrapper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методы</a:t>
            </a:r>
            <a:endParaRPr lang="ru-RU" sz="2800" dirty="0"/>
          </a:p>
        </p:txBody>
      </p:sp>
      <p:sp>
        <p:nvSpPr>
          <p:cNvPr id="35" name="Заголовок 3">
            <a:extLst>
              <a:ext uri="{FF2B5EF4-FFF2-40B4-BE49-F238E27FC236}">
                <a16:creationId xmlns:a16="http://schemas.microsoft.com/office/drawing/2014/main" id="{3966CA66-7858-4031-817B-B99DCA92AC7E}"/>
              </a:ext>
            </a:extLst>
          </p:cNvPr>
          <p:cNvSpPr txBox="1">
            <a:spLocks/>
          </p:cNvSpPr>
          <p:nvPr/>
        </p:nvSpPr>
        <p:spPr>
          <a:xfrm>
            <a:off x="47328" y="2938678"/>
            <a:ext cx="4176464" cy="1227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Встроенные методы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196752"/>
            <a:ext cx="7277354" cy="12961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776" y="2852936"/>
            <a:ext cx="8160216" cy="12813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6" y="4725144"/>
            <a:ext cx="7128792" cy="1874256"/>
          </a:xfrm>
          <a:prstGeom prst="rect">
            <a:avLst/>
          </a:prstGeom>
        </p:spPr>
      </p:pic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11624" y="176904"/>
            <a:ext cx="761277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Отбор Значимых Параметров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9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33" grpId="0"/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631504" y="176904"/>
            <a:ext cx="972108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Регуляризация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32F88342-2EB4-4620-9923-6E7C6183E914}"/>
              </a:ext>
            </a:extLst>
          </p:cNvPr>
          <p:cNvSpPr txBox="1">
            <a:spLocks/>
          </p:cNvSpPr>
          <p:nvPr/>
        </p:nvSpPr>
        <p:spPr>
          <a:xfrm>
            <a:off x="4367808" y="1556792"/>
            <a:ext cx="4219866" cy="1583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Variance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Высокая дисперсия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Overfitting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Переобучение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2F88342-2EB4-4620-9923-6E7C6183E914}"/>
              </a:ext>
            </a:extLst>
          </p:cNvPr>
          <p:cNvSpPr txBox="1">
            <a:spLocks/>
          </p:cNvSpPr>
          <p:nvPr/>
        </p:nvSpPr>
        <p:spPr>
          <a:xfrm>
            <a:off x="5591944" y="5085184"/>
            <a:ext cx="88440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Ok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344" y="1340768"/>
            <a:ext cx="4736289" cy="187220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4232" y="1340768"/>
            <a:ext cx="3528392" cy="217671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36" y="4293096"/>
            <a:ext cx="4752528" cy="1878627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2224" y="4077072"/>
            <a:ext cx="3371997" cy="22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7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BC8CCBF-FFBE-4DD5-964D-BD54EDE39071}"/>
                  </a:ext>
                </a:extLst>
              </p:cNvPr>
              <p:cNvSpPr/>
              <p:nvPr/>
            </p:nvSpPr>
            <p:spPr>
              <a:xfrm>
                <a:off x="551384" y="1268760"/>
                <a:ext cx="11093100" cy="1021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ru-R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  <m:r>
                                <a:rPr lang="ru-R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{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BC8CCBF-FFBE-4DD5-964D-BD54EDE39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268760"/>
                <a:ext cx="11093100" cy="1021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/>
              <p:nvPr/>
            </p:nvSpPr>
            <p:spPr>
              <a:xfrm>
                <a:off x="3135600" y="3221958"/>
                <a:ext cx="5998950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600" y="3221958"/>
                <a:ext cx="5998950" cy="98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1991544" y="2492896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(L2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/>
              <p:nvPr/>
            </p:nvSpPr>
            <p:spPr>
              <a:xfrm>
                <a:off x="3071664" y="5373216"/>
                <a:ext cx="6116033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5373216"/>
                <a:ext cx="6116033" cy="987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2015104" y="455286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 (L1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631504" y="176904"/>
            <a:ext cx="972108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Регуляризация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15" grpId="0"/>
      <p:bldP spid="16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682004" y="1192572"/>
            <a:ext cx="446449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6765570" y="1216459"/>
            <a:ext cx="489397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C8C3002-68A5-4757-B540-279BA4FB3B05}"/>
              </a:ext>
            </a:extLst>
          </p:cNvPr>
          <p:cNvCxnSpPr>
            <a:cxnSpLocks/>
          </p:cNvCxnSpPr>
          <p:nvPr/>
        </p:nvCxnSpPr>
        <p:spPr>
          <a:xfrm flipV="1">
            <a:off x="1201556" y="2227976"/>
            <a:ext cx="0" cy="36841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44C2FD9-DFF4-4A53-88F3-9DBC8F299C99}"/>
              </a:ext>
            </a:extLst>
          </p:cNvPr>
          <p:cNvCxnSpPr>
            <a:cxnSpLocks/>
          </p:cNvCxnSpPr>
          <p:nvPr/>
        </p:nvCxnSpPr>
        <p:spPr>
          <a:xfrm>
            <a:off x="124827" y="4892272"/>
            <a:ext cx="554122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0FDDECC9-A0E6-4571-BF5F-E9F32418EF5D}"/>
                  </a:ext>
                </a:extLst>
              </p:cNvPr>
              <p:cNvSpPr/>
              <p:nvPr/>
            </p:nvSpPr>
            <p:spPr>
              <a:xfrm>
                <a:off x="4964302" y="4862324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0FDDECC9-A0E6-4571-BF5F-E9F32418E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302" y="4862324"/>
                <a:ext cx="6760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80B8C0A4-EF1A-4075-BDDC-3A1820598308}"/>
                  </a:ext>
                </a:extLst>
              </p:cNvPr>
              <p:cNvSpPr/>
              <p:nvPr/>
            </p:nvSpPr>
            <p:spPr>
              <a:xfrm>
                <a:off x="546278" y="2071335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80B8C0A4-EF1A-4075-BDDC-3A1820598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8" y="2071335"/>
                <a:ext cx="67601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662F511-218A-4365-8760-D94BEB468371}"/>
              </a:ext>
            </a:extLst>
          </p:cNvPr>
          <p:cNvCxnSpPr>
            <a:cxnSpLocks/>
          </p:cNvCxnSpPr>
          <p:nvPr/>
        </p:nvCxnSpPr>
        <p:spPr>
          <a:xfrm flipV="1">
            <a:off x="7172729" y="2204864"/>
            <a:ext cx="0" cy="36841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746368C5-D7EC-40C3-9C6D-53201CFFC3C2}"/>
              </a:ext>
            </a:extLst>
          </p:cNvPr>
          <p:cNvCxnSpPr>
            <a:cxnSpLocks/>
          </p:cNvCxnSpPr>
          <p:nvPr/>
        </p:nvCxnSpPr>
        <p:spPr>
          <a:xfrm>
            <a:off x="6096000" y="4869160"/>
            <a:ext cx="554122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D84443D2-B0F4-4033-84E5-CD442F6B5AF3}"/>
                  </a:ext>
                </a:extLst>
              </p:cNvPr>
              <p:cNvSpPr/>
              <p:nvPr/>
            </p:nvSpPr>
            <p:spPr>
              <a:xfrm>
                <a:off x="10983529" y="5021889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D84443D2-B0F4-4033-84E5-CD442F6B5A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529" y="5021889"/>
                <a:ext cx="67601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B04A2E0-D9FE-464E-9A4A-3F270A76F773}"/>
                  </a:ext>
                </a:extLst>
              </p:cNvPr>
              <p:cNvSpPr/>
              <p:nvPr/>
            </p:nvSpPr>
            <p:spPr>
              <a:xfrm>
                <a:off x="6570939" y="2091433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B04A2E0-D9FE-464E-9A4A-3F270A76F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939" y="2091433"/>
                <a:ext cx="67601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CE99385-802D-41FA-88C8-6DEE0594D87A}"/>
                  </a:ext>
                </a:extLst>
              </p:cNvPr>
              <p:cNvSpPr/>
              <p:nvPr/>
            </p:nvSpPr>
            <p:spPr>
              <a:xfrm>
                <a:off x="7479505" y="5484874"/>
                <a:ext cx="36923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&lt;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DCE99385-802D-41FA-88C8-6DEE0594D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05" y="5484874"/>
                <a:ext cx="36923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C5B543C3-E5A1-45A5-B753-B1795872A150}"/>
                  </a:ext>
                </a:extLst>
              </p:cNvPr>
              <p:cNvSpPr/>
              <p:nvPr/>
            </p:nvSpPr>
            <p:spPr>
              <a:xfrm>
                <a:off x="2019198" y="5318882"/>
                <a:ext cx="3692376" cy="53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&lt;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C5B543C3-E5A1-45A5-B753-B1795872A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98" y="5318882"/>
                <a:ext cx="3692376" cy="5316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Овал 43">
            <a:extLst>
              <a:ext uri="{FF2B5EF4-FFF2-40B4-BE49-F238E27FC236}">
                <a16:creationId xmlns:a16="http://schemas.microsoft.com/office/drawing/2014/main" id="{AE7004D5-8D5B-4F46-B738-7D981404BE4E}"/>
              </a:ext>
            </a:extLst>
          </p:cNvPr>
          <p:cNvSpPr/>
          <p:nvPr/>
        </p:nvSpPr>
        <p:spPr>
          <a:xfrm rot="20358207">
            <a:off x="7577225" y="3271275"/>
            <a:ext cx="3647440" cy="21209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5134078-1AE0-482B-A0FC-54234F6211E5}"/>
              </a:ext>
            </a:extLst>
          </p:cNvPr>
          <p:cNvSpPr/>
          <p:nvPr/>
        </p:nvSpPr>
        <p:spPr>
          <a:xfrm rot="20557770">
            <a:off x="8270010" y="3632590"/>
            <a:ext cx="2289175" cy="124142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F2E4FEC-3428-4945-A87A-63D77EECC26B}"/>
              </a:ext>
            </a:extLst>
          </p:cNvPr>
          <p:cNvSpPr/>
          <p:nvPr/>
        </p:nvSpPr>
        <p:spPr>
          <a:xfrm rot="20354850">
            <a:off x="8846590" y="3853570"/>
            <a:ext cx="1148080" cy="8350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47" name="5-конечная звезда 46"/>
          <p:cNvSpPr/>
          <p:nvPr/>
        </p:nvSpPr>
        <p:spPr>
          <a:xfrm>
            <a:off x="9264352" y="4063326"/>
            <a:ext cx="266700" cy="27622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314FD337-55E4-4C2E-893A-834B09468D48}"/>
              </a:ext>
            </a:extLst>
          </p:cNvPr>
          <p:cNvSpPr/>
          <p:nvPr/>
        </p:nvSpPr>
        <p:spPr>
          <a:xfrm rot="2652682">
            <a:off x="6606310" y="4310135"/>
            <a:ext cx="1151890" cy="115189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14FD337-55E4-4C2E-893A-834B09468D48}"/>
              </a:ext>
            </a:extLst>
          </p:cNvPr>
          <p:cNvSpPr/>
          <p:nvPr/>
        </p:nvSpPr>
        <p:spPr>
          <a:xfrm rot="2652682">
            <a:off x="6813320" y="4526035"/>
            <a:ext cx="719455" cy="719455"/>
          </a:xfrm>
          <a:prstGeom prst="rect">
            <a:avLst/>
          </a:prstGeom>
          <a:noFill/>
          <a:ln w="57150">
            <a:solidFill>
              <a:srgbClr val="B02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7534680" y="4742570"/>
            <a:ext cx="215900" cy="215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A95EF161-38DF-45EA-9E69-DC5B94387B3F}"/>
              </a:ext>
            </a:extLst>
          </p:cNvPr>
          <p:cNvSpPr/>
          <p:nvPr/>
        </p:nvSpPr>
        <p:spPr>
          <a:xfrm>
            <a:off x="448765" y="4119857"/>
            <a:ext cx="1544955" cy="154495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AE7004D5-8D5B-4F46-B738-7D981404BE4E}"/>
              </a:ext>
            </a:extLst>
          </p:cNvPr>
          <p:cNvSpPr/>
          <p:nvPr/>
        </p:nvSpPr>
        <p:spPr>
          <a:xfrm rot="20358207">
            <a:off x="1576525" y="3042262"/>
            <a:ext cx="3647440" cy="21209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05134078-1AE0-482B-A0FC-54234F6211E5}"/>
              </a:ext>
            </a:extLst>
          </p:cNvPr>
          <p:cNvSpPr/>
          <p:nvPr/>
        </p:nvSpPr>
        <p:spPr>
          <a:xfrm rot="20557770">
            <a:off x="2268675" y="3454377"/>
            <a:ext cx="2289175" cy="124142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EF2E4FEC-3428-4945-A87A-63D77EECC26B}"/>
              </a:ext>
            </a:extLst>
          </p:cNvPr>
          <p:cNvSpPr/>
          <p:nvPr/>
        </p:nvSpPr>
        <p:spPr>
          <a:xfrm rot="20566705">
            <a:off x="2811600" y="3675357"/>
            <a:ext cx="1148080" cy="8350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72" name="5-конечная звезда 71"/>
          <p:cNvSpPr/>
          <p:nvPr/>
        </p:nvSpPr>
        <p:spPr>
          <a:xfrm>
            <a:off x="3217780" y="3884160"/>
            <a:ext cx="266700" cy="27622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A95EF161-38DF-45EA-9E69-DC5B94387B3F}"/>
              </a:ext>
            </a:extLst>
          </p:cNvPr>
          <p:cNvSpPr/>
          <p:nvPr/>
        </p:nvSpPr>
        <p:spPr>
          <a:xfrm>
            <a:off x="720545" y="4412592"/>
            <a:ext cx="970915" cy="97155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1549220" y="4593567"/>
            <a:ext cx="215900" cy="215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3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631504" y="176904"/>
            <a:ext cx="972108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Регуляризация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2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8" grpId="0"/>
      <p:bldP spid="26" grpId="0"/>
      <p:bldP spid="27" grpId="0"/>
      <p:bldP spid="54" grpId="0"/>
      <p:bldP spid="55" grpId="0"/>
      <p:bldP spid="61" grpId="0"/>
      <p:bldP spid="62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983432" y="1340768"/>
            <a:ext cx="446449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6888088" y="1340768"/>
            <a:ext cx="489397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6080" y="2276872"/>
            <a:ext cx="4801707" cy="208823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2184" y="4365104"/>
            <a:ext cx="2880705" cy="188004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92" y="2204864"/>
            <a:ext cx="4967283" cy="216024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7528" y="4365104"/>
            <a:ext cx="2880320" cy="1879788"/>
          </a:xfrm>
          <a:prstGeom prst="rect">
            <a:avLst/>
          </a:prstGeom>
        </p:spPr>
      </p:pic>
      <p:sp>
        <p:nvSpPr>
          <p:cNvPr id="1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631504" y="176904"/>
            <a:ext cx="972108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Регуляризация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495600" y="188640"/>
            <a:ext cx="7828802" cy="520826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Деревья Решений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472C1DE-5ED7-4003-8C5B-520CD2CFEE80}"/>
              </a:ext>
            </a:extLst>
          </p:cNvPr>
          <p:cNvSpPr/>
          <p:nvPr/>
        </p:nvSpPr>
        <p:spPr>
          <a:xfrm>
            <a:off x="839416" y="4725144"/>
            <a:ext cx="117739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Значимость Параметра ~ коэффициент Джини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1DA849B-8285-4755-B6B2-BD9F86252E78}"/>
              </a:ext>
            </a:extLst>
          </p:cNvPr>
          <p:cNvSpPr/>
          <p:nvPr/>
        </p:nvSpPr>
        <p:spPr>
          <a:xfrm>
            <a:off x="839416" y="5473005"/>
            <a:ext cx="108404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Деревья решений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ансамбля: </a:t>
            </a:r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Случайный Лес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</a:p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</a:t>
            </a:r>
            <a:r>
              <a:rPr lang="en-US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Gradient Boosting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AdaBoost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C94E91C5-8461-437D-B945-758C2EEBAB67}"/>
              </a:ext>
            </a:extLst>
          </p:cNvPr>
          <p:cNvSpPr/>
          <p:nvPr/>
        </p:nvSpPr>
        <p:spPr>
          <a:xfrm>
            <a:off x="8889800" y="1194118"/>
            <a:ext cx="1833269" cy="82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Балл ЕГЭ</a:t>
            </a:r>
          </a:p>
          <a:p>
            <a:pPr algn="ctr"/>
            <a:r>
              <a:rPr lang="ru-RU" sz="2400" dirty="0"/>
              <a:t> </a:t>
            </a:r>
            <a:r>
              <a:rPr lang="en-US" sz="2400" dirty="0"/>
              <a:t>&gt; 75</a:t>
            </a:r>
            <a:endParaRPr lang="ru-RU" sz="2400" dirty="0"/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A111CFFE-4212-4574-9906-96E5F4DB9EB2}"/>
              </a:ext>
            </a:extLst>
          </p:cNvPr>
          <p:cNvSpPr/>
          <p:nvPr/>
        </p:nvSpPr>
        <p:spPr>
          <a:xfrm>
            <a:off x="7939246" y="2523714"/>
            <a:ext cx="1720957" cy="1135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|935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|436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5B39DFC9-11C2-4990-8D93-68A103000E6F}"/>
              </a:ext>
            </a:extLst>
          </p:cNvPr>
          <p:cNvSpPr/>
          <p:nvPr/>
        </p:nvSpPr>
        <p:spPr>
          <a:xfrm>
            <a:off x="10090063" y="2523714"/>
            <a:ext cx="1707952" cy="1144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|159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|381</a:t>
            </a:r>
            <a:endParaRPr lang="ru-RU" sz="2400" dirty="0"/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56632B31-7496-4595-A4D1-37BDE1EBB78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8799725" y="2021857"/>
            <a:ext cx="1006710" cy="5018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3FB87AB5-92C0-40F5-B769-C36CB2C18AE1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>
            <a:off x="9806435" y="2021857"/>
            <a:ext cx="1137604" cy="5018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563C393-D282-4C19-A52D-4F5C88FEC45B}"/>
              </a:ext>
            </a:extLst>
          </p:cNvPr>
          <p:cNvSpPr txBox="1"/>
          <p:nvPr/>
        </p:nvSpPr>
        <p:spPr>
          <a:xfrm>
            <a:off x="8220137" y="1909664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206A70-0835-4672-BCA1-F782DA19245A}"/>
              </a:ext>
            </a:extLst>
          </p:cNvPr>
          <p:cNvSpPr txBox="1"/>
          <p:nvPr/>
        </p:nvSpPr>
        <p:spPr>
          <a:xfrm>
            <a:off x="10769466" y="1879413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3A2290CF-732F-4CE0-B9F9-ED37E3E17422}"/>
              </a:ext>
            </a:extLst>
          </p:cNvPr>
          <p:cNvSpPr/>
          <p:nvPr/>
        </p:nvSpPr>
        <p:spPr>
          <a:xfrm>
            <a:off x="1329486" y="1293220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Пол М</a:t>
            </a:r>
          </a:p>
        </p:txBody>
      </p:sp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D42F7141-1D0E-48A1-AAE3-4943346A7673}"/>
              </a:ext>
            </a:extLst>
          </p:cNvPr>
          <p:cNvSpPr/>
          <p:nvPr/>
        </p:nvSpPr>
        <p:spPr>
          <a:xfrm>
            <a:off x="368983" y="2420888"/>
            <a:ext cx="1628329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1536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245</a:t>
            </a:r>
          </a:p>
          <a:p>
            <a:pPr algn="ctr"/>
            <a:endParaRPr lang="ru-RU" sz="2400" dirty="0"/>
          </a:p>
        </p:txBody>
      </p: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698F9D65-C903-4F06-87F8-C8F5A027206F}"/>
              </a:ext>
            </a:extLst>
          </p:cNvPr>
          <p:cNvSpPr/>
          <p:nvPr/>
        </p:nvSpPr>
        <p:spPr>
          <a:xfrm>
            <a:off x="2182180" y="2411675"/>
            <a:ext cx="1875179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</a:t>
            </a:r>
            <a:r>
              <a:rPr lang="ru-RU" sz="2400" dirty="0"/>
              <a:t>239</a:t>
            </a:r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</a:t>
            </a:r>
            <a:r>
              <a:rPr lang="ru-RU" sz="2400" dirty="0"/>
              <a:t>1234</a:t>
            </a:r>
          </a:p>
        </p:txBody>
      </p: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8148D274-240D-405B-8FB9-502CAB46EAE3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flipH="1">
            <a:off x="1183148" y="1881286"/>
            <a:ext cx="1037741" cy="5396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D9F3383D-1996-450A-81CE-5099FD0FD601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2220889" y="1881286"/>
            <a:ext cx="898881" cy="5303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294EAF9D-2D62-44C3-B9C8-53B24BB989AC}"/>
              </a:ext>
            </a:extLst>
          </p:cNvPr>
          <p:cNvSpPr/>
          <p:nvPr/>
        </p:nvSpPr>
        <p:spPr>
          <a:xfrm>
            <a:off x="5112317" y="1222424"/>
            <a:ext cx="1798380" cy="73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400" dirty="0"/>
              <a:t>Живет в общежитии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781410CE-D94C-4C09-B0D2-2ED461EEEC9E}"/>
              </a:ext>
            </a:extLst>
          </p:cNvPr>
          <p:cNvSpPr/>
          <p:nvPr/>
        </p:nvSpPr>
        <p:spPr>
          <a:xfrm>
            <a:off x="4295800" y="2420888"/>
            <a:ext cx="1539790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|135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|949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49B777F0-ECD2-492D-858E-44C72DDFABBC}"/>
              </a:ext>
            </a:extLst>
          </p:cNvPr>
          <p:cNvSpPr/>
          <p:nvPr/>
        </p:nvSpPr>
        <p:spPr>
          <a:xfrm>
            <a:off x="6020458" y="2411674"/>
            <a:ext cx="1716916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Отчислен</a:t>
            </a:r>
          </a:p>
          <a:p>
            <a:pPr algn="ctr"/>
            <a:r>
              <a:rPr lang="ru-RU" sz="2400" dirty="0"/>
              <a:t>Да</a:t>
            </a:r>
            <a:r>
              <a:rPr lang="en-US" sz="2400" dirty="0"/>
              <a:t>|545</a:t>
            </a:r>
            <a:endParaRPr lang="ru-RU" sz="2400" dirty="0"/>
          </a:p>
          <a:p>
            <a:pPr algn="ctr"/>
            <a:r>
              <a:rPr lang="ru-RU" sz="2400" dirty="0"/>
              <a:t>Нет</a:t>
            </a:r>
            <a:r>
              <a:rPr lang="en-US" sz="2400" dirty="0"/>
              <a:t> |499</a:t>
            </a:r>
            <a:endParaRPr lang="ru-RU" sz="2400" dirty="0"/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4CB44CE-F937-45B7-889C-9C545388212D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 flipH="1">
            <a:off x="5065695" y="1956461"/>
            <a:ext cx="945812" cy="46442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74D93031-DB5E-4E2B-97AC-B56DB37E9D5F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6011507" y="1956461"/>
            <a:ext cx="867409" cy="4552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B3A6C57-6119-4037-A42B-01D6832550E1}"/>
              </a:ext>
            </a:extLst>
          </p:cNvPr>
          <p:cNvSpPr txBox="1"/>
          <p:nvPr/>
        </p:nvSpPr>
        <p:spPr>
          <a:xfrm>
            <a:off x="875002" y="1809308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94B8DA-A72B-4496-99B3-1CA675D6C9AC}"/>
              </a:ext>
            </a:extLst>
          </p:cNvPr>
          <p:cNvSpPr txBox="1"/>
          <p:nvPr/>
        </p:nvSpPr>
        <p:spPr>
          <a:xfrm>
            <a:off x="2830253" y="1825709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270FEB-CFC5-4068-9FBD-CDD647D6D583}"/>
              </a:ext>
            </a:extLst>
          </p:cNvPr>
          <p:cNvSpPr txBox="1"/>
          <p:nvPr/>
        </p:nvSpPr>
        <p:spPr>
          <a:xfrm>
            <a:off x="4329398" y="1814660"/>
            <a:ext cx="7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DCD453-ACDF-47B1-B8E5-FB7FC189F462}"/>
              </a:ext>
            </a:extLst>
          </p:cNvPr>
          <p:cNvSpPr txBox="1"/>
          <p:nvPr/>
        </p:nvSpPr>
        <p:spPr>
          <a:xfrm>
            <a:off x="6910697" y="1782668"/>
            <a:ext cx="1028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Нет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D6A0394C-32D5-46E9-875A-167F93BF8BEC}"/>
                  </a:ext>
                </a:extLst>
              </p:cNvPr>
              <p:cNvSpPr/>
              <p:nvPr/>
            </p:nvSpPr>
            <p:spPr>
              <a:xfrm>
                <a:off x="499324" y="3543972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0.237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D6A0394C-32D5-46E9-875A-167F93BF8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24" y="3543972"/>
                <a:ext cx="16034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BEB70BEE-A18B-48F8-BB81-613D5CB6EE07}"/>
                  </a:ext>
                </a:extLst>
              </p:cNvPr>
              <p:cNvSpPr/>
              <p:nvPr/>
            </p:nvSpPr>
            <p:spPr>
              <a:xfrm>
                <a:off x="2128556" y="3549769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0.27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BEB70BEE-A18B-48F8-BB81-613D5CB6E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556" y="3549769"/>
                <a:ext cx="160345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03D74714-0DC0-41B0-BE36-6BDC2289A0E9}"/>
                  </a:ext>
                </a:extLst>
              </p:cNvPr>
              <p:cNvSpPr/>
              <p:nvPr/>
            </p:nvSpPr>
            <p:spPr>
              <a:xfrm>
                <a:off x="1313940" y="3975977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0.252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03D74714-0DC0-41B0-BE36-6BDC2289A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940" y="3975977"/>
                <a:ext cx="16034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B2757310-74F6-48B0-9EC2-1D540E66F49F}"/>
                  </a:ext>
                </a:extLst>
              </p:cNvPr>
              <p:cNvSpPr/>
              <p:nvPr/>
            </p:nvSpPr>
            <p:spPr>
              <a:xfrm>
                <a:off x="4306478" y="3642008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B2757310-74F6-48B0-9EC2-1D540E66F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478" y="3642008"/>
                <a:ext cx="160345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19D33881-620B-4021-838D-9B641131751E}"/>
                  </a:ext>
                </a:extLst>
              </p:cNvPr>
              <p:cNvSpPr/>
              <p:nvPr/>
            </p:nvSpPr>
            <p:spPr>
              <a:xfrm>
                <a:off x="5987690" y="3656911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499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19D33881-620B-4021-838D-9B6411317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690" y="3656911"/>
                <a:ext cx="160345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85CFC894-9FB9-4B12-9203-562FDD871C03}"/>
                  </a:ext>
                </a:extLst>
              </p:cNvPr>
              <p:cNvSpPr/>
              <p:nvPr/>
            </p:nvSpPr>
            <p:spPr>
              <a:xfrm>
                <a:off x="5197972" y="4001106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0.355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85CFC894-9FB9-4B12-9203-562FDD871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972" y="4001106"/>
                <a:ext cx="160345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D0C3AAB2-7892-4CCC-91F5-60329B1C4D16}"/>
                  </a:ext>
                </a:extLst>
              </p:cNvPr>
              <p:cNvSpPr/>
              <p:nvPr/>
            </p:nvSpPr>
            <p:spPr>
              <a:xfrm>
                <a:off x="8154933" y="3650143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433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D0C3AAB2-7892-4CCC-91F5-60329B1C4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33" y="3650143"/>
                <a:ext cx="160345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875675BD-1161-480D-BDB6-FC4AC3D2DC1B}"/>
                  </a:ext>
                </a:extLst>
              </p:cNvPr>
              <p:cNvSpPr/>
              <p:nvPr/>
            </p:nvSpPr>
            <p:spPr>
              <a:xfrm>
                <a:off x="10020974" y="3671489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415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875675BD-1161-480D-BDB6-FC4AC3D2D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974" y="3671489"/>
                <a:ext cx="160345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4F400D45-905A-415A-B379-111D84BFD0B9}"/>
                  </a:ext>
                </a:extLst>
              </p:cNvPr>
              <p:cNvSpPr/>
              <p:nvPr/>
            </p:nvSpPr>
            <p:spPr>
              <a:xfrm>
                <a:off x="9214122" y="4066355"/>
                <a:ext cx="1603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u-RU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0.428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4F400D45-905A-415A-B379-111D84BFD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122" y="4066355"/>
                <a:ext cx="160345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Овал 89">
            <a:extLst>
              <a:ext uri="{FF2B5EF4-FFF2-40B4-BE49-F238E27FC236}">
                <a16:creationId xmlns:a16="http://schemas.microsoft.com/office/drawing/2014/main" id="{09C25650-B65F-41F6-BC0C-A8E0DFBBF3FF}"/>
              </a:ext>
            </a:extLst>
          </p:cNvPr>
          <p:cNvSpPr/>
          <p:nvPr/>
        </p:nvSpPr>
        <p:spPr>
          <a:xfrm>
            <a:off x="368983" y="3436374"/>
            <a:ext cx="3503508" cy="9958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5263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8" grpId="0"/>
      <p:bldP spid="59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1" y="176904"/>
            <a:ext cx="8091919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691881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0" y="278092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Отбор Значимых Параметров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F69C8E-6F21-453D-B1D5-A5FFF5EF9F47}"/>
              </a:ext>
            </a:extLst>
          </p:cNvPr>
          <p:cNvSpPr/>
          <p:nvPr/>
        </p:nvSpPr>
        <p:spPr>
          <a:xfrm>
            <a:off x="263352" y="3356992"/>
            <a:ext cx="120842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фильтрации</a:t>
            </a:r>
          </a:p>
          <a:p>
            <a:pPr lvl="1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недостающие данные, дисперсия, корреляция, статистика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уменьшение размерности</a:t>
            </a:r>
          </a:p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Wrapper </a:t>
            </a:r>
            <a:r>
              <a:rPr lang="en-US" sz="24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Жадный поиск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прямой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обратный</a:t>
            </a:r>
            <a:endParaRPr lang="en-US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4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Встроенные методы</a:t>
            </a:r>
          </a:p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основанные на деревьях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0" y="1052736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Конструирование Параметров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983432" y="1628800"/>
            <a:ext cx="5165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Specific</a:t>
            </a:r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Knowledge</a:t>
            </a:r>
            <a:endParaRPr lang="ru-RU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11424" y="2132856"/>
            <a:ext cx="48335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Exploratory</a:t>
            </a:r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ru-RU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Конструирование Параметров</a:t>
            </a:r>
          </a:p>
          <a:p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Отбор Значимых Параметров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992888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 Параметры.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11A2-3190-48F8-8735-CC4C8A614724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8B152339-AA49-4910-A987-702557E55544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</a:t>
            </a:r>
            <a:r>
              <a:rPr lang="en-US" sz="2400" spc="-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Sber</a:t>
            </a:r>
            <a:r>
              <a:rPr lang="en-US" sz="2400" spc="-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spc="-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 ДПО :)</a:t>
            </a:r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B283A49-32AC-4B33-8A5B-970C45FBD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980728"/>
            <a:ext cx="8742495" cy="49704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359DDA-094D-45F4-ABB0-A5A16BEBFFEE}"/>
              </a:ext>
            </a:extLst>
          </p:cNvPr>
          <p:cNvSpPr txBox="1"/>
          <p:nvPr/>
        </p:nvSpPr>
        <p:spPr>
          <a:xfrm>
            <a:off x="1343472" y="5949280"/>
            <a:ext cx="9886648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AutoML</a:t>
            </a:r>
            <a:r>
              <a:rPr lang="ru-RU" dirty="0">
                <a:solidFill>
                  <a:schemeClr val="bg1"/>
                </a:solidFill>
              </a:rPr>
              <a:t> и перспективные методы ИИ, спикер Савченко Максим/Рыжков Александр</a:t>
            </a:r>
          </a:p>
          <a:p>
            <a:r>
              <a:rPr lang="ru-RU" dirty="0">
                <a:solidFill>
                  <a:schemeClr val="bg1"/>
                </a:solidFill>
              </a:rPr>
              <a:t>Летняя Цифровая Школа Сбербанка</a:t>
            </a:r>
          </a:p>
        </p:txBody>
      </p:sp>
    </p:spTree>
    <p:extLst>
      <p:ext uri="{BB962C8B-B14F-4D97-AF65-F5344CB8AC3E}">
        <p14:creationId xmlns:p14="http://schemas.microsoft.com/office/powerpoint/2010/main" val="10394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884919" y="1700808"/>
            <a:ext cx="76328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Конструирование Параметров</a:t>
            </a:r>
          </a:p>
          <a:p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Отбор Значимых Параметров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11624" y="176904"/>
            <a:ext cx="761277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9EC51389-B98F-4EE3-981B-774A86B5C2D9}"/>
                  </a:ext>
                </a:extLst>
              </p:cNvPr>
              <p:cNvSpPr/>
              <p:nvPr/>
            </p:nvSpPr>
            <p:spPr>
              <a:xfrm>
                <a:off x="379846" y="2429532"/>
                <a:ext cx="350095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𝑋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𝐵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9EC51389-B98F-4EE3-981B-774A86B5C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46" y="2429532"/>
                <a:ext cx="350095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1CE8A01B-C96A-4F2E-A73E-2123F0813921}"/>
                  </a:ext>
                </a:extLst>
              </p:cNvPr>
              <p:cNvSpPr/>
              <p:nvPr/>
            </p:nvSpPr>
            <p:spPr>
              <a:xfrm>
                <a:off x="357069" y="1752934"/>
                <a:ext cx="18567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1CE8A01B-C96A-4F2E-A73E-2123F0813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69" y="1752934"/>
                <a:ext cx="185679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906BCA7-EBC1-41DF-94D5-63B2B7BCF7D1}"/>
                  </a:ext>
                </a:extLst>
              </p:cNvPr>
              <p:cNvSpPr/>
              <p:nvPr/>
            </p:nvSpPr>
            <p:spPr>
              <a:xfrm>
                <a:off x="2109664" y="1699369"/>
                <a:ext cx="179863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906BCA7-EBC1-41DF-94D5-63B2B7BCF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664" y="1699369"/>
                <a:ext cx="179863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57AEE66D-9853-4C43-86E8-84B4E7A45687}"/>
                  </a:ext>
                </a:extLst>
              </p:cNvPr>
              <p:cNvSpPr/>
              <p:nvPr/>
            </p:nvSpPr>
            <p:spPr>
              <a:xfrm>
                <a:off x="462741" y="3430975"/>
                <a:ext cx="46767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𝐵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веса признаков</a:t>
                </a:r>
                <a:endParaRPr lang="ru-RU" sz="3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57AEE66D-9853-4C43-86E8-84B4E7A456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41" y="3430975"/>
                <a:ext cx="4676793" cy="646331"/>
              </a:xfrm>
              <a:prstGeom prst="rect">
                <a:avLst/>
              </a:prstGeom>
              <a:blipFill>
                <a:blip r:embed="rId7"/>
                <a:stretch>
                  <a:fillRect t="-15094" r="-1043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E11CF07C-EDAA-4A19-9D85-15E8DE76F828}"/>
                  </a:ext>
                </a:extLst>
              </p:cNvPr>
              <p:cNvSpPr/>
              <p:nvPr/>
            </p:nvSpPr>
            <p:spPr>
              <a:xfrm>
                <a:off x="437808" y="4005064"/>
                <a:ext cx="56263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-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смещение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(</a:t>
                </a:r>
                <a:r>
                  <a:rPr lang="es-ES" sz="2400" dirty="0">
                    <a:solidFill>
                      <a:srgbClr val="D4D4D4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intercept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</a:t>
                </a:r>
                <a:endParaRPr lang="ru-RU" sz="3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E11CF07C-EDAA-4A19-9D85-15E8DE76F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08" y="4005064"/>
                <a:ext cx="5626348" cy="646331"/>
              </a:xfrm>
              <a:prstGeom prst="rect">
                <a:avLst/>
              </a:prstGeom>
              <a:blipFill>
                <a:blip r:embed="rId8"/>
                <a:stretch>
                  <a:fillRect t="-15094" r="-975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4E7F65A-C675-44B7-AEA3-1669825447EF}"/>
              </a:ext>
            </a:extLst>
          </p:cNvPr>
          <p:cNvSpPr txBox="1"/>
          <p:nvPr/>
        </p:nvSpPr>
        <p:spPr>
          <a:xfrm>
            <a:off x="5524047" y="1699369"/>
            <a:ext cx="6242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Более одной переменной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7DA069-8AA1-4ADD-A666-0F9A6FF56B3B}"/>
              </a:ext>
            </a:extLst>
          </p:cNvPr>
          <p:cNvSpPr txBox="1"/>
          <p:nvPr/>
        </p:nvSpPr>
        <p:spPr>
          <a:xfrm>
            <a:off x="5414818" y="2691142"/>
            <a:ext cx="6835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Полиномиальная регрессия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ED13B-ACBB-4147-9F8E-F359C8569DA2}"/>
              </a:ext>
            </a:extLst>
          </p:cNvPr>
          <p:cNvSpPr txBox="1"/>
          <p:nvPr/>
        </p:nvSpPr>
        <p:spPr>
          <a:xfrm>
            <a:off x="5300429" y="3614670"/>
            <a:ext cx="6123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Нелинейная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D86A5A-861E-42F1-991C-F3B2E24C46E2}"/>
                  </a:ext>
                </a:extLst>
              </p:cNvPr>
              <p:cNvSpPr txBox="1"/>
              <p:nvPr/>
            </p:nvSpPr>
            <p:spPr>
              <a:xfrm>
                <a:off x="6650434" y="4117131"/>
                <a:ext cx="45200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𝑔</m:t>
                      </m:r>
                      <m:r>
                        <a:rPr lang="en-US" sz="28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)+…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𝑔</m:t>
                      </m:r>
                      <m:r>
                        <a:rPr lang="en-US" sz="28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𝑚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); </m:t>
                      </m:r>
                    </m:oMath>
                  </m:oMathPara>
                </a14:m>
                <a:endParaRPr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D86A5A-861E-42F1-991C-F3B2E24C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434" y="4117131"/>
                <a:ext cx="452008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11FA88E-BC53-45E0-B521-BACFD0619800}"/>
                  </a:ext>
                </a:extLst>
              </p:cNvPr>
              <p:cNvSpPr/>
              <p:nvPr/>
            </p:nvSpPr>
            <p:spPr>
              <a:xfrm>
                <a:off x="5884402" y="4750306"/>
                <a:ext cx="622567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может быть любая функция</a:t>
                </a:r>
                <a:endPara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𝑠𝑖𝑛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cos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exp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, …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11FA88E-BC53-45E0-B521-BACFD06198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402" y="4750306"/>
                <a:ext cx="6225679" cy="954107"/>
              </a:xfrm>
              <a:prstGeom prst="rect">
                <a:avLst/>
              </a:prstGeom>
              <a:blipFill>
                <a:blip r:embed="rId10"/>
                <a:stretch>
                  <a:fillRect t="-7006" r="-1663" b="-159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761356-3958-440B-95BC-4864833867AE}"/>
                  </a:ext>
                </a:extLst>
              </p:cNvPr>
              <p:cNvSpPr txBox="1"/>
              <p:nvPr/>
            </p:nvSpPr>
            <p:spPr>
              <a:xfrm>
                <a:off x="6499763" y="2167922"/>
                <a:ext cx="4665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+…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𝑡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; </m:t>
                      </m:r>
                    </m:oMath>
                  </m:oMathPara>
                </a14:m>
                <a:endParaRPr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761356-3958-440B-95BC-486483386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763" y="2167922"/>
                <a:ext cx="466563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39CFF-501D-4E2A-A546-D88C6A2D6346}"/>
                  </a:ext>
                </a:extLst>
              </p:cNvPr>
              <p:cNvSpPr txBox="1"/>
              <p:nvPr/>
            </p:nvSpPr>
            <p:spPr>
              <a:xfrm>
                <a:off x="6411388" y="3144312"/>
                <a:ext cx="5788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+…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; </m:t>
                      </m:r>
                    </m:oMath>
                  </m:oMathPara>
                </a14:m>
                <a:endParaRPr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39CFF-501D-4E2A-A546-D88C6A2D6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388" y="3144312"/>
                <a:ext cx="57881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7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711624" y="176904"/>
            <a:ext cx="761277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 Опорных Векторов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12D9A9E-8B71-420B-BD32-735C7E86C264}"/>
                  </a:ext>
                </a:extLst>
              </p:cNvPr>
              <p:cNvSpPr/>
              <p:nvPr/>
            </p:nvSpPr>
            <p:spPr>
              <a:xfrm>
                <a:off x="407368" y="2492896"/>
                <a:ext cx="4581319" cy="634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=({</m:t>
                      </m:r>
                      <m:r>
                        <m:rPr>
                          <m:nor/>
                        </m:rPr>
                        <a:rPr lang="en-US" sz="3600" b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600" b="0" i="0" baseline="30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ru-RU" sz="36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F12D9A9E-8B71-420B-BD32-735C7E86C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492896"/>
                <a:ext cx="4581319" cy="63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9E3C161-7684-4B6B-84DD-C36E48EBFFC3}"/>
              </a:ext>
            </a:extLst>
          </p:cNvPr>
          <p:cNvSpPr/>
          <p:nvPr/>
        </p:nvSpPr>
        <p:spPr>
          <a:xfrm>
            <a:off x="911424" y="1700808"/>
            <a:ext cx="5732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Полиномиальное ядро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FCD4F60-2987-4F35-AE9F-0760BAF0DCE4}"/>
                  </a:ext>
                </a:extLst>
              </p:cNvPr>
              <p:cNvSpPr/>
              <p:nvPr/>
            </p:nvSpPr>
            <p:spPr>
              <a:xfrm>
                <a:off x="4943872" y="2492896"/>
                <a:ext cx="525658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); </m:t>
                      </m:r>
                      <m:r>
                        <a:rPr lang="en-US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2</m:t>
                      </m:r>
                    </m:oMath>
                  </m:oMathPara>
                </a14:m>
                <a:endParaRPr lang="ru-RU" sz="36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FCD4F60-2987-4F35-AE9F-0760BAF0D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72" y="2492896"/>
                <a:ext cx="525658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0791782D-0D26-494B-A5B2-E8CDCFC93147}"/>
                  </a:ext>
                </a:extLst>
              </p:cNvPr>
              <p:cNvSpPr/>
              <p:nvPr/>
            </p:nvSpPr>
            <p:spPr>
              <a:xfrm>
                <a:off x="1127448" y="3068960"/>
                <a:ext cx="7583166" cy="636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sSub>
                      <m:sSub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0791782D-0D26-494B-A5B2-E8CDCFC93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3068960"/>
                <a:ext cx="7583166" cy="6364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/>
              <p:nvPr/>
            </p:nvSpPr>
            <p:spPr>
              <a:xfrm>
                <a:off x="551384" y="1124744"/>
                <a:ext cx="43495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,</a:t>
                </a:r>
                <a:r>
                  <a:rPr lang="el-GR" sz="3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}</a:t>
                </a:r>
                <a:endParaRPr lang="ru-RU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03387C9-B982-4BB6-8973-C6B527346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124744"/>
                <a:ext cx="4349524" cy="584775"/>
              </a:xfrm>
              <a:prstGeom prst="rect">
                <a:avLst/>
              </a:prstGeom>
              <a:blipFill>
                <a:blip r:embed="rId7"/>
                <a:stretch>
                  <a:fillRect t="-12632" r="-2661" b="-3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/>
              <p:nvPr/>
            </p:nvSpPr>
            <p:spPr>
              <a:xfrm>
                <a:off x="407368" y="4509120"/>
                <a:ext cx="6616106" cy="583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ru-RU" sz="32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sz="3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sz="32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509120"/>
                <a:ext cx="6616106" cy="5833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/>
              <p:nvPr/>
            </p:nvSpPr>
            <p:spPr>
              <a:xfrm>
                <a:off x="551384" y="5661248"/>
                <a:ext cx="4968283" cy="574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}+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3200" baseline="300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18B821AF-361B-4A68-9EBE-A1AE7F16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5661248"/>
                <a:ext cx="4968283" cy="5740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50751E0-F1FD-491D-ABB5-0D9BE8FCFE11}"/>
              </a:ext>
            </a:extLst>
          </p:cNvPr>
          <p:cNvSpPr/>
          <p:nvPr/>
        </p:nvSpPr>
        <p:spPr>
          <a:xfrm>
            <a:off x="1055440" y="5157192"/>
            <a:ext cx="8666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Сигмовидное ядро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50751E0-F1FD-491D-ABB5-0D9BE8FCFE11}"/>
              </a:ext>
            </a:extLst>
          </p:cNvPr>
          <p:cNvSpPr/>
          <p:nvPr/>
        </p:nvSpPr>
        <p:spPr>
          <a:xfrm>
            <a:off x="911424" y="3933056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Radial Basis Function (RBF)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Радиальная базисная функция</a:t>
            </a:r>
          </a:p>
        </p:txBody>
      </p:sp>
    </p:spTree>
    <p:extLst>
      <p:ext uri="{BB962C8B-B14F-4D97-AF65-F5344CB8AC3E}">
        <p14:creationId xmlns:p14="http://schemas.microsoft.com/office/powerpoint/2010/main" val="127695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/>
      <p:bldP spid="10" grpId="0"/>
      <p:bldP spid="11" grpId="0"/>
      <p:bldP spid="13" grpId="0"/>
      <p:bldP spid="17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415480" y="176904"/>
            <a:ext cx="890892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8F4E7-1BD8-4DE4-B34A-F29E7E09E95C}"/>
              </a:ext>
            </a:extLst>
          </p:cNvPr>
          <p:cNvSpPr txBox="1"/>
          <p:nvPr/>
        </p:nvSpPr>
        <p:spPr>
          <a:xfrm>
            <a:off x="839416" y="1412776"/>
            <a:ext cx="10773772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'Family_Size'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tr-T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'Parch'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+dataset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'SibSp'</a:t>
            </a:r>
            <a:r>
              <a:rPr lang="tr-T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18735E-00F1-415C-9174-A4E3AE112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2060848"/>
            <a:ext cx="3208681" cy="3658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131BFB-D57C-4353-B01A-B0DAE593F2BF}"/>
              </a:ext>
            </a:extLst>
          </p:cNvPr>
          <p:cNvSpPr txBox="1"/>
          <p:nvPr/>
        </p:nvSpPr>
        <p:spPr>
          <a:xfrm>
            <a:off x="3863752" y="6309320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3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7073D587-5489-4C5C-93B5-46DA34FE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4693636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5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B8DF394-AA72-4DBB-98A3-327F09240792}"/>
              </a:ext>
            </a:extLst>
          </p:cNvPr>
          <p:cNvSpPr/>
          <p:nvPr/>
        </p:nvSpPr>
        <p:spPr>
          <a:xfrm>
            <a:off x="983432" y="1340768"/>
            <a:ext cx="10791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Категориальные комбинации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9663B-6073-4C90-BD42-4DF220BDA883}"/>
              </a:ext>
            </a:extLst>
          </p:cNvPr>
          <p:cNvSpPr txBox="1"/>
          <p:nvPr/>
        </p:nvSpPr>
        <p:spPr>
          <a:xfrm>
            <a:off x="220886" y="2361514"/>
            <a:ext cx="11104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dataset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'Sex_Pclass'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 dataset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+dataset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tr-TR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'Pclass'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r-TR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.astype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r-TR" sz="2000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tr-TR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FEF118-E2A7-4961-890B-571FD5943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2996952"/>
            <a:ext cx="2419350" cy="2667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C8EF1B-6B40-4FEF-B10C-50E3E6B9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306" y="3021843"/>
            <a:ext cx="2000250" cy="10668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56526EC-4AC5-43E6-ABD3-D2B0DC5DD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8160" y="3021843"/>
            <a:ext cx="2019300" cy="1543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D88A9D-FAC9-4B8F-8A85-EF5FE8328C0A}"/>
              </a:ext>
            </a:extLst>
          </p:cNvPr>
          <p:cNvSpPr txBox="1"/>
          <p:nvPr/>
        </p:nvSpPr>
        <p:spPr>
          <a:xfrm>
            <a:off x="3426107" y="6425985"/>
            <a:ext cx="3680749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https://www.kaggle.com/c/titanic</a:t>
            </a:r>
          </a:p>
        </p:txBody>
      </p:sp>
      <p:pic>
        <p:nvPicPr>
          <p:cNvPr id="18" name="Picture 4" descr="Иконка Титаник в стиле Стиль Офис">
            <a:extLst>
              <a:ext uri="{FF2B5EF4-FFF2-40B4-BE49-F238E27FC236}">
                <a16:creationId xmlns:a16="http://schemas.microsoft.com/office/drawing/2014/main" id="{145FB7FB-FBF6-4549-9CC8-8008AD2A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4693636"/>
            <a:ext cx="2164364" cy="21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415480" y="176904"/>
            <a:ext cx="8908922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Новые Признаки на Основе Имеющихся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1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15557</TotalTime>
  <Words>660</Words>
  <Application>Microsoft Office PowerPoint</Application>
  <PresentationFormat>Широкоэкранный</PresentationFormat>
  <Paragraphs>344</Paragraphs>
  <Slides>30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40" baseType="lpstr">
      <vt:lpstr>Arial</vt:lpstr>
      <vt:lpstr>Calibri</vt:lpstr>
      <vt:lpstr>Cambria</vt:lpstr>
      <vt:lpstr>Cambria Math</vt:lpstr>
      <vt:lpstr>Courier New</vt:lpstr>
      <vt:lpstr>Montserrat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Мотивация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649</cp:revision>
  <dcterms:created xsi:type="dcterms:W3CDTF">2019-05-20T04:53:11Z</dcterms:created>
  <dcterms:modified xsi:type="dcterms:W3CDTF">2023-03-22T09:30:15Z</dcterms:modified>
</cp:coreProperties>
</file>