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39" r:id="rId3"/>
    <p:sldId id="264" r:id="rId4"/>
    <p:sldId id="671" r:id="rId5"/>
    <p:sldId id="737" r:id="rId6"/>
    <p:sldId id="739" r:id="rId7"/>
    <p:sldId id="738" r:id="rId8"/>
    <p:sldId id="740" r:id="rId9"/>
    <p:sldId id="741" r:id="rId10"/>
    <p:sldId id="647" r:id="rId11"/>
    <p:sldId id="673" r:id="rId12"/>
    <p:sldId id="674" r:id="rId13"/>
    <p:sldId id="650" r:id="rId14"/>
    <p:sldId id="651" r:id="rId15"/>
    <p:sldId id="694" r:id="rId16"/>
    <p:sldId id="654" r:id="rId17"/>
    <p:sldId id="691" r:id="rId18"/>
    <p:sldId id="692" r:id="rId19"/>
    <p:sldId id="676" r:id="rId20"/>
    <p:sldId id="677" r:id="rId21"/>
    <p:sldId id="678" r:id="rId22"/>
    <p:sldId id="675" r:id="rId23"/>
    <p:sldId id="697" r:id="rId24"/>
    <p:sldId id="679" r:id="rId25"/>
    <p:sldId id="736" r:id="rId26"/>
    <p:sldId id="680" r:id="rId27"/>
    <p:sldId id="695" r:id="rId28"/>
    <p:sldId id="618" r:id="rId29"/>
    <p:sldId id="26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84" d="100"/>
          <a:sy n="84" d="100"/>
        </p:scale>
        <p:origin x="432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929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1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316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3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940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248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653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740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015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334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80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10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1170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43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826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41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417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99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65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992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36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21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513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36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76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0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1.10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уточним детали кросс-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обсудим как добавить признаков в модель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283A49-32AC-4B33-8A5B-970C45FB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29" y="935063"/>
            <a:ext cx="8742495" cy="4970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359DDA-094D-45F4-ABB0-A5A16BEBFFEE}"/>
              </a:ext>
            </a:extLst>
          </p:cNvPr>
          <p:cNvSpPr txBox="1"/>
          <p:nvPr/>
        </p:nvSpPr>
        <p:spPr>
          <a:xfrm>
            <a:off x="1343472" y="5949280"/>
            <a:ext cx="9886648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AutoML</a:t>
            </a:r>
            <a:r>
              <a:rPr lang="ru-RU" dirty="0">
                <a:solidFill>
                  <a:schemeClr val="bg1"/>
                </a:solidFill>
              </a:rPr>
              <a:t> и перспективные методы ИИ, спикер Савченко Максим/Рыжков Александр</a:t>
            </a:r>
          </a:p>
          <a:p>
            <a:r>
              <a:rPr lang="ru-RU" dirty="0">
                <a:solidFill>
                  <a:schemeClr val="bg1"/>
                </a:solidFill>
              </a:rPr>
              <a:t>Летняя Цифровая Школа Сбербанка</a:t>
            </a:r>
          </a:p>
        </p:txBody>
      </p:sp>
    </p:spTree>
    <p:extLst>
      <p:ext uri="{BB962C8B-B14F-4D97-AF65-F5344CB8AC3E}">
        <p14:creationId xmlns:p14="http://schemas.microsoft.com/office/powerpoint/2010/main" val="10394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CD6F8-0592-4EB0-86F0-15C5B6246706}"/>
              </a:ext>
            </a:extLst>
          </p:cNvPr>
          <p:cNvSpPr txBox="1"/>
          <p:nvPr/>
        </p:nvSpPr>
        <p:spPr>
          <a:xfrm>
            <a:off x="767408" y="1052736"/>
            <a:ext cx="10130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0AD08-F97C-4F17-9A30-D42719182D90}"/>
              </a:ext>
            </a:extLst>
          </p:cNvPr>
          <p:cNvSpPr txBox="1"/>
          <p:nvPr/>
        </p:nvSpPr>
        <p:spPr>
          <a:xfrm>
            <a:off x="839416" y="1628800"/>
            <a:ext cx="11654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Знания, специфичные для предметной области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7568A-E979-44A2-ADA4-4299459C05A7}"/>
              </a:ext>
            </a:extLst>
          </p:cNvPr>
          <p:cNvSpPr txBox="1"/>
          <p:nvPr/>
        </p:nvSpPr>
        <p:spPr>
          <a:xfrm>
            <a:off x="479376" y="3356992"/>
            <a:ext cx="10360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Exploratory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AC7C6-98D7-42A9-A628-66FC1E7C6E24}"/>
              </a:ext>
            </a:extLst>
          </p:cNvPr>
          <p:cNvSpPr txBox="1"/>
          <p:nvPr/>
        </p:nvSpPr>
        <p:spPr>
          <a:xfrm>
            <a:off x="479376" y="3789040"/>
            <a:ext cx="10360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Исследовательский анализ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3A53A-1367-4D8D-9398-C6979B0F4A4F}"/>
              </a:ext>
            </a:extLst>
          </p:cNvPr>
          <p:cNvSpPr txBox="1"/>
          <p:nvPr/>
        </p:nvSpPr>
        <p:spPr>
          <a:xfrm>
            <a:off x="1471446" y="2239574"/>
            <a:ext cx="6215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Чтение статей по теме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Обсуждения на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Kaggle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Научный руководитель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20" y="4229348"/>
            <a:ext cx="2712679" cy="24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Нижний колонтитул 6">
            <a:extLst>
              <a:ext uri="{FF2B5EF4-FFF2-40B4-BE49-F238E27FC236}">
                <a16:creationId xmlns:a16="http://schemas.microsoft.com/office/drawing/2014/main" id="{130F2314-933A-4DBE-8208-23F8D4ACD6C6}"/>
              </a:ext>
            </a:extLst>
          </p:cNvPr>
          <p:cNvSpPr txBox="1">
            <a:spLocks/>
          </p:cNvSpPr>
          <p:nvPr/>
        </p:nvSpPr>
        <p:spPr>
          <a:xfrm>
            <a:off x="2403522" y="176904"/>
            <a:ext cx="880504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Источники Новых Признаков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CB3BD64-6E71-4C86-AC6E-908B0A2AE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E1FF"/>
              </a:clrFrom>
              <a:clrTo>
                <a:srgbClr val="F0E1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74" y="2416551"/>
            <a:ext cx="4730758" cy="2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Нижний колонтитул 6">
            <a:extLst>
              <a:ext uri="{FF2B5EF4-FFF2-40B4-BE49-F238E27FC236}">
                <a16:creationId xmlns:a16="http://schemas.microsoft.com/office/drawing/2014/main" id="{130F2314-933A-4DBE-8208-23F8D4ACD6C6}"/>
              </a:ext>
            </a:extLst>
          </p:cNvPr>
          <p:cNvSpPr txBox="1">
            <a:spLocks/>
          </p:cNvSpPr>
          <p:nvPr/>
        </p:nvSpPr>
        <p:spPr>
          <a:xfrm>
            <a:off x="2403522" y="176904"/>
            <a:ext cx="880504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Взаимодействие признаков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335360" y="1196752"/>
            <a:ext cx="115212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числовых признаков можно «смоделировать» через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PolinomialFeatures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 это только «умножение» и степени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335360" y="4077072"/>
            <a:ext cx="11712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категориальных признаков можно «смоделировать» через просто складывание строк в одну (ручками) или сумму (например бинарных категорий, если это обоснованно)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407368" y="2636912"/>
            <a:ext cx="1144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Еще можно попытаться складывать / вычитать / делить признаки между собой (ручками)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9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44624"/>
            <a:ext cx="9850472" cy="82773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8F4E7-1BD8-4DE4-B34A-F29E7E09E95C}"/>
              </a:ext>
            </a:extLst>
          </p:cNvPr>
          <p:cNvSpPr txBox="1"/>
          <p:nvPr/>
        </p:nvSpPr>
        <p:spPr>
          <a:xfrm>
            <a:off x="896242" y="1401762"/>
            <a:ext cx="10773772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'Family_Size'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'Parch'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'SibSp'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18735E-00F1-415C-9174-A4E3AE11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2060848"/>
            <a:ext cx="3208681" cy="3658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31BFB-D57C-4353-B01A-B0DAE593F2BF}"/>
              </a:ext>
            </a:extLst>
          </p:cNvPr>
          <p:cNvSpPr txBox="1"/>
          <p:nvPr/>
        </p:nvSpPr>
        <p:spPr>
          <a:xfrm>
            <a:off x="3863752" y="6309320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073D587-5489-4C5C-93B5-46DA34FE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487C91-BAC0-4B99-B2C1-A5B995C9E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138" t="5179" r="29034" b="12321"/>
          <a:stretch/>
        </p:blipFill>
        <p:spPr>
          <a:xfrm>
            <a:off x="335360" y="1556792"/>
            <a:ext cx="4947266" cy="520826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D163BE7-63E6-4D8D-B2B7-3FEA35B52AFB}"/>
              </a:ext>
            </a:extLst>
          </p:cNvPr>
          <p:cNvSpPr/>
          <p:nvPr/>
        </p:nvSpPr>
        <p:spPr>
          <a:xfrm>
            <a:off x="263352" y="1988840"/>
            <a:ext cx="4752528" cy="430417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9F827-BC17-48EE-A7C2-A031FE61F1F0}"/>
              </a:ext>
            </a:extLst>
          </p:cNvPr>
          <p:cNvSpPr txBox="1"/>
          <p:nvPr/>
        </p:nvSpPr>
        <p:spPr>
          <a:xfrm>
            <a:off x="1703512" y="3573016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Metro</a:t>
            </a:r>
            <a:endParaRPr lang="ru-RU" sz="4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2447DD-E411-45C0-876B-80D84FD00310}"/>
              </a:ext>
            </a:extLst>
          </p:cNvPr>
          <p:cNvSpPr/>
          <p:nvPr/>
        </p:nvSpPr>
        <p:spPr>
          <a:xfrm>
            <a:off x="638824" y="2961819"/>
            <a:ext cx="6187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Слишком близко (плохо)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994D984-ADAA-4C77-81E2-F9D5CE95A530}"/>
              </a:ext>
            </a:extLst>
          </p:cNvPr>
          <p:cNvSpPr/>
          <p:nvPr/>
        </p:nvSpPr>
        <p:spPr>
          <a:xfrm>
            <a:off x="4630812" y="5889972"/>
            <a:ext cx="7523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Слишком далеко (тоже плохо)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8C5658F-01FC-4124-89D8-F03CB39DBE53}"/>
              </a:ext>
            </a:extLst>
          </p:cNvPr>
          <p:cNvSpPr/>
          <p:nvPr/>
        </p:nvSpPr>
        <p:spPr>
          <a:xfrm>
            <a:off x="4079776" y="4509120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Оптимально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/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𝐶𝑒𝑛𝑡𝑒𝑟𝑒𝑑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 txBox="1">
            <a:spLocks/>
          </p:cNvSpPr>
          <p:nvPr/>
        </p:nvSpPr>
        <p:spPr>
          <a:xfrm>
            <a:off x="1559496" y="44624"/>
            <a:ext cx="98504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" grpId="0" animBg="1"/>
      <p:bldP spid="9" grpId="0"/>
      <p:bldP spid="10" grpId="0"/>
      <p:bldP spid="11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911424" y="1124744"/>
            <a:ext cx="10791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комбинации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9663B-6073-4C90-BD42-4DF220BDA883}"/>
              </a:ext>
            </a:extLst>
          </p:cNvPr>
          <p:cNvSpPr txBox="1"/>
          <p:nvPr/>
        </p:nvSpPr>
        <p:spPr>
          <a:xfrm>
            <a:off x="220886" y="2361514"/>
            <a:ext cx="11104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'Sex_Pclass'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'Pclass'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.astype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FEF118-E2A7-4961-890B-571FD594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996952"/>
            <a:ext cx="2419350" cy="2667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C8EF1B-6B40-4FEF-B10C-50E3E6B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06" y="3021843"/>
            <a:ext cx="2000250" cy="1066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6526EC-4AC5-43E6-ABD3-D2B0DC5D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8160" y="3021843"/>
            <a:ext cx="2019300" cy="1543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88A9D-FAC9-4B8F-8A85-EF5FE8328C0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8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145FB7FB-FBF6-4549-9CC8-8008AD2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 txBox="1">
            <a:spLocks/>
          </p:cNvSpPr>
          <p:nvPr/>
        </p:nvSpPr>
        <p:spPr>
          <a:xfrm>
            <a:off x="1559496" y="44624"/>
            <a:ext cx="98504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/>
              <p:nvPr/>
            </p:nvSpPr>
            <p:spPr>
              <a:xfrm>
                <a:off x="695400" y="1268760"/>
                <a:ext cx="7234266" cy="439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Разные </a:t>
                </a:r>
                <a:r>
                  <a:rPr lang="ru-RU" sz="32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мат.операций</a:t>
                </a:r>
                <a:endParaRPr lang="ru-RU" sz="3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𝐶𝑜𝑛𝑠𝑡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solidFill>
                                  <a:schemeClr val="bg1"/>
                                </a:solidFill>
                                <a:latin typeface="Verdana" panose="020B0604030504040204" pitchFamily="34" charset="0"/>
                                <a:ea typeface="Verdana" panose="020B0604030504040204" pitchFamily="34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𝐶𝑜𝑛𝑠𝑡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68760"/>
                <a:ext cx="7234266" cy="4395627"/>
              </a:xfrm>
              <a:prstGeom prst="rect">
                <a:avLst/>
              </a:prstGeom>
              <a:blipFill>
                <a:blip r:embed="rId4"/>
                <a:stretch>
                  <a:fillRect l="-2106" t="-1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635840" y="2081424"/>
                <a:ext cx="2203232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СИ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081424"/>
                <a:ext cx="2203232" cy="768480"/>
              </a:xfrm>
              <a:prstGeom prst="rect">
                <a:avLst/>
              </a:prstGeom>
              <a:blipFill>
                <a:blip r:embed="rId5"/>
                <a:stretch>
                  <a:fillRect r="-44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635840" y="2945520"/>
                <a:ext cx="2002856" cy="714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ИВР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945520"/>
                <a:ext cx="2002856" cy="714939"/>
              </a:xfrm>
              <a:prstGeom prst="rect">
                <a:avLst/>
              </a:prstGeom>
              <a:blipFill>
                <a:blip r:embed="rId6"/>
                <a:stretch>
                  <a:fillRect r="-5183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635840" y="3737608"/>
                <a:ext cx="2265748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ВПР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3737608"/>
                <a:ext cx="2265748" cy="756554"/>
              </a:xfrm>
              <a:prstGeom prst="rect">
                <a:avLst/>
              </a:prstGeom>
              <a:blipFill>
                <a:blip r:embed="rId7"/>
                <a:stretch>
                  <a:fillRect r="-4582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635840" y="4601704"/>
                <a:ext cx="2209644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АПР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4601704"/>
                <a:ext cx="2209644" cy="768480"/>
              </a:xfrm>
              <a:prstGeom prst="rect">
                <a:avLst/>
              </a:prstGeom>
              <a:blipFill>
                <a:blip r:embed="rId8"/>
                <a:stretch>
                  <a:fillRect r="-4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3950208" y="5693248"/>
            <a:ext cx="8289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Р.М. Методические рекомендации: Анализ вариабельности сердечного ритма при использовании различных электрокардиографических систем / Р.М.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Г.Г. Иванов, Л.В.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Чирейкин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Вестник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аритмологии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2001. – № 24. – С. 65-87.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976" y="2754784"/>
            <a:ext cx="4620917" cy="2457296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 txBox="1">
            <a:spLocks/>
          </p:cNvSpPr>
          <p:nvPr/>
        </p:nvSpPr>
        <p:spPr>
          <a:xfrm>
            <a:off x="1559496" y="44624"/>
            <a:ext cx="98504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11" grpId="0"/>
      <p:bldP spid="1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073008" cy="484915"/>
          </a:xfrm>
          <a:prstGeom prst="rect">
            <a:avLst/>
          </a:prstGeom>
        </p:spPr>
        <p:txBody>
          <a:bodyPr/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 категориальных данных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2780928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95400" y="1124744"/>
            <a:ext cx="7225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{</a:t>
            </a:r>
            <a:r>
              <a:rPr lang="ru-RU" sz="2800" dirty="0">
                <a:solidFill>
                  <a:srgbClr val="FF0000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2800" dirty="0">
                <a:solidFill>
                  <a:srgbClr val="00B050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28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767408" y="2132856"/>
            <a:ext cx="3451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{1,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551384" y="3645024"/>
                <a:ext cx="33409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645024"/>
                <a:ext cx="334091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263352" y="4365104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365104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/>
        </p:nvGraphicFramePr>
        <p:xfrm>
          <a:off x="4371158" y="3789040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/>
        </p:nvGraphicFramePr>
        <p:xfrm>
          <a:off x="7464152" y="3789040"/>
          <a:ext cx="4176000" cy="280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 txBox="1">
            <a:spLocks/>
          </p:cNvSpPr>
          <p:nvPr/>
        </p:nvSpPr>
        <p:spPr>
          <a:xfrm>
            <a:off x="1127448" y="148478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Ordinal Encoding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 txBox="1">
            <a:spLocks/>
          </p:cNvSpPr>
          <p:nvPr/>
        </p:nvSpPr>
        <p:spPr>
          <a:xfrm>
            <a:off x="4439816" y="1988840"/>
            <a:ext cx="72008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предсказаний –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 Encoding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1E09D0-7C27-4A36-AD60-0E4D9DD0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51" y="1534921"/>
            <a:ext cx="8428814" cy="4675415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EE1AF79-766B-4127-B39A-32D3AE6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44624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Редкие Категории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ED5755-D8F1-40EE-90C0-5844217AC008}"/>
              </a:ext>
            </a:extLst>
          </p:cNvPr>
          <p:cNvSpPr/>
          <p:nvPr/>
        </p:nvSpPr>
        <p:spPr>
          <a:xfrm>
            <a:off x="3072113" y="5208609"/>
            <a:ext cx="6247952" cy="10144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55AE0-525E-49A8-9FF4-FEE74B863187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9D0D6331-F3E6-46A8-81A3-65895B5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720152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 txBox="1">
            <a:spLocks/>
          </p:cNvSpPr>
          <p:nvPr/>
        </p:nvSpPr>
        <p:spPr>
          <a:xfrm>
            <a:off x="2063552" y="2060848"/>
            <a:ext cx="67687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Редкие числовые тоже как-то видоизменить (удалить, заменить на квантиль)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 txBox="1">
            <a:spLocks/>
          </p:cNvSpPr>
          <p:nvPr/>
        </p:nvSpPr>
        <p:spPr>
          <a:xfrm>
            <a:off x="2279576" y="3573016"/>
            <a:ext cx="67687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 хорошему «редкость» тоже проверять как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гиперпризнак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модели на кросс-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валидации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признаки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B761638-2E1C-4CEC-8E52-999AF717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единым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1DD36-84EB-4DCF-8B65-0B50CCAD0D03}"/>
              </a:ext>
            </a:extLst>
          </p:cNvPr>
          <p:cNvSpPr txBox="1"/>
          <p:nvPr/>
        </p:nvSpPr>
        <p:spPr>
          <a:xfrm>
            <a:off x="814567" y="5914889"/>
            <a:ext cx="10810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https://towardsdatascience.com/beyond-one-hot-17-ways-of-transforming-categorical-features-into-numeric-features-57f54f199ea4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2C2991-8D7C-47FF-B64B-69281ECC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1628800"/>
            <a:ext cx="8784976" cy="42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04D002-3332-EB2E-5865-0E51FC5BBD98}"/>
              </a:ext>
            </a:extLst>
          </p:cNvPr>
          <p:cNvSpPr/>
          <p:nvPr/>
        </p:nvSpPr>
        <p:spPr>
          <a:xfrm>
            <a:off x="722423" y="1231542"/>
            <a:ext cx="105131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ЕМ-кластеризация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к-Средних 2.0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только круги, но и эллипсы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Иерархическая кластеризация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Связи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Дендрограмма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DBSCAN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epsilon, min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шум и не шум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Спектральная 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графы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матрицы близости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Туда-сюда собственные значения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Зачем-то внутри к-Средние</a:t>
            </a:r>
          </a:p>
        </p:txBody>
      </p:sp>
    </p:spTree>
    <p:extLst>
      <p:ext uri="{BB962C8B-B14F-4D97-AF65-F5344CB8AC3E}">
        <p14:creationId xmlns:p14="http://schemas.microsoft.com/office/powerpoint/2010/main" val="14659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Encoding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CFAE4A-76B6-4880-9163-58FCB181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6872"/>
            <a:ext cx="6336704" cy="372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/>
              <p:nvPr/>
            </p:nvSpPr>
            <p:spPr>
              <a:xfrm>
                <a:off x="191344" y="1124744"/>
                <a:ext cx="6117220" cy="938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124744"/>
                <a:ext cx="6117220" cy="93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/>
              <p:nvPr/>
            </p:nvSpPr>
            <p:spPr>
              <a:xfrm>
                <a:off x="4223792" y="1124744"/>
                <a:ext cx="73531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 / (1 + 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⁡(−(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𝑐𝑜𝑢𝑛𝑡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𝑒𝑛𝑐𝑜𝑑𝑖𝑛𝑔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− 1) /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𝑠𝑚𝑜𝑜𝑡h𝑖𝑛𝑔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124744"/>
                <a:ext cx="7353119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00056" y="1916832"/>
            <a:ext cx="5663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Через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groupby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только среднее, но и медиана, минимум, максимум,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72064" y="4149080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категории кодируем отдельными значениями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72064" y="5229200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идеале делаем свой класс, который потому интегрируем в 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pipeline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72064" y="3212976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Можно по нескольким категориям сразу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75520" y="176904"/>
            <a:ext cx="9505056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Чтобы было ну хоть какая-та вариация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131EA-4D16-4331-B652-96245843AE09}"/>
              </a:ext>
            </a:extLst>
          </p:cNvPr>
          <p:cNvSpPr txBox="1"/>
          <p:nvPr/>
        </p:nvSpPr>
        <p:spPr>
          <a:xfrm>
            <a:off x="794457" y="990922"/>
            <a:ext cx="495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Leave One Out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25DF5-A226-41BF-AA54-5BDE33A53237}"/>
              </a:ext>
            </a:extLst>
          </p:cNvPr>
          <p:cNvSpPr txBox="1"/>
          <p:nvPr/>
        </p:nvSpPr>
        <p:spPr>
          <a:xfrm>
            <a:off x="7859868" y="1007924"/>
            <a:ext cx="3873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CatBoost Encoding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AC4FD3-88A1-493B-BD07-80EB041B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556791"/>
            <a:ext cx="5400600" cy="40982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48D304-DAD2-489B-AF13-B07D200CA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1556792"/>
            <a:ext cx="5783426" cy="412603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-24680" y="5741043"/>
            <a:ext cx="12385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 научному это называется «чтобы не было утечки целевой переменной»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-24680" y="6202708"/>
            <a:ext cx="1216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Взрослые делают как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stacking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(на кросс-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валидации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695400" y="188640"/>
            <a:ext cx="10729192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Мама, я не хочу быть числовым признаком…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A7E22E-177F-4627-B62A-84B223ED6223}"/>
              </a:ext>
            </a:extLst>
          </p:cNvPr>
          <p:cNvSpPr/>
          <p:nvPr/>
        </p:nvSpPr>
        <p:spPr>
          <a:xfrm>
            <a:off x="25777" y="393305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cut_Feature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pd.cut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FC862D-BA70-425F-A253-5DB610A3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1340768"/>
            <a:ext cx="4032448" cy="2666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4797152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6A4E633-BB9C-476D-8878-FE47F4A2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792" y="1268760"/>
            <a:ext cx="1614356" cy="2736304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2051931-F9FE-48DD-B432-9140F9ED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412776"/>
            <a:ext cx="3978485" cy="263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DF8D9D-D7F1-46EF-B0A1-FD6FE0EB1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456" y="1340768"/>
            <a:ext cx="1761466" cy="2664296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C6D9E9-AE09-44BE-AEF8-BEF2381C21FB}"/>
              </a:ext>
            </a:extLst>
          </p:cNvPr>
          <p:cNvSpPr/>
          <p:nvPr/>
        </p:nvSpPr>
        <p:spPr>
          <a:xfrm>
            <a:off x="5807968" y="414908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qcut_Feature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pd.qcut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551384" y="4509120"/>
            <a:ext cx="950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Или вообще из количественного признака сделать бинарный (больше или меньше порога)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551384" y="5445224"/>
            <a:ext cx="950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опять же количество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бинов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 порог проверяем через кросс-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валидацию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2711624" y="836712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Биннинг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16A213-68D6-4A08-977E-DCC39FFF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Пропусков</a:t>
            </a:r>
          </a:p>
        </p:txBody>
      </p:sp>
      <p:sp>
        <p:nvSpPr>
          <p:cNvPr id="9" name="Стрелка: вправо 6">
            <a:extLst>
              <a:ext uri="{FF2B5EF4-FFF2-40B4-BE49-F238E27FC236}">
                <a16:creationId xmlns:a16="http://schemas.microsoft.com/office/drawing/2014/main" id="{27421690-8E7E-403F-8A0F-E92426BA353C}"/>
              </a:ext>
            </a:extLst>
          </p:cNvPr>
          <p:cNvSpPr/>
          <p:nvPr/>
        </p:nvSpPr>
        <p:spPr>
          <a:xfrm>
            <a:off x="3143672" y="3593187"/>
            <a:ext cx="151216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3D6A0F-16E0-4C38-A354-8A2A424D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595219"/>
            <a:ext cx="23241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60F6C-02B9-4695-A2ED-709E455A21A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882D52B6-F20D-4500-B8E3-8A0F361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4E3906-6707-4C96-AA8E-D33CD8E05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043" y="1595219"/>
            <a:ext cx="2286000" cy="448627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C4E39AE-9375-4750-AE9A-1E4ABFABD0EF}"/>
              </a:ext>
            </a:extLst>
          </p:cNvPr>
          <p:cNvSpPr txBox="1">
            <a:spLocks/>
          </p:cNvSpPr>
          <p:nvPr/>
        </p:nvSpPr>
        <p:spPr>
          <a:xfrm>
            <a:off x="7530378" y="2244145"/>
            <a:ext cx="4320480" cy="12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 пропуски в одних столбцах могут указывать на ошибки в других?</a:t>
            </a:r>
          </a:p>
        </p:txBody>
      </p:sp>
    </p:spTree>
    <p:extLst>
      <p:ext uri="{BB962C8B-B14F-4D97-AF65-F5344CB8AC3E}">
        <p14:creationId xmlns:p14="http://schemas.microsoft.com/office/powerpoint/2010/main" val="1641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75520" y="176904"/>
            <a:ext cx="9505056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Этих данных не стоит боятся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263352" y="1340768"/>
            <a:ext cx="1216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Географические координаты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(даны широты и долготы)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839416" y="1772816"/>
            <a:ext cx="1108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Разные там расстояния по формулам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гаверсинусов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 условного центра (города, или знаковых объектов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ручками искать координаты,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чтоо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407368" y="2924944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еще мы знаем много метрик расстояния…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DD98-2DA4-A8B3-283E-0627AF538B5E}"/>
              </a:ext>
            </a:extLst>
          </p:cNvPr>
          <p:cNvSpPr txBox="1"/>
          <p:nvPr/>
        </p:nvSpPr>
        <p:spPr>
          <a:xfrm>
            <a:off x="1199456" y="6267069"/>
            <a:ext cx="621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https://geopandas.org/en/stable/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D0DD7-833A-1748-8553-07F2281A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607687"/>
            <a:ext cx="4647320" cy="9759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EAD99-27F1-F19C-BD60-998FA4B8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492" y="3393761"/>
            <a:ext cx="4896544" cy="32579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4B422C-19A2-E8AB-CE1C-13707636C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06" y="4583624"/>
            <a:ext cx="952500" cy="1714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F32E2C-3F66-D698-91BE-E83E7991BF02}"/>
              </a:ext>
            </a:extLst>
          </p:cNvPr>
          <p:cNvSpPr txBox="1"/>
          <p:nvPr/>
        </p:nvSpPr>
        <p:spPr>
          <a:xfrm>
            <a:off x="1879576" y="5106086"/>
            <a:ext cx="1696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Folium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7" grpId="0"/>
      <p:bldP spid="18" grpId="0"/>
      <p:bldP spid="20" grpId="0"/>
      <p:bldP spid="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75520" y="176904"/>
            <a:ext cx="9505056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Этих данных не стоит боятся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263352" y="1315667"/>
            <a:ext cx="12169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Время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(месяц, день, час…)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1819723"/>
            <a:ext cx="10513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pd.to_datetime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df_log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event_date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       format = 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'%Y-%m-%d'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2467795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pd.DatetimeIndex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df_log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event_date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dayofyear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14548" y="3429000"/>
            <a:ext cx="11161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еще можно не полениться и «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прокликать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 рабочий день или нет, день недели, знак зодиака и т.д.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75520" y="176904"/>
            <a:ext cx="9505056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Агрегация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23392" y="1412776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у нас есть несколько табличек и есть табличка с несколькими значениями для объектов предсказаний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196752"/>
            <a:ext cx="5438775" cy="199072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23392" y="3356992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Наверное надо собирать статистику для объекта предсказания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23392" y="3894489"/>
            <a:ext cx="9793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Через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groupby</a:t>
            </a:r>
            <a:endParaRPr lang="ru-RU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только среднее, но и медиана, минимум, максимум,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1055440" y="4732924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Engineering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select from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???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Profit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E91374-7443-D3E6-2A92-1B4551BDB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03" y="4725486"/>
            <a:ext cx="4744377" cy="1081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EB10B-89E8-2B06-E2C2-B19E8E8E6962}"/>
              </a:ext>
            </a:extLst>
          </p:cNvPr>
          <p:cNvSpPr txBox="1"/>
          <p:nvPr/>
        </p:nvSpPr>
        <p:spPr>
          <a:xfrm>
            <a:off x="5231904" y="5939243"/>
            <a:ext cx="6145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https://www.featuretools.com/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9" grpId="0"/>
      <p:bldP spid="2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Книжки про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Engineering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2BE0830-9ACD-463A-BE80-12585DA4C18E}"/>
              </a:ext>
            </a:extLst>
          </p:cNvPr>
          <p:cNvSpPr txBox="1">
            <a:spLocks/>
          </p:cNvSpPr>
          <p:nvPr/>
        </p:nvSpPr>
        <p:spPr>
          <a:xfrm>
            <a:off x="1847528" y="96332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174719"/>
            <a:ext cx="3701118" cy="48926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9336" y="6120632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Engineering for Machine Learning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Alice Zheng and Amanda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Casari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1102954"/>
            <a:ext cx="3229749" cy="42422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846" y="5352512"/>
            <a:ext cx="6791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TSerif-Regular"/>
              </a:rPr>
              <a:t>Предварительная подготовка данных в </a:t>
            </a:r>
            <a:r>
              <a:rPr lang="ru-RU" sz="1600" dirty="0" err="1">
                <a:solidFill>
                  <a:schemeClr val="bg1"/>
                </a:solidFill>
                <a:latin typeface="PTSerif-Regular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PTSerif-Regular"/>
              </a:rPr>
              <a:t>: Том 1. Инструменты</a:t>
            </a:r>
          </a:p>
          <a:p>
            <a:r>
              <a:rPr lang="ru-RU" sz="1600" dirty="0">
                <a:solidFill>
                  <a:schemeClr val="bg1"/>
                </a:solidFill>
                <a:latin typeface="PTSerif-Regular"/>
              </a:rPr>
              <a:t>и </a:t>
            </a:r>
            <a:r>
              <a:rPr lang="ru-RU" sz="1600" dirty="0" err="1">
                <a:solidFill>
                  <a:schemeClr val="bg1"/>
                </a:solidFill>
                <a:latin typeface="PTSerif-Regular"/>
              </a:rPr>
              <a:t>валидация</a:t>
            </a:r>
            <a:r>
              <a:rPr lang="ru-RU" sz="1600" dirty="0">
                <a:solidFill>
                  <a:schemeClr val="bg1"/>
                </a:solidFill>
                <a:latin typeface="PTSerif-Regular"/>
              </a:rPr>
              <a:t>. – М.: ДМК Пресс, 2023. – 816 с.: ил.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81846" y="5936649"/>
            <a:ext cx="6719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PTSerif-Regular"/>
              </a:rPr>
              <a:t>Предварительная подготовка данных в </a:t>
            </a:r>
            <a:r>
              <a:rPr lang="ru-RU" sz="1600" dirty="0" err="1">
                <a:solidFill>
                  <a:schemeClr val="bg1"/>
                </a:solidFill>
                <a:latin typeface="PTSerif-Regular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PTSerif-Regular"/>
              </a:rPr>
              <a:t>. Том 2: План, примеры</a:t>
            </a:r>
            <a:r>
              <a:rPr lang="en-US" sz="1600" dirty="0">
                <a:solidFill>
                  <a:schemeClr val="bg1"/>
                </a:solidFill>
                <a:latin typeface="PTSerif-Regular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PTSerif-Regular"/>
              </a:rPr>
              <a:t>и метрики качества. – М.: ДМК Пресс, 2023. – 814 с.: ил.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55949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47328" y="105273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</a:t>
            </a:r>
            <a:r>
              <a:rPr lang="ru-RU" sz="2800" b="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292494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признаков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91344" y="1628800"/>
            <a:ext cx="10674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разные вариации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регрессии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среднем хватает </a:t>
            </a:r>
            <a:r>
              <a:rPr lang="en-US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ShuffleSplit</a:t>
            </a:r>
            <a:endParaRPr lang="en-US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забываем про баланс классов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Stratified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1344" y="3501008"/>
            <a:ext cx="1042945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(читаем что умные люди сделали)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Exploratory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(верим в свою интуицию)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Простые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идеи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вполне работают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взять полиномы от исходных числовых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свести числовые к небольшим категориям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сложных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идей нужно не боятся сторонних библиотек </a:t>
            </a:r>
          </a:p>
        </p:txBody>
      </p:sp>
    </p:spTree>
    <p:extLst>
      <p:ext uri="{BB962C8B-B14F-4D97-AF65-F5344CB8AC3E}">
        <p14:creationId xmlns:p14="http://schemas.microsoft.com/office/powerpoint/2010/main" val="1623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992888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признаки.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11A2-3190-48F8-8735-CC4C8A614724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B152339-AA49-4910-A987-702557E55544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</a:t>
            </a:r>
            <a:r>
              <a:rPr lang="ru-RU" sz="32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Признаков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</a:t>
            </a:r>
            <a:r>
              <a:rPr lang="ru-RU" sz="3200" b="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Признаков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0325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ABC54F-2B6A-44AD-BDFD-921BB835CF5C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8C7-6B70-46CF-A65C-E44005D4DFAD}"/>
              </a:ext>
            </a:extLst>
          </p:cNvPr>
          <p:cNvSpPr txBox="1"/>
          <p:nvPr/>
        </p:nvSpPr>
        <p:spPr>
          <a:xfrm>
            <a:off x="562619" y="1898524"/>
            <a:ext cx="397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Hold-Out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9DACC8-705B-4288-A666-5F3E981F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061738"/>
            <a:ext cx="5486737" cy="1107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D6CF6-732E-4218-AB5A-A0E7FBBE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3826"/>
            <a:ext cx="3839112" cy="9016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E7CC4-533E-4ABC-BD0E-C0446543E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416" y="1925834"/>
            <a:ext cx="1914146" cy="670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2A345-A451-49B9-B8ED-0898298E0AD2}"/>
              </a:ext>
            </a:extLst>
          </p:cNvPr>
          <p:cNvSpPr txBox="1"/>
          <p:nvPr/>
        </p:nvSpPr>
        <p:spPr>
          <a:xfrm>
            <a:off x="479376" y="1268760"/>
            <a:ext cx="627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Отложенная Выборка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0C867-5625-4854-9933-23C1CAD71F5B}"/>
              </a:ext>
            </a:extLst>
          </p:cNvPr>
          <p:cNvSpPr txBox="1"/>
          <p:nvPr/>
        </p:nvSpPr>
        <p:spPr>
          <a:xfrm>
            <a:off x="263352" y="422108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Cross-Validation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AB90F-105E-4CF2-9E59-7E5F2CE03FF1}"/>
              </a:ext>
            </a:extLst>
          </p:cNvPr>
          <p:cNvSpPr txBox="1"/>
          <p:nvPr/>
        </p:nvSpPr>
        <p:spPr>
          <a:xfrm>
            <a:off x="263352" y="3501008"/>
            <a:ext cx="6586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Кросс-валидация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C071414-71DF-446C-A9F9-0B9D70BD160E}"/>
              </a:ext>
            </a:extLst>
          </p:cNvPr>
          <p:cNvSpPr/>
          <p:nvPr/>
        </p:nvSpPr>
        <p:spPr>
          <a:xfrm>
            <a:off x="6168008" y="2780928"/>
            <a:ext cx="5486737" cy="612000"/>
          </a:xfrm>
          <a:prstGeom prst="rect">
            <a:avLst/>
          </a:prstGeom>
          <a:solidFill>
            <a:srgbClr val="00B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D346461-3D26-4B08-8BA3-D89A65A5EFAF}"/>
              </a:ext>
            </a:extLst>
          </p:cNvPr>
          <p:cNvSpPr/>
          <p:nvPr/>
        </p:nvSpPr>
        <p:spPr>
          <a:xfrm>
            <a:off x="10469758" y="3576458"/>
            <a:ext cx="1184987" cy="57436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0C8BA67-392D-4D7B-BC22-35FAA0277479}"/>
              </a:ext>
            </a:extLst>
          </p:cNvPr>
          <p:cNvSpPr/>
          <p:nvPr/>
        </p:nvSpPr>
        <p:spPr>
          <a:xfrm>
            <a:off x="9021790" y="357622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9525A-2381-46C8-8D20-F91C02314B5B}"/>
              </a:ext>
            </a:extLst>
          </p:cNvPr>
          <p:cNvSpPr/>
          <p:nvPr/>
        </p:nvSpPr>
        <p:spPr>
          <a:xfrm>
            <a:off x="7615976" y="3576222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4E9D2C-E03D-4FED-AB29-F5B04569464D}"/>
              </a:ext>
            </a:extLst>
          </p:cNvPr>
          <p:cNvSpPr/>
          <p:nvPr/>
        </p:nvSpPr>
        <p:spPr>
          <a:xfrm>
            <a:off x="6168008" y="3569878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D39E60-46C7-433D-8414-3F43FDC3BF4A}"/>
              </a:ext>
            </a:extLst>
          </p:cNvPr>
          <p:cNvSpPr/>
          <p:nvPr/>
        </p:nvSpPr>
        <p:spPr>
          <a:xfrm>
            <a:off x="10469758" y="4334112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FC131CB-C41A-4825-8540-D4FA959E2EBC}"/>
              </a:ext>
            </a:extLst>
          </p:cNvPr>
          <p:cNvSpPr/>
          <p:nvPr/>
        </p:nvSpPr>
        <p:spPr>
          <a:xfrm>
            <a:off x="9021790" y="4333875"/>
            <a:ext cx="1184987" cy="57436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3B02E47-73BF-4537-967F-D2980D4AB2DD}"/>
              </a:ext>
            </a:extLst>
          </p:cNvPr>
          <p:cNvSpPr/>
          <p:nvPr/>
        </p:nvSpPr>
        <p:spPr>
          <a:xfrm>
            <a:off x="7615976" y="4333876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860A09A-E2A9-4465-9F7F-CA26654F57B0}"/>
              </a:ext>
            </a:extLst>
          </p:cNvPr>
          <p:cNvSpPr/>
          <p:nvPr/>
        </p:nvSpPr>
        <p:spPr>
          <a:xfrm>
            <a:off x="6168008" y="4327532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A96E359-3005-4D5C-8C3D-54F4E587FDF6}"/>
              </a:ext>
            </a:extLst>
          </p:cNvPr>
          <p:cNvSpPr/>
          <p:nvPr/>
        </p:nvSpPr>
        <p:spPr>
          <a:xfrm>
            <a:off x="10469758" y="509176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A62156D-463F-4F85-B71F-9A014FAEDE0E}"/>
              </a:ext>
            </a:extLst>
          </p:cNvPr>
          <p:cNvSpPr/>
          <p:nvPr/>
        </p:nvSpPr>
        <p:spPr>
          <a:xfrm>
            <a:off x="9021790" y="5091527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9CC56CF-87B7-4345-B8C2-773B52D821F8}"/>
              </a:ext>
            </a:extLst>
          </p:cNvPr>
          <p:cNvSpPr/>
          <p:nvPr/>
        </p:nvSpPr>
        <p:spPr>
          <a:xfrm>
            <a:off x="7615976" y="5091528"/>
            <a:ext cx="1184987" cy="57436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DD7EFE9-DEEF-4A16-AF81-4F20084FD8B5}"/>
              </a:ext>
            </a:extLst>
          </p:cNvPr>
          <p:cNvSpPr/>
          <p:nvPr/>
        </p:nvSpPr>
        <p:spPr>
          <a:xfrm>
            <a:off x="6168008" y="508518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2A2AB4D-CDD1-4BC6-90A3-51E653BF705A}"/>
              </a:ext>
            </a:extLst>
          </p:cNvPr>
          <p:cNvSpPr/>
          <p:nvPr/>
        </p:nvSpPr>
        <p:spPr>
          <a:xfrm>
            <a:off x="10469758" y="584941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74EE616-00BF-4AF9-9243-28AFA2DA9BF3}"/>
              </a:ext>
            </a:extLst>
          </p:cNvPr>
          <p:cNvSpPr/>
          <p:nvPr/>
        </p:nvSpPr>
        <p:spPr>
          <a:xfrm>
            <a:off x="9021790" y="5849177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B10FE12-5C54-432F-8502-2142850315AD}"/>
              </a:ext>
            </a:extLst>
          </p:cNvPr>
          <p:cNvSpPr/>
          <p:nvPr/>
        </p:nvSpPr>
        <p:spPr>
          <a:xfrm>
            <a:off x="7615976" y="5849178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EA71F87-7644-49E5-8916-A824AD068770}"/>
              </a:ext>
            </a:extLst>
          </p:cNvPr>
          <p:cNvSpPr/>
          <p:nvPr/>
        </p:nvSpPr>
        <p:spPr>
          <a:xfrm>
            <a:off x="6168008" y="5849179"/>
            <a:ext cx="1184987" cy="57436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81B6284-9B29-40F9-BCAE-5B68C752F848}"/>
              </a:ext>
            </a:extLst>
          </p:cNvPr>
          <p:cNvSpPr/>
          <p:nvPr/>
        </p:nvSpPr>
        <p:spPr>
          <a:xfrm>
            <a:off x="263352" y="5157192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надежности можно объединить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(и повторить много раз)</a:t>
            </a:r>
          </a:p>
        </p:txBody>
      </p:sp>
    </p:spTree>
    <p:extLst>
      <p:ext uri="{BB962C8B-B14F-4D97-AF65-F5344CB8AC3E}">
        <p14:creationId xmlns:p14="http://schemas.microsoft.com/office/powerpoint/2010/main" val="42856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-243408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670992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423592" y="176904"/>
            <a:ext cx="7900810" cy="520826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Разные типы кросс-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1AF08-2E43-7551-0522-09ECCEBB93A9}"/>
              </a:ext>
            </a:extLst>
          </p:cNvPr>
          <p:cNvSpPr txBox="1"/>
          <p:nvPr/>
        </p:nvSpPr>
        <p:spPr>
          <a:xfrm>
            <a:off x="155340" y="774509"/>
            <a:ext cx="1188132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Здравствуйте, мне бы модель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отвалидировать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чем поможете?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Начните с классического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Train-Test Split 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можно, чтоб оценка была несмещенная?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Могу посоветовать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K-Fold Validation</a:t>
            </a:r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если у меня в данных есть временная ось?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Тогда берите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Series K-Fold Validation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Там еще есть группы, которые не должны пересекаться!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Нестрашно, есть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Grouped Time Series K-Fold Validation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Ой, про дисбаланс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таргета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еще забыл!!!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Ок, воткните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Stratified Grouped Time Series K-Fold Validation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 не поняли! </a:t>
            </a:r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ще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важно нормальное распределение фичей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О, у нас как раз осталась последняя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Bootstrap Stratified Grouped Time Series K-Fold Validation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Здорово! А это учитывает шум в данных?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Нет, но вот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Robust Bootstrap Stratified Grouped Time Series K-Fold Validation </a:t>
            </a:r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endParaRPr lang="tr-TR" sz="3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устаревание объектов во времени учтет?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Weighted Through Time Robust Bootstrap Stratified Grouped Time Series K-Fold Validation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Ой, сложно, я, пожалуй, просто </a:t>
            </a:r>
            <a:r>
              <a:rPr lang="tr-TR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Train-Test Split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возьму.</a:t>
            </a:r>
          </a:p>
        </p:txBody>
      </p:sp>
    </p:spTree>
    <p:extLst>
      <p:ext uri="{BB962C8B-B14F-4D97-AF65-F5344CB8AC3E}">
        <p14:creationId xmlns:p14="http://schemas.microsoft.com/office/powerpoint/2010/main" val="12727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423592" y="176904"/>
            <a:ext cx="7900810" cy="520826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Разные типы кросс-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36299"/>
          <a:stretch/>
        </p:blipFill>
        <p:spPr>
          <a:xfrm>
            <a:off x="0" y="3933056"/>
            <a:ext cx="3600400" cy="24986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35915"/>
          <a:stretch/>
        </p:blipFill>
        <p:spPr>
          <a:xfrm>
            <a:off x="4223792" y="980728"/>
            <a:ext cx="3600400" cy="248363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36203"/>
          <a:stretch/>
        </p:blipFill>
        <p:spPr>
          <a:xfrm>
            <a:off x="4079776" y="3861048"/>
            <a:ext cx="3600400" cy="249483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35975"/>
          <a:stretch/>
        </p:blipFill>
        <p:spPr>
          <a:xfrm>
            <a:off x="0" y="1052736"/>
            <a:ext cx="3600400" cy="248599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35812"/>
          <a:stretch/>
        </p:blipFill>
        <p:spPr>
          <a:xfrm>
            <a:off x="8040216" y="2636912"/>
            <a:ext cx="401074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Оценка Модели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11DECA-88D9-4C0F-A66C-DB0511C8DAC9}"/>
              </a:ext>
            </a:extLst>
          </p:cNvPr>
          <p:cNvSpPr/>
          <p:nvPr/>
        </p:nvSpPr>
        <p:spPr>
          <a:xfrm>
            <a:off x="488803" y="2401583"/>
            <a:ext cx="10653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'accuracy'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cv=StratifiedKFold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3F08AA-6E1E-40D2-A449-DA2A9311A8FE}"/>
              </a:ext>
            </a:extLst>
          </p:cNvPr>
          <p:cNvSpPr/>
          <p:nvPr/>
        </p:nvSpPr>
        <p:spPr>
          <a:xfrm>
            <a:off x="488803" y="4649415"/>
            <a:ext cx="99112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'-MSE'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'neg_mean_squared_error'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'neg_mean_absolute_error'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'max_error’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cv=ShuffleSplit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771C69-9396-48D8-A46F-CD84DF614B55}"/>
              </a:ext>
            </a:extLst>
          </p:cNvPr>
          <p:cNvSpPr/>
          <p:nvPr/>
        </p:nvSpPr>
        <p:spPr>
          <a:xfrm>
            <a:off x="479376" y="1052736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ShuffleSplit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</a:t>
            </a:r>
            <a:r>
              <a:rPr lang="ru-RU" sz="3200" spc="-1" dirty="0" err="1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sz="32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Признаков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141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15908</TotalTime>
  <Words>1534</Words>
  <Application>Microsoft Office PowerPoint</Application>
  <PresentationFormat>Широкоэкранный</PresentationFormat>
  <Paragraphs>334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Montserrat</vt:lpstr>
      <vt:lpstr>PTSerif-Regular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Новые Признаки на Основе Имеющихся</vt:lpstr>
      <vt:lpstr>Презентация PowerPoint</vt:lpstr>
      <vt:lpstr>Презентация PowerPoint</vt:lpstr>
      <vt:lpstr>Презентация PowerPoint</vt:lpstr>
      <vt:lpstr>One-hot Encoding</vt:lpstr>
      <vt:lpstr>Редкие Категории</vt:lpstr>
      <vt:lpstr>Не One-Hot Encoding единым</vt:lpstr>
      <vt:lpstr>Презентация PowerPoint</vt:lpstr>
      <vt:lpstr>Презентация PowerPoint</vt:lpstr>
      <vt:lpstr>Презентация PowerPoint</vt:lpstr>
      <vt:lpstr>Анализ Пропусков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662</cp:revision>
  <dcterms:created xsi:type="dcterms:W3CDTF">2019-05-20T04:53:11Z</dcterms:created>
  <dcterms:modified xsi:type="dcterms:W3CDTF">2023-11-06T09:52:54Z</dcterms:modified>
</cp:coreProperties>
</file>