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7"/>
  </p:notesMasterIdLst>
  <p:sldIdLst>
    <p:sldId id="258" r:id="rId2"/>
    <p:sldId id="260" r:id="rId3"/>
    <p:sldId id="339" r:id="rId4"/>
    <p:sldId id="329" r:id="rId5"/>
    <p:sldId id="340" r:id="rId6"/>
    <p:sldId id="388" r:id="rId7"/>
    <p:sldId id="389" r:id="rId8"/>
    <p:sldId id="342" r:id="rId9"/>
    <p:sldId id="363" r:id="rId10"/>
    <p:sldId id="364" r:id="rId11"/>
    <p:sldId id="366" r:id="rId12"/>
    <p:sldId id="367" r:id="rId13"/>
    <p:sldId id="368" r:id="rId14"/>
    <p:sldId id="396" r:id="rId15"/>
    <p:sldId id="397" r:id="rId16"/>
    <p:sldId id="398" r:id="rId17"/>
    <p:sldId id="399" r:id="rId18"/>
    <p:sldId id="400" r:id="rId19"/>
    <p:sldId id="401" r:id="rId20"/>
    <p:sldId id="403" r:id="rId21"/>
    <p:sldId id="404" r:id="rId22"/>
    <p:sldId id="402" r:id="rId23"/>
    <p:sldId id="371" r:id="rId24"/>
    <p:sldId id="405" r:id="rId25"/>
    <p:sldId id="406" r:id="rId26"/>
    <p:sldId id="408" r:id="rId27"/>
    <p:sldId id="409" r:id="rId28"/>
    <p:sldId id="410" r:id="rId29"/>
    <p:sldId id="412" r:id="rId30"/>
    <p:sldId id="411" r:id="rId31"/>
    <p:sldId id="407" r:id="rId32"/>
    <p:sldId id="394" r:id="rId33"/>
    <p:sldId id="387" r:id="rId34"/>
    <p:sldId id="395" r:id="rId35"/>
    <p:sldId id="264" r:id="rId36"/>
  </p:sldIdLst>
  <p:sldSz cx="12239625" cy="6840538"/>
  <p:notesSz cx="6858000" cy="9144000"/>
  <p:embeddedFontLst>
    <p:embeddedFont>
      <p:font typeface="Montserrat" panose="020B0604020202020204" charset="-52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Montserrat Black" panose="020B0604020202020204" charset="-52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0" y="120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4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3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8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6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4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20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93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9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5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6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7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95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230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295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77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030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13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1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993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91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33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8239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33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20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479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9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1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sP0qdbA-ecRQrcE9S_JiVsFIapy11VpN?usp=shar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_Dx-TAsLav17qmOyvc9FlrNZDHDZXP2F?usp=shari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Wg0X8uBbw3fWz-Tn0rpw_5E7r2r8AlTc?usp=shari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5.emf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799394" y="2606280"/>
            <a:ext cx="5779206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ru-RU" sz="3990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2.6 </a:t>
            </a:r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</a:t>
            </a:r>
            <a:r>
              <a:rPr lang="ru-RU" sz="3990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Регрессия. Часть 2</a:t>
            </a:r>
            <a:endParaRPr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A13131-8F98-484D-9B30-077DF0C4C4D0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4F7143-4153-4183-9F1C-429D4B7955BC}"/>
              </a:ext>
            </a:extLst>
          </p:cNvPr>
          <p:cNvSpPr txBox="1">
            <a:spLocks/>
          </p:cNvSpPr>
          <p:nvPr/>
        </p:nvSpPr>
        <p:spPr>
          <a:xfrm>
            <a:off x="911424" y="1345700"/>
            <a:ext cx="1044116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107464-A406-451F-8A98-70B1A8D1FF73}"/>
              </a:ext>
            </a:extLst>
          </p:cNvPr>
          <p:cNvSpPr txBox="1">
            <a:spLocks/>
          </p:cNvSpPr>
          <p:nvPr/>
        </p:nvSpPr>
        <p:spPr>
          <a:xfrm>
            <a:off x="7824192" y="4365104"/>
            <a:ext cx="467659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Variance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Overfitting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Переобучение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0B8AD02-B40B-445D-9BDF-BD87D693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40124"/>
            <a:ext cx="8136904" cy="44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563864-3DA2-4545-8B98-D2A437E8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36" y="2132856"/>
            <a:ext cx="1929126" cy="1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166636-EBA2-46C8-BA78-C336F860A0B9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30D255-A9FF-49EA-AE10-B58FF58E2192}"/>
              </a:ext>
            </a:extLst>
          </p:cNvPr>
          <p:cNvSpPr txBox="1">
            <a:spLocks/>
          </p:cNvSpPr>
          <p:nvPr/>
        </p:nvSpPr>
        <p:spPr>
          <a:xfrm>
            <a:off x="1343473" y="1345700"/>
            <a:ext cx="989211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93F37E-5E84-4E19-A75F-875F1EC275DC}"/>
              </a:ext>
            </a:extLst>
          </p:cNvPr>
          <p:cNvSpPr txBox="1">
            <a:spLocks/>
          </p:cNvSpPr>
          <p:nvPr/>
        </p:nvSpPr>
        <p:spPr>
          <a:xfrm>
            <a:off x="9480376" y="5301208"/>
            <a:ext cx="163150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59B365-35AC-4E9C-A84E-EF19F19B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" y="2140124"/>
            <a:ext cx="8178961" cy="4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1EB556-D85F-4269-A0F9-BC816493A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2348880"/>
            <a:ext cx="2562360" cy="25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CF931-1E9C-4007-8810-4D86B210BD3B}"/>
              </a:ext>
            </a:extLst>
          </p:cNvPr>
          <p:cNvSpPr txBox="1">
            <a:spLocks/>
          </p:cNvSpPr>
          <p:nvPr/>
        </p:nvSpPr>
        <p:spPr>
          <a:xfrm>
            <a:off x="1345375" y="1278800"/>
            <a:ext cx="9316055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Cross-validation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Перекрестная проверка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071414-71DF-446C-A9F9-0B9D70BD160E}"/>
              </a:ext>
            </a:extLst>
          </p:cNvPr>
          <p:cNvSpPr/>
          <p:nvPr/>
        </p:nvSpPr>
        <p:spPr>
          <a:xfrm>
            <a:off x="3287688" y="2318395"/>
            <a:ext cx="5486737" cy="612000"/>
          </a:xfrm>
          <a:prstGeom prst="rect">
            <a:avLst/>
          </a:prstGeom>
          <a:solidFill>
            <a:srgbClr val="00B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346461-3D26-4B08-8BA3-D89A65A5EFAF}"/>
              </a:ext>
            </a:extLst>
          </p:cNvPr>
          <p:cNvSpPr/>
          <p:nvPr/>
        </p:nvSpPr>
        <p:spPr>
          <a:xfrm>
            <a:off x="7589438" y="3113925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C8BA67-392D-4D7B-BC22-35FAA0277479}"/>
              </a:ext>
            </a:extLst>
          </p:cNvPr>
          <p:cNvSpPr/>
          <p:nvPr/>
        </p:nvSpPr>
        <p:spPr>
          <a:xfrm>
            <a:off x="6141470" y="3113688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249525A-2381-46C8-8D20-F91C02314B5B}"/>
              </a:ext>
            </a:extLst>
          </p:cNvPr>
          <p:cNvSpPr/>
          <p:nvPr/>
        </p:nvSpPr>
        <p:spPr>
          <a:xfrm>
            <a:off x="4735656" y="311368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04E9D2C-E03D-4FED-AB29-F5B04569464D}"/>
              </a:ext>
            </a:extLst>
          </p:cNvPr>
          <p:cNvSpPr/>
          <p:nvPr/>
        </p:nvSpPr>
        <p:spPr>
          <a:xfrm>
            <a:off x="3287688" y="3107345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D39E60-46C7-433D-8414-3F43FDC3BF4A}"/>
              </a:ext>
            </a:extLst>
          </p:cNvPr>
          <p:cNvSpPr/>
          <p:nvPr/>
        </p:nvSpPr>
        <p:spPr>
          <a:xfrm>
            <a:off x="7589438" y="387157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C131CB-C41A-4825-8540-D4FA959E2EBC}"/>
              </a:ext>
            </a:extLst>
          </p:cNvPr>
          <p:cNvSpPr/>
          <p:nvPr/>
        </p:nvSpPr>
        <p:spPr>
          <a:xfrm>
            <a:off x="6141470" y="3871342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3B02E47-73BF-4537-967F-D2980D4AB2DD}"/>
              </a:ext>
            </a:extLst>
          </p:cNvPr>
          <p:cNvSpPr/>
          <p:nvPr/>
        </p:nvSpPr>
        <p:spPr>
          <a:xfrm>
            <a:off x="4735656" y="3871343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860A09A-E2A9-4465-9F7F-CA26654F57B0}"/>
              </a:ext>
            </a:extLst>
          </p:cNvPr>
          <p:cNvSpPr/>
          <p:nvPr/>
        </p:nvSpPr>
        <p:spPr>
          <a:xfrm>
            <a:off x="3287688" y="386499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A96E359-3005-4D5C-8C3D-54F4E587FDF6}"/>
              </a:ext>
            </a:extLst>
          </p:cNvPr>
          <p:cNvSpPr/>
          <p:nvPr/>
        </p:nvSpPr>
        <p:spPr>
          <a:xfrm>
            <a:off x="7589438" y="462923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A62156D-463F-4F85-B71F-9A014FAEDE0E}"/>
              </a:ext>
            </a:extLst>
          </p:cNvPr>
          <p:cNvSpPr/>
          <p:nvPr/>
        </p:nvSpPr>
        <p:spPr>
          <a:xfrm>
            <a:off x="6141470" y="462899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9CC56CF-87B7-4345-B8C2-773B52D821F8}"/>
              </a:ext>
            </a:extLst>
          </p:cNvPr>
          <p:cNvSpPr/>
          <p:nvPr/>
        </p:nvSpPr>
        <p:spPr>
          <a:xfrm>
            <a:off x="4735656" y="4628995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D7EFE9-DEEF-4A16-AF81-4F20084FD8B5}"/>
              </a:ext>
            </a:extLst>
          </p:cNvPr>
          <p:cNvSpPr/>
          <p:nvPr/>
        </p:nvSpPr>
        <p:spPr>
          <a:xfrm>
            <a:off x="3287688" y="462265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2A2AB4D-CDD1-4BC6-90A3-51E653BF705A}"/>
              </a:ext>
            </a:extLst>
          </p:cNvPr>
          <p:cNvSpPr/>
          <p:nvPr/>
        </p:nvSpPr>
        <p:spPr>
          <a:xfrm>
            <a:off x="7589438" y="538688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74EE616-00BF-4AF9-9243-28AFA2DA9BF3}"/>
              </a:ext>
            </a:extLst>
          </p:cNvPr>
          <p:cNvSpPr/>
          <p:nvPr/>
        </p:nvSpPr>
        <p:spPr>
          <a:xfrm>
            <a:off x="6141470" y="538664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10FE12-5C54-432F-8502-2142850315AD}"/>
              </a:ext>
            </a:extLst>
          </p:cNvPr>
          <p:cNvSpPr/>
          <p:nvPr/>
        </p:nvSpPr>
        <p:spPr>
          <a:xfrm>
            <a:off x="4735656" y="5386645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EA71F87-7644-49E5-8916-A824AD068770}"/>
              </a:ext>
            </a:extLst>
          </p:cNvPr>
          <p:cNvSpPr/>
          <p:nvPr/>
        </p:nvSpPr>
        <p:spPr>
          <a:xfrm>
            <a:off x="3287688" y="5386646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FAAE3D-31B6-47AA-B74A-9A86E70FCA6A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FDAB21C-625D-4CE0-8BEA-FD7A0BC59348}"/>
              </a:ext>
            </a:extLst>
          </p:cNvPr>
          <p:cNvSpPr txBox="1">
            <a:spLocks/>
          </p:cNvSpPr>
          <p:nvPr/>
        </p:nvSpPr>
        <p:spPr>
          <a:xfrm>
            <a:off x="2351584" y="1377196"/>
            <a:ext cx="73448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Перекрестная проверка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: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Пример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87531A6-1EC3-4B71-A7DF-E2B82699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60327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1744E72-9DD3-4CFB-8AB5-616CD6A0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276872"/>
            <a:ext cx="6048672" cy="3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97F230-64E6-44A8-892C-F3AE241114D6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5798856-A336-4732-BA76-C71B7B53E32B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2422683-1E32-498B-8D0F-8E0EC67B371B}"/>
              </a:ext>
            </a:extLst>
          </p:cNvPr>
          <p:cNvSpPr txBox="1">
            <a:spLocks/>
          </p:cNvSpPr>
          <p:nvPr/>
        </p:nvSpPr>
        <p:spPr>
          <a:xfrm>
            <a:off x="4367808" y="2492896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C217CBB-A5B9-4E53-9AAB-53F3BACCC88F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495B1E-7B4C-43C4-8EFC-250E155E32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2276872"/>
            <a:ext cx="4736289" cy="18722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0B0B6D-BFE2-4FD0-B592-B75A023BEF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2132856"/>
            <a:ext cx="3528392" cy="21767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F14C0A-2A52-4693-90FC-8A0EBAD5F7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571E07-5DA1-4F36-8EEF-A2B0E9D0B63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43711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17F79A-1DB4-45A5-9C98-FDEC28DE604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4233759-5F37-4531-9F15-249152713BCE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ACE985-9B6B-4B09-AE9A-DD919092625F}"/>
                  </a:ext>
                </a:extLst>
              </p:cNvPr>
              <p:cNvSpPr/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ACE985-9B6B-4B09-AE9A-DD9190926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EFF6D58-7579-479D-AD33-2F35C3B6E6C4}"/>
                  </a:ext>
                </a:extLst>
              </p:cNvPr>
              <p:cNvSpPr/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EFF6D58-7579-479D-AD33-2F35C3B6E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53DCCE9-7543-4F2B-8110-FCC50CC96AC4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50BC22-F3BD-4B60-94E8-CCC940C8D24E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50BC22-F3BD-4B60-94E8-CCC940C8D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0E3E9FD-A921-4F98-AE8B-56FA1BEA8D79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890A393-6325-4823-A287-0E60A0FC4D2F}"/>
              </a:ext>
            </a:extLst>
          </p:cNvPr>
          <p:cNvSpPr txBox="1">
            <a:spLocks/>
          </p:cNvSpPr>
          <p:nvPr/>
        </p:nvSpPr>
        <p:spPr>
          <a:xfrm>
            <a:off x="1895392" y="6079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846071-DE56-47C1-B425-97451596E24A}"/>
              </a:ext>
            </a:extLst>
          </p:cNvPr>
          <p:cNvSpPr txBox="1">
            <a:spLocks/>
          </p:cNvSpPr>
          <p:nvPr/>
        </p:nvSpPr>
        <p:spPr>
          <a:xfrm>
            <a:off x="1983176" y="109819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Градиентный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2A72143-C8F3-474F-AB6F-AF7AE4E5BCCE}"/>
                  </a:ext>
                </a:extLst>
              </p:cNvPr>
              <p:cNvSpPr/>
              <p:nvPr/>
            </p:nvSpPr>
            <p:spPr>
              <a:xfrm>
                <a:off x="2903504" y="251577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2A72143-C8F3-474F-AB6F-AF7AE4E5B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04" y="2515778"/>
                <a:ext cx="5998950" cy="98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D5CEB-1E5E-42B1-BC4E-BB5D9C36971A}"/>
              </a:ext>
            </a:extLst>
          </p:cNvPr>
          <p:cNvSpPr txBox="1">
            <a:spLocks/>
          </p:cNvSpPr>
          <p:nvPr/>
        </p:nvSpPr>
        <p:spPr>
          <a:xfrm>
            <a:off x="1999240" y="1806038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AB31C9D-6186-4AAC-BE56-69507D74ABF4}"/>
                  </a:ext>
                </a:extLst>
              </p:cNvPr>
              <p:cNvSpPr/>
              <p:nvPr/>
            </p:nvSpPr>
            <p:spPr>
              <a:xfrm>
                <a:off x="2831496" y="474802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AB31C9D-6186-4AAC-BE56-69507D74A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496" y="4748026"/>
                <a:ext cx="6116033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A0B0BCB-58B8-4159-9BFE-691643D64AFD}"/>
              </a:ext>
            </a:extLst>
          </p:cNvPr>
          <p:cNvSpPr txBox="1">
            <a:spLocks/>
          </p:cNvSpPr>
          <p:nvPr/>
        </p:nvSpPr>
        <p:spPr>
          <a:xfrm>
            <a:off x="1937450" y="4131085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2BCF48F-2A3D-4282-9B09-E510615EB3E8}"/>
                  </a:ext>
                </a:extLst>
              </p:cNvPr>
              <p:cNvSpPr/>
              <p:nvPr/>
            </p:nvSpPr>
            <p:spPr>
              <a:xfrm>
                <a:off x="6869652" y="3382829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2BCF48F-2A3D-4282-9B09-E510615EB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52" y="3382829"/>
                <a:ext cx="274605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E878A-C035-441E-8FB2-355389025DCD}"/>
                  </a:ext>
                </a:extLst>
              </p:cNvPr>
              <p:cNvSpPr txBox="1"/>
              <p:nvPr/>
            </p:nvSpPr>
            <p:spPr>
              <a:xfrm>
                <a:off x="691986" y="3516000"/>
                <a:ext cx="5564985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+2∗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E878A-C035-441E-8FB2-35538902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6" y="3516000"/>
                <a:ext cx="5564985" cy="873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012B6-D5E4-4D87-AB8F-868DCE44FD35}"/>
                  </a:ext>
                </a:extLst>
              </p:cNvPr>
              <p:cNvSpPr txBox="1"/>
              <p:nvPr/>
            </p:nvSpPr>
            <p:spPr>
              <a:xfrm>
                <a:off x="729447" y="5665359"/>
                <a:ext cx="5938613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𝑠𝑖𝑔𝑛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012B6-D5E4-4D87-AB8F-868DCE44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7" y="5665359"/>
                <a:ext cx="5938613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7AF036EC-C5CA-4BAA-BC8D-5698FA07A3C6}"/>
                  </a:ext>
                </a:extLst>
              </p:cNvPr>
              <p:cNvSpPr/>
              <p:nvPr/>
            </p:nvSpPr>
            <p:spPr>
              <a:xfrm>
                <a:off x="7064108" y="5625480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7AF036EC-C5CA-4BAA-BC8D-5698FA07A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08" y="5625480"/>
                <a:ext cx="274605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0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42B40402-810C-4C26-B1CE-676D02112248}"/>
              </a:ext>
            </a:extLst>
          </p:cNvPr>
          <p:cNvSpPr txBox="1">
            <a:spLocks/>
          </p:cNvSpPr>
          <p:nvPr/>
        </p:nvSpPr>
        <p:spPr>
          <a:xfrm>
            <a:off x="1861663" y="66916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47D0861-AD39-4429-BD23-5FCB805A76F0}"/>
              </a:ext>
            </a:extLst>
          </p:cNvPr>
          <p:cNvSpPr txBox="1">
            <a:spLocks/>
          </p:cNvSpPr>
          <p:nvPr/>
        </p:nvSpPr>
        <p:spPr>
          <a:xfrm>
            <a:off x="1915841" y="1154511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Градиентный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спуск</a:t>
            </a: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684F8C1E-5776-4B53-8E6A-99B25E5641B0}"/>
              </a:ext>
            </a:extLst>
          </p:cNvPr>
          <p:cNvSpPr txBox="1">
            <a:spLocks/>
          </p:cNvSpPr>
          <p:nvPr/>
        </p:nvSpPr>
        <p:spPr>
          <a:xfrm>
            <a:off x="622031" y="1829653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F0715CB-B79C-40E6-AD0D-5B0CC5928F53}"/>
              </a:ext>
            </a:extLst>
          </p:cNvPr>
          <p:cNvSpPr txBox="1">
            <a:spLocks/>
          </p:cNvSpPr>
          <p:nvPr/>
        </p:nvSpPr>
        <p:spPr>
          <a:xfrm>
            <a:off x="6779705" y="1818390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1813EE2-E71B-4469-84A7-5783C18E4518}"/>
              </a:ext>
            </a:extLst>
          </p:cNvPr>
          <p:cNvCxnSpPr>
            <a:cxnSpLocks/>
          </p:cNvCxnSpPr>
          <p:nvPr/>
        </p:nvCxnSpPr>
        <p:spPr>
          <a:xfrm flipV="1">
            <a:off x="1141583" y="2865057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EC68B4-FFCE-41FE-88C9-5920D0DCD423}"/>
              </a:ext>
            </a:extLst>
          </p:cNvPr>
          <p:cNvCxnSpPr>
            <a:cxnSpLocks/>
          </p:cNvCxnSpPr>
          <p:nvPr/>
        </p:nvCxnSpPr>
        <p:spPr>
          <a:xfrm>
            <a:off x="64854" y="5529353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DC11B276-85EF-4EE2-A510-696587437990}"/>
                  </a:ext>
                </a:extLst>
              </p:cNvPr>
              <p:cNvSpPr/>
              <p:nvPr/>
            </p:nvSpPr>
            <p:spPr>
              <a:xfrm>
                <a:off x="4904329" y="5499405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DC11B276-85EF-4EE2-A510-696587437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29" y="5499405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0A47050-3940-426E-8235-4456FD05F65E}"/>
                  </a:ext>
                </a:extLst>
              </p:cNvPr>
              <p:cNvSpPr/>
              <p:nvPr/>
            </p:nvSpPr>
            <p:spPr>
              <a:xfrm>
                <a:off x="486305" y="2708416"/>
                <a:ext cx="6904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0A47050-3940-426E-8235-4456FD05F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5" y="2708416"/>
                <a:ext cx="69044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65A430AE-E981-4CC4-B4E8-16B04F10FE90}"/>
              </a:ext>
            </a:extLst>
          </p:cNvPr>
          <p:cNvSpPr/>
          <p:nvPr/>
        </p:nvSpPr>
        <p:spPr>
          <a:xfrm rot="20358207">
            <a:off x="1660298" y="2906961"/>
            <a:ext cx="4038952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4F633F3-6295-4BA7-8451-33848B53FCD5}"/>
              </a:ext>
            </a:extLst>
          </p:cNvPr>
          <p:cNvSpPr/>
          <p:nvPr/>
        </p:nvSpPr>
        <p:spPr>
          <a:xfrm rot="20557770">
            <a:off x="2463423" y="3287807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A540833-DF97-465E-803F-CB64DD3098D5}"/>
              </a:ext>
            </a:extLst>
          </p:cNvPr>
          <p:cNvSpPr/>
          <p:nvPr/>
        </p:nvSpPr>
        <p:spPr>
          <a:xfrm rot="20354850">
            <a:off x="3024034" y="3543487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2FDFDF0-883D-4CD8-9BAF-3CCF82D72502}"/>
              </a:ext>
            </a:extLst>
          </p:cNvPr>
          <p:cNvSpPr/>
          <p:nvPr/>
        </p:nvSpPr>
        <p:spPr>
          <a:xfrm>
            <a:off x="249825" y="4575470"/>
            <a:ext cx="1800000" cy="180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2789B97-2380-49A5-BBFF-834F9F3E2FA4}"/>
              </a:ext>
            </a:extLst>
          </p:cNvPr>
          <p:cNvSpPr/>
          <p:nvPr/>
        </p:nvSpPr>
        <p:spPr>
          <a:xfrm rot="20358207">
            <a:off x="1176980" y="2650950"/>
            <a:ext cx="5102956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D2E435C-ABB9-41C9-8202-674AF3A8C278}"/>
              </a:ext>
            </a:extLst>
          </p:cNvPr>
          <p:cNvCxnSpPr>
            <a:cxnSpLocks/>
          </p:cNvCxnSpPr>
          <p:nvPr/>
        </p:nvCxnSpPr>
        <p:spPr>
          <a:xfrm flipV="1">
            <a:off x="7186864" y="2806795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F45506-25A8-4066-B329-74313E44CF48}"/>
              </a:ext>
            </a:extLst>
          </p:cNvPr>
          <p:cNvCxnSpPr>
            <a:cxnSpLocks/>
          </p:cNvCxnSpPr>
          <p:nvPr/>
        </p:nvCxnSpPr>
        <p:spPr>
          <a:xfrm>
            <a:off x="6110135" y="5471091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DCB30CD2-4E92-4488-A3B6-C175A32C6263}"/>
                  </a:ext>
                </a:extLst>
              </p:cNvPr>
              <p:cNvSpPr/>
              <p:nvPr/>
            </p:nvSpPr>
            <p:spPr>
              <a:xfrm>
                <a:off x="10997664" y="5623820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DCB30CD2-4E92-4488-A3B6-C175A32C6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664" y="5623820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AC982C2-D166-4B34-851A-9FECA232784A}"/>
                  </a:ext>
                </a:extLst>
              </p:cNvPr>
              <p:cNvSpPr/>
              <p:nvPr/>
            </p:nvSpPr>
            <p:spPr>
              <a:xfrm>
                <a:off x="6585074" y="2693364"/>
                <a:ext cx="6904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AC982C2-D166-4B34-851A-9FECA232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74" y="2693364"/>
                <a:ext cx="6904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Овал 48">
            <a:extLst>
              <a:ext uri="{FF2B5EF4-FFF2-40B4-BE49-F238E27FC236}">
                <a16:creationId xmlns:a16="http://schemas.microsoft.com/office/drawing/2014/main" id="{F5BE955B-A094-4B8B-80E6-8ED3D3F3FEBA}"/>
              </a:ext>
            </a:extLst>
          </p:cNvPr>
          <p:cNvSpPr/>
          <p:nvPr/>
        </p:nvSpPr>
        <p:spPr>
          <a:xfrm rot="20062270">
            <a:off x="7613977" y="2869530"/>
            <a:ext cx="4154767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619F5F7-9BF5-44E1-A5B8-867DED741DBC}"/>
              </a:ext>
            </a:extLst>
          </p:cNvPr>
          <p:cNvSpPr/>
          <p:nvPr/>
        </p:nvSpPr>
        <p:spPr>
          <a:xfrm rot="20557770">
            <a:off x="8325019" y="3402935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795EC3B-85EB-4A38-9F4E-FE9C32A8A6F0}"/>
              </a:ext>
            </a:extLst>
          </p:cNvPr>
          <p:cNvSpPr/>
          <p:nvPr/>
        </p:nvSpPr>
        <p:spPr>
          <a:xfrm rot="20354850">
            <a:off x="8989432" y="3655586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CA6CA45-CC0F-40AC-BCB3-EC9196BE60EF}"/>
              </a:ext>
            </a:extLst>
          </p:cNvPr>
          <p:cNvSpPr/>
          <p:nvPr/>
        </p:nvSpPr>
        <p:spPr>
          <a:xfrm rot="20358207">
            <a:off x="7136391" y="2608367"/>
            <a:ext cx="5191688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9B4E2AC-3B13-40FB-8F46-E997EDEC20C7}"/>
              </a:ext>
            </a:extLst>
          </p:cNvPr>
          <p:cNvSpPr/>
          <p:nvPr/>
        </p:nvSpPr>
        <p:spPr>
          <a:xfrm rot="2652682">
            <a:off x="6466863" y="4767332"/>
            <a:ext cx="1440000" cy="144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5B8CAEB2-E353-452A-91DF-9A8BD3BBD55E}"/>
                  </a:ext>
                </a:extLst>
              </p:cNvPr>
              <p:cNvSpPr/>
              <p:nvPr/>
            </p:nvSpPr>
            <p:spPr>
              <a:xfrm>
                <a:off x="7493640" y="6086805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5B8CAEB2-E353-452A-91DF-9A8BD3BBD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0" y="6086805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52FCA03-0D8C-4308-8505-0D124E728286}"/>
                  </a:ext>
                </a:extLst>
              </p:cNvPr>
              <p:cNvSpPr/>
              <p:nvPr/>
            </p:nvSpPr>
            <p:spPr>
              <a:xfrm>
                <a:off x="1959225" y="5955963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52FCA03-0D8C-4308-8505-0D124E728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25" y="5955963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660388" y="5035861"/>
            <a:ext cx="970915" cy="97155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378226" y="5096764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839146" y="5119431"/>
            <a:ext cx="719455" cy="719455"/>
          </a:xfrm>
          <a:prstGeom prst="rect">
            <a:avLst/>
          </a:prstGeom>
          <a:noFill/>
          <a:ln w="76200">
            <a:solidFill>
              <a:srgbClr val="B02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560506" y="5335966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3" grpId="0"/>
      <p:bldP spid="34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677112" y="1509147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299D23-A12A-4124-9894-413913CC6AA1}"/>
              </a:ext>
            </a:extLst>
          </p:cNvPr>
          <p:cNvSpPr txBox="1">
            <a:spLocks/>
          </p:cNvSpPr>
          <p:nvPr/>
        </p:nvSpPr>
        <p:spPr>
          <a:xfrm>
            <a:off x="6819290" y="1418789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DC3323-4E60-47C6-8BD7-2BFD3716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238" y="2177424"/>
            <a:ext cx="4801707" cy="20882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DADBE7-FE15-457D-B230-B6C81BF1948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3510" y="4257824"/>
            <a:ext cx="2880705" cy="18800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EA8B78-A2AD-4D59-90F0-7714B5BBE0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12" y="2177424"/>
            <a:ext cx="4967283" cy="21602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8F4057-688B-4EE4-B3F2-4C64C6C2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9240" y="4337664"/>
            <a:ext cx="2880320" cy="1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76470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Рубрика Нелепые Аналогии 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27648" y="6488668"/>
            <a:ext cx="6624736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https://www.rottentomatoes.com/franchise/star_wars_saga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653136"/>
            <a:ext cx="3240360" cy="110225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1916832"/>
            <a:ext cx="3205068" cy="118186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b="14475"/>
          <a:stretch/>
        </p:blipFill>
        <p:spPr>
          <a:xfrm>
            <a:off x="8184232" y="3356992"/>
            <a:ext cx="3312368" cy="102518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752" y="4653136"/>
            <a:ext cx="3921274" cy="120759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760" y="3284984"/>
            <a:ext cx="3792146" cy="115212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5760" y="1916832"/>
            <a:ext cx="3816424" cy="120224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52" y="1916832"/>
            <a:ext cx="3240360" cy="118017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44" y="3356992"/>
            <a:ext cx="3431704" cy="103437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4" y="4653136"/>
            <a:ext cx="3312368" cy="110204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3">
            <a:clrChange>
              <a:clrFrom>
                <a:srgbClr val="312B2B"/>
              </a:clrFrom>
              <a:clrTo>
                <a:srgbClr val="31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3712" y="1234513"/>
            <a:ext cx="4361309" cy="682319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50455" y="5805264"/>
            <a:ext cx="2119491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Умеренная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Регуляризация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93322" y="5877272"/>
            <a:ext cx="2478564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Переобучение на </a:t>
            </a:r>
            <a:endParaRPr lang="en-US" dirty="0" smtClean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George Lucas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544272" y="5805264"/>
            <a:ext cx="2851131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Неадекватная Регуляризация</a:t>
            </a:r>
            <a:endParaRPr lang="ru-RU" dirty="0">
              <a:latin typeface="Montserrat" panose="020B0604020202020204" charset="-52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344" y="1916832"/>
            <a:ext cx="11405090" cy="39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  <a:endParaRPr lang="en-US"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2.6 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722376" y="5769864"/>
            <a:ext cx="9326880" cy="1828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704088" y="1691640"/>
            <a:ext cx="27432" cy="41148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746504" y="4215384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288536" y="268833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538984" y="3279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462528" y="3709416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465064" y="2694432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150864" y="1834896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932688" y="1517904"/>
            <a:ext cx="7607808" cy="288950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728472" y="2093976"/>
            <a:ext cx="7427976" cy="275844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524313" y="251581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с регуляризацией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8930640" y="1709928"/>
            <a:ext cx="688848" cy="326136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524313" y="170763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Линейная 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8839200" y="2763612"/>
            <a:ext cx="735029" cy="422933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8846682" y="36535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905608" y="46017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301018" y="3591854"/>
            <a:ext cx="293860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Тренировочные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367295" y="4501636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Тестовые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 animBg="1"/>
      <p:bldP spid="23" grpId="0" animBg="1"/>
      <p:bldP spid="24" grpId="0" animBg="1"/>
      <p:bldP spid="25" grpId="0" animBg="1"/>
      <p:bldP spid="30" grpId="0"/>
      <p:bldP spid="33" grpId="0"/>
      <p:bldP spid="36" grpId="0" animBg="1"/>
      <p:bldP spid="38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 и Категориальные данные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393419" y="1986493"/>
                <a:ext cx="784532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 smtClean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  <a:endParaRPr lang="en-US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chemeClr val="accent2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chemeClr val="bg2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9" y="1986493"/>
                <a:ext cx="7845325" cy="954107"/>
              </a:xfrm>
              <a:prstGeom prst="rect">
                <a:avLst/>
              </a:prstGeom>
              <a:blipFill>
                <a:blip r:embed="rId4"/>
                <a:stretch>
                  <a:fillRect l="-1632" t="-6410" b="-17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7799708" y="1906199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7760302" y="2448252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Ordinal Encoding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50824"/>
              </p:ext>
            </p:extLst>
          </p:nvPr>
        </p:nvGraphicFramePr>
        <p:xfrm>
          <a:off x="685671" y="3860866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35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86432"/>
              </p:ext>
            </p:extLst>
          </p:nvPr>
        </p:nvGraphicFramePr>
        <p:xfrm>
          <a:off x="3595049" y="3871201"/>
          <a:ext cx="4340960" cy="2819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950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294646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954964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2370145" y="3346858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One-hot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/>
              <p:nvPr/>
            </p:nvSpPr>
            <p:spPr>
              <a:xfrm>
                <a:off x="8363784" y="359017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84" y="359017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  <p:bldP spid="29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176D29-9D9F-45E7-B68D-4AC80E6122E3}"/>
              </a:ext>
            </a:extLst>
          </p:cNvPr>
          <p:cNvSpPr txBox="1">
            <a:spLocks/>
          </p:cNvSpPr>
          <p:nvPr/>
        </p:nvSpPr>
        <p:spPr>
          <a:xfrm>
            <a:off x="921272" y="847440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S.W.O.T.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63900E-F33E-44BC-83DF-67FA47840E4A}"/>
              </a:ext>
            </a:extLst>
          </p:cNvPr>
          <p:cNvSpPr/>
          <p:nvPr/>
        </p:nvSpPr>
        <p:spPr>
          <a:xfrm>
            <a:off x="319401" y="1295702"/>
            <a:ext cx="116934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Сильные стороны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Простая модель, легко интерпретируется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Есть регуляризация, чтобы избежать переобучения 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И выбора параметров в случае </a:t>
            </a:r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</a:t>
            </a:r>
          </a:p>
          <a:p>
            <a:endParaRPr lang="en-US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Слабые стороны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Данные могут иметь более сложные зависимости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Возможности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«Выбор» модели – линейная, полиномиальная и т.д.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Линейные модели можно легко обновлять новыми данными с помощью градиентного спуска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Трудности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Требуется аккуратная настройка </a:t>
            </a:r>
            <a:r>
              <a:rPr lang="ru-RU" sz="22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гиперпараметров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при регуляризации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194764B-E5CC-41C4-B9FA-6526CA9307C7}"/>
              </a:ext>
            </a:extLst>
          </p:cNvPr>
          <p:cNvSpPr txBox="1">
            <a:spLocks/>
          </p:cNvSpPr>
          <p:nvPr/>
        </p:nvSpPr>
        <p:spPr>
          <a:xfrm>
            <a:off x="2159372" y="43357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Синтетических данных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https://colab.research.google.com/drive/1sP0qdbA-ecRQrcE9S_JiVsFIapy11VpN?usp=sharing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8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colab.research.google.com/drive/1_Dx-TAsLav17qmOyvc9FlrNZDHDZXP2F?usp=sharing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93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</a:t>
            </a: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регрессии</a:t>
            </a:r>
            <a:endParaRPr lang="en-US" sz="2261" dirty="0" smtClean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2.6 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19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E98839E-FF8A-4E6D-8DC3-DABFBA744AF4}"/>
              </a:ext>
            </a:extLst>
          </p:cNvPr>
          <p:cNvSpPr/>
          <p:nvPr/>
        </p:nvSpPr>
        <p:spPr>
          <a:xfrm>
            <a:off x="170398" y="1867075"/>
            <a:ext cx="1089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A432BE-BC9F-4D71-9564-A12B33427928}"/>
              </a:ext>
            </a:extLst>
          </p:cNvPr>
          <p:cNvSpPr/>
          <p:nvPr/>
        </p:nvSpPr>
        <p:spPr>
          <a:xfrm>
            <a:off x="165646" y="2480830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 = LinearRegression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165646" y="2942495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77AAA7C-003C-4D85-BA72-8317E8FB07FF}"/>
              </a:ext>
            </a:extLst>
          </p:cNvPr>
          <p:cNvSpPr/>
          <p:nvPr/>
        </p:nvSpPr>
        <p:spPr>
          <a:xfrm>
            <a:off x="3647728" y="2921099"/>
            <a:ext cx="774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copy_X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fit_intercept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n_jobs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=None, normalize=False)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136238" y="3567430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1B95ACA-4187-4F29-876C-48D99891A603}"/>
              </a:ext>
            </a:extLst>
          </p:cNvPr>
          <p:cNvSpPr/>
          <p:nvPr/>
        </p:nvSpPr>
        <p:spPr>
          <a:xfrm>
            <a:off x="136238" y="419236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1D60E1-4074-4D6C-837A-3BB276AB59E2}"/>
              </a:ext>
            </a:extLst>
          </p:cNvPr>
          <p:cNvSpPr/>
          <p:nvPr/>
        </p:nvSpPr>
        <p:spPr>
          <a:xfrm>
            <a:off x="165646" y="475783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DE8F755-34A4-48FC-A252-F77953275BA7}"/>
              </a:ext>
            </a:extLst>
          </p:cNvPr>
          <p:cNvSpPr/>
          <p:nvPr/>
        </p:nvSpPr>
        <p:spPr>
          <a:xfrm>
            <a:off x="165646" y="5387979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4203062" y="35979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(150, 4)</a:t>
            </a:r>
            <a:endParaRPr lang="ru-RU" sz="2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D36C1D5-E595-4F8E-AE38-936BF17C48C4}"/>
              </a:ext>
            </a:extLst>
          </p:cNvPr>
          <p:cNvSpPr/>
          <p:nvPr/>
        </p:nvSpPr>
        <p:spPr>
          <a:xfrm>
            <a:off x="7354473" y="359031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(150,)</a:t>
            </a:r>
            <a:endParaRPr lang="ru-RU" sz="20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909678A-3ACF-4265-B91B-DA5E6E171B1E}"/>
              </a:ext>
            </a:extLst>
          </p:cNvPr>
          <p:cNvSpPr/>
          <p:nvPr/>
        </p:nvSpPr>
        <p:spPr>
          <a:xfrm>
            <a:off x="2867507" y="537729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lr.coef_.shape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1EA8F9-DAA6-4B1C-8B69-7A0E826F3682}"/>
              </a:ext>
            </a:extLst>
          </p:cNvPr>
          <p:cNvSpPr/>
          <p:nvPr/>
        </p:nvSpPr>
        <p:spPr>
          <a:xfrm>
            <a:off x="5479866" y="537729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(4,)</a:t>
            </a:r>
            <a:endParaRPr lang="ru-RU" sz="20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2999656" y="359792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E4E3716-1201-46F4-83D1-E2FAF24392F6}"/>
              </a:ext>
            </a:extLst>
          </p:cNvPr>
          <p:cNvSpPr/>
          <p:nvPr/>
        </p:nvSpPr>
        <p:spPr>
          <a:xfrm>
            <a:off x="6096000" y="357887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полиномы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223322" y="2907581"/>
            <a:ext cx="258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264441" y="3637713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x_poly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3885214" y="3701617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5388113" y="3734007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3C78F98-2B81-4D97-A564-B8EC130ADC03}"/>
              </a:ext>
            </a:extLst>
          </p:cNvPr>
          <p:cNvSpPr/>
          <p:nvPr/>
        </p:nvSpPr>
        <p:spPr>
          <a:xfrm>
            <a:off x="223322" y="1906983"/>
            <a:ext cx="117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4D71C9-D9E8-46C7-8FEF-AA45D3525B91}"/>
              </a:ext>
            </a:extLst>
          </p:cNvPr>
          <p:cNvSpPr/>
          <p:nvPr/>
        </p:nvSpPr>
        <p:spPr>
          <a:xfrm>
            <a:off x="242553" y="2408889"/>
            <a:ext cx="991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degree=5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3096B9-A10F-4EF7-8562-0E4C1D2A92A0}"/>
              </a:ext>
            </a:extLst>
          </p:cNvPr>
          <p:cNvSpPr/>
          <p:nvPr/>
        </p:nvSpPr>
        <p:spPr>
          <a:xfrm>
            <a:off x="3885214" y="2946558"/>
            <a:ext cx="7872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(degree=5,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include_bias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interaction_only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order='C')</a:t>
            </a:r>
            <a:endParaRPr lang="ru-RU" sz="20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EC1331-9566-463E-A3F8-C4E73B61FEDC}"/>
              </a:ext>
            </a:extLst>
          </p:cNvPr>
          <p:cNvSpPr/>
          <p:nvPr/>
        </p:nvSpPr>
        <p:spPr>
          <a:xfrm>
            <a:off x="7210464" y="373139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_poly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29E8BDB-E8D5-40E1-90A1-98B3B7E2CC80}"/>
              </a:ext>
            </a:extLst>
          </p:cNvPr>
          <p:cNvSpPr/>
          <p:nvPr/>
        </p:nvSpPr>
        <p:spPr>
          <a:xfrm>
            <a:off x="9552384" y="373139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5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DD0F9E2-D873-4BAC-A84B-2F37EF3666B3}"/>
              </a:ext>
            </a:extLst>
          </p:cNvPr>
          <p:cNvSpPr/>
          <p:nvPr/>
        </p:nvSpPr>
        <p:spPr>
          <a:xfrm>
            <a:off x="294352" y="4087089"/>
            <a:ext cx="792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pf.get_feature_names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input_features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'x'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920A525-89FE-4092-A119-D092F354AF82}"/>
              </a:ext>
            </a:extLst>
          </p:cNvPr>
          <p:cNvSpPr/>
          <p:nvPr/>
        </p:nvSpPr>
        <p:spPr>
          <a:xfrm>
            <a:off x="223322" y="4566762"/>
            <a:ext cx="68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['x', 'x^2', 'x^3', 'x^4', 'x^5']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37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  <p:bldP spid="29" grpId="0"/>
      <p:bldP spid="32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регуляризацию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7A6E0FF-1E53-4D7C-8BE1-FA4B7BEE9A33}"/>
              </a:ext>
            </a:extLst>
          </p:cNvPr>
          <p:cNvSpPr/>
          <p:nvPr/>
        </p:nvSpPr>
        <p:spPr>
          <a:xfrm>
            <a:off x="529685" y="5660525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D5DA4B-0FAC-4B7D-A3F2-36BE38AF1DBF}"/>
              </a:ext>
            </a:extLst>
          </p:cNvPr>
          <p:cNvSpPr/>
          <p:nvPr/>
        </p:nvSpPr>
        <p:spPr>
          <a:xfrm>
            <a:off x="425841" y="1839854"/>
            <a:ext cx="9185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Lasso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Ridge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4DE3333-60B8-403B-99FD-7945873E773C}"/>
              </a:ext>
            </a:extLst>
          </p:cNvPr>
          <p:cNvSpPr/>
          <p:nvPr/>
        </p:nvSpPr>
        <p:spPr>
          <a:xfrm>
            <a:off x="425841" y="2736047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ridge=Ridge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0.5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BEB9CBD-8E6A-4EAB-ABBF-D0E4FC1A0761}"/>
              </a:ext>
            </a:extLst>
          </p:cNvPr>
          <p:cNvSpPr/>
          <p:nvPr/>
        </p:nvSpPr>
        <p:spPr>
          <a:xfrm>
            <a:off x="3458406" y="3108842"/>
            <a:ext cx="9810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Ridge(alpha=0.5, copy_X=True, fit_intercept=True, max_iter=None, normalize=False, random_state=None, solver='auto', tol=0.001)</a:t>
            </a:r>
            <a:endParaRPr lang="ru-RU" sz="2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0B2F338-CFB3-4D75-BD68-0E1BC55BEEE7}"/>
              </a:ext>
            </a:extLst>
          </p:cNvPr>
          <p:cNvSpPr/>
          <p:nvPr/>
        </p:nvSpPr>
        <p:spPr>
          <a:xfrm>
            <a:off x="389255" y="3981784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lasso=Lasso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0.01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3C777BB-8716-43B6-B21E-62455406E3E1}"/>
              </a:ext>
            </a:extLst>
          </p:cNvPr>
          <p:cNvSpPr/>
          <p:nvPr/>
        </p:nvSpPr>
        <p:spPr>
          <a:xfrm>
            <a:off x="404651" y="4468993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lasso.get_params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44C459B-967A-4F4F-92F5-1E86DC7B9B30}"/>
              </a:ext>
            </a:extLst>
          </p:cNvPr>
          <p:cNvSpPr/>
          <p:nvPr/>
        </p:nvSpPr>
        <p:spPr>
          <a:xfrm>
            <a:off x="425841" y="3189638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ridge.get_params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FE7D798-27D0-4408-88DD-96A6403D03E6}"/>
              </a:ext>
            </a:extLst>
          </p:cNvPr>
          <p:cNvSpPr/>
          <p:nvPr/>
        </p:nvSpPr>
        <p:spPr>
          <a:xfrm>
            <a:off x="3458406" y="4406567"/>
            <a:ext cx="9682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Lasso(alpha=0.01, copy_X=True, fit_intercept=True, max_iter=1000, normalize=False, positive=False, precompute=False, random_state=None, selection='cyclic', tol=0.0001, warm_start=False)</a:t>
            </a:r>
            <a:endParaRPr lang="ru-RU" sz="20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6C1A4EE-230D-4FD6-ACD9-19FC974BAD62}"/>
              </a:ext>
            </a:extLst>
          </p:cNvPr>
          <p:cNvSpPr/>
          <p:nvPr/>
        </p:nvSpPr>
        <p:spPr>
          <a:xfrm>
            <a:off x="6304508" y="5743626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53CA62-5729-4167-A26B-F1828A84A61B}"/>
              </a:ext>
            </a:extLst>
          </p:cNvPr>
          <p:cNvSpPr/>
          <p:nvPr/>
        </p:nvSpPr>
        <p:spPr>
          <a:xfrm>
            <a:off x="517853" y="6117757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lasso.predict(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8C6AE1-E175-483C-8A44-01AF8DC3707A}"/>
              </a:ext>
            </a:extLst>
          </p:cNvPr>
          <p:cNvSpPr/>
          <p:nvPr/>
        </p:nvSpPr>
        <p:spPr>
          <a:xfrm>
            <a:off x="4083405" y="612624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6E07883-EF3B-43E8-8144-C72AE3D7FB8B}"/>
              </a:ext>
            </a:extLst>
          </p:cNvPr>
          <p:cNvSpPr/>
          <p:nvPr/>
        </p:nvSpPr>
        <p:spPr>
          <a:xfrm>
            <a:off x="7439722" y="6165770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3" grpId="0"/>
      <p:bldP spid="34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DB73A9-724B-4695-9692-501BECF99E7A}"/>
              </a:ext>
            </a:extLst>
          </p:cNvPr>
          <p:cNvSpPr/>
          <p:nvPr/>
        </p:nvSpPr>
        <p:spPr>
          <a:xfrm>
            <a:off x="407368" y="2108371"/>
            <a:ext cx="10546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mean_squared_error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mse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r2_score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2E6-8F8E-4D0C-B712-B3132E7F2375}"/>
              </a:ext>
            </a:extLst>
          </p:cNvPr>
          <p:cNvSpPr/>
          <p:nvPr/>
        </p:nvSpPr>
        <p:spPr>
          <a:xfrm>
            <a:off x="431032" y="3904547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mse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8EA7E5-301F-48D6-B2F7-D73C8DD3DDEF}"/>
              </a:ext>
            </a:extLst>
          </p:cNvPr>
          <p:cNvSpPr/>
          <p:nvPr/>
        </p:nvSpPr>
        <p:spPr>
          <a:xfrm>
            <a:off x="431032" y="4562036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r2_score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6C9443-5F74-4C7B-85B7-9BB8BAB8C532}"/>
              </a:ext>
            </a:extLst>
          </p:cNvPr>
          <p:cNvSpPr/>
          <p:nvPr/>
        </p:nvSpPr>
        <p:spPr>
          <a:xfrm>
            <a:off x="431032" y="3126787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73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</a:t>
            </a: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регрессии</a:t>
            </a:r>
            <a:endParaRPr lang="en-US" sz="2261" dirty="0" smtClean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en-US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2.6 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9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Кросс-</a:t>
            </a:r>
            <a:r>
              <a:rPr lang="ru-RU" sz="3200" b="1" dirty="0" err="1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5771C69-9396-48D8-A46F-CD84DF614B55}"/>
              </a:ext>
            </a:extLst>
          </p:cNvPr>
          <p:cNvSpPr/>
          <p:nvPr/>
        </p:nvSpPr>
        <p:spPr>
          <a:xfrm>
            <a:off x="1165548" y="2192288"/>
            <a:ext cx="9145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ShuffleSplit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43F08AA-6E1E-40D2-A449-DA2A9311A8FE}"/>
              </a:ext>
            </a:extLst>
          </p:cNvPr>
          <p:cNvSpPr/>
          <p:nvPr/>
        </p:nvSpPr>
        <p:spPr>
          <a:xfrm>
            <a:off x="1041722" y="3769990"/>
            <a:ext cx="10407327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'-MSE'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'neg_mean_squared_error'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'neg_mean_absolute_error'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'-Max'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'max_error’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model_reg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cv=ShuffleSplit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</a:t>
            </a:r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Машинки</a:t>
            </a:r>
          </a:p>
          <a:p>
            <a:pPr lvl="0" algn="ctr"/>
            <a:r>
              <a:rPr lang="en-US" sz="3600" b="1" dirty="0" err="1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Scikit</a:t>
            </a:r>
            <a:r>
              <a:rPr lang="en-US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-learn edition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colab.research.google.com/drive/1Wg0X8uBbw3fWz-Tn0rpw_5E7r2r8AlTc?usp=sharing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4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2.6 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352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550958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smtClean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Регуляризация 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Линейной регрессии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Уменьшаем переобучение </a:t>
            </a: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и иногда отбираем значимые признаки накладывая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дополнительные ограничения на функцию потерь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smtClean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Библиотечная 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реализация 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scikit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-learn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fit / predict </a:t>
            </a: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наше все</a:t>
            </a: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755648" y="4437518"/>
            <a:ext cx="9117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6;p31"/>
          <p:cNvSpPr txBox="1"/>
          <p:nvPr/>
        </p:nvSpPr>
        <p:spPr>
          <a:xfrm>
            <a:off x="2378853" y="1924679"/>
            <a:ext cx="8091344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https://miro.com/app/board/uXjVPHHTjvc=/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1400" y="1774810"/>
            <a:ext cx="10198100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sym typeface="Montserrat"/>
              </a:rPr>
              <a:t>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Линейная 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Веса, смещение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Наименьших Квадратов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lvl="1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Решаем задачу в 1 действие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Градиентный Спуск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Движемся к минимуму функции потерь по антиградиенту небольшими шагами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Метрики регрессии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Вариации на тему «разность между реальным значением и предсказанием»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 забываем про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9;p26"/>
          <p:cNvSpPr txBox="1"/>
          <p:nvPr/>
        </p:nvSpPr>
        <p:spPr>
          <a:xfrm>
            <a:off x="2566711" y="10793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76235" y="5636764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13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19085" y="206669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4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57183" y="314507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задания?</a:t>
            </a:r>
          </a:p>
        </p:txBody>
      </p:sp>
      <p:sp>
        <p:nvSpPr>
          <p:cNvPr id="15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427854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8" y="5181904"/>
            <a:ext cx="2053459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en-US"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Линейная Регрессия </a:t>
            </a:r>
            <a:r>
              <a:rPr lang="ru-RU" sz="1596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029608" y="3268427"/>
            <a:ext cx="1928389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</a:t>
            </a:r>
            <a:r>
              <a:rPr lang="ru-RU" sz="1596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классификации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6019047" y="5323141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База (своими руками) Логистическая регрессия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</a:p>
          <a:p>
            <a:pPr algn="ctr"/>
            <a:r>
              <a:rPr lang="ru-RU" sz="1596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2.6 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328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D8C4C5F-4A69-42A6-873E-0FEC04A0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74985-86F7-4C8B-AC82-2C5E97431610}"/>
                  </a:ext>
                </a:extLst>
              </p:cNvPr>
              <p:cNvSpPr txBox="1"/>
              <p:nvPr/>
            </p:nvSpPr>
            <p:spPr>
              <a:xfrm>
                <a:off x="829891" y="4055368"/>
                <a:ext cx="290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4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74985-86F7-4C8B-AC82-2C5E9743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1" y="4055368"/>
                <a:ext cx="29098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/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B95A901-10A1-4613-8B8D-4B2CCAB08525}"/>
                  </a:ext>
                </a:extLst>
              </p:cNvPr>
              <p:cNvSpPr/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B95A901-10A1-4613-8B8D-4B2CCAB08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D5DF3F7-E7B6-47D5-8062-6F02824613F9}"/>
                  </a:ext>
                </a:extLst>
              </p:cNvPr>
              <p:cNvSpPr/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D5DF3F7-E7B6-47D5-8062-6F0282461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F3616B3-D277-4D62-98FB-AB856A312668}"/>
                  </a:ext>
                </a:extLst>
              </p:cNvPr>
              <p:cNvSpPr/>
              <p:nvPr/>
            </p:nvSpPr>
            <p:spPr>
              <a:xfrm>
                <a:off x="5015880" y="1816543"/>
                <a:ext cx="58437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𝒃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latin typeface="Montserrat" panose="00000500000000000000" pitchFamily="2" charset="-52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веса признаков</a:t>
                </a: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F3616B3-D277-4D62-98FB-AB856A312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16543"/>
                <a:ext cx="5843779" cy="646331"/>
              </a:xfrm>
              <a:prstGeom prst="rect">
                <a:avLst/>
              </a:prstGeom>
              <a:blipFill>
                <a:blip r:embed="rId8"/>
                <a:stretch>
                  <a:fillRect t="-15094" r="-1983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6E4867C-FB84-4ABB-9D2E-EE731C9BF9CF}"/>
                  </a:ext>
                </a:extLst>
              </p:cNvPr>
              <p:cNvSpPr/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Montserrat" panose="00000500000000000000" pitchFamily="2" charset="-52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смещение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 (</a:t>
                </a:r>
                <a:r>
                  <a:rPr lang="es-ES" sz="3600" dirty="0">
                    <a:solidFill>
                      <a:srgbClr val="D4D4D4"/>
                    </a:solidFill>
                    <a:latin typeface="Montserrat" panose="00000500000000000000" pitchFamily="2" charset="-52"/>
                  </a:rPr>
                  <a:t>intercept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6E4867C-FB84-4ABB-9D2E-EE731C9BF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  <a:blipFill>
                <a:blip r:embed="rId9"/>
                <a:stretch>
                  <a:fillRect t="-15094" r="-247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0"/>
          <a:srcRect b="54386"/>
          <a:stretch/>
        </p:blipFill>
        <p:spPr>
          <a:xfrm>
            <a:off x="7436639" y="3418897"/>
            <a:ext cx="1439982" cy="1610304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11"/>
          <a:srcRect r="-1245" b="54654"/>
          <a:stretch/>
        </p:blipFill>
        <p:spPr>
          <a:xfrm>
            <a:off x="6578758" y="3424611"/>
            <a:ext cx="364967" cy="158553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3086" y="3384963"/>
            <a:ext cx="1464101" cy="370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2BC2205-15AE-44CF-B5E8-38E3302F4913}"/>
                  </a:ext>
                </a:extLst>
              </p:cNvPr>
              <p:cNvSpPr/>
              <p:nvPr/>
            </p:nvSpPr>
            <p:spPr>
              <a:xfrm>
                <a:off x="407368" y="5373216"/>
                <a:ext cx="4756943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2BC2205-15AE-44CF-B5E8-38E3302F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373216"/>
                <a:ext cx="4756943" cy="957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0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1" grpId="0"/>
      <p:bldP spid="22" grpId="0"/>
      <p:bldP spid="23" grpId="0"/>
      <p:bldP spid="24" grpId="0"/>
      <p:bldP spid="25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CE7FED-8FBE-4AF2-A11E-211CE38337D3}"/>
              </a:ext>
            </a:extLst>
          </p:cNvPr>
          <p:cNvSpPr txBox="1">
            <a:spLocks/>
          </p:cNvSpPr>
          <p:nvPr/>
        </p:nvSpPr>
        <p:spPr>
          <a:xfrm>
            <a:off x="1536346" y="856530"/>
            <a:ext cx="9436453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5504E0-37C7-482A-9F98-C537A954ABF6}"/>
              </a:ext>
            </a:extLst>
          </p:cNvPr>
          <p:cNvSpPr txBox="1">
            <a:spLocks/>
          </p:cNvSpPr>
          <p:nvPr/>
        </p:nvSpPr>
        <p:spPr>
          <a:xfrm>
            <a:off x="7464152" y="4365104"/>
            <a:ext cx="455698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bias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Высокое смещение</a:t>
            </a:r>
          </a:p>
          <a:p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Underfitting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Недообучение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80103AA-58B9-4013-B43D-9D69E1E6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1988840"/>
            <a:ext cx="7776864" cy="426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1199A0-6EEE-42E7-8A2D-E8048FA27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1844824"/>
            <a:ext cx="20795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930</Words>
  <Application>Microsoft Office PowerPoint</Application>
  <PresentationFormat>Произвольный</PresentationFormat>
  <Paragraphs>369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Montserrat</vt:lpstr>
      <vt:lpstr>Wingdings</vt:lpstr>
      <vt:lpstr>Verdana</vt:lpstr>
      <vt:lpstr>Source Sans Pro</vt:lpstr>
      <vt:lpstr>Cambria Math</vt:lpstr>
      <vt:lpstr>Arial</vt:lpstr>
      <vt:lpstr>Times New Roman</vt:lpstr>
      <vt:lpstr>Courier New</vt:lpstr>
      <vt:lpstr>Montserrat Black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Ранее: линейная регрессия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Линейная регрессия</vt:lpstr>
      <vt:lpstr>Про полиномы</vt:lpstr>
      <vt:lpstr>Про регуляризацию</vt:lpstr>
      <vt:lpstr>Про Метрики</vt:lpstr>
      <vt:lpstr>Про Кросс-валидацию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62</cp:revision>
  <dcterms:modified xsi:type="dcterms:W3CDTF">2022-11-23T08:34:53Z</dcterms:modified>
</cp:coreProperties>
</file>