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8" r:id="rId2"/>
    <p:sldId id="260" r:id="rId3"/>
    <p:sldId id="416" r:id="rId4"/>
    <p:sldId id="329" r:id="rId5"/>
    <p:sldId id="340" r:id="rId6"/>
    <p:sldId id="459" r:id="rId7"/>
    <p:sldId id="462" r:id="rId8"/>
    <p:sldId id="463" r:id="rId9"/>
    <p:sldId id="464" r:id="rId10"/>
    <p:sldId id="465" r:id="rId11"/>
    <p:sldId id="466" r:id="rId12"/>
    <p:sldId id="469" r:id="rId13"/>
    <p:sldId id="470" r:id="rId14"/>
    <p:sldId id="471" r:id="rId15"/>
    <p:sldId id="472" r:id="rId16"/>
    <p:sldId id="467" r:id="rId17"/>
    <p:sldId id="468" r:id="rId18"/>
    <p:sldId id="387" r:id="rId19"/>
    <p:sldId id="335" r:id="rId20"/>
    <p:sldId id="264" r:id="rId21"/>
  </p:sldIdLst>
  <p:sldSz cx="12239625" cy="6840538"/>
  <p:notesSz cx="6858000" cy="9144000"/>
  <p:embeddedFontLst>
    <p:embeddedFont>
      <p:font typeface="Source Sans Pro" panose="020B0503030403020204" pitchFamily="34" charset="0"/>
      <p:regular r:id="rId23"/>
      <p:bold r:id="rId24"/>
      <p:italic r:id="rId25"/>
      <p:boldItalic r:id="rId26"/>
    </p:embeddedFont>
    <p:embeddedFont>
      <p:font typeface="Montserrat" panose="020B0604020202020204" charset="-52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Montserrat Black" panose="020B0604020202020204" charset="-52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55" userDrawn="1">
          <p15:clr>
            <a:srgbClr val="A4A3A4"/>
          </p15:clr>
        </p15:guide>
        <p15:guide id="2" orient="horz" pos="1310" userDrawn="1">
          <p15:clr>
            <a:srgbClr val="A4A3A4"/>
          </p15:clr>
        </p15:guide>
        <p15:guide id="3" pos="7228" userDrawn="1">
          <p15:clr>
            <a:srgbClr val="9AA0A6"/>
          </p15:clr>
        </p15:guide>
        <p15:guide id="4" orient="horz" pos="287" userDrawn="1">
          <p15:clr>
            <a:srgbClr val="9AA0A6"/>
          </p15:clr>
        </p15:guide>
        <p15:guide id="5" orient="horz" pos="4022" userDrawn="1">
          <p15:clr>
            <a:srgbClr val="9AA0A6"/>
          </p15:clr>
        </p15:guide>
        <p15:guide id="6" pos="5783" userDrawn="1">
          <p15:clr>
            <a:srgbClr val="9AA0A6"/>
          </p15:clr>
        </p15:guide>
        <p15:guide id="7" pos="482" userDrawn="1">
          <p15:clr>
            <a:srgbClr val="9AA0A6"/>
          </p15:clr>
        </p15:guide>
        <p15:guide id="8" orient="horz" pos="766" userDrawn="1">
          <p15:clr>
            <a:srgbClr val="9AA0A6"/>
          </p15:clr>
        </p15:guide>
        <p15:guide id="9" orient="horz" pos="383" userDrawn="1">
          <p15:clr>
            <a:srgbClr val="9AA0A6"/>
          </p15:clr>
        </p15:guide>
        <p15:guide id="10" orient="horz" pos="992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174"/>
      </p:cViewPr>
      <p:guideLst>
        <p:guide pos="3855"/>
        <p:guide orient="horz" pos="1310"/>
        <p:guide pos="7228"/>
        <p:guide orient="horz" pos="287"/>
        <p:guide orient="horz" pos="4022"/>
        <p:guide pos="5783"/>
        <p:guide pos="482"/>
        <p:guide orient="horz" pos="766"/>
        <p:guide orient="horz" pos="383"/>
        <p:guide orient="horz" pos="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7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c613ab3f7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bc613ab3f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907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38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89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055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372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94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488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99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c613ab3f7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c613ab3f7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889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28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3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713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c613ab3f7_0_3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bc613ab3f7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22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613ab3f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613ab3f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4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77" y="374371"/>
            <a:ext cx="2262636" cy="48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1pPr>
            <a:lvl2pPr marL="1216061" lvl="1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2pPr>
            <a:lvl3pPr marL="1824091" lvl="2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3pPr>
            <a:lvl4pPr marL="2432121" lvl="3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4pPr>
            <a:lvl5pPr marL="3040151" lvl="4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5pPr>
            <a:lvl6pPr marL="3648182" lvl="5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6pPr>
            <a:lvl7pPr marL="4256212" lvl="6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1197">
                <a:solidFill>
                  <a:schemeClr val="lt1"/>
                </a:solidFill>
              </a:defRPr>
            </a:lvl7pPr>
            <a:lvl8pPr marL="4864242" lvl="7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97">
                <a:solidFill>
                  <a:schemeClr val="lt1"/>
                </a:solidFill>
              </a:defRPr>
            </a:lvl8pPr>
            <a:lvl9pPr marL="5472273" lvl="8" indent="-38001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11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1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3"/>
          </p:nvPr>
        </p:nvSpPr>
        <p:spPr>
          <a:xfrm>
            <a:off x="1529953" y="2791507"/>
            <a:ext cx="4592269" cy="377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pos="964" userDrawn="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3"/>
          </p:nvPr>
        </p:nvSpPr>
        <p:spPr>
          <a:xfrm>
            <a:off x="761128" y="2791509"/>
            <a:ext cx="5354836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  <p15:guide id="10" orient="horz" pos="3460" userDrawn="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Black"/>
              <a:buNone/>
              <a:defRPr sz="399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64977" y="729822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2" y="2718394"/>
            <a:ext cx="5093618" cy="4122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5181024" cy="41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67453" y="4432217"/>
            <a:ext cx="5354836" cy="217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 userDrawn="1">
          <p15:clr>
            <a:srgbClr val="FA7B17"/>
          </p15:clr>
        </p15:guide>
        <p15:guide id="2" pos="3855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orient="horz" pos="3862" userDrawn="1">
          <p15:clr>
            <a:srgbClr val="FA7B17"/>
          </p15:clr>
        </p15:guide>
        <p15:guide id="5" orient="horz" pos="3099" userDrawn="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4581997" y="0"/>
            <a:ext cx="7657630" cy="61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67655" y="2596744"/>
            <a:ext cx="4660133" cy="142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99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64976" y="5191647"/>
            <a:ext cx="536246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54937" y="5337770"/>
            <a:ext cx="5362466" cy="31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Montserrat"/>
              <a:buNone/>
              <a:defRPr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767520" y="5702942"/>
            <a:ext cx="5362466" cy="21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1pPr>
            <a:lvl2pPr marL="1216061" lvl="1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2pPr>
            <a:lvl3pPr marL="1824091" lvl="2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3pPr>
            <a:lvl4pPr marL="2432121" lvl="3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4pPr>
            <a:lvl5pPr marL="3040151" lvl="4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5pPr>
            <a:lvl6pPr marL="3648182" lvl="5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6pPr>
            <a:lvl7pPr marL="4256212" lvl="6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197">
                <a:solidFill>
                  <a:schemeClr val="dk1"/>
                </a:solidFill>
              </a:defRPr>
            </a:lvl7pPr>
            <a:lvl8pPr marL="4864242" lvl="7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197">
                <a:solidFill>
                  <a:schemeClr val="dk1"/>
                </a:solidFill>
              </a:defRPr>
            </a:lvl8pPr>
            <a:lvl9pPr marL="5472273" lvl="8" indent="-38001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19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6" y="456034"/>
            <a:ext cx="2259960" cy="48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orient="horz" pos="287" userDrawn="1">
          <p15:clr>
            <a:srgbClr val="FA7B17"/>
          </p15:clr>
        </p15:guide>
        <p15:guide id="3" pos="7228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pos="3855" userDrawn="1">
          <p15:clr>
            <a:srgbClr val="FA7B17"/>
          </p15:clr>
        </p15:guide>
        <p15:guide id="6" orient="horz" pos="3504" userDrawn="1">
          <p15:clr>
            <a:srgbClr val="FA7B17"/>
          </p15:clr>
        </p15:guide>
        <p15:guide id="7" orient="horz" pos="3685" userDrawn="1">
          <p15:clr>
            <a:srgbClr val="FA7B17"/>
          </p15:clr>
        </p15:guide>
        <p15:guide id="8" pos="1907" userDrawn="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 userDrawn="1">
          <p15:clr>
            <a:srgbClr val="FA7B17"/>
          </p15:clr>
        </p15:guide>
        <p15:guide id="2" orient="horz" pos="4022" userDrawn="1">
          <p15:clr>
            <a:srgbClr val="FA7B17"/>
          </p15:clr>
        </p15:guide>
        <p15:guide id="3" pos="482" userDrawn="1">
          <p15:clr>
            <a:srgbClr val="FA7B17"/>
          </p15:clr>
        </p15:guide>
        <p15:guide id="4" pos="7228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7224" y="591856"/>
            <a:ext cx="11405178" cy="76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7224" y="1532721"/>
            <a:ext cx="11405178" cy="454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8030" lvl="0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6061" lvl="1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4091" lvl="2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2121" lvl="3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0151" lvl="4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48182" lvl="5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56212" lvl="6" indent="-42224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64242" lvl="7" indent="-42224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72273" lvl="8" indent="-42224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340738" y="6201791"/>
            <a:ext cx="734458" cy="52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3"/>
          </p:nvPr>
        </p:nvSpPr>
        <p:spPr>
          <a:xfrm>
            <a:off x="761128" y="2791507"/>
            <a:ext cx="5361261" cy="359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80102" y="918243"/>
            <a:ext cx="5354836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Montserrat Black"/>
              <a:buNone/>
              <a:defRPr sz="2394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61128" y="2098111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761128" y="2791508"/>
            <a:ext cx="5361261" cy="122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119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■"/>
              <a:defRPr sz="1463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767654" y="460087"/>
            <a:ext cx="5354836" cy="21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None/>
              <a:defRPr sz="119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2"/>
          </p:nvPr>
        </p:nvSpPr>
        <p:spPr>
          <a:xfrm>
            <a:off x="761128" y="985744"/>
            <a:ext cx="5354836" cy="61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761128" y="1729120"/>
            <a:ext cx="5361261" cy="465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55" name="Google Shape;55;p10"/>
          <p:cNvCxnSpPr/>
          <p:nvPr/>
        </p:nvCxnSpPr>
        <p:spPr>
          <a:xfrm>
            <a:off x="774279" y="5092733"/>
            <a:ext cx="53632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0"/>
          <p:cNvSpPr txBox="1">
            <a:spLocks noGrp="1"/>
          </p:cNvSpPr>
          <p:nvPr>
            <p:ph type="subTitle" idx="4"/>
          </p:nvPr>
        </p:nvSpPr>
        <p:spPr>
          <a:xfrm>
            <a:off x="754937" y="5284811"/>
            <a:ext cx="5363269" cy="3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Montserrat"/>
              <a:buNone/>
              <a:defRPr sz="1596" b="1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5"/>
          </p:nvPr>
        </p:nvSpPr>
        <p:spPr>
          <a:xfrm>
            <a:off x="761128" y="5594419"/>
            <a:ext cx="5363269" cy="230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8030" lvl="0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6061" lvl="1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4091" lvl="2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2121" lvl="3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0151" lvl="4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48182" lvl="5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56212" lvl="6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64242" lvl="7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72273" lvl="8" indent="-39690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■"/>
              <a:defRPr sz="146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2" userDrawn="1">
          <p15:clr>
            <a:srgbClr val="FA7B17"/>
          </p15:clr>
        </p15:guide>
        <p15:guide id="2" pos="7228" userDrawn="1">
          <p15:clr>
            <a:srgbClr val="FA7B17"/>
          </p15:clr>
        </p15:guide>
        <p15:guide id="3" orient="horz" pos="287" userDrawn="1">
          <p15:clr>
            <a:srgbClr val="FA7B17"/>
          </p15:clr>
        </p15:guide>
        <p15:guide id="4" orient="horz" pos="4022" userDrawn="1">
          <p15:clr>
            <a:srgbClr val="FA7B17"/>
          </p15:clr>
        </p15:guide>
        <p15:guide id="5" orient="horz" pos="383" userDrawn="1">
          <p15:clr>
            <a:srgbClr val="FA7B17"/>
          </p15:clr>
        </p15:guide>
        <p15:guide id="6" orient="horz" pos="766" userDrawn="1">
          <p15:clr>
            <a:srgbClr val="FA7B17"/>
          </p15:clr>
        </p15:guide>
        <p15:guide id="7" pos="3855" userDrawn="1">
          <p15:clr>
            <a:srgbClr val="FA7B17"/>
          </p15:clr>
        </p15:guide>
        <p15:guide id="8" orient="horz" pos="1468" userDrawn="1">
          <p15:clr>
            <a:srgbClr val="FA7B17"/>
          </p15:clr>
        </p15:guide>
        <p15:guide id="9" orient="horz" pos="1758" userDrawn="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Wg0X8uBbw3fWz-Tn0rpw_5E7r2r8AlTc?usp=sharin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forms.yandex.ru/u/6369eff5c09c02910cc362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lms.skillfactory.r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MAliQfLCTMB0pDEGU83hOG9FctK1MuP6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colab.research.google.com/drive/168G7II7bMak9Z1WFsnN7XUVhMtXjkx2D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2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23"/>
          <p:cNvSpPr txBox="1"/>
          <p:nvPr/>
        </p:nvSpPr>
        <p:spPr>
          <a:xfrm>
            <a:off x="519475" y="2578288"/>
            <a:ext cx="6263879" cy="246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811" bIns="60811" anchor="t" anchorCtr="0">
            <a:noAutofit/>
          </a:bodyPr>
          <a:lstStyle/>
          <a:p>
            <a:pPr lvl="0"/>
            <a:r>
              <a:rPr lang="ru-RU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Математические основы </a:t>
            </a:r>
            <a:r>
              <a:rPr lang="en-US" sz="3990" dirty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lang="ru-RU" sz="3990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r>
              <a:rPr lang="ru-RU" sz="3990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</a:t>
            </a:r>
            <a:r>
              <a:rPr lang="ru-RU" sz="3990" dirty="0">
                <a:solidFill>
                  <a:schemeClr val="bg1"/>
                </a:solidFill>
                <a:latin typeface="Montserrat Black"/>
              </a:rPr>
              <a:t>Логистическая </a:t>
            </a:r>
            <a:r>
              <a:rPr lang="ru-RU" sz="3990" dirty="0" smtClean="0">
                <a:solidFill>
                  <a:schemeClr val="bg1"/>
                </a:solidFill>
                <a:latin typeface="Montserrat Black"/>
              </a:rPr>
              <a:t>Регрессия. Часть 2</a:t>
            </a:r>
            <a:endParaRPr lang="ru-RU" sz="3990" dirty="0">
              <a:solidFill>
                <a:schemeClr val="bg1"/>
              </a:solidFill>
              <a:latin typeface="Montserrat Black"/>
            </a:endParaRPr>
          </a:p>
        </p:txBody>
      </p:sp>
      <p:sp>
        <p:nvSpPr>
          <p:cNvPr id="6" name="Google Shape;114;p23"/>
          <p:cNvSpPr txBox="1"/>
          <p:nvPr/>
        </p:nvSpPr>
        <p:spPr>
          <a:xfrm>
            <a:off x="800059" y="5191647"/>
            <a:ext cx="6761884" cy="100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>
              <a:lnSpc>
                <a:spcPct val="141818"/>
              </a:lnSpc>
              <a:spcBef>
                <a:spcPts val="1330"/>
              </a:spcBef>
            </a:pPr>
            <a:r>
              <a:rPr lang="ru-RU" sz="2400" b="1" dirty="0">
                <a:solidFill>
                  <a:srgbClr val="01C601"/>
                </a:solidFill>
                <a:latin typeface="Montserrat"/>
                <a:ea typeface="Montserrat"/>
                <a:cs typeface="Montserrat"/>
                <a:sym typeface="Montserrat"/>
              </a:rPr>
              <a:t>Долганов Антон Юрьевич</a:t>
            </a:r>
            <a:endParaRPr sz="2400" b="1" dirty="0">
              <a:solidFill>
                <a:srgbClr val="01C60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 err="1">
                <a:solidFill>
                  <a:schemeClr val="bg1"/>
                </a:solidFill>
              </a:rPr>
              <a:t>УрФУ</a:t>
            </a:r>
            <a:r>
              <a:rPr lang="ru-RU" altLang="ru-RU" sz="1800" dirty="0">
                <a:solidFill>
                  <a:schemeClr val="bg1"/>
                </a:solidFill>
              </a:rPr>
              <a:t>, ИРИТ-РТФ, к.т.н.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1800" dirty="0">
                <a:solidFill>
                  <a:schemeClr val="bg1"/>
                </a:solidFill>
              </a:rPr>
              <a:t>anton.dolganov@urfu.ru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800" dirty="0">
                <a:solidFill>
                  <a:schemeClr val="bg1"/>
                </a:solidFill>
              </a:rPr>
              <a:t>@</a:t>
            </a:r>
            <a:r>
              <a:rPr lang="en-US" altLang="ru-RU" sz="1800" dirty="0" err="1">
                <a:solidFill>
                  <a:schemeClr val="bg1"/>
                </a:solidFill>
              </a:rPr>
              <a:t>not_olga</a:t>
            </a:r>
            <a:endParaRPr lang="ru-RU" altLang="ru-RU" sz="1800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ru-RU" sz="1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966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Логистическая Регрессия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CB696C3-DFF6-4C80-8D1C-66110F583A55}"/>
              </a:ext>
            </a:extLst>
          </p:cNvPr>
          <p:cNvSpPr/>
          <p:nvPr/>
        </p:nvSpPr>
        <p:spPr>
          <a:xfrm>
            <a:off x="431032" y="2111298"/>
            <a:ext cx="11125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LogisticRegression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40D47E8-66BD-4CC7-AF6C-05AA532DDB5E}"/>
              </a:ext>
            </a:extLst>
          </p:cNvPr>
          <p:cNvSpPr/>
          <p:nvPr/>
        </p:nvSpPr>
        <p:spPr>
          <a:xfrm>
            <a:off x="534228" y="2572963"/>
            <a:ext cx="9629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 = LogisticRegression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fit_intercept=</a:t>
            </a:r>
            <a:r>
              <a:rPr lang="tr-TR" sz="2400" dirty="0">
                <a:solidFill>
                  <a:srgbClr val="569CD6"/>
                </a:solidFill>
                <a:latin typeface="Courier New" panose="02070309020205020404" pitchFamily="49" charset="0"/>
              </a:rPr>
              <a:t>True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B1BBC7-8FA9-4062-9126-48DFCDAF505C}"/>
              </a:ext>
            </a:extLst>
          </p:cNvPr>
          <p:cNvSpPr/>
          <p:nvPr/>
        </p:nvSpPr>
        <p:spPr>
          <a:xfrm>
            <a:off x="1645914" y="2992259"/>
            <a:ext cx="10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LogisticRegression(C=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, class_weight=None, dual=False, fit_intercept=True, intercept_scaling=1, l1_ratio=None, max_iter=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00, multi_class='auto', n_jobs=None, penalty=‘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l2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', random_state=None, solver='saga', tol=0.0001, verbose=0, warm_start=False)&gt;</a:t>
            </a:r>
            <a:endParaRPr lang="ru-RU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D16F64C-58B6-4B59-97FB-6991463DF81B}"/>
              </a:ext>
            </a:extLst>
          </p:cNvPr>
          <p:cNvSpPr/>
          <p:nvPr/>
        </p:nvSpPr>
        <p:spPr>
          <a:xfrm>
            <a:off x="499156" y="414394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LogReg.fit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fr-F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y</a:t>
            </a:r>
            <a:r>
              <a:rPr lang="fr-F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fr-F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D308F6E-57AE-4F1A-9FCF-5646078A7988}"/>
              </a:ext>
            </a:extLst>
          </p:cNvPr>
          <p:cNvSpPr/>
          <p:nvPr/>
        </p:nvSpPr>
        <p:spPr>
          <a:xfrm>
            <a:off x="87676" y="4602229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LogReg.predict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8D63348-D041-4660-8D7F-9B386381A902}"/>
              </a:ext>
            </a:extLst>
          </p:cNvPr>
          <p:cNvSpPr/>
          <p:nvPr/>
        </p:nvSpPr>
        <p:spPr>
          <a:xfrm>
            <a:off x="530635" y="51702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B0=LogReg.intercept_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B=LogReg.coef_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es-ES" sz="24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es-E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]</a:t>
            </a:r>
            <a:endParaRPr lang="es-E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7CCAAF8-5307-46ED-9424-87D58299B517}"/>
              </a:ext>
            </a:extLst>
          </p:cNvPr>
          <p:cNvSpPr/>
          <p:nvPr/>
        </p:nvSpPr>
        <p:spPr>
          <a:xfrm>
            <a:off x="499156" y="6073384"/>
            <a:ext cx="8174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Z=LogReg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.decision_function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9FB9E8C-C62D-4FE4-8CA3-94281F0F99FB}"/>
              </a:ext>
            </a:extLst>
          </p:cNvPr>
          <p:cNvSpPr/>
          <p:nvPr/>
        </p:nvSpPr>
        <p:spPr>
          <a:xfrm>
            <a:off x="5290071" y="457998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y_predict_p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LogReg.predict_proba</a:t>
            </a:r>
            <a:r>
              <a:rPr lang="en-US" sz="24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  <p:bldP spid="29" grpId="0"/>
      <p:bldP spid="32" grpId="0"/>
      <p:bldP spid="35" grpId="0"/>
      <p:bldP spid="36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Метрики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D5127D3-0B6E-450A-A0A1-780A783EE1CB}"/>
              </a:ext>
            </a:extLst>
          </p:cNvPr>
          <p:cNvSpPr/>
          <p:nvPr/>
        </p:nvSpPr>
        <p:spPr>
          <a:xfrm>
            <a:off x="551384" y="1988840"/>
            <a:ext cx="11080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accuracy_score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acc</a:t>
            </a:r>
          </a:p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f1_score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f1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B08A55-80AE-43E5-8341-96DEAAE1BA87}"/>
              </a:ext>
            </a:extLst>
          </p:cNvPr>
          <p:cNvSpPr/>
          <p:nvPr/>
        </p:nvSpPr>
        <p:spPr>
          <a:xfrm>
            <a:off x="695400" y="2708920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acc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B9944D9-DE9B-4CD7-B6E3-B1F280C2D4D6}"/>
              </a:ext>
            </a:extLst>
          </p:cNvPr>
          <p:cNvSpPr/>
          <p:nvPr/>
        </p:nvSpPr>
        <p:spPr>
          <a:xfrm>
            <a:off x="695400" y="3284984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f1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s-ES" sz="2800" dirty="0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s-ES" sz="2800" dirty="0" smtClean="0">
                <a:solidFill>
                  <a:srgbClr val="D4D4D4"/>
                </a:solidFill>
                <a:latin typeface="Courier New" panose="02070309020205020404" pitchFamily="49" charset="0"/>
              </a:rPr>
              <a:t> y_predict</a:t>
            </a:r>
            <a:r>
              <a:rPr lang="es-ES" sz="28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s-ES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AE82CD9-FA44-454D-A9F0-A97780A1805E}"/>
              </a:ext>
            </a:extLst>
          </p:cNvPr>
          <p:cNvSpPr/>
          <p:nvPr/>
        </p:nvSpPr>
        <p:spPr>
          <a:xfrm>
            <a:off x="119337" y="6244292"/>
            <a:ext cx="1111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https://scikit-learn.org/stable/modules/model_evaluation.html#classification-metrics</a:t>
            </a:r>
          </a:p>
        </p:txBody>
      </p:sp>
    </p:spTree>
    <p:extLst>
      <p:ext uri="{BB962C8B-B14F-4D97-AF65-F5344CB8AC3E}">
        <p14:creationId xmlns:p14="http://schemas.microsoft.com/office/powerpoint/2010/main" val="7060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</a:t>
            </a:r>
            <a:r>
              <a:rPr lang="ru-RU" sz="3200" b="1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Метрики (Красивое)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07368" y="2636912"/>
            <a:ext cx="11424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y_test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y_predict</a:t>
            </a:r>
            <a:r>
              <a:rPr lang="en-US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urier New" panose="02070309020205020404" pitchFamily="49" charset="0"/>
              </a:rPr>
              <a:t>target_names</a:t>
            </a:r>
            <a:r>
              <a:rPr lang="en-US" sz="2400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35360" y="1844824"/>
            <a:ext cx="10369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classification_report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clrChange>
              <a:clrFrom>
                <a:srgbClr val="383838"/>
              </a:clrFrom>
              <a:clrTo>
                <a:srgbClr val="38383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7944" y="3525007"/>
            <a:ext cx="7571948" cy="27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chemeClr val="bg1"/>
                </a:solidFill>
                <a:latin typeface="Montserrat" panose="00000500000000000000" pitchFamily="2" charset="-52"/>
                <a:ea typeface="Verdana" panose="020B0604030504040204" pitchFamily="34" charset="0"/>
              </a:rPr>
              <a:t>Метрики (Непонятное)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1061CF-3B4A-44DF-9FCE-49C1EBB3E0CB}"/>
              </a:ext>
            </a:extLst>
          </p:cNvPr>
          <p:cNvSpPr/>
          <p:nvPr/>
        </p:nvSpPr>
        <p:spPr>
          <a:xfrm>
            <a:off x="197383" y="2105322"/>
            <a:ext cx="8562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sklearn.metrics </a:t>
            </a:r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roc_curve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auc</a:t>
            </a:r>
          </a:p>
          <a:p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model_clf.predict_proba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(X)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thresholds = roc_curve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y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y_prob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AUC = auc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3DE99AA-F6EA-4F8E-BCCD-2A59EDB02705}"/>
              </a:ext>
            </a:extLst>
          </p:cNvPr>
          <p:cNvSpPr/>
          <p:nvPr/>
        </p:nvSpPr>
        <p:spPr>
          <a:xfrm>
            <a:off x="191344" y="4303455"/>
            <a:ext cx="72651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fpr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tpr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label=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'ROC curve (area = %0.2f)'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% AUC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plt.plot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linestyle=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'--'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plt.ylim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([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0.0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000" dirty="0">
                <a:solidFill>
                  <a:srgbClr val="B5CEA8"/>
                </a:solidFill>
                <a:latin typeface="Courier New" panose="02070309020205020404" pitchFamily="49" charset="0"/>
              </a:rPr>
              <a:t>1.05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])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plt.xlabel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'False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plt.ylabel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000" dirty="0">
                <a:solidFill>
                  <a:srgbClr val="CE9178"/>
                </a:solidFill>
                <a:latin typeface="Courier New" panose="02070309020205020404" pitchFamily="49" charset="0"/>
              </a:rPr>
              <a:t>'True Positive Rate'</a:t>
            </a:r>
            <a:r>
              <a:rPr lang="tr-TR" sz="20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/>
          <a:srcRect l="432"/>
          <a:stretch/>
        </p:blipFill>
        <p:spPr>
          <a:xfrm>
            <a:off x="7104112" y="2852936"/>
            <a:ext cx="4649812" cy="3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Google Shape;138;p26">
            <a:extLst>
              <a:ext uri="{FF2B5EF4-FFF2-40B4-BE49-F238E27FC236}">
                <a16:creationId xmlns:a16="http://schemas.microsoft.com/office/drawing/2014/main" id="{7B790CF1-B2DB-4018-A78F-72EC6925276D}"/>
              </a:ext>
            </a:extLst>
          </p:cNvPr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9419BE-AF74-432F-82D6-3E002E2D8963}"/>
              </a:ext>
            </a:extLst>
          </p:cNvPr>
          <p:cNvSpPr txBox="1">
            <a:spLocks/>
          </p:cNvSpPr>
          <p:nvPr/>
        </p:nvSpPr>
        <p:spPr>
          <a:xfrm>
            <a:off x="2007320" y="1363343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946968" y="671902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Про Кросс-</a:t>
            </a:r>
            <a:r>
              <a:rPr lang="ru-RU" sz="3200" b="1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валидацию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4560187" y="1310559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7D712EE-8F5A-42F5-BEF9-CA6364696655}"/>
              </a:ext>
            </a:extLst>
          </p:cNvPr>
          <p:cNvSpPr/>
          <p:nvPr/>
        </p:nvSpPr>
        <p:spPr>
          <a:xfrm>
            <a:off x="439624" y="3420269"/>
            <a:ext cx="11098976" cy="181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{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'accuracy'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 smtClean="0">
                <a:solidFill>
                  <a:srgbClr val="CE9178"/>
                </a:solidFill>
                <a:latin typeface="Courier New" panose="02070309020205020404" pitchFamily="49" charset="0"/>
              </a:rPr>
              <a:t>'F1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'f1’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'precision'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: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CE9178"/>
                </a:solidFill>
                <a:latin typeface="Courier New" panose="02070309020205020404" pitchFamily="49" charset="0"/>
              </a:rPr>
              <a:t>'recall'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}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cv_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scores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= cross_validate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model_clf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X_train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y_train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                     scoring=scoring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_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</a:rPr>
              <a:t>clf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 cv=StratifiedKFold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D4D4D4"/>
                </a:solidFill>
                <a:latin typeface="Courier New" panose="02070309020205020404" pitchFamily="49" charset="0"/>
              </a:rPr>
              <a:t>n_splits=</a:t>
            </a:r>
            <a:r>
              <a:rPr lang="tr-TR" dirty="0">
                <a:solidFill>
                  <a:srgbClr val="B5CEA8"/>
                </a:solidFill>
                <a:latin typeface="Courier New" panose="02070309020205020404" pitchFamily="49" charset="0"/>
              </a:rPr>
              <a:t>5</a:t>
            </a:r>
            <a:r>
              <a:rPr lang="tr-TR" dirty="0">
                <a:solidFill>
                  <a:srgbClr val="DCDCDC"/>
                </a:solidFill>
                <a:latin typeface="Courier New" panose="02070309020205020404" pitchFamily="49" charset="0"/>
              </a:rPr>
              <a:t>))</a:t>
            </a:r>
            <a:endParaRPr lang="tr-TR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4D29E58-3277-4B43-AE93-1C998EDB5B54}"/>
              </a:ext>
            </a:extLst>
          </p:cNvPr>
          <p:cNvSpPr/>
          <p:nvPr/>
        </p:nvSpPr>
        <p:spPr>
          <a:xfrm>
            <a:off x="516804" y="2061516"/>
            <a:ext cx="9145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cross_validate</a:t>
            </a:r>
          </a:p>
          <a:p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sklearn.model_selection </a:t>
            </a:r>
            <a:r>
              <a:rPr lang="tr-TR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StratifiedKFold</a:t>
            </a:r>
            <a:endParaRPr lang="tr-TR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</a:t>
            </a:r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</a:p>
          <a:p>
            <a:pPr lvl="0" algn="ctr"/>
            <a:r>
              <a:rPr lang="en-US" sz="3600" b="1" dirty="0" err="1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Scikit</a:t>
            </a:r>
            <a:r>
              <a:rPr lang="en-US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-learn edition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colab.research.google.com/drive/1Wg0X8uBbw3fWz-Tn0rpw_5E7r2r8AlTc?usp=sharing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4208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10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Подведем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итоги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0442" y="1578040"/>
            <a:ext cx="10789790" cy="189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 основном наследуем от Алгоритма линейной регрессии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en-US" sz="2000" b="1" dirty="0" err="1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scikit</a:t>
            </a:r>
            <a:r>
              <a:rPr lang="en-US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-learn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Все тот же </a:t>
            </a:r>
            <a:r>
              <a:rPr lang="en-US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fit / predict </a:t>
            </a: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но в рамках 1 Объекта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Поинтересней с метриками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927100" y="2170365"/>
            <a:ext cx="10655300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Метод 3-2-1</a:t>
            </a:r>
            <a:endParaRPr lang="en-US" sz="399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6008AB-B25C-432E-A8D9-265D9D15AE65}"/>
              </a:ext>
            </a:extLst>
          </p:cNvPr>
          <p:cNvSpPr txBox="1"/>
          <p:nvPr/>
        </p:nvSpPr>
        <p:spPr>
          <a:xfrm>
            <a:off x="1335024" y="4437518"/>
            <a:ext cx="95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https://forms.yandex.ru/u/6369eff5c09c02910cc362de/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13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</a:t>
            </a:r>
            <a:r>
              <a:rPr lang="ru-RU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</a:t>
            </a:r>
            <a:r>
              <a:rPr lang="en-US" sz="226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</a:t>
            </a:r>
            <a:r>
              <a:rPr lang="en-US" sz="226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-learn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sz="226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/>
        </p:nvSpPr>
        <p:spPr>
          <a:xfrm>
            <a:off x="2378853" y="1924679"/>
            <a:ext cx="8091344" cy="7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https://miro.com/app/board/uXjVPHHTjvc=/</a:t>
            </a:r>
            <a:endParaRPr lang="ru-RU" sz="3200" dirty="0">
              <a:solidFill>
                <a:schemeClr val="bg2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1983319" y="929543"/>
            <a:ext cx="8375419" cy="9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Ваши</a:t>
            </a:r>
            <a:r>
              <a:rPr lang="en-US" sz="4788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4788" dirty="0" err="1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4788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275" y="393275"/>
            <a:ext cx="1350977" cy="290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7;p31"/>
          <p:cNvSpPr txBox="1"/>
          <p:nvPr/>
        </p:nvSpPr>
        <p:spPr>
          <a:xfrm>
            <a:off x="1293747" y="2820207"/>
            <a:ext cx="9597571" cy="222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Не забудьте 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Оценить Семинар</a:t>
            </a:r>
          </a:p>
          <a:p>
            <a:pPr algn="ctr"/>
            <a:r>
              <a:rPr lang="ru-RU" sz="3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на платформе </a:t>
            </a:r>
          </a:p>
          <a:p>
            <a:pPr algn="ctr"/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  <a:hlinkClick r:id="rId4"/>
              </a:rPr>
              <a:t>https://lms.skillfactory.ru/</a:t>
            </a:r>
            <a:r>
              <a:rPr lang="en-US" sz="3200" b="1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endParaRPr sz="3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" name="Google Shape;197;p31"/>
          <p:cNvSpPr txBox="1"/>
          <p:nvPr/>
        </p:nvSpPr>
        <p:spPr>
          <a:xfrm>
            <a:off x="1292239" y="5226920"/>
            <a:ext cx="9597571" cy="7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ru-RU" sz="7200" dirty="0">
                <a:solidFill>
                  <a:srgbClr val="F3F3F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Спасибо!</a:t>
            </a:r>
            <a:endParaRPr sz="7200" b="1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642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Google Shape;189;p30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Ранее в Мат Основах 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ML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3D8993-CF0E-4455-9529-3CA84849F7F6}"/>
              </a:ext>
            </a:extLst>
          </p:cNvPr>
          <p:cNvSpPr/>
          <p:nvPr/>
        </p:nvSpPr>
        <p:spPr>
          <a:xfrm>
            <a:off x="650442" y="1578040"/>
            <a:ext cx="10789790" cy="425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Классификация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Типы классов</a:t>
            </a:r>
          </a:p>
          <a:p>
            <a:pPr marL="342900" lvl="1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Бинарная и </a:t>
            </a: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мультиклассовая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классификация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lang="en-US" sz="2000" b="1" dirty="0">
              <a:solidFill>
                <a:schemeClr val="bg1"/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Классификационный «аналог» линейной регрессии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Сигмоида+Линейная</a:t>
            </a: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 модель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Градиентный спуск, регуляризация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000" b="1" dirty="0">
                <a:solidFill>
                  <a:schemeClr val="bg1"/>
                </a:solidFill>
                <a:latin typeface="Montserrat" panose="020B0604020202020204" charset="-52"/>
              </a:rPr>
              <a:t>Метрики классификации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Матрица ошибок;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Ошибки 1 и 2 рода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ACC, F1,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AUC, ROC</a:t>
            </a:r>
            <a:endParaRPr lang="ru-RU" sz="20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1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9;p26"/>
          <p:cNvSpPr txBox="1"/>
          <p:nvPr/>
        </p:nvSpPr>
        <p:spPr>
          <a:xfrm>
            <a:off x="2566711" y="1079370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Есть ли вопросы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576235" y="5636764"/>
            <a:ext cx="8296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https://miro.com/app/board/uXjVPHHTjvc=/</a:t>
            </a:r>
            <a:endParaRPr lang="ru-RU" sz="2800" dirty="0">
              <a:solidFill>
                <a:schemeClr val="bg2"/>
              </a:solidFill>
            </a:endParaRPr>
          </a:p>
        </p:txBody>
      </p:sp>
      <p:sp>
        <p:nvSpPr>
          <p:cNvPr id="15" name="Google Shape;139;p26">
            <a:extLst>
              <a:ext uri="{FF2B5EF4-FFF2-40B4-BE49-F238E27FC236}">
                <a16:creationId xmlns:a16="http://schemas.microsoft.com/office/drawing/2014/main" id="{5651F600-7461-4DE3-8B0F-37F23E5EB074}"/>
              </a:ext>
            </a:extLst>
          </p:cNvPr>
          <p:cNvSpPr txBox="1"/>
          <p:nvPr/>
        </p:nvSpPr>
        <p:spPr>
          <a:xfrm>
            <a:off x="2519085" y="206669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Материалы на платформе?</a:t>
            </a:r>
          </a:p>
        </p:txBody>
      </p:sp>
      <p:sp>
        <p:nvSpPr>
          <p:cNvPr id="16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57183" y="3145072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Как там задания?</a:t>
            </a:r>
          </a:p>
        </p:txBody>
      </p:sp>
      <p:sp>
        <p:nvSpPr>
          <p:cNvPr id="17" name="Google Shape;139;p26">
            <a:extLst>
              <a:ext uri="{FF2B5EF4-FFF2-40B4-BE49-F238E27FC236}">
                <a16:creationId xmlns:a16="http://schemas.microsoft.com/office/drawing/2014/main" id="{95B40C04-3751-430F-8AEF-A111C0EBE990}"/>
              </a:ext>
            </a:extLst>
          </p:cNvPr>
          <p:cNvSpPr txBox="1"/>
          <p:nvPr/>
        </p:nvSpPr>
        <p:spPr>
          <a:xfrm>
            <a:off x="2576233" y="4278547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399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Тесты «норм»?</a:t>
            </a:r>
          </a:p>
        </p:txBody>
      </p:sp>
    </p:spTree>
    <p:extLst>
      <p:ext uri="{BB962C8B-B14F-4D97-AF65-F5344CB8AC3E}">
        <p14:creationId xmlns:p14="http://schemas.microsoft.com/office/powerpoint/2010/main" val="36936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650441" y="676939"/>
            <a:ext cx="8058229" cy="882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ru-RU" sz="3990" b="1" dirty="0">
                <a:solidFill>
                  <a:srgbClr val="F3F3F3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Структура курса: </a:t>
            </a:r>
            <a:r>
              <a:rPr lang="en-US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r>
              <a:rPr lang="ru-RU" sz="3990" dirty="0">
                <a:solidFill>
                  <a:schemeClr val="bg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недель</a:t>
            </a:r>
            <a:endParaRPr sz="3990" dirty="0">
              <a:solidFill>
                <a:schemeClr val="bg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508407" y="2028987"/>
            <a:ext cx="1732723" cy="73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lnSpc>
                <a:spcPct val="141818"/>
              </a:lnSpc>
              <a:spcBef>
                <a:spcPts val="1330"/>
              </a:spcBef>
            </a:pPr>
            <a:r>
              <a:rPr lang="ru-RU" sz="1596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  <a:endParaRPr sz="1596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50441" y="2944550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 от ментора</a:t>
            </a:r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/>
          <p:nvPr/>
        </p:nvSpPr>
        <p:spPr>
          <a:xfrm>
            <a:off x="105814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1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2962619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2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4785300" y="2823212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3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6691067" y="2823213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4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3635" y="3404902"/>
            <a:ext cx="1780255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</a:t>
            </a:r>
          </a:p>
          <a:p>
            <a:pPr algn="ctr"/>
            <a:r>
              <a:rPr lang="ru-RU" sz="1596" dirty="0">
                <a:solidFill>
                  <a:srgbClr val="F0F0F0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понятия</a:t>
            </a:r>
          </a:p>
          <a:p>
            <a:pPr algn="ctr"/>
            <a:endParaRPr sz="1596" dirty="0">
              <a:solidFill>
                <a:srgbClr val="F0F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0440865" y="2805106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6</a:t>
            </a:r>
            <a:endParaRPr sz="2487" dirty="0">
              <a:solidFill>
                <a:schemeClr val="bg1"/>
              </a:solidFill>
            </a:endParaRPr>
          </a:p>
        </p:txBody>
      </p:sp>
      <p:sp>
        <p:nvSpPr>
          <p:cNvPr id="23" name="Google Shape;140;p26"/>
          <p:cNvSpPr txBox="1"/>
          <p:nvPr/>
        </p:nvSpPr>
        <p:spPr>
          <a:xfrm>
            <a:off x="1982710" y="1936291"/>
            <a:ext cx="2154724" cy="6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данными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140;p26"/>
          <p:cNvSpPr txBox="1"/>
          <p:nvPr/>
        </p:nvSpPr>
        <p:spPr>
          <a:xfrm>
            <a:off x="4076464" y="1518752"/>
            <a:ext cx="1884948" cy="61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140;p26"/>
          <p:cNvSpPr txBox="1"/>
          <p:nvPr/>
        </p:nvSpPr>
        <p:spPr>
          <a:xfrm>
            <a:off x="5826497" y="1511186"/>
            <a:ext cx="1959483" cy="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140;p26"/>
          <p:cNvSpPr txBox="1"/>
          <p:nvPr/>
        </p:nvSpPr>
        <p:spPr>
          <a:xfrm>
            <a:off x="7943834" y="1862111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en-US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Google Shape;152;p26"/>
          <p:cNvSpPr txBox="1"/>
          <p:nvPr/>
        </p:nvSpPr>
        <p:spPr>
          <a:xfrm>
            <a:off x="263101" y="4966782"/>
            <a:ext cx="1909731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Основы линейной алгебры, мат. анализа и типы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Google Shape;152;p26"/>
          <p:cNvSpPr txBox="1"/>
          <p:nvPr/>
        </p:nvSpPr>
        <p:spPr>
          <a:xfrm>
            <a:off x="2098318" y="3396930"/>
            <a:ext cx="1568336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Начальные шаги работы с данными. Введение в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152;p26"/>
          <p:cNvSpPr txBox="1"/>
          <p:nvPr/>
        </p:nvSpPr>
        <p:spPr>
          <a:xfrm>
            <a:off x="2065868" y="5181904"/>
            <a:ext cx="2053459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Предварительная обработка данных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152;p26"/>
          <p:cNvSpPr txBox="1"/>
          <p:nvPr/>
        </p:nvSpPr>
        <p:spPr>
          <a:xfrm>
            <a:off x="4286881" y="3323420"/>
            <a:ext cx="1742727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линейной регрессии. База (своими руками)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Метрики регрессии </a:t>
            </a:r>
          </a:p>
        </p:txBody>
      </p:sp>
      <p:sp>
        <p:nvSpPr>
          <p:cNvPr id="31" name="Google Shape;152;p26"/>
          <p:cNvSpPr txBox="1"/>
          <p:nvPr/>
        </p:nvSpPr>
        <p:spPr>
          <a:xfrm>
            <a:off x="3920151" y="5148260"/>
            <a:ext cx="2227153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en-US"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Регуляризация, Линейная Регрессия </a:t>
            </a:r>
            <a:r>
              <a:rPr lang="ru-RU" sz="1596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152;p26"/>
          <p:cNvSpPr txBox="1"/>
          <p:nvPr/>
        </p:nvSpPr>
        <p:spPr>
          <a:xfrm>
            <a:off x="6029608" y="3268427"/>
            <a:ext cx="1928389" cy="65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 smtClean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регрессии. Метрики классификации</a:t>
            </a:r>
            <a:endParaRPr sz="1596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152;p26"/>
          <p:cNvSpPr txBox="1"/>
          <p:nvPr/>
        </p:nvSpPr>
        <p:spPr>
          <a:xfrm>
            <a:off x="6019047" y="5323141"/>
            <a:ext cx="2103326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База (своими руками) Логистическая регрессия </a:t>
            </a:r>
            <a:r>
              <a:rPr lang="ru-RU" sz="1596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. </a:t>
            </a:r>
          </a:p>
        </p:txBody>
      </p:sp>
      <p:sp>
        <p:nvSpPr>
          <p:cNvPr id="34" name="Google Shape;152;p26"/>
          <p:cNvSpPr txBox="1"/>
          <p:nvPr/>
        </p:nvSpPr>
        <p:spPr>
          <a:xfrm>
            <a:off x="7785981" y="3270589"/>
            <a:ext cx="210945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Уменьшение размерности. Метод главных компонент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152;p26"/>
          <p:cNvSpPr txBox="1"/>
          <p:nvPr/>
        </p:nvSpPr>
        <p:spPr>
          <a:xfrm>
            <a:off x="8004860" y="5132986"/>
            <a:ext cx="1836257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Кластеризация. Метод к-средних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Google Shape;140;p26"/>
          <p:cNvSpPr txBox="1"/>
          <p:nvPr/>
        </p:nvSpPr>
        <p:spPr>
          <a:xfrm>
            <a:off x="9915979" y="1742907"/>
            <a:ext cx="1732723" cy="95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>
              <a:spcBef>
                <a:spcPts val="1330"/>
              </a:spcBef>
            </a:pP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за семестр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152;p26"/>
          <p:cNvSpPr txBox="1"/>
          <p:nvPr/>
        </p:nvSpPr>
        <p:spPr>
          <a:xfrm>
            <a:off x="9757209" y="3169492"/>
            <a:ext cx="2066618" cy="104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Отбор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гиперпараметров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моделей 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 Некоторые прикольные фишки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ru-RU" sz="1596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" name="Google Shape;152;p26"/>
          <p:cNvSpPr txBox="1"/>
          <p:nvPr/>
        </p:nvSpPr>
        <p:spPr>
          <a:xfrm>
            <a:off x="9904578" y="4905142"/>
            <a:ext cx="1998970" cy="100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algn="ctr"/>
            <a:endParaRPr lang="ru-RU"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Разбор полетов</a:t>
            </a:r>
          </a:p>
          <a:p>
            <a:pPr algn="ctr"/>
            <a:r>
              <a:rPr lang="ru-RU" sz="1596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Итоги Семестра</a:t>
            </a:r>
            <a:endParaRPr sz="1596" dirty="0">
              <a:solidFill>
                <a:schemeClr val="tx1">
                  <a:lumMod val="90000"/>
                  <a:lumOff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156;p26"/>
          <p:cNvSpPr/>
          <p:nvPr/>
        </p:nvSpPr>
        <p:spPr>
          <a:xfrm>
            <a:off x="8492861" y="2830757"/>
            <a:ext cx="278888" cy="278888"/>
          </a:xfrm>
          <a:prstGeom prst="ellipse">
            <a:avLst/>
          </a:prstGeom>
          <a:solidFill>
            <a:srgbClr val="01C601"/>
          </a:solidFill>
          <a:ln>
            <a:noFill/>
          </a:ln>
        </p:spPr>
        <p:txBody>
          <a:bodyPr spcFirstLastPara="1" wrap="square" lIns="121590" tIns="121590" rIns="121590" bIns="121590" anchor="ctr" anchorCtr="0">
            <a:noAutofit/>
          </a:bodyPr>
          <a:lstStyle/>
          <a:p>
            <a:pPr algn="ctr"/>
            <a:r>
              <a:rPr lang="ru-RU" sz="2487" dirty="0">
                <a:solidFill>
                  <a:schemeClr val="bg1"/>
                </a:solidFill>
              </a:rPr>
              <a:t>5</a:t>
            </a:r>
            <a:endParaRPr sz="24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400205" y="1918861"/>
            <a:ext cx="9132757" cy="471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590" bIns="121590" anchor="t" anchorCtr="0">
            <a:noAutofit/>
          </a:bodyPr>
          <a:lstStyle/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В предыдущей серии</a:t>
            </a:r>
            <a:endParaRPr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логистической регрессии своими руками</a:t>
            </a: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Библиотечная реализация </a:t>
            </a:r>
            <a:r>
              <a:rPr lang="ru-RU" sz="226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scikit-learn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8764" indent="-380019">
              <a:lnSpc>
                <a:spcPct val="115000"/>
              </a:lnSpc>
              <a:spcBef>
                <a:spcPts val="1330"/>
              </a:spcBef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ru-RU" sz="226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Рефлексия</a:t>
            </a:r>
            <a:endParaRPr lang="ru-RU" sz="226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99394" y="800509"/>
            <a:ext cx="5320418" cy="90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План</a:t>
            </a:r>
            <a:r>
              <a:rPr lang="en-US" sz="2394" dirty="0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US" sz="2394" dirty="0" err="1">
                <a:solidFill>
                  <a:srgbClr val="01C60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вебинара</a:t>
            </a:r>
            <a:endParaRPr sz="2394" dirty="0">
              <a:solidFill>
                <a:srgbClr val="01C60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751918" y="2160578"/>
            <a:ext cx="390417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712806" y="2831499"/>
            <a:ext cx="391429" cy="391430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0" y="100"/>
                </a:moveTo>
                <a:cubicBezTo>
                  <a:pt x="80" y="99"/>
                  <a:pt x="79" y="98"/>
                  <a:pt x="78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1" y="78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41" y="122"/>
                  <a:pt x="40" y="123"/>
                  <a:pt x="40" y="124"/>
                </a:cubicBezTo>
                <a:cubicBezTo>
                  <a:pt x="40" y="126"/>
                  <a:pt x="42" y="128"/>
                  <a:pt x="44" y="128"/>
                </a:cubicBezTo>
                <a:cubicBezTo>
                  <a:pt x="45" y="128"/>
                  <a:pt x="46" y="128"/>
                  <a:pt x="46" y="127"/>
                </a:cubicBezTo>
                <a:cubicBezTo>
                  <a:pt x="46" y="127"/>
                  <a:pt x="46" y="127"/>
                  <a:pt x="46" y="127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9" y="102"/>
                  <a:pt x="80" y="101"/>
                  <a:pt x="80" y="100"/>
                </a:cubicBezTo>
                <a:moveTo>
                  <a:pt x="108" y="128"/>
                </a:moveTo>
                <a:cubicBezTo>
                  <a:pt x="84" y="128"/>
                  <a:pt x="84" y="128"/>
                  <a:pt x="84" y="128"/>
                </a:cubicBezTo>
                <a:cubicBezTo>
                  <a:pt x="82" y="128"/>
                  <a:pt x="80" y="130"/>
                  <a:pt x="80" y="132"/>
                </a:cubicBezTo>
                <a:cubicBezTo>
                  <a:pt x="80" y="134"/>
                  <a:pt x="82" y="136"/>
                  <a:pt x="84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0" y="136"/>
                  <a:pt x="112" y="134"/>
                  <a:pt x="112" y="132"/>
                </a:cubicBezTo>
                <a:cubicBezTo>
                  <a:pt x="112" y="130"/>
                  <a:pt x="110" y="128"/>
                  <a:pt x="108" y="128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60712" y="4370417"/>
            <a:ext cx="399091" cy="390417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76" y="88"/>
                </a:moveTo>
                <a:cubicBezTo>
                  <a:pt x="176" y="83"/>
                  <a:pt x="173" y="79"/>
                  <a:pt x="170" y="77"/>
                </a:cubicBezTo>
                <a:cubicBezTo>
                  <a:pt x="170" y="77"/>
                  <a:pt x="170" y="77"/>
                  <a:pt x="170" y="77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3" y="61"/>
                  <a:pt x="176" y="57"/>
                  <a:pt x="176" y="52"/>
                </a:cubicBezTo>
                <a:cubicBezTo>
                  <a:pt x="176" y="47"/>
                  <a:pt x="173" y="43"/>
                  <a:pt x="170" y="41"/>
                </a:cubicBezTo>
                <a:cubicBezTo>
                  <a:pt x="170" y="41"/>
                  <a:pt x="170" y="41"/>
                  <a:pt x="170" y="41"/>
                </a:cubicBezTo>
                <a:cubicBezTo>
                  <a:pt x="94" y="1"/>
                  <a:pt x="94" y="1"/>
                  <a:pt x="94" y="1"/>
                </a:cubicBezTo>
                <a:cubicBezTo>
                  <a:pt x="94" y="1"/>
                  <a:pt x="94" y="1"/>
                  <a:pt x="94" y="1"/>
                </a:cubicBezTo>
                <a:cubicBezTo>
                  <a:pt x="92" y="1"/>
                  <a:pt x="90" y="0"/>
                  <a:pt x="88" y="0"/>
                </a:cubicBezTo>
                <a:cubicBezTo>
                  <a:pt x="86" y="0"/>
                  <a:pt x="84" y="1"/>
                  <a:pt x="82" y="1"/>
                </a:cubicBezTo>
                <a:cubicBezTo>
                  <a:pt x="82" y="1"/>
                  <a:pt x="82" y="1"/>
                  <a:pt x="82" y="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3" y="43"/>
                  <a:pt x="0" y="47"/>
                  <a:pt x="0" y="52"/>
                </a:cubicBezTo>
                <a:cubicBezTo>
                  <a:pt x="0" y="57"/>
                  <a:pt x="3" y="61"/>
                  <a:pt x="6" y="63"/>
                </a:cubicBezTo>
                <a:cubicBezTo>
                  <a:pt x="6" y="63"/>
                  <a:pt x="6" y="63"/>
                  <a:pt x="6" y="63"/>
                </a:cubicBezTo>
                <a:cubicBezTo>
                  <a:pt x="20" y="70"/>
                  <a:pt x="20" y="70"/>
                  <a:pt x="20" y="70"/>
                </a:cubicBezTo>
                <a:cubicBezTo>
                  <a:pt x="6" y="77"/>
                  <a:pt x="6" y="77"/>
                  <a:pt x="6" y="77"/>
                </a:cubicBezTo>
                <a:cubicBezTo>
                  <a:pt x="6" y="77"/>
                  <a:pt x="6" y="77"/>
                  <a:pt x="6" y="77"/>
                </a:cubicBezTo>
                <a:cubicBezTo>
                  <a:pt x="3" y="79"/>
                  <a:pt x="0" y="83"/>
                  <a:pt x="0" y="88"/>
                </a:cubicBezTo>
                <a:cubicBezTo>
                  <a:pt x="0" y="93"/>
                  <a:pt x="3" y="97"/>
                  <a:pt x="6" y="99"/>
                </a:cubicBezTo>
                <a:cubicBezTo>
                  <a:pt x="6" y="99"/>
                  <a:pt x="6" y="99"/>
                  <a:pt x="6" y="99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6" y="113"/>
                  <a:pt x="6" y="113"/>
                  <a:pt x="6" y="113"/>
                </a:cubicBezTo>
                <a:cubicBezTo>
                  <a:pt x="6" y="113"/>
                  <a:pt x="6" y="113"/>
                  <a:pt x="6" y="113"/>
                </a:cubicBezTo>
                <a:cubicBezTo>
                  <a:pt x="3" y="115"/>
                  <a:pt x="0" y="119"/>
                  <a:pt x="0" y="124"/>
                </a:cubicBezTo>
                <a:cubicBezTo>
                  <a:pt x="0" y="129"/>
                  <a:pt x="3" y="133"/>
                  <a:pt x="6" y="135"/>
                </a:cubicBezTo>
                <a:cubicBezTo>
                  <a:pt x="6" y="135"/>
                  <a:pt x="6" y="135"/>
                  <a:pt x="6" y="13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2" y="175"/>
                  <a:pt x="82" y="175"/>
                  <a:pt x="82" y="175"/>
                </a:cubicBezTo>
                <a:cubicBezTo>
                  <a:pt x="84" y="175"/>
                  <a:pt x="86" y="176"/>
                  <a:pt x="88" y="176"/>
                </a:cubicBezTo>
                <a:cubicBezTo>
                  <a:pt x="90" y="176"/>
                  <a:pt x="92" y="175"/>
                  <a:pt x="94" y="175"/>
                </a:cubicBezTo>
                <a:cubicBezTo>
                  <a:pt x="94" y="175"/>
                  <a:pt x="94" y="175"/>
                  <a:pt x="94" y="17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0" y="135"/>
                  <a:pt x="170" y="135"/>
                  <a:pt x="170" y="135"/>
                </a:cubicBezTo>
                <a:cubicBezTo>
                  <a:pt x="173" y="133"/>
                  <a:pt x="176" y="129"/>
                  <a:pt x="176" y="124"/>
                </a:cubicBezTo>
                <a:cubicBezTo>
                  <a:pt x="176" y="119"/>
                  <a:pt x="173" y="115"/>
                  <a:pt x="170" y="113"/>
                </a:cubicBezTo>
                <a:cubicBezTo>
                  <a:pt x="170" y="113"/>
                  <a:pt x="170" y="113"/>
                  <a:pt x="170" y="113"/>
                </a:cubicBezTo>
                <a:cubicBezTo>
                  <a:pt x="156" y="106"/>
                  <a:pt x="156" y="106"/>
                  <a:pt x="156" y="106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0" y="99"/>
                  <a:pt x="170" y="99"/>
                  <a:pt x="170" y="99"/>
                </a:cubicBezTo>
                <a:cubicBezTo>
                  <a:pt x="173" y="97"/>
                  <a:pt x="176" y="93"/>
                  <a:pt x="176" y="88"/>
                </a:cubicBezTo>
                <a:moveTo>
                  <a:pt x="10" y="56"/>
                </a:move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8" y="54"/>
                  <a:pt x="8" y="52"/>
                </a:cubicBezTo>
                <a:cubicBezTo>
                  <a:pt x="8" y="50"/>
                  <a:pt x="9" y="49"/>
                  <a:pt x="10" y="49"/>
                </a:cubicBezTo>
                <a:cubicBezTo>
                  <a:pt x="10" y="48"/>
                  <a:pt x="10" y="48"/>
                  <a:pt x="10" y="48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87" y="8"/>
                  <a:pt x="87" y="8"/>
                  <a:pt x="88" y="8"/>
                </a:cubicBezTo>
                <a:cubicBezTo>
                  <a:pt x="89" y="8"/>
                  <a:pt x="89" y="8"/>
                  <a:pt x="90" y="9"/>
                </a:cubicBezTo>
                <a:cubicBezTo>
                  <a:pt x="90" y="8"/>
                  <a:pt x="90" y="8"/>
                  <a:pt x="90" y="8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6" y="49"/>
                  <a:pt x="166" y="49"/>
                  <a:pt x="166" y="49"/>
                </a:cubicBezTo>
                <a:cubicBezTo>
                  <a:pt x="167" y="49"/>
                  <a:pt x="168" y="50"/>
                  <a:pt x="168" y="52"/>
                </a:cubicBezTo>
                <a:cubicBezTo>
                  <a:pt x="168" y="54"/>
                  <a:pt x="167" y="55"/>
                  <a:pt x="166" y="55"/>
                </a:cubicBezTo>
                <a:cubicBezTo>
                  <a:pt x="166" y="56"/>
                  <a:pt x="166" y="56"/>
                  <a:pt x="166" y="56"/>
                </a:cubicBezTo>
                <a:cubicBezTo>
                  <a:pt x="90" y="96"/>
                  <a:pt x="90" y="96"/>
                  <a:pt x="90" y="96"/>
                </a:cubicBezTo>
                <a:cubicBezTo>
                  <a:pt x="90" y="95"/>
                  <a:pt x="90" y="95"/>
                  <a:pt x="90" y="95"/>
                </a:cubicBezTo>
                <a:cubicBezTo>
                  <a:pt x="89" y="96"/>
                  <a:pt x="89" y="96"/>
                  <a:pt x="88" y="96"/>
                </a:cubicBezTo>
                <a:cubicBezTo>
                  <a:pt x="87" y="96"/>
                  <a:pt x="87" y="96"/>
                  <a:pt x="86" y="95"/>
                </a:cubicBezTo>
                <a:cubicBezTo>
                  <a:pt x="86" y="96"/>
                  <a:pt x="86" y="96"/>
                  <a:pt x="86" y="96"/>
                </a:cubicBezTo>
                <a:lnTo>
                  <a:pt x="10" y="56"/>
                </a:lnTo>
                <a:close/>
                <a:moveTo>
                  <a:pt x="166" y="120"/>
                </a:moveTo>
                <a:cubicBezTo>
                  <a:pt x="166" y="121"/>
                  <a:pt x="166" y="121"/>
                  <a:pt x="166" y="121"/>
                </a:cubicBezTo>
                <a:cubicBezTo>
                  <a:pt x="167" y="121"/>
                  <a:pt x="168" y="122"/>
                  <a:pt x="168" y="124"/>
                </a:cubicBezTo>
                <a:cubicBezTo>
                  <a:pt x="168" y="126"/>
                  <a:pt x="167" y="127"/>
                  <a:pt x="166" y="127"/>
                </a:cubicBezTo>
                <a:cubicBezTo>
                  <a:pt x="166" y="128"/>
                  <a:pt x="166" y="128"/>
                  <a:pt x="166" y="128"/>
                </a:cubicBezTo>
                <a:cubicBezTo>
                  <a:pt x="90" y="168"/>
                  <a:pt x="90" y="168"/>
                  <a:pt x="90" y="168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7" y="168"/>
                  <a:pt x="87" y="168"/>
                  <a:pt x="86" y="167"/>
                </a:cubicBezTo>
                <a:cubicBezTo>
                  <a:pt x="86" y="168"/>
                  <a:pt x="86" y="168"/>
                  <a:pt x="86" y="16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9" y="127"/>
                  <a:pt x="8" y="126"/>
                  <a:pt x="8" y="124"/>
                </a:cubicBezTo>
                <a:cubicBezTo>
                  <a:pt x="8" y="122"/>
                  <a:pt x="9" y="121"/>
                  <a:pt x="10" y="121"/>
                </a:cubicBezTo>
                <a:cubicBezTo>
                  <a:pt x="10" y="120"/>
                  <a:pt x="10" y="120"/>
                  <a:pt x="10" y="120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2" y="139"/>
                  <a:pt x="82" y="139"/>
                  <a:pt x="82" y="139"/>
                </a:cubicBezTo>
                <a:cubicBezTo>
                  <a:pt x="84" y="139"/>
                  <a:pt x="86" y="140"/>
                  <a:pt x="88" y="140"/>
                </a:cubicBezTo>
                <a:cubicBezTo>
                  <a:pt x="90" y="140"/>
                  <a:pt x="92" y="139"/>
                  <a:pt x="94" y="139"/>
                </a:cubicBezTo>
                <a:cubicBezTo>
                  <a:pt x="94" y="139"/>
                  <a:pt x="94" y="139"/>
                  <a:pt x="94" y="139"/>
                </a:cubicBezTo>
                <a:cubicBezTo>
                  <a:pt x="147" y="111"/>
                  <a:pt x="147" y="111"/>
                  <a:pt x="147" y="111"/>
                </a:cubicBezTo>
                <a:lnTo>
                  <a:pt x="166" y="120"/>
                </a:lnTo>
                <a:close/>
                <a:moveTo>
                  <a:pt x="166" y="91"/>
                </a:moveTo>
                <a:cubicBezTo>
                  <a:pt x="166" y="92"/>
                  <a:pt x="166" y="92"/>
                  <a:pt x="166" y="9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89" y="132"/>
                  <a:pt x="89" y="132"/>
                  <a:pt x="88" y="132"/>
                </a:cubicBezTo>
                <a:cubicBezTo>
                  <a:pt x="87" y="132"/>
                  <a:pt x="87" y="132"/>
                  <a:pt x="86" y="131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10" y="92"/>
                  <a:pt x="10" y="92"/>
                  <a:pt x="10" y="92"/>
                </a:cubicBezTo>
                <a:cubicBezTo>
                  <a:pt x="10" y="91"/>
                  <a:pt x="10" y="91"/>
                  <a:pt x="10" y="91"/>
                </a:cubicBezTo>
                <a:cubicBezTo>
                  <a:pt x="9" y="91"/>
                  <a:pt x="8" y="90"/>
                  <a:pt x="8" y="88"/>
                </a:cubicBezTo>
                <a:cubicBezTo>
                  <a:pt x="8" y="86"/>
                  <a:pt x="9" y="85"/>
                  <a:pt x="10" y="85"/>
                </a:cubicBezTo>
                <a:cubicBezTo>
                  <a:pt x="10" y="84"/>
                  <a:pt x="10" y="84"/>
                  <a:pt x="10" y="84"/>
                </a:cubicBezTo>
                <a:cubicBezTo>
                  <a:pt x="29" y="75"/>
                  <a:pt x="29" y="75"/>
                  <a:pt x="29" y="7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4" y="103"/>
                  <a:pt x="86" y="104"/>
                  <a:pt x="88" y="104"/>
                </a:cubicBezTo>
                <a:cubicBezTo>
                  <a:pt x="90" y="104"/>
                  <a:pt x="92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147" y="75"/>
                  <a:pt x="147" y="75"/>
                  <a:pt x="147" y="75"/>
                </a:cubicBezTo>
                <a:cubicBezTo>
                  <a:pt x="166" y="84"/>
                  <a:pt x="166" y="84"/>
                  <a:pt x="166" y="84"/>
                </a:cubicBezTo>
                <a:cubicBezTo>
                  <a:pt x="166" y="85"/>
                  <a:pt x="166" y="85"/>
                  <a:pt x="166" y="85"/>
                </a:cubicBezTo>
                <a:cubicBezTo>
                  <a:pt x="167" y="85"/>
                  <a:pt x="168" y="86"/>
                  <a:pt x="168" y="88"/>
                </a:cubicBezTo>
                <a:cubicBezTo>
                  <a:pt x="168" y="90"/>
                  <a:pt x="167" y="91"/>
                  <a:pt x="166" y="91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74189" y="3685924"/>
            <a:ext cx="391429" cy="356636"/>
          </a:xfrm>
          <a:custGeom>
            <a:avLst/>
            <a:gdLst/>
            <a:ahLst/>
            <a:cxnLst/>
            <a:rect l="l" t="t" r="r" b="b"/>
            <a:pathLst>
              <a:path w="176" h="160" extrusionOk="0">
                <a:moveTo>
                  <a:pt x="88" y="0"/>
                </a:moveTo>
                <a:cubicBezTo>
                  <a:pt x="39" y="0"/>
                  <a:pt x="0" y="36"/>
                  <a:pt x="0" y="80"/>
                </a:cubicBezTo>
                <a:cubicBezTo>
                  <a:pt x="0" y="124"/>
                  <a:pt x="39" y="160"/>
                  <a:pt x="88" y="160"/>
                </a:cubicBezTo>
                <a:cubicBezTo>
                  <a:pt x="137" y="160"/>
                  <a:pt x="176" y="124"/>
                  <a:pt x="176" y="80"/>
                </a:cubicBezTo>
                <a:cubicBezTo>
                  <a:pt x="176" y="36"/>
                  <a:pt x="137" y="0"/>
                  <a:pt x="88" y="0"/>
                </a:cubicBezTo>
                <a:moveTo>
                  <a:pt x="88" y="152"/>
                </a:moveTo>
                <a:cubicBezTo>
                  <a:pt x="60" y="152"/>
                  <a:pt x="36" y="139"/>
                  <a:pt x="21" y="120"/>
                </a:cubicBezTo>
                <a:cubicBezTo>
                  <a:pt x="81" y="120"/>
                  <a:pt x="81" y="120"/>
                  <a:pt x="81" y="120"/>
                </a:cubicBezTo>
                <a:cubicBezTo>
                  <a:pt x="85" y="128"/>
                  <a:pt x="100" y="140"/>
                  <a:pt x="110" y="140"/>
                </a:cubicBezTo>
                <a:cubicBezTo>
                  <a:pt x="122" y="140"/>
                  <a:pt x="132" y="132"/>
                  <a:pt x="132" y="116"/>
                </a:cubicBezTo>
                <a:cubicBezTo>
                  <a:pt x="132" y="100"/>
                  <a:pt x="122" y="92"/>
                  <a:pt x="110" y="92"/>
                </a:cubicBezTo>
                <a:cubicBezTo>
                  <a:pt x="100" y="92"/>
                  <a:pt x="85" y="104"/>
                  <a:pt x="81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1" y="102"/>
                  <a:pt x="8" y="92"/>
                  <a:pt x="8" y="80"/>
                </a:cubicBezTo>
                <a:cubicBezTo>
                  <a:pt x="8" y="68"/>
                  <a:pt x="11" y="58"/>
                  <a:pt x="16" y="48"/>
                </a:cubicBezTo>
                <a:cubicBezTo>
                  <a:pt x="81" y="48"/>
                  <a:pt x="81" y="48"/>
                  <a:pt x="81" y="48"/>
                </a:cubicBezTo>
                <a:cubicBezTo>
                  <a:pt x="85" y="56"/>
                  <a:pt x="100" y="68"/>
                  <a:pt x="110" y="68"/>
                </a:cubicBezTo>
                <a:cubicBezTo>
                  <a:pt x="122" y="68"/>
                  <a:pt x="132" y="60"/>
                  <a:pt x="132" y="44"/>
                </a:cubicBezTo>
                <a:cubicBezTo>
                  <a:pt x="132" y="28"/>
                  <a:pt x="122" y="20"/>
                  <a:pt x="110" y="20"/>
                </a:cubicBezTo>
                <a:cubicBezTo>
                  <a:pt x="100" y="20"/>
                  <a:pt x="85" y="32"/>
                  <a:pt x="8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36" y="21"/>
                  <a:pt x="60" y="8"/>
                  <a:pt x="88" y="8"/>
                </a:cubicBezTo>
                <a:cubicBezTo>
                  <a:pt x="131" y="8"/>
                  <a:pt x="165" y="38"/>
                  <a:pt x="168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3" y="68"/>
                  <a:pt x="68" y="56"/>
                  <a:pt x="58" y="56"/>
                </a:cubicBezTo>
                <a:cubicBezTo>
                  <a:pt x="46" y="56"/>
                  <a:pt x="36" y="64"/>
                  <a:pt x="36" y="80"/>
                </a:cubicBezTo>
                <a:cubicBezTo>
                  <a:pt x="36" y="96"/>
                  <a:pt x="46" y="104"/>
                  <a:pt x="58" y="104"/>
                </a:cubicBezTo>
                <a:cubicBezTo>
                  <a:pt x="68" y="104"/>
                  <a:pt x="83" y="92"/>
                  <a:pt x="87" y="84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5" y="122"/>
                  <a:pt x="131" y="152"/>
                  <a:pt x="88" y="152"/>
                </a:cubicBezTo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18632" y="5551980"/>
            <a:ext cx="399081" cy="337026"/>
          </a:xfrm>
          <a:custGeom>
            <a:avLst/>
            <a:gdLst/>
            <a:ahLst/>
            <a:cxnLst/>
            <a:rect l="l" t="t" r="r" b="b"/>
            <a:pathLst>
              <a:path w="176" h="144" extrusionOk="0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rgbClr val="01C601"/>
          </a:solidFill>
          <a:ln>
            <a:noFill/>
          </a:ln>
        </p:spPr>
        <p:txBody>
          <a:bodyPr spcFirstLastPara="1" wrap="square" lIns="121590" tIns="60778" rIns="121590" bIns="60778" anchor="t" anchorCtr="0">
            <a:noAutofit/>
          </a:bodyPr>
          <a:lstStyle/>
          <a:p>
            <a:pPr>
              <a:buSzPts val="2700"/>
            </a:pPr>
            <a:endParaRPr sz="3591">
              <a:solidFill>
                <a:srgbClr val="171C3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799394" y="339334"/>
            <a:ext cx="6206955" cy="47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/>
            <a:r>
              <a:rPr lang="ru-RU" sz="1197" dirty="0" smtClean="0">
                <a:solidFill>
                  <a:schemeClr val="bg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2.8 Логистическая Регрессия</a:t>
            </a:r>
            <a:endParaRPr lang="ru-RU" sz="1197" dirty="0">
              <a:solidFill>
                <a:schemeClr val="bg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302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</a:t>
            </a:r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Регрессия на Синтетических данных</a:t>
            </a: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colab.research.google.com/drive/1MAliQfLCTMB0pDEGU83hOG9FctK1MuP6?usp=sharing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532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650441" y="551958"/>
            <a:ext cx="10999919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6"/>
          <p:cNvSpPr txBox="1"/>
          <p:nvPr/>
        </p:nvSpPr>
        <p:spPr>
          <a:xfrm>
            <a:off x="1946264" y="2181209"/>
            <a:ext cx="8769361" cy="18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590" rIns="121590" bIns="121590" anchor="t" anchorCtr="0">
            <a:noAutofit/>
          </a:bodyPr>
          <a:lstStyle/>
          <a:p>
            <a:pPr lvl="0" algn="ctr"/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Логистическая </a:t>
            </a:r>
            <a:r>
              <a:rPr lang="ru-RU" sz="3600" b="1" dirty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Регрессия на </a:t>
            </a:r>
            <a:endParaRPr lang="ru-RU" sz="3600" b="1" dirty="0" smtClean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  <a:p>
            <a:pPr lvl="0" algn="ctr"/>
            <a:r>
              <a:rPr lang="ru-RU" sz="3600" b="1" dirty="0" smtClean="0">
                <a:solidFill>
                  <a:schemeClr val="tx1"/>
                </a:solidFill>
                <a:latin typeface="Montserrat" panose="020B0604020202020204" charset="-52"/>
                <a:ea typeface="Montserrat Black"/>
                <a:cs typeface="Montserrat Black"/>
                <a:sym typeface="Montserrat Black"/>
              </a:rPr>
              <a:t>Реальных  данных про Машинки</a:t>
            </a:r>
            <a:endParaRPr lang="ru-RU" sz="3600" b="1" dirty="0">
              <a:solidFill>
                <a:schemeClr val="tx1"/>
              </a:solidFill>
              <a:latin typeface="Montserrat" panose="020B0604020202020204" charset="-52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31785" y="86413"/>
            <a:ext cx="5776055" cy="364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590" tIns="121590" rIns="121590" bIns="121590" anchor="t" anchorCtr="0">
            <a:noAutofit/>
          </a:bodyPr>
          <a:lstStyle/>
          <a:p>
            <a:pPr algn="ctr"/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Вебинар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1064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064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ментора</a:t>
            </a:r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endParaRPr sz="1064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7D6AF76-7094-4E24-B563-1428F736C371}"/>
              </a:ext>
            </a:extLst>
          </p:cNvPr>
          <p:cNvSpPr/>
          <p:nvPr/>
        </p:nvSpPr>
        <p:spPr>
          <a:xfrm>
            <a:off x="11625410" y="-230689"/>
            <a:ext cx="357790" cy="665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724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372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oogle Shape;143;p26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441" y="278276"/>
            <a:ext cx="541663" cy="1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A3EA1-F613-40D7-8C2C-0D0243D612D4}"/>
              </a:ext>
            </a:extLst>
          </p:cNvPr>
          <p:cNvSpPr txBox="1"/>
          <p:nvPr/>
        </p:nvSpPr>
        <p:spPr>
          <a:xfrm>
            <a:off x="2278767" y="4088450"/>
            <a:ext cx="82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colab.research.google.com/drive/168G7II7bMak9Z1WFsnN7XUVhMtXjkx2D?usp=sharing</a:t>
            </a:r>
            <a:r>
              <a:rPr lang="ru-RU" sz="2800" dirty="0" smtClean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718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511</Words>
  <Application>Microsoft Office PowerPoint</Application>
  <PresentationFormat>Произвольный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Source Sans Pro</vt:lpstr>
      <vt:lpstr>Montserrat</vt:lpstr>
      <vt:lpstr>Verdana</vt:lpstr>
      <vt:lpstr>Montserrat Black</vt:lpstr>
      <vt:lpstr>SkillFactory шаблон для видео (черный/белый)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Логистическая Регрессия</vt:lpstr>
      <vt:lpstr>Про Метрики</vt:lpstr>
      <vt:lpstr>Про Метрики (Красивое)</vt:lpstr>
      <vt:lpstr>Метрики (Непонятное)</vt:lpstr>
      <vt:lpstr>Про Кросс-валидацию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Долганов Антон Юрьевич</cp:lastModifiedBy>
  <cp:revision>71</cp:revision>
  <dcterms:modified xsi:type="dcterms:W3CDTF">2022-11-30T06:11:14Z</dcterms:modified>
</cp:coreProperties>
</file>