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37"/>
  </p:notesMasterIdLst>
  <p:sldIdLst>
    <p:sldId id="258" r:id="rId2"/>
    <p:sldId id="260" r:id="rId3"/>
    <p:sldId id="339" r:id="rId4"/>
    <p:sldId id="329" r:id="rId5"/>
    <p:sldId id="340" r:id="rId6"/>
    <p:sldId id="388" r:id="rId7"/>
    <p:sldId id="389" r:id="rId8"/>
    <p:sldId id="342" r:id="rId9"/>
    <p:sldId id="363" r:id="rId10"/>
    <p:sldId id="364" r:id="rId11"/>
    <p:sldId id="366" r:id="rId12"/>
    <p:sldId id="367" r:id="rId13"/>
    <p:sldId id="368" r:id="rId14"/>
    <p:sldId id="396" r:id="rId15"/>
    <p:sldId id="397" r:id="rId16"/>
    <p:sldId id="398" r:id="rId17"/>
    <p:sldId id="399" r:id="rId18"/>
    <p:sldId id="400" r:id="rId19"/>
    <p:sldId id="401" r:id="rId20"/>
    <p:sldId id="403" r:id="rId21"/>
    <p:sldId id="404" r:id="rId22"/>
    <p:sldId id="402" r:id="rId23"/>
    <p:sldId id="371" r:id="rId24"/>
    <p:sldId id="405" r:id="rId25"/>
    <p:sldId id="406" r:id="rId26"/>
    <p:sldId id="408" r:id="rId27"/>
    <p:sldId id="409" r:id="rId28"/>
    <p:sldId id="410" r:id="rId29"/>
    <p:sldId id="412" r:id="rId30"/>
    <p:sldId id="411" r:id="rId31"/>
    <p:sldId id="407" r:id="rId32"/>
    <p:sldId id="394" r:id="rId33"/>
    <p:sldId id="387" r:id="rId34"/>
    <p:sldId id="395" r:id="rId35"/>
    <p:sldId id="264" r:id="rId36"/>
  </p:sldIdLst>
  <p:sldSz cx="12239625" cy="6840538"/>
  <p:notesSz cx="6858000" cy="9144000"/>
  <p:embeddedFontLst>
    <p:embeddedFont>
      <p:font typeface="Cambria Math" panose="02040503050406030204" pitchFamily="18" charset="0"/>
      <p:regular r:id="rId38"/>
    </p:embeddedFont>
    <p:embeddedFont>
      <p:font typeface="Montserrat" panose="00000500000000000000" pitchFamily="2" charset="0"/>
      <p:regular r:id="rId39"/>
      <p:bold r:id="rId40"/>
      <p:italic r:id="rId41"/>
      <p:boldItalic r:id="rId42"/>
    </p:embeddedFont>
    <p:embeddedFont>
      <p:font typeface="Montserrat Black" panose="00000A00000000000000" pitchFamily="2" charset="0"/>
      <p:bold r:id="rId43"/>
      <p:boldItalic r:id="rId44"/>
    </p:embeddedFont>
    <p:embeddedFont>
      <p:font typeface="Source Sans Pro" panose="020B0503030403020204" pitchFamily="34" charset="0"/>
      <p:regular r:id="rId45"/>
      <p:bold r:id="rId46"/>
      <p:italic r:id="rId47"/>
      <p:boldItalic r:id="rId48"/>
    </p:embeddedFont>
    <p:embeddedFont>
      <p:font typeface="Verdana" panose="020B0604030504040204" pitchFamily="3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55" userDrawn="1">
          <p15:clr>
            <a:srgbClr val="A4A3A4"/>
          </p15:clr>
        </p15:guide>
        <p15:guide id="2" orient="horz" pos="1310" userDrawn="1">
          <p15:clr>
            <a:srgbClr val="A4A3A4"/>
          </p15:clr>
        </p15:guide>
        <p15:guide id="3" pos="7228" userDrawn="1">
          <p15:clr>
            <a:srgbClr val="9AA0A6"/>
          </p15:clr>
        </p15:guide>
        <p15:guide id="4" orient="horz" pos="287" userDrawn="1">
          <p15:clr>
            <a:srgbClr val="9AA0A6"/>
          </p15:clr>
        </p15:guide>
        <p15:guide id="5" orient="horz" pos="4022" userDrawn="1">
          <p15:clr>
            <a:srgbClr val="9AA0A6"/>
          </p15:clr>
        </p15:guide>
        <p15:guide id="6" pos="5783" userDrawn="1">
          <p15:clr>
            <a:srgbClr val="9AA0A6"/>
          </p15:clr>
        </p15:guide>
        <p15:guide id="7" pos="482" userDrawn="1">
          <p15:clr>
            <a:srgbClr val="9AA0A6"/>
          </p15:clr>
        </p15:guide>
        <p15:guide id="8" orient="horz" pos="766" userDrawn="1">
          <p15:clr>
            <a:srgbClr val="9AA0A6"/>
          </p15:clr>
        </p15:guide>
        <p15:guide id="9" orient="horz" pos="383" userDrawn="1">
          <p15:clr>
            <a:srgbClr val="9AA0A6"/>
          </p15:clr>
        </p15:guide>
        <p15:guide id="10" orient="horz" pos="992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91" y="-10"/>
      </p:cViewPr>
      <p:guideLst>
        <p:guide pos="3855"/>
        <p:guide orient="horz" pos="1310"/>
        <p:guide pos="7228"/>
        <p:guide orient="horz" pos="287"/>
        <p:guide orient="horz" pos="4022"/>
        <p:guide pos="5783"/>
        <p:guide pos="482"/>
        <p:guide orient="horz" pos="766"/>
        <p:guide orient="horz" pos="383"/>
        <p:guide orient="horz" pos="9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c613ab3f7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gbc613ab3f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347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234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883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662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7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043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520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49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293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696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551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43604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0726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1959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52301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92954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3772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0302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0137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11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29931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8915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0332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682391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2869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2335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c613ab3f7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c613ab3f7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286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5935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206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44790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98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716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ложка 1">
  <p:cSld name="3_01 - BLANK">
    <p:bg>
      <p:bgPr>
        <a:solidFill>
          <a:schemeClr val="dk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>
            <a:off x="4581997" y="0"/>
            <a:ext cx="7657630" cy="6197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977" y="374371"/>
            <a:ext cx="2262636" cy="48329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767655" y="2596744"/>
            <a:ext cx="4660133" cy="142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99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" name="Google Shape;14;p2"/>
          <p:cNvCxnSpPr/>
          <p:nvPr/>
        </p:nvCxnSpPr>
        <p:spPr>
          <a:xfrm>
            <a:off x="764976" y="5191647"/>
            <a:ext cx="536246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54937" y="5337770"/>
            <a:ext cx="5362466" cy="312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400"/>
              <a:buFont typeface="Montserrat"/>
              <a:buNone/>
              <a:defRPr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2"/>
          </p:nvPr>
        </p:nvSpPr>
        <p:spPr>
          <a:xfrm>
            <a:off x="767520" y="5702942"/>
            <a:ext cx="5362466" cy="215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1197">
                <a:solidFill>
                  <a:schemeClr val="lt1"/>
                </a:solidFill>
              </a:defRPr>
            </a:lvl1pPr>
            <a:lvl2pPr marL="1216061" lvl="1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97">
                <a:solidFill>
                  <a:schemeClr val="lt1"/>
                </a:solidFill>
              </a:defRPr>
            </a:lvl2pPr>
            <a:lvl3pPr marL="1824091" lvl="2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1197">
                <a:solidFill>
                  <a:schemeClr val="lt1"/>
                </a:solidFill>
              </a:defRPr>
            </a:lvl3pPr>
            <a:lvl4pPr marL="2432121" lvl="3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1197">
                <a:solidFill>
                  <a:schemeClr val="lt1"/>
                </a:solidFill>
              </a:defRPr>
            </a:lvl4pPr>
            <a:lvl5pPr marL="3040151" lvl="4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97">
                <a:solidFill>
                  <a:schemeClr val="lt1"/>
                </a:solidFill>
              </a:defRPr>
            </a:lvl5pPr>
            <a:lvl6pPr marL="3648182" lvl="5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1197">
                <a:solidFill>
                  <a:schemeClr val="lt1"/>
                </a:solidFill>
              </a:defRPr>
            </a:lvl6pPr>
            <a:lvl7pPr marL="4256212" lvl="6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1197">
                <a:solidFill>
                  <a:schemeClr val="lt1"/>
                </a:solidFill>
              </a:defRPr>
            </a:lvl7pPr>
            <a:lvl8pPr marL="4864242" lvl="7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97">
                <a:solidFill>
                  <a:schemeClr val="lt1"/>
                </a:solidFill>
              </a:defRPr>
            </a:lvl8pPr>
            <a:lvl9pPr marL="5472273" lvl="8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11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orient="horz" pos="287" userDrawn="1">
          <p15:clr>
            <a:srgbClr val="FA7B17"/>
          </p15:clr>
        </p15:guide>
        <p15:guide id="3" pos="7228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pos="3855" userDrawn="1">
          <p15:clr>
            <a:srgbClr val="FA7B17"/>
          </p15:clr>
        </p15:guide>
        <p15:guide id="6" orient="horz" pos="3504" userDrawn="1">
          <p15:clr>
            <a:srgbClr val="FA7B17"/>
          </p15:clr>
        </p15:guide>
        <p15:guide id="7" orient="horz" pos="3685" userDrawn="1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 2">
  <p:cSld name="CUSTOM_5_1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место для иконок 1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3"/>
          </p:nvPr>
        </p:nvSpPr>
        <p:spPr>
          <a:xfrm>
            <a:off x="1529953" y="2791507"/>
            <a:ext cx="4592269" cy="3777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pos="964" userDrawn="1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место для иконок 2">
  <p:cSld name="CUSTOM_4_1"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3"/>
          </p:nvPr>
        </p:nvSpPr>
        <p:spPr>
          <a:xfrm>
            <a:off x="1529953" y="2791507"/>
            <a:ext cx="4592269" cy="3777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pos="964" userDrawn="1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задание 1">
  <p:cSld name="CUSTOM_3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3"/>
          </p:nvPr>
        </p:nvSpPr>
        <p:spPr>
          <a:xfrm>
            <a:off x="761128" y="2791509"/>
            <a:ext cx="5354836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77" name="Google Shape;77;p14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4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orient="horz" pos="3460" userDrawn="1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задание 2">
  <p:cSld name="CUSTOM_3_1"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3"/>
          </p:nvPr>
        </p:nvSpPr>
        <p:spPr>
          <a:xfrm>
            <a:off x="761128" y="2791509"/>
            <a:ext cx="5354836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85" name="Google Shape;85;p15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15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orient="horz" pos="3460" userDrawn="1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 2">
  <p:cSld name="CUSTOM_2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3"/>
          </p:nvPr>
        </p:nvSpPr>
        <p:spPr>
          <a:xfrm>
            <a:off x="761128" y="2791507"/>
            <a:ext cx="5361261" cy="35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1.1">
  <p:cSld name="CUSTOM_6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flipH="1">
            <a:off x="2" y="1"/>
            <a:ext cx="5181024" cy="419286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767453" y="4432217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99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1.2">
  <p:cSld name="CUSTOM_6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764977" y="729822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99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rot="10800000">
            <a:off x="2" y="2718394"/>
            <a:ext cx="5093618" cy="4122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2.1">
  <p:cSld name="CUSTOM_6_2_1"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764977" y="729822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99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rot="10800000">
            <a:off x="2" y="2718394"/>
            <a:ext cx="5093618" cy="4122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2.2">
  <p:cSld name="CUSTOM_6_1"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flipH="1">
            <a:off x="2" y="1"/>
            <a:ext cx="5181024" cy="41928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767453" y="4432217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99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ложка 2">
  <p:cSld name="3_01 - BLANK_1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>
            <a:off x="4581997" y="0"/>
            <a:ext cx="7657630" cy="619708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767655" y="2596744"/>
            <a:ext cx="4660133" cy="142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99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" name="Google Shape;20;p3"/>
          <p:cNvCxnSpPr/>
          <p:nvPr/>
        </p:nvCxnSpPr>
        <p:spPr>
          <a:xfrm>
            <a:off x="764976" y="5191647"/>
            <a:ext cx="536246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754937" y="5337770"/>
            <a:ext cx="5362466" cy="312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400"/>
              <a:buFont typeface="Montserrat"/>
              <a:buNone/>
              <a:defRPr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2"/>
          </p:nvPr>
        </p:nvSpPr>
        <p:spPr>
          <a:xfrm>
            <a:off x="767520" y="5702942"/>
            <a:ext cx="5362466" cy="215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197">
                <a:solidFill>
                  <a:schemeClr val="dk1"/>
                </a:solidFill>
              </a:defRPr>
            </a:lvl1pPr>
            <a:lvl2pPr marL="1216061" lvl="1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197">
                <a:solidFill>
                  <a:schemeClr val="dk1"/>
                </a:solidFill>
              </a:defRPr>
            </a:lvl2pPr>
            <a:lvl3pPr marL="1824091" lvl="2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197">
                <a:solidFill>
                  <a:schemeClr val="dk1"/>
                </a:solidFill>
              </a:defRPr>
            </a:lvl3pPr>
            <a:lvl4pPr marL="2432121" lvl="3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197">
                <a:solidFill>
                  <a:schemeClr val="dk1"/>
                </a:solidFill>
              </a:defRPr>
            </a:lvl4pPr>
            <a:lvl5pPr marL="3040151" lvl="4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197">
                <a:solidFill>
                  <a:schemeClr val="dk1"/>
                </a:solidFill>
              </a:defRPr>
            </a:lvl5pPr>
            <a:lvl6pPr marL="3648182" lvl="5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197">
                <a:solidFill>
                  <a:schemeClr val="dk1"/>
                </a:solidFill>
              </a:defRPr>
            </a:lvl6pPr>
            <a:lvl7pPr marL="4256212" lvl="6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197">
                <a:solidFill>
                  <a:schemeClr val="dk1"/>
                </a:solidFill>
              </a:defRPr>
            </a:lvl7pPr>
            <a:lvl8pPr marL="4864242" lvl="7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197">
                <a:solidFill>
                  <a:schemeClr val="dk1"/>
                </a:solidFill>
              </a:defRPr>
            </a:lvl8pPr>
            <a:lvl9pPr marL="5472273" lvl="8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19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6" y="456034"/>
            <a:ext cx="2259960" cy="482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orient="horz" pos="287" userDrawn="1">
          <p15:clr>
            <a:srgbClr val="FA7B17"/>
          </p15:clr>
        </p15:guide>
        <p15:guide id="3" pos="7228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pos="3855" userDrawn="1">
          <p15:clr>
            <a:srgbClr val="FA7B17"/>
          </p15:clr>
        </p15:guide>
        <p15:guide id="6" orient="horz" pos="3504" userDrawn="1">
          <p15:clr>
            <a:srgbClr val="FA7B17"/>
          </p15:clr>
        </p15:guide>
        <p15:guide id="7" orient="horz" pos="3685" userDrawn="1">
          <p15:clr>
            <a:srgbClr val="FA7B17"/>
          </p15:clr>
        </p15:guide>
        <p15:guide id="8" pos="1907" userDrawn="1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 для инструкций в шаблоне">
  <p:cSld name="3_DEFAULT - Title"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7" userDrawn="1">
          <p15:clr>
            <a:srgbClr val="FA7B17"/>
          </p15:clr>
        </p15:guide>
        <p15:guide id="2" orient="horz" pos="4022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pos="7228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417224" y="591856"/>
            <a:ext cx="11405178" cy="76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417224" y="1532721"/>
            <a:ext cx="11405178" cy="454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8030" lvl="0" indent="-42224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6061" lvl="1" indent="-42224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4091" lvl="2" indent="-42224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2121" lvl="3" indent="-42224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0151" lvl="4" indent="-42224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48182" lvl="5" indent="-42224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56212" lvl="6" indent="-42224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64242" lvl="7" indent="-42224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72273" lvl="8" indent="-42224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11340738" y="6201791"/>
            <a:ext cx="734458" cy="52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 1">
  <p:cSld name="CUSTOM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3"/>
          </p:nvPr>
        </p:nvSpPr>
        <p:spPr>
          <a:xfrm>
            <a:off x="761128" y="2791507"/>
            <a:ext cx="5361261" cy="35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+инфографика или картинка 1">
  <p:cSld name="CUSTOM_7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3"/>
          </p:nvPr>
        </p:nvSpPr>
        <p:spPr>
          <a:xfrm>
            <a:off x="761128" y="2791508"/>
            <a:ext cx="5361261" cy="1221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+инфографика или картинка 2">
  <p:cSld name="CUSTOM_7_1">
    <p:bg>
      <p:bgPr>
        <a:solidFill>
          <a:srgbClr val="FFFFFF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3"/>
          </p:nvPr>
        </p:nvSpPr>
        <p:spPr>
          <a:xfrm>
            <a:off x="761128" y="2791508"/>
            <a:ext cx="5361261" cy="1221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 1">
  <p:cSld name="CUSTOM_5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/задание 1">
  <p:cSld name="CUSTOM_5_2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9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/задание 2">
  <p:cSld name="CUSTOM_5_2_1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55" name="Google Shape;55;p10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56;p10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2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image" Target="../media/image2.png"/><Relationship Id="rId7" Type="http://schemas.openxmlformats.org/officeDocument/2006/relationships/image" Target="../media/image16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Relationship Id="rId9" Type="http://schemas.openxmlformats.org/officeDocument/2006/relationships/image" Target="../media/image16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colab.research.google.com/drive/1sP0qdbA-ecRQrcE9S_JiVsFIapy11VpN?usp=sharin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colab.research.google.com/drive/1_Dx-TAsLav17qmOyvc9FlrNZDHDZXP2F?usp=sharing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colab.research.google.com/drive/1Wg0X8uBbw3fWz-Tn0rpw_5E7r2r8AlTc?usp=sharing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forms.yandex.ru/u/6369eff5c09c02910cc362de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lms.skillfactory.ru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6.png"/><Relationship Id="rId11" Type="http://schemas.openxmlformats.org/officeDocument/2006/relationships/image" Target="../media/image5.emf"/><Relationship Id="rId5" Type="http://schemas.openxmlformats.org/officeDocument/2006/relationships/image" Target="../media/image5.png"/><Relationship Id="rId10" Type="http://schemas.openxmlformats.org/officeDocument/2006/relationships/image" Target="../media/image4.emf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327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3"/>
          <p:cNvSpPr txBox="1"/>
          <p:nvPr/>
        </p:nvSpPr>
        <p:spPr>
          <a:xfrm>
            <a:off x="799394" y="2606280"/>
            <a:ext cx="5779206" cy="246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811" bIns="60811" anchor="t" anchorCtr="0">
            <a:noAutofit/>
          </a:bodyPr>
          <a:lstStyle/>
          <a:p>
            <a:pPr lvl="0"/>
            <a:r>
              <a:rPr lang="ru-RU" sz="3990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Математические основы </a:t>
            </a:r>
            <a:r>
              <a:rPr lang="en-US" sz="3990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ML</a:t>
            </a:r>
            <a:endParaRPr lang="ru-RU" sz="3990" dirty="0">
              <a:solidFill>
                <a:schemeClr val="bg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lvl="0"/>
            <a:r>
              <a:rPr lang="ru-RU" sz="399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1.6 </a:t>
            </a:r>
            <a:r>
              <a:rPr lang="ru-RU" sz="3990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Линейная Регрессия. Часть 2</a:t>
            </a:r>
            <a:endParaRPr sz="3990" dirty="0">
              <a:solidFill>
                <a:schemeClr val="bg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114;p23"/>
          <p:cNvSpPr txBox="1"/>
          <p:nvPr/>
        </p:nvSpPr>
        <p:spPr>
          <a:xfrm>
            <a:off x="800059" y="5191647"/>
            <a:ext cx="6761884" cy="1005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>
              <a:lnSpc>
                <a:spcPct val="141818"/>
              </a:lnSpc>
              <a:spcBef>
                <a:spcPts val="1330"/>
              </a:spcBef>
            </a:pPr>
            <a:r>
              <a:rPr lang="ru-RU" sz="2400" b="1" dirty="0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rPr>
              <a:t>Долганов Антон Юрьевич</a:t>
            </a:r>
            <a:endParaRPr sz="2400" b="1" dirty="0">
              <a:solidFill>
                <a:srgbClr val="01C60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 err="1">
                <a:solidFill>
                  <a:schemeClr val="bg1"/>
                </a:solidFill>
              </a:rPr>
              <a:t>УрФУ</a:t>
            </a:r>
            <a:r>
              <a:rPr lang="ru-RU" altLang="ru-RU" sz="1800" dirty="0">
                <a:solidFill>
                  <a:schemeClr val="bg1"/>
                </a:solidFill>
              </a:rPr>
              <a:t>, ИРИТ-РТФ, к.т.н.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800" dirty="0">
                <a:solidFill>
                  <a:schemeClr val="bg1"/>
                </a:solidFill>
              </a:rPr>
              <a:t>anton.dolganov@urfu.ru</a:t>
            </a:r>
            <a:endParaRPr lang="ru-RU" altLang="ru-RU" sz="18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800" dirty="0">
                <a:solidFill>
                  <a:schemeClr val="bg1"/>
                </a:solidFill>
              </a:rPr>
              <a:t>@</a:t>
            </a:r>
            <a:r>
              <a:rPr lang="en-US" altLang="ru-RU" sz="1800" dirty="0" err="1">
                <a:solidFill>
                  <a:schemeClr val="bg1"/>
                </a:solidFill>
              </a:rPr>
              <a:t>not_olga</a:t>
            </a:r>
            <a:endParaRPr lang="ru-RU" altLang="ru-RU" sz="18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ru-RU" sz="1800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 panose="00000500000000000000" pitchFamily="2" charset="-52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285656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DA13131-8F98-484D-9B30-077DF0C4C4D0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Выбор модели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D4F7143-4153-4183-9F1C-429D4B7955BC}"/>
              </a:ext>
            </a:extLst>
          </p:cNvPr>
          <p:cNvSpPr txBox="1">
            <a:spLocks/>
          </p:cNvSpPr>
          <p:nvPr/>
        </p:nvSpPr>
        <p:spPr>
          <a:xfrm>
            <a:off x="911424" y="1345700"/>
            <a:ext cx="1044116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Компромисс Между Смещением и Дисперсией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107464-A406-451F-8A98-70B1A8D1FF73}"/>
              </a:ext>
            </a:extLst>
          </p:cNvPr>
          <p:cNvSpPr txBox="1">
            <a:spLocks/>
          </p:cNvSpPr>
          <p:nvPr/>
        </p:nvSpPr>
        <p:spPr>
          <a:xfrm>
            <a:off x="7824192" y="4365104"/>
            <a:ext cx="4676594" cy="1583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High Variance</a:t>
            </a:r>
            <a:endParaRPr lang="ru-RU" sz="28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Высокая дисперсия</a:t>
            </a:r>
          </a:p>
          <a:p>
            <a:r>
              <a:rPr lang="ru-RU" sz="28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 </a:t>
            </a:r>
            <a:endParaRPr lang="en-US" sz="28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Overfitting</a:t>
            </a:r>
            <a:endParaRPr lang="ru-RU" sz="28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Переобучение</a:t>
            </a:r>
            <a:endParaRPr lang="en-US" sz="28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0B8AD02-B40B-445D-9BDF-BD87D6936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2140124"/>
            <a:ext cx="8136904" cy="446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7563864-3DA2-4545-8B98-D2A437E83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0336" y="2132856"/>
            <a:ext cx="1929126" cy="193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6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 panose="00000500000000000000" pitchFamily="2" charset="-52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285656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2166636-EBA2-46C8-BA78-C336F860A0B9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Выбор модели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B30D255-A9FF-49EA-AE10-B58FF58E2192}"/>
              </a:ext>
            </a:extLst>
          </p:cNvPr>
          <p:cNvSpPr txBox="1">
            <a:spLocks/>
          </p:cNvSpPr>
          <p:nvPr/>
        </p:nvSpPr>
        <p:spPr>
          <a:xfrm>
            <a:off x="1343473" y="1345700"/>
            <a:ext cx="9892118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Компромисс Между Смещением и Дисперсией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93F37E-5E84-4E19-A75F-875F1EC275DC}"/>
              </a:ext>
            </a:extLst>
          </p:cNvPr>
          <p:cNvSpPr txBox="1">
            <a:spLocks/>
          </p:cNvSpPr>
          <p:nvPr/>
        </p:nvSpPr>
        <p:spPr>
          <a:xfrm>
            <a:off x="9480376" y="5301208"/>
            <a:ext cx="1631504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Ok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359B365-35AC-4E9C-A84E-EF19F19BD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86" y="2140124"/>
            <a:ext cx="8178961" cy="449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B1EB556-D85F-4269-A0F9-BC816493A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6320" y="2348880"/>
            <a:ext cx="2562360" cy="257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6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 panose="00000500000000000000" pitchFamily="2" charset="-52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285656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B1CF931-1E9C-4007-8810-4D86B210BD3B}"/>
              </a:ext>
            </a:extLst>
          </p:cNvPr>
          <p:cNvSpPr txBox="1">
            <a:spLocks/>
          </p:cNvSpPr>
          <p:nvPr/>
        </p:nvSpPr>
        <p:spPr>
          <a:xfrm>
            <a:off x="1345375" y="1278800"/>
            <a:ext cx="9316055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Cross-validation</a:t>
            </a: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 </a:t>
            </a:r>
            <a:endParaRPr lang="en-US" sz="3200" b="1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Перекрестная проверка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C071414-71DF-446C-A9F9-0B9D70BD160E}"/>
              </a:ext>
            </a:extLst>
          </p:cNvPr>
          <p:cNvSpPr/>
          <p:nvPr/>
        </p:nvSpPr>
        <p:spPr>
          <a:xfrm>
            <a:off x="3287688" y="2318395"/>
            <a:ext cx="5486737" cy="612000"/>
          </a:xfrm>
          <a:prstGeom prst="rect">
            <a:avLst/>
          </a:prstGeom>
          <a:solidFill>
            <a:srgbClr val="00B050"/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Тренировочная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D346461-3D26-4B08-8BA3-D89A65A5EFAF}"/>
              </a:ext>
            </a:extLst>
          </p:cNvPr>
          <p:cNvSpPr/>
          <p:nvPr/>
        </p:nvSpPr>
        <p:spPr>
          <a:xfrm>
            <a:off x="7589438" y="3113925"/>
            <a:ext cx="1184987" cy="574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4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0C8BA67-392D-4D7B-BC22-35FAA0277479}"/>
              </a:ext>
            </a:extLst>
          </p:cNvPr>
          <p:cNvSpPr/>
          <p:nvPr/>
        </p:nvSpPr>
        <p:spPr>
          <a:xfrm>
            <a:off x="6141470" y="3113688"/>
            <a:ext cx="1184987" cy="574361"/>
          </a:xfrm>
          <a:prstGeom prst="rect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249525A-2381-46C8-8D20-F91C02314B5B}"/>
              </a:ext>
            </a:extLst>
          </p:cNvPr>
          <p:cNvSpPr/>
          <p:nvPr/>
        </p:nvSpPr>
        <p:spPr>
          <a:xfrm>
            <a:off x="4735656" y="3113689"/>
            <a:ext cx="1184987" cy="574361"/>
          </a:xfrm>
          <a:prstGeom prst="rect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2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04E9D2C-E03D-4FED-AB29-F5B04569464D}"/>
              </a:ext>
            </a:extLst>
          </p:cNvPr>
          <p:cNvSpPr/>
          <p:nvPr/>
        </p:nvSpPr>
        <p:spPr>
          <a:xfrm>
            <a:off x="3287688" y="3107345"/>
            <a:ext cx="1184987" cy="574361"/>
          </a:xfrm>
          <a:prstGeom prst="rect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1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DD39E60-46C7-433D-8414-3F43FDC3BF4A}"/>
              </a:ext>
            </a:extLst>
          </p:cNvPr>
          <p:cNvSpPr/>
          <p:nvPr/>
        </p:nvSpPr>
        <p:spPr>
          <a:xfrm>
            <a:off x="7589438" y="3871579"/>
            <a:ext cx="1184987" cy="574361"/>
          </a:xfrm>
          <a:prstGeom prst="rect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4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FC131CB-C41A-4825-8540-D4FA959E2EBC}"/>
              </a:ext>
            </a:extLst>
          </p:cNvPr>
          <p:cNvSpPr/>
          <p:nvPr/>
        </p:nvSpPr>
        <p:spPr>
          <a:xfrm>
            <a:off x="6141470" y="3871342"/>
            <a:ext cx="1184987" cy="574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3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3B02E47-73BF-4537-967F-D2980D4AB2DD}"/>
              </a:ext>
            </a:extLst>
          </p:cNvPr>
          <p:cNvSpPr/>
          <p:nvPr/>
        </p:nvSpPr>
        <p:spPr>
          <a:xfrm>
            <a:off x="4735656" y="3871343"/>
            <a:ext cx="1184987" cy="574361"/>
          </a:xfrm>
          <a:prstGeom prst="rect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2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860A09A-E2A9-4465-9F7F-CA26654F57B0}"/>
              </a:ext>
            </a:extLst>
          </p:cNvPr>
          <p:cNvSpPr/>
          <p:nvPr/>
        </p:nvSpPr>
        <p:spPr>
          <a:xfrm>
            <a:off x="3287688" y="3864999"/>
            <a:ext cx="1184987" cy="574361"/>
          </a:xfrm>
          <a:prstGeom prst="rect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1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FA96E359-3005-4D5C-8C3D-54F4E587FDF6}"/>
              </a:ext>
            </a:extLst>
          </p:cNvPr>
          <p:cNvSpPr/>
          <p:nvPr/>
        </p:nvSpPr>
        <p:spPr>
          <a:xfrm>
            <a:off x="7589438" y="4629231"/>
            <a:ext cx="1184987" cy="574361"/>
          </a:xfrm>
          <a:prstGeom prst="rect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4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A62156D-463F-4F85-B71F-9A014FAEDE0E}"/>
              </a:ext>
            </a:extLst>
          </p:cNvPr>
          <p:cNvSpPr/>
          <p:nvPr/>
        </p:nvSpPr>
        <p:spPr>
          <a:xfrm>
            <a:off x="6141470" y="4628994"/>
            <a:ext cx="1184987" cy="574361"/>
          </a:xfrm>
          <a:prstGeom prst="rect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9CC56CF-87B7-4345-B8C2-773B52D821F8}"/>
              </a:ext>
            </a:extLst>
          </p:cNvPr>
          <p:cNvSpPr/>
          <p:nvPr/>
        </p:nvSpPr>
        <p:spPr>
          <a:xfrm>
            <a:off x="4735656" y="4628995"/>
            <a:ext cx="1184987" cy="574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2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DD7EFE9-DEEF-4A16-AF81-4F20084FD8B5}"/>
              </a:ext>
            </a:extLst>
          </p:cNvPr>
          <p:cNvSpPr/>
          <p:nvPr/>
        </p:nvSpPr>
        <p:spPr>
          <a:xfrm>
            <a:off x="3287688" y="4622651"/>
            <a:ext cx="1184987" cy="574361"/>
          </a:xfrm>
          <a:prstGeom prst="rect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C2A2AB4D-CDD1-4BC6-90A3-51E653BF705A}"/>
              </a:ext>
            </a:extLst>
          </p:cNvPr>
          <p:cNvSpPr/>
          <p:nvPr/>
        </p:nvSpPr>
        <p:spPr>
          <a:xfrm>
            <a:off x="7589438" y="5386881"/>
            <a:ext cx="1184987" cy="574361"/>
          </a:xfrm>
          <a:prstGeom prst="rect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4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74EE616-00BF-4AF9-9243-28AFA2DA9BF3}"/>
              </a:ext>
            </a:extLst>
          </p:cNvPr>
          <p:cNvSpPr/>
          <p:nvPr/>
        </p:nvSpPr>
        <p:spPr>
          <a:xfrm>
            <a:off x="6141470" y="5386644"/>
            <a:ext cx="1184987" cy="574361"/>
          </a:xfrm>
          <a:prstGeom prst="rect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B10FE12-5C54-432F-8502-2142850315AD}"/>
              </a:ext>
            </a:extLst>
          </p:cNvPr>
          <p:cNvSpPr/>
          <p:nvPr/>
        </p:nvSpPr>
        <p:spPr>
          <a:xfrm>
            <a:off x="4735656" y="5386645"/>
            <a:ext cx="1184987" cy="574361"/>
          </a:xfrm>
          <a:prstGeom prst="rect">
            <a:avLst/>
          </a:prstGeom>
          <a:solidFill>
            <a:srgbClr val="92D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8EA71F87-7644-49E5-8916-A824AD068770}"/>
              </a:ext>
            </a:extLst>
          </p:cNvPr>
          <p:cNvSpPr/>
          <p:nvPr/>
        </p:nvSpPr>
        <p:spPr>
          <a:xfrm>
            <a:off x="3287688" y="5386646"/>
            <a:ext cx="1184987" cy="574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Fold 1</a:t>
            </a:r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94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 panose="00000500000000000000" pitchFamily="2" charset="-52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285656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CFAAE3D-31B6-47AA-B74A-9A86E70FCA6A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Линейная регрессия</a:t>
            </a:r>
            <a:endParaRPr lang="ru-RU" sz="3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FDAB21C-625D-4CE0-8BEA-FD7A0BC59348}"/>
              </a:ext>
            </a:extLst>
          </p:cNvPr>
          <p:cNvSpPr txBox="1">
            <a:spLocks/>
          </p:cNvSpPr>
          <p:nvPr/>
        </p:nvSpPr>
        <p:spPr>
          <a:xfrm>
            <a:off x="2351584" y="1377196"/>
            <a:ext cx="7344816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Перекрестная проверка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:</a:t>
            </a:r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Пример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387531A6-1EC3-4B71-A7DF-E2B826994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8880"/>
            <a:ext cx="6032791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01744E72-9DD3-4CFB-8AB5-616CD6A06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984" y="2276872"/>
            <a:ext cx="6048672" cy="33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54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 panose="00000500000000000000" pitchFamily="2" charset="-52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285656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097F230-64E6-44A8-892C-F3AE241114D6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Регуляризация</a:t>
            </a:r>
            <a:endParaRPr lang="ru-RU" sz="3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5798856-A336-4732-BA76-C71B7B53E32B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F2422683-1E32-498B-8D0F-8E0EC67B371B}"/>
              </a:ext>
            </a:extLst>
          </p:cNvPr>
          <p:cNvSpPr txBox="1">
            <a:spLocks/>
          </p:cNvSpPr>
          <p:nvPr/>
        </p:nvSpPr>
        <p:spPr>
          <a:xfrm>
            <a:off x="4367808" y="2492896"/>
            <a:ext cx="4219866" cy="1583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High Variance</a:t>
            </a:r>
            <a:endParaRPr lang="ru-RU" sz="24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Высокая дисперсия</a:t>
            </a:r>
          </a:p>
          <a:p>
            <a:r>
              <a:rPr lang="ru-RU" sz="24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Overfitting</a:t>
            </a:r>
            <a:endParaRPr lang="ru-RU" sz="24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Переобучение</a:t>
            </a:r>
            <a:endParaRPr lang="en-US" sz="24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BC217CBB-A5B9-4E53-9AAB-53F3BACCC88F}"/>
              </a:ext>
            </a:extLst>
          </p:cNvPr>
          <p:cNvSpPr txBox="1">
            <a:spLocks/>
          </p:cNvSpPr>
          <p:nvPr/>
        </p:nvSpPr>
        <p:spPr>
          <a:xfrm>
            <a:off x="5591944" y="5085184"/>
            <a:ext cx="884401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Ok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3495B1E-7B4C-43C4-8EFC-250E155E32D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336" y="2276872"/>
            <a:ext cx="4736289" cy="187220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B0B0B6D-BFE2-4FD0-B592-B75A023BEF4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68208" y="2132856"/>
            <a:ext cx="3528392" cy="217671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8F14C0A-2A52-4693-90FC-8A0EBAD5F7A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336" y="4293096"/>
            <a:ext cx="4752528" cy="187862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3571E07-5DA1-4F36-8EEF-A2B0E9D0B63D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12224" y="4437112"/>
            <a:ext cx="3371997" cy="221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717F79A-1DB4-45A5-9C98-FDEC28DE6044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Регуляризация</a:t>
            </a:r>
            <a:endParaRPr lang="ru-RU" sz="3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4233759-5F37-4531-9F15-249152713BCE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15ACE985-9B6B-4B09-AE9A-DD919092625F}"/>
                  </a:ext>
                </a:extLst>
              </p:cNvPr>
              <p:cNvSpPr/>
              <p:nvPr/>
            </p:nvSpPr>
            <p:spPr>
              <a:xfrm>
                <a:off x="407368" y="2106801"/>
                <a:ext cx="11018979" cy="1006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𝐿𝑖𝑛𝑅𝑒𝑔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{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}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{</m:t>
                                      </m:r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=0</m:t>
                                          </m:r>
                                        </m:sub>
                                        <m:sup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𝑝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∗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ru-RU" sz="28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15ACE985-9B6B-4B09-AE9A-DD9190926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2106801"/>
                <a:ext cx="11018979" cy="10061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6EFF6D58-7579-479D-AD33-2F35C3B6E6C4}"/>
                  </a:ext>
                </a:extLst>
              </p:cNvPr>
              <p:cNvSpPr/>
              <p:nvPr/>
            </p:nvSpPr>
            <p:spPr>
              <a:xfrm>
                <a:off x="3143672" y="3645024"/>
                <a:ext cx="5998950" cy="987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𝑅𝑖𝑑𝑔𝑒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𝐿𝑖𝑛𝑅𝑒𝑔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ru-RU" sz="28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6EFF6D58-7579-479D-AD33-2F35C3B6E6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72" y="3645024"/>
                <a:ext cx="5998950" cy="9876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53DCCE9-7543-4F2B-8110-FCC50CC96AC4}"/>
              </a:ext>
            </a:extLst>
          </p:cNvPr>
          <p:cNvSpPr txBox="1">
            <a:spLocks/>
          </p:cNvSpPr>
          <p:nvPr/>
        </p:nvSpPr>
        <p:spPr>
          <a:xfrm>
            <a:off x="1999616" y="2915962"/>
            <a:ext cx="888436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Ridge Regularization (L2 </a:t>
            </a:r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Регуляризация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)</a:t>
            </a:r>
            <a:endParaRPr lang="ru-RU" sz="3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F850BC22-F3BD-4B60-94E8-CCC940C8D24E}"/>
                  </a:ext>
                </a:extLst>
              </p:cNvPr>
              <p:cNvSpPr/>
              <p:nvPr/>
            </p:nvSpPr>
            <p:spPr>
              <a:xfrm>
                <a:off x="3071664" y="5373216"/>
                <a:ext cx="6116033" cy="987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𝐿𝑎𝑠𝑠𝑜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𝐿𝑖𝑛𝑅𝑒𝑔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𝑝</m:t>
                          </m:r>
                        </m:sup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ru-RU" sz="28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F850BC22-F3BD-4B60-94E8-CCC940C8D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64" y="5373216"/>
                <a:ext cx="6116033" cy="9876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C0E3E9FD-A921-4F98-AE8B-56FA1BEA8D79}"/>
              </a:ext>
            </a:extLst>
          </p:cNvPr>
          <p:cNvSpPr txBox="1">
            <a:spLocks/>
          </p:cNvSpPr>
          <p:nvPr/>
        </p:nvSpPr>
        <p:spPr>
          <a:xfrm>
            <a:off x="2015104" y="4552862"/>
            <a:ext cx="888436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Lasso Regularization (L1 </a:t>
            </a:r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Регуляризация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)</a:t>
            </a:r>
            <a:endParaRPr lang="ru-RU" sz="3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46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8" grpId="0"/>
      <p:bldP spid="9" grpId="0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890A393-6325-4823-A287-0E60A0FC4D2F}"/>
              </a:ext>
            </a:extLst>
          </p:cNvPr>
          <p:cNvSpPr txBox="1">
            <a:spLocks/>
          </p:cNvSpPr>
          <p:nvPr/>
        </p:nvSpPr>
        <p:spPr>
          <a:xfrm>
            <a:off x="1895392" y="60792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Регуляризация</a:t>
            </a:r>
            <a:endParaRPr lang="ru-RU" sz="3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8846071-DE56-47C1-B425-97451596E24A}"/>
              </a:ext>
            </a:extLst>
          </p:cNvPr>
          <p:cNvSpPr txBox="1">
            <a:spLocks/>
          </p:cNvSpPr>
          <p:nvPr/>
        </p:nvSpPr>
        <p:spPr>
          <a:xfrm>
            <a:off x="1983176" y="109819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Градиентный спуск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22A72143-C8F3-474F-AB6F-AF7AE4E5BCCE}"/>
                  </a:ext>
                </a:extLst>
              </p:cNvPr>
              <p:cNvSpPr/>
              <p:nvPr/>
            </p:nvSpPr>
            <p:spPr>
              <a:xfrm>
                <a:off x="2903504" y="2515778"/>
                <a:ext cx="5998950" cy="987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𝑅𝑖𝑑𝑔𝑒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𝐿𝑖𝑛𝑅𝑒𝑔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ru-RU" sz="28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22A72143-C8F3-474F-AB6F-AF7AE4E5BC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504" y="2515778"/>
                <a:ext cx="5998950" cy="9876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21D5CEB-1E5E-42B1-BC4E-BB5D9C36971A}"/>
              </a:ext>
            </a:extLst>
          </p:cNvPr>
          <p:cNvSpPr txBox="1">
            <a:spLocks/>
          </p:cNvSpPr>
          <p:nvPr/>
        </p:nvSpPr>
        <p:spPr>
          <a:xfrm>
            <a:off x="1999240" y="1806038"/>
            <a:ext cx="888436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Ridge Regularization (L2 </a:t>
            </a:r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Регуляризация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)</a:t>
            </a:r>
            <a:endParaRPr lang="ru-RU" sz="3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5AB31C9D-6186-4AAC-BE56-69507D74ABF4}"/>
                  </a:ext>
                </a:extLst>
              </p:cNvPr>
              <p:cNvSpPr/>
              <p:nvPr/>
            </p:nvSpPr>
            <p:spPr>
              <a:xfrm>
                <a:off x="2831496" y="4748026"/>
                <a:ext cx="6116033" cy="987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𝐿𝑎𝑠𝑠𝑜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𝐿𝑖𝑛𝑅𝑒𝑔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𝑝</m:t>
                          </m:r>
                        </m:sup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ru-RU" sz="28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5AB31C9D-6186-4AAC-BE56-69507D74A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496" y="4748026"/>
                <a:ext cx="6116033" cy="9876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A0B0BCB-58B8-4159-9BFE-691643D64AFD}"/>
              </a:ext>
            </a:extLst>
          </p:cNvPr>
          <p:cNvSpPr txBox="1">
            <a:spLocks/>
          </p:cNvSpPr>
          <p:nvPr/>
        </p:nvSpPr>
        <p:spPr>
          <a:xfrm>
            <a:off x="1937450" y="4131085"/>
            <a:ext cx="888436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Lasso Regularization (L1 </a:t>
            </a:r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Регуляризация</a:t>
            </a:r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)</a:t>
            </a:r>
            <a:endParaRPr lang="ru-RU" sz="3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82BCF48F-2A3D-4282-9B09-E510615EB3E8}"/>
                  </a:ext>
                </a:extLst>
              </p:cNvPr>
              <p:cNvSpPr/>
              <p:nvPr/>
            </p:nvSpPr>
            <p:spPr>
              <a:xfrm>
                <a:off x="6869652" y="3382829"/>
                <a:ext cx="2746052" cy="10331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η</m:t>
                      </m:r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8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82BCF48F-2A3D-4282-9B09-E510615EB3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652" y="3382829"/>
                <a:ext cx="2746052" cy="10331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AE878A-C035-441E-8FB2-355389025DCD}"/>
                  </a:ext>
                </a:extLst>
              </p:cNvPr>
              <p:cNvSpPr txBox="1"/>
              <p:nvPr/>
            </p:nvSpPr>
            <p:spPr>
              <a:xfrm>
                <a:off x="691986" y="3516000"/>
                <a:ext cx="5564985" cy="8737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{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}∗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+2∗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ru-RU" sz="26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AE878A-C035-441E-8FB2-355389025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86" y="3516000"/>
                <a:ext cx="5564985" cy="8737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1012B6-D5E4-4D87-AB8F-868DCE44FD35}"/>
                  </a:ext>
                </a:extLst>
              </p:cNvPr>
              <p:cNvSpPr txBox="1"/>
              <p:nvPr/>
            </p:nvSpPr>
            <p:spPr>
              <a:xfrm>
                <a:off x="729447" y="5665359"/>
                <a:ext cx="5938613" cy="8737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{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}∗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𝑠𝑖𝑔𝑛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)</m:t>
                      </m:r>
                    </m:oMath>
                  </m:oMathPara>
                </a14:m>
                <a:endParaRPr lang="ru-RU" sz="2600" dirty="0">
                  <a:solidFill>
                    <a:schemeClr val="bg1"/>
                  </a:solidFill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1012B6-D5E4-4D87-AB8F-868DCE44F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47" y="5665359"/>
                <a:ext cx="5938613" cy="8737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7AF036EC-C5CA-4BAA-BC8D-5698FA07A3C6}"/>
                  </a:ext>
                </a:extLst>
              </p:cNvPr>
              <p:cNvSpPr/>
              <p:nvPr/>
            </p:nvSpPr>
            <p:spPr>
              <a:xfrm>
                <a:off x="7064108" y="5625480"/>
                <a:ext cx="2746052" cy="10331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η</m:t>
                      </m:r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8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7AF036EC-C5CA-4BAA-BC8D-5698FA07A3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108" y="5625480"/>
                <a:ext cx="2746052" cy="10331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802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42B40402-810C-4C26-B1CE-676D02112248}"/>
              </a:ext>
            </a:extLst>
          </p:cNvPr>
          <p:cNvSpPr txBox="1">
            <a:spLocks/>
          </p:cNvSpPr>
          <p:nvPr/>
        </p:nvSpPr>
        <p:spPr>
          <a:xfrm>
            <a:off x="1861663" y="669167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Регуляризация</a:t>
            </a:r>
            <a:endParaRPr lang="ru-RU" sz="3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147D0861-AD39-4429-BD23-5FCB805A76F0}"/>
              </a:ext>
            </a:extLst>
          </p:cNvPr>
          <p:cNvSpPr txBox="1">
            <a:spLocks/>
          </p:cNvSpPr>
          <p:nvPr/>
        </p:nvSpPr>
        <p:spPr>
          <a:xfrm>
            <a:off x="1915841" y="1154511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Градиентный спуск</a:t>
            </a:r>
          </a:p>
        </p:txBody>
      </p:sp>
      <p:sp>
        <p:nvSpPr>
          <p:cNvPr id="33" name="Заголовок 1">
            <a:extLst>
              <a:ext uri="{FF2B5EF4-FFF2-40B4-BE49-F238E27FC236}">
                <a16:creationId xmlns:a16="http://schemas.microsoft.com/office/drawing/2014/main" id="{684F8C1E-5776-4B53-8E6A-99B25E5641B0}"/>
              </a:ext>
            </a:extLst>
          </p:cNvPr>
          <p:cNvSpPr txBox="1">
            <a:spLocks/>
          </p:cNvSpPr>
          <p:nvPr/>
        </p:nvSpPr>
        <p:spPr>
          <a:xfrm>
            <a:off x="622031" y="1829653"/>
            <a:ext cx="4464496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Ridge Regularization </a:t>
            </a:r>
          </a:p>
        </p:txBody>
      </p:sp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5F0715CB-B79C-40E6-AD0D-5B0CC5928F53}"/>
              </a:ext>
            </a:extLst>
          </p:cNvPr>
          <p:cNvSpPr txBox="1">
            <a:spLocks/>
          </p:cNvSpPr>
          <p:nvPr/>
        </p:nvSpPr>
        <p:spPr>
          <a:xfrm>
            <a:off x="6779705" y="1818390"/>
            <a:ext cx="489397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Lasso Regularization</a:t>
            </a:r>
            <a:endParaRPr lang="ru-RU" sz="3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1813EE2-E71B-4469-84A7-5783C18E4518}"/>
              </a:ext>
            </a:extLst>
          </p:cNvPr>
          <p:cNvCxnSpPr>
            <a:cxnSpLocks/>
          </p:cNvCxnSpPr>
          <p:nvPr/>
        </p:nvCxnSpPr>
        <p:spPr>
          <a:xfrm flipV="1">
            <a:off x="1141583" y="2865057"/>
            <a:ext cx="0" cy="368412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67EC68B4-FFCE-41FE-88C9-5920D0DCD423}"/>
              </a:ext>
            </a:extLst>
          </p:cNvPr>
          <p:cNvCxnSpPr>
            <a:cxnSpLocks/>
          </p:cNvCxnSpPr>
          <p:nvPr/>
        </p:nvCxnSpPr>
        <p:spPr>
          <a:xfrm>
            <a:off x="64854" y="5529353"/>
            <a:ext cx="554122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DC11B276-85EF-4EE2-A510-696587437990}"/>
                  </a:ext>
                </a:extLst>
              </p:cNvPr>
              <p:cNvSpPr/>
              <p:nvPr/>
            </p:nvSpPr>
            <p:spPr>
              <a:xfrm>
                <a:off x="4904329" y="5499405"/>
                <a:ext cx="67601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ru-R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32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DC11B276-85EF-4EE2-A510-696587437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329" y="5499405"/>
                <a:ext cx="67601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30A47050-3940-426E-8235-4456FD05F65E}"/>
                  </a:ext>
                </a:extLst>
              </p:cNvPr>
              <p:cNvSpPr/>
              <p:nvPr/>
            </p:nvSpPr>
            <p:spPr>
              <a:xfrm>
                <a:off x="486305" y="2708416"/>
                <a:ext cx="69044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ru-R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32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30A47050-3940-426E-8235-4456FD05F6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05" y="2708416"/>
                <a:ext cx="69044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Овал 39">
            <a:extLst>
              <a:ext uri="{FF2B5EF4-FFF2-40B4-BE49-F238E27FC236}">
                <a16:creationId xmlns:a16="http://schemas.microsoft.com/office/drawing/2014/main" id="{65A430AE-E981-4CC4-B4E8-16B04F10FE90}"/>
              </a:ext>
            </a:extLst>
          </p:cNvPr>
          <p:cNvSpPr/>
          <p:nvPr/>
        </p:nvSpPr>
        <p:spPr>
          <a:xfrm rot="20358207">
            <a:off x="1660298" y="2906961"/>
            <a:ext cx="4038952" cy="2470296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24F633F3-6295-4BA7-8451-33848B53FCD5}"/>
              </a:ext>
            </a:extLst>
          </p:cNvPr>
          <p:cNvSpPr/>
          <p:nvPr/>
        </p:nvSpPr>
        <p:spPr>
          <a:xfrm rot="20557770">
            <a:off x="2463423" y="3287807"/>
            <a:ext cx="2666363" cy="1445901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AA540833-DF97-465E-803F-CB64DD3098D5}"/>
              </a:ext>
            </a:extLst>
          </p:cNvPr>
          <p:cNvSpPr/>
          <p:nvPr/>
        </p:nvSpPr>
        <p:spPr>
          <a:xfrm rot="20354850">
            <a:off x="3024034" y="3543487"/>
            <a:ext cx="1337537" cy="97304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92FDFDF0-883D-4CD8-9BAF-3CCF82D72502}"/>
              </a:ext>
            </a:extLst>
          </p:cNvPr>
          <p:cNvSpPr/>
          <p:nvPr/>
        </p:nvSpPr>
        <p:spPr>
          <a:xfrm>
            <a:off x="249825" y="4575470"/>
            <a:ext cx="1800000" cy="1800000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D2789B97-2380-49A5-BBFF-834F9F3E2FA4}"/>
              </a:ext>
            </a:extLst>
          </p:cNvPr>
          <p:cNvSpPr/>
          <p:nvPr/>
        </p:nvSpPr>
        <p:spPr>
          <a:xfrm rot="20358207">
            <a:off x="1176980" y="2650950"/>
            <a:ext cx="5102956" cy="291283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CD2E435C-ABB9-41C9-8202-674AF3A8C278}"/>
              </a:ext>
            </a:extLst>
          </p:cNvPr>
          <p:cNvCxnSpPr>
            <a:cxnSpLocks/>
          </p:cNvCxnSpPr>
          <p:nvPr/>
        </p:nvCxnSpPr>
        <p:spPr>
          <a:xfrm flipV="1">
            <a:off x="7186864" y="2806795"/>
            <a:ext cx="0" cy="368412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9F45506-25A8-4066-B329-74313E44CF48}"/>
              </a:ext>
            </a:extLst>
          </p:cNvPr>
          <p:cNvCxnSpPr>
            <a:cxnSpLocks/>
          </p:cNvCxnSpPr>
          <p:nvPr/>
        </p:nvCxnSpPr>
        <p:spPr>
          <a:xfrm>
            <a:off x="6110135" y="5471091"/>
            <a:ext cx="554122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DCB30CD2-4E92-4488-A3B6-C175A32C6263}"/>
                  </a:ext>
                </a:extLst>
              </p:cNvPr>
              <p:cNvSpPr/>
              <p:nvPr/>
            </p:nvSpPr>
            <p:spPr>
              <a:xfrm>
                <a:off x="10997664" y="5623820"/>
                <a:ext cx="67601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ru-R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32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DCB30CD2-4E92-4488-A3B6-C175A32C62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664" y="5623820"/>
                <a:ext cx="67601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7AC982C2-D166-4B34-851A-9FECA232784A}"/>
                  </a:ext>
                </a:extLst>
              </p:cNvPr>
              <p:cNvSpPr/>
              <p:nvPr/>
            </p:nvSpPr>
            <p:spPr>
              <a:xfrm>
                <a:off x="6585074" y="2693364"/>
                <a:ext cx="69044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ru-R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32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7AC982C2-D166-4B34-851A-9FECA23278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074" y="2693364"/>
                <a:ext cx="69044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Овал 48">
            <a:extLst>
              <a:ext uri="{FF2B5EF4-FFF2-40B4-BE49-F238E27FC236}">
                <a16:creationId xmlns:a16="http://schemas.microsoft.com/office/drawing/2014/main" id="{F5BE955B-A094-4B8B-80E6-8ED3D3F3FEBA}"/>
              </a:ext>
            </a:extLst>
          </p:cNvPr>
          <p:cNvSpPr/>
          <p:nvPr/>
        </p:nvSpPr>
        <p:spPr>
          <a:xfrm rot="20062270">
            <a:off x="7613977" y="2869530"/>
            <a:ext cx="4154767" cy="2470296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0619F5F7-9BF5-44E1-A5B8-867DED741DBC}"/>
              </a:ext>
            </a:extLst>
          </p:cNvPr>
          <p:cNvSpPr/>
          <p:nvPr/>
        </p:nvSpPr>
        <p:spPr>
          <a:xfrm rot="20557770">
            <a:off x="8325019" y="3402935"/>
            <a:ext cx="2666363" cy="1445901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A795EC3B-85EB-4A38-9F4E-FE9C32A8A6F0}"/>
              </a:ext>
            </a:extLst>
          </p:cNvPr>
          <p:cNvSpPr/>
          <p:nvPr/>
        </p:nvSpPr>
        <p:spPr>
          <a:xfrm rot="20354850">
            <a:off x="8989432" y="3655586"/>
            <a:ext cx="1337537" cy="97304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BCA6CA45-CC0F-40AC-BCB3-EC9196BE60EF}"/>
              </a:ext>
            </a:extLst>
          </p:cNvPr>
          <p:cNvSpPr/>
          <p:nvPr/>
        </p:nvSpPr>
        <p:spPr>
          <a:xfrm rot="20358207">
            <a:off x="7136391" y="2608367"/>
            <a:ext cx="5191688" cy="291283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99B4E2AC-3B13-40FB-8F46-E997EDEC20C7}"/>
              </a:ext>
            </a:extLst>
          </p:cNvPr>
          <p:cNvSpPr/>
          <p:nvPr/>
        </p:nvSpPr>
        <p:spPr>
          <a:xfrm rot="2652682">
            <a:off x="6466863" y="4767332"/>
            <a:ext cx="1440000" cy="144000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5B8CAEB2-E353-452A-91DF-9A8BD3BBD55E}"/>
                  </a:ext>
                </a:extLst>
              </p:cNvPr>
              <p:cNvSpPr/>
              <p:nvPr/>
            </p:nvSpPr>
            <p:spPr>
              <a:xfrm>
                <a:off x="7493640" y="6086805"/>
                <a:ext cx="36923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&lt;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𝑡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</m:oMath>
                  </m:oMathPara>
                </a14:m>
                <a:endParaRPr lang="ru-RU" sz="28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5B8CAEB2-E353-452A-91DF-9A8BD3BBD5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640" y="6086805"/>
                <a:ext cx="36923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752FCA03-0D8C-4308-8505-0D124E728286}"/>
                  </a:ext>
                </a:extLst>
              </p:cNvPr>
              <p:cNvSpPr/>
              <p:nvPr/>
            </p:nvSpPr>
            <p:spPr>
              <a:xfrm>
                <a:off x="1959225" y="5955963"/>
                <a:ext cx="3692376" cy="5316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ru-R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&lt;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</m:oMath>
                  </m:oMathPara>
                </a14:m>
                <a:endParaRPr lang="ru-RU" sz="28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752FCA03-0D8C-4308-8505-0D124E7282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225" y="5955963"/>
                <a:ext cx="3692376" cy="5316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Овал 56">
            <a:extLst>
              <a:ext uri="{FF2B5EF4-FFF2-40B4-BE49-F238E27FC236}">
                <a16:creationId xmlns:a16="http://schemas.microsoft.com/office/drawing/2014/main" id="{A95EF161-38DF-45EA-9E69-DC5B94387B3F}"/>
              </a:ext>
            </a:extLst>
          </p:cNvPr>
          <p:cNvSpPr/>
          <p:nvPr/>
        </p:nvSpPr>
        <p:spPr>
          <a:xfrm>
            <a:off x="660388" y="5035861"/>
            <a:ext cx="970915" cy="971550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sp>
        <p:nvSpPr>
          <p:cNvPr id="58" name="Овал 57"/>
          <p:cNvSpPr/>
          <p:nvPr/>
        </p:nvSpPr>
        <p:spPr>
          <a:xfrm>
            <a:off x="1378226" y="5096764"/>
            <a:ext cx="215900" cy="2159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314FD337-55E4-4C2E-893A-834B09468D48}"/>
              </a:ext>
            </a:extLst>
          </p:cNvPr>
          <p:cNvSpPr/>
          <p:nvPr/>
        </p:nvSpPr>
        <p:spPr>
          <a:xfrm rot="2652682">
            <a:off x="6839146" y="5119431"/>
            <a:ext cx="719455" cy="719455"/>
          </a:xfrm>
          <a:prstGeom prst="rect">
            <a:avLst/>
          </a:prstGeom>
          <a:noFill/>
          <a:ln w="76200">
            <a:solidFill>
              <a:srgbClr val="B020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sp>
        <p:nvSpPr>
          <p:cNvPr id="60" name="Овал 59"/>
          <p:cNvSpPr/>
          <p:nvPr/>
        </p:nvSpPr>
        <p:spPr>
          <a:xfrm>
            <a:off x="7560506" y="5335966"/>
            <a:ext cx="215900" cy="2159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20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3" grpId="0"/>
      <p:bldP spid="34" grpId="0"/>
      <p:bldP spid="38" grpId="0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7" grpId="0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/>
      <p:bldP spid="57" grpId="0" animBg="1"/>
      <p:bldP spid="58" grpId="0" animBg="1"/>
      <p:bldP spid="59" grpId="0" animBg="1"/>
      <p:bldP spid="6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950F950-28A9-41BD-B57A-E474DECCA464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Регуляризация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59419BE-AF74-432F-82D6-3E002E2D8963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F781B74-243F-4C93-AAF1-6FD89FB6CDC4}"/>
              </a:ext>
            </a:extLst>
          </p:cNvPr>
          <p:cNvSpPr txBox="1">
            <a:spLocks/>
          </p:cNvSpPr>
          <p:nvPr/>
        </p:nvSpPr>
        <p:spPr>
          <a:xfrm>
            <a:off x="677112" y="1509147"/>
            <a:ext cx="4464496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Ridge Regularization 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6B299D23-A12A-4124-9894-413913CC6AA1}"/>
              </a:ext>
            </a:extLst>
          </p:cNvPr>
          <p:cNvSpPr txBox="1">
            <a:spLocks/>
          </p:cNvSpPr>
          <p:nvPr/>
        </p:nvSpPr>
        <p:spPr>
          <a:xfrm>
            <a:off x="6819290" y="1418789"/>
            <a:ext cx="489397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Lasso Regularization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EDC3323-4E60-47C6-8BD7-2BFD3716F58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91238" y="2177424"/>
            <a:ext cx="4801707" cy="208823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7DADBE7-FE15-457D-B230-B6C81BF1948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3510" y="4257824"/>
            <a:ext cx="2880705" cy="188004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EEA8B78-A2AD-4D59-90F0-7714B5BBE02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7112" y="2177424"/>
            <a:ext cx="4967283" cy="216024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28F4057-688B-4EE4-B3F2-4C64C6C23B8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9240" y="4337664"/>
            <a:ext cx="2880320" cy="187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3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 panose="020B0604020202020204" charset="-52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 panose="020B0604020202020204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285656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59419BE-AF74-432F-82D6-3E002E2D8963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1BE47D8C-18E7-48C0-B437-65C79608DBCE}"/>
              </a:ext>
            </a:extLst>
          </p:cNvPr>
          <p:cNvSpPr txBox="1">
            <a:spLocks/>
          </p:cNvSpPr>
          <p:nvPr/>
        </p:nvSpPr>
        <p:spPr>
          <a:xfrm>
            <a:off x="1919536" y="764704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Рубрика Нелепые Аналогии 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927648" y="6488668"/>
            <a:ext cx="6624736" cy="66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anose="020B0604020202020204" charset="-52"/>
              </a:rPr>
              <a:t>https://www.rottentomatoes.com/franchise/star_wars_saga</a:t>
            </a:r>
            <a:endParaRPr lang="ru-RU" dirty="0">
              <a:solidFill>
                <a:schemeClr val="bg1"/>
              </a:solidFill>
              <a:latin typeface="Montserrat" panose="020B0604020202020204" charset="-52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240" y="4653136"/>
            <a:ext cx="3240360" cy="1102253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6240" y="1916832"/>
            <a:ext cx="3205068" cy="1181869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6"/>
          <a:srcRect b="14475"/>
          <a:stretch/>
        </p:blipFill>
        <p:spPr>
          <a:xfrm>
            <a:off x="8184232" y="3356992"/>
            <a:ext cx="3312368" cy="1025184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3752" y="4653136"/>
            <a:ext cx="3921274" cy="120759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5760" y="3284984"/>
            <a:ext cx="3792146" cy="1152128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5760" y="1916832"/>
            <a:ext cx="3816424" cy="1202243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3352" y="1916832"/>
            <a:ext cx="3240360" cy="1180173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1344" y="3356992"/>
            <a:ext cx="3431704" cy="1034379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1344" y="4653136"/>
            <a:ext cx="3312368" cy="1102047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13">
            <a:clrChange>
              <a:clrFrom>
                <a:srgbClr val="312B2B"/>
              </a:clrFrom>
              <a:clrTo>
                <a:srgbClr val="312B2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03712" y="1234513"/>
            <a:ext cx="4361309" cy="682319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550455" y="5805264"/>
            <a:ext cx="2119491" cy="667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Умеренная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Регуляризация</a:t>
            </a:r>
            <a:endParaRPr lang="ru-RU" dirty="0">
              <a:latin typeface="Montserrat" panose="020B0604020202020204" charset="-52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4593322" y="5877272"/>
            <a:ext cx="2478564" cy="667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Переобучение на </a:t>
            </a:r>
            <a:endParaRPr lang="en-US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George Lucas</a:t>
            </a:r>
            <a:endParaRPr lang="ru-RU" dirty="0">
              <a:latin typeface="Montserrat" panose="020B0604020202020204" charset="-52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8544272" y="5805264"/>
            <a:ext cx="2851131" cy="66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Неадекватная Регуляризация</a:t>
            </a:r>
            <a:endParaRPr lang="ru-RU" dirty="0">
              <a:latin typeface="Montserrat" panose="020B0604020202020204" charset="-52"/>
            </a:endParaRP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1344" y="1916832"/>
            <a:ext cx="11405090" cy="398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7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7055287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В предыдущей серии</a:t>
            </a:r>
            <a:endParaRPr sz="226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Регуляризация Линейной регрессии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Библиотечная реализация </a:t>
            </a:r>
            <a:r>
              <a:rPr lang="en-US" sz="2261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scikit</a:t>
            </a:r>
            <a:r>
              <a:rPr lang="en-US" sz="226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-learn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  <a:endParaRPr sz="226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1.6 Линейная Регрессия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950F950-28A9-41BD-B57A-E474DECCA464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Регуляризация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59419BE-AF74-432F-82D6-3E002E2D8963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722376" y="5769864"/>
            <a:ext cx="9326880" cy="1828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704088" y="1691640"/>
            <a:ext cx="27432" cy="411480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1746504" y="4215384"/>
            <a:ext cx="720000" cy="72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4288536" y="2688336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2538984" y="3279648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3462528" y="3709416"/>
            <a:ext cx="720000" cy="72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5465064" y="2694432"/>
            <a:ext cx="720000" cy="72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6150864" y="1834896"/>
            <a:ext cx="720000" cy="72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V="1">
            <a:off x="932688" y="1517904"/>
            <a:ext cx="7607808" cy="2889504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728472" y="2093976"/>
            <a:ext cx="7427976" cy="2758440"/>
          </a:xfrm>
          <a:prstGeom prst="line">
            <a:avLst/>
          </a:prstGeom>
          <a:ln w="762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8F781B74-243F-4C93-AAF1-6FD89FB6CDC4}"/>
              </a:ext>
            </a:extLst>
          </p:cNvPr>
          <p:cNvSpPr txBox="1">
            <a:spLocks/>
          </p:cNvSpPr>
          <p:nvPr/>
        </p:nvSpPr>
        <p:spPr>
          <a:xfrm>
            <a:off x="9524313" y="2515817"/>
            <a:ext cx="271531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 с регуляризацией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V="1">
            <a:off x="8930640" y="1709928"/>
            <a:ext cx="688848" cy="326136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Заголовок 1">
            <a:extLst>
              <a:ext uri="{FF2B5EF4-FFF2-40B4-BE49-F238E27FC236}">
                <a16:creationId xmlns:a16="http://schemas.microsoft.com/office/drawing/2014/main" id="{8F781B74-243F-4C93-AAF1-6FD89FB6CDC4}"/>
              </a:ext>
            </a:extLst>
          </p:cNvPr>
          <p:cNvSpPr txBox="1">
            <a:spLocks/>
          </p:cNvSpPr>
          <p:nvPr/>
        </p:nvSpPr>
        <p:spPr>
          <a:xfrm>
            <a:off x="9524313" y="1707637"/>
            <a:ext cx="271531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Простая Линейная Регрессия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 flipV="1">
            <a:off x="8839200" y="2763612"/>
            <a:ext cx="735029" cy="422933"/>
          </a:xfrm>
          <a:prstGeom prst="line">
            <a:avLst/>
          </a:prstGeom>
          <a:ln w="762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/>
          <p:cNvSpPr/>
          <p:nvPr/>
        </p:nvSpPr>
        <p:spPr>
          <a:xfrm>
            <a:off x="8846682" y="365353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8905608" y="4601742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Заголовок 1">
            <a:extLst>
              <a:ext uri="{FF2B5EF4-FFF2-40B4-BE49-F238E27FC236}">
                <a16:creationId xmlns:a16="http://schemas.microsoft.com/office/drawing/2014/main" id="{8F781B74-243F-4C93-AAF1-6FD89FB6CDC4}"/>
              </a:ext>
            </a:extLst>
          </p:cNvPr>
          <p:cNvSpPr txBox="1">
            <a:spLocks/>
          </p:cNvSpPr>
          <p:nvPr/>
        </p:nvSpPr>
        <p:spPr>
          <a:xfrm>
            <a:off x="9301018" y="3591854"/>
            <a:ext cx="293860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Тренировочные данные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8F781B74-243F-4C93-AAF1-6FD89FB6CDC4}"/>
              </a:ext>
            </a:extLst>
          </p:cNvPr>
          <p:cNvSpPr txBox="1">
            <a:spLocks/>
          </p:cNvSpPr>
          <p:nvPr/>
        </p:nvSpPr>
        <p:spPr>
          <a:xfrm>
            <a:off x="9367295" y="4501636"/>
            <a:ext cx="271531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Тестовые данные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0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7" grpId="0" animBg="1"/>
      <p:bldP spid="23" grpId="0" animBg="1"/>
      <p:bldP spid="24" grpId="0" animBg="1"/>
      <p:bldP spid="25" grpId="0" animBg="1"/>
      <p:bldP spid="30" grpId="0"/>
      <p:bldP spid="33" grpId="0"/>
      <p:bldP spid="36" grpId="0" animBg="1"/>
      <p:bldP spid="38" grpId="0" animBg="1"/>
      <p:bldP spid="39" grpId="0"/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950F950-28A9-41BD-B57A-E474DECCA464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Линейная Регрессия и Категориальные данные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59419BE-AF74-432F-82D6-3E002E2D8963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D6BD7E6D-F1A1-42E2-A827-B87EAF68E90D}"/>
                  </a:ext>
                </a:extLst>
              </p:cNvPr>
              <p:cNvSpPr/>
              <p:nvPr/>
            </p:nvSpPr>
            <p:spPr>
              <a:xfrm>
                <a:off x="393419" y="1986493"/>
                <a:ext cx="784532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Цвет</a:t>
                </a:r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 </a:t>
                </a:r>
              </a:p>
              <a:p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{</a:t>
                </a:r>
                <a:r>
                  <a:rPr lang="ru-RU" sz="2800" dirty="0">
                    <a:solidFill>
                      <a:schemeClr val="accent2"/>
                    </a:solidFill>
                    <a:latin typeface="Montserrat" panose="00000500000000000000" pitchFamily="2" charset="-52"/>
                  </a:rPr>
                  <a:t>Красный</a:t>
                </a:r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,</a:t>
                </a:r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</a:t>
                </a:r>
                <a:r>
                  <a:rPr lang="ru-RU" sz="2800" dirty="0">
                    <a:solidFill>
                      <a:schemeClr val="bg2"/>
                    </a:solidFill>
                    <a:latin typeface="Montserrat" panose="00000500000000000000" pitchFamily="2" charset="-52"/>
                  </a:rPr>
                  <a:t>Зеленый</a:t>
                </a:r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,</a:t>
                </a:r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</a:t>
                </a:r>
                <a:r>
                  <a:rPr lang="ru-RU" sz="2800" dirty="0">
                    <a:solidFill>
                      <a:srgbClr val="0070C0"/>
                    </a:solidFill>
                    <a:latin typeface="Montserrat" panose="00000500000000000000" pitchFamily="2" charset="-52"/>
                  </a:rPr>
                  <a:t>Синий</a:t>
                </a:r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,</a:t>
                </a:r>
                <a:r>
                  <a:rPr lang="ru-RU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 Белый</a:t>
                </a:r>
                <a:r>
                  <a:rPr lang="en-US" sz="2800" dirty="0">
                    <a:solidFill>
                      <a:schemeClr val="bg1"/>
                    </a:solidFill>
                    <a:latin typeface="Montserrat" panose="00000500000000000000" pitchFamily="2" charset="-52"/>
                  </a:rPr>
                  <a:t>}</a:t>
                </a:r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D6BD7E6D-F1A1-42E2-A827-B87EAF68E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19" y="1986493"/>
                <a:ext cx="7845325" cy="954107"/>
              </a:xfrm>
              <a:prstGeom prst="rect">
                <a:avLst/>
              </a:prstGeom>
              <a:blipFill>
                <a:blip r:embed="rId4"/>
                <a:stretch>
                  <a:fillRect l="-1632" t="-6410" b="-179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91A192F0-01C7-4903-9041-A645CAED7727}"/>
              </a:ext>
            </a:extLst>
          </p:cNvPr>
          <p:cNvSpPr/>
          <p:nvPr/>
        </p:nvSpPr>
        <p:spPr>
          <a:xfrm>
            <a:off x="7799708" y="1906199"/>
            <a:ext cx="3217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Цвет</a:t>
            </a:r>
            <a:r>
              <a:rPr lang="en-US" sz="3200" dirty="0">
                <a:solidFill>
                  <a:schemeClr val="bg1"/>
                </a:solidFill>
              </a:rPr>
              <a:t>  {1,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2,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3,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4}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035D391-6B25-442D-94A6-B3AA68361B6F}"/>
              </a:ext>
            </a:extLst>
          </p:cNvPr>
          <p:cNvSpPr/>
          <p:nvPr/>
        </p:nvSpPr>
        <p:spPr>
          <a:xfrm>
            <a:off x="7760302" y="2448252"/>
            <a:ext cx="3810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</a:rPr>
              <a:t>Ordinal Encoding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32" name="Таблица 5">
            <a:extLst>
              <a:ext uri="{FF2B5EF4-FFF2-40B4-BE49-F238E27FC236}">
                <a16:creationId xmlns:a16="http://schemas.microsoft.com/office/drawing/2014/main" id="{53B1B93F-0A5C-484E-A481-E889EB629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850824"/>
              </p:ext>
            </p:extLst>
          </p:nvPr>
        </p:nvGraphicFramePr>
        <p:xfrm>
          <a:off x="685671" y="3860866"/>
          <a:ext cx="2729603" cy="2800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729603">
                  <a:extLst>
                    <a:ext uri="{9D8B030D-6E8A-4147-A177-3AD203B41FA5}">
                      <a16:colId xmlns:a16="http://schemas.microsoft.com/office/drawing/2014/main" val="4056593265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ctr"/>
                      <a:r>
                        <a:rPr kumimoji="0" lang="ru-RU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Цвет</a:t>
                      </a:r>
                      <a:endParaRPr lang="ru-RU" sz="1200" dirty="0">
                        <a:latin typeface="Montserrat" panose="00000500000000000000" pitchFamily="2" charset="-52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10128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Красный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586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Зеленый</a:t>
                      </a:r>
                      <a:endParaRPr kumimoji="0" lang="ru-RU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-52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50249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Синий</a:t>
                      </a:r>
                      <a:endParaRPr kumimoji="0" lang="ru-RU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-52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58966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  <a:sym typeface="Arial"/>
                        </a:rPr>
                        <a:t>Белый</a:t>
                      </a:r>
                      <a:endParaRPr kumimoji="0" lang="ru-RU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-52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293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-52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Красный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505512"/>
                  </a:ext>
                </a:extLst>
              </a:tr>
            </a:tbl>
          </a:graphicData>
        </a:graphic>
      </p:graphicFrame>
      <p:graphicFrame>
        <p:nvGraphicFramePr>
          <p:cNvPr id="35" name="Таблица 3">
            <a:extLst>
              <a:ext uri="{FF2B5EF4-FFF2-40B4-BE49-F238E27FC236}">
                <a16:creationId xmlns:a16="http://schemas.microsoft.com/office/drawing/2014/main" id="{4F16CF7F-992E-426F-84B3-BD934B52A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986432"/>
              </p:ext>
            </p:extLst>
          </p:nvPr>
        </p:nvGraphicFramePr>
        <p:xfrm>
          <a:off x="3595049" y="3871201"/>
          <a:ext cx="4340960" cy="28190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6950">
                  <a:extLst>
                    <a:ext uri="{9D8B030D-6E8A-4147-A177-3AD203B41FA5}">
                      <a16:colId xmlns:a16="http://schemas.microsoft.com/office/drawing/2014/main" val="2344527463"/>
                    </a:ext>
                  </a:extLst>
                </a:gridCol>
                <a:gridCol w="1294646">
                  <a:extLst>
                    <a:ext uri="{9D8B030D-6E8A-4147-A177-3AD203B41FA5}">
                      <a16:colId xmlns:a16="http://schemas.microsoft.com/office/drawing/2014/main" val="55698576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50339264"/>
                    </a:ext>
                  </a:extLst>
                </a:gridCol>
                <a:gridCol w="954964">
                  <a:extLst>
                    <a:ext uri="{9D8B030D-6E8A-4147-A177-3AD203B41FA5}">
                      <a16:colId xmlns:a16="http://schemas.microsoft.com/office/drawing/2014/main" val="2882704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Цвет Красный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Цвет Зеленый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Цвет Синий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 Цвет Белый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36831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371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36544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67469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15594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626713"/>
                  </a:ext>
                </a:extLst>
              </a:tr>
            </a:tbl>
          </a:graphicData>
        </a:graphic>
      </p:graphicFrame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6035D391-6B25-442D-94A6-B3AA68361B6F}"/>
              </a:ext>
            </a:extLst>
          </p:cNvPr>
          <p:cNvSpPr/>
          <p:nvPr/>
        </p:nvSpPr>
        <p:spPr>
          <a:xfrm>
            <a:off x="2370145" y="3346858"/>
            <a:ext cx="40110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</a:rPr>
              <a:t>One-hot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C1EFBC01-3B52-43B5-ACCF-3F27C8E8AF9C}"/>
                  </a:ext>
                </a:extLst>
              </p:cNvPr>
              <p:cNvSpPr/>
              <p:nvPr/>
            </p:nvSpPr>
            <p:spPr>
              <a:xfrm>
                <a:off x="8363784" y="3590176"/>
                <a:ext cx="344004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3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𝒚</m:t>
                          </m:r>
                        </m:e>
                      </m:acc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𝑋</m:t>
                      </m:r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𝒃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3600" i="1" dirty="0">
                  <a:solidFill>
                    <a:schemeClr val="bg1"/>
                  </a:solidFill>
                  <a:latin typeface="Montserrat" panose="00000500000000000000" pitchFamily="2" charset="-52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C1EFBC01-3B52-43B5-ACCF-3F27C8E8A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784" y="3590176"/>
                <a:ext cx="344004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66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6" grpId="0"/>
      <p:bldP spid="27" grpId="0"/>
      <p:bldP spid="29" grpId="0"/>
      <p:bldP spid="41" grpId="0"/>
      <p:bldP spid="4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C176D29-9D9F-45E7-B68D-4AC80E6122E3}"/>
              </a:ext>
            </a:extLst>
          </p:cNvPr>
          <p:cNvSpPr txBox="1">
            <a:spLocks/>
          </p:cNvSpPr>
          <p:nvPr/>
        </p:nvSpPr>
        <p:spPr>
          <a:xfrm>
            <a:off x="921272" y="847440"/>
            <a:ext cx="1008112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8377"/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  <a:cs typeface="Verdana" panose="020B0604030504040204" pitchFamily="34" charset="0"/>
              </a:rPr>
              <a:t>S.W.O.T.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B63900E-F33E-44BC-83DF-67FA47840E4A}"/>
              </a:ext>
            </a:extLst>
          </p:cNvPr>
          <p:cNvSpPr/>
          <p:nvPr/>
        </p:nvSpPr>
        <p:spPr>
          <a:xfrm>
            <a:off x="319401" y="1295702"/>
            <a:ext cx="11693429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Сильные стороны</a:t>
            </a:r>
          </a:p>
          <a:p>
            <a:pPr marL="342900" indent="-342900"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ru-RU" sz="2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Простая модель, легко интерпретируется</a:t>
            </a:r>
          </a:p>
          <a:p>
            <a:pPr marL="342900" indent="-342900"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ru-RU" sz="2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Есть регуляризация, чтобы избежать переобучения </a:t>
            </a:r>
            <a:endParaRPr lang="en-US" sz="2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pPr marL="342900" indent="-342900"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ru-RU" sz="2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И выбора параметров в случае </a:t>
            </a:r>
            <a:r>
              <a:rPr lang="en-US" sz="2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LASSO</a:t>
            </a:r>
          </a:p>
          <a:p>
            <a:endParaRPr lang="en-US" sz="2200" b="1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r>
              <a:rPr lang="ru-RU" sz="2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Слабые стороны 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ru-RU" sz="2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Данные могут иметь более сложные зависимости</a:t>
            </a:r>
            <a:endParaRPr lang="en-US" sz="2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endParaRPr lang="en-US" sz="2200" b="1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r>
              <a:rPr lang="ru-RU" sz="2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Возможности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ru-RU" sz="2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«Выбор» модели – линейная, полиномиальная и т.д.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ru-RU" sz="2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Линейные модели можно легко обновлять новыми данными с помощью градиентного спуска</a:t>
            </a:r>
            <a:endParaRPr lang="en-US" sz="2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endParaRPr lang="en-US" sz="2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r>
              <a:rPr lang="ru-RU" sz="2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Трудности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ru-RU" sz="2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Требуется аккуратная настройка </a:t>
            </a:r>
            <a:r>
              <a:rPr lang="ru-RU" sz="2200" dirty="0" err="1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гиперпараметров</a:t>
            </a:r>
            <a:r>
              <a:rPr lang="ru-RU" sz="2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 при регуляризации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194764B-E5CC-41C4-B9FA-6526CA9307C7}"/>
              </a:ext>
            </a:extLst>
          </p:cNvPr>
          <p:cNvSpPr txBox="1">
            <a:spLocks/>
          </p:cNvSpPr>
          <p:nvPr/>
        </p:nvSpPr>
        <p:spPr>
          <a:xfrm>
            <a:off x="2159372" y="433571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Линейная Регрессия</a:t>
            </a:r>
            <a:endParaRPr lang="ru-RU" sz="32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8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1946264" y="2181209"/>
            <a:ext cx="8769361" cy="182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 algn="ctr"/>
            <a:r>
              <a:rPr lang="ru-RU" sz="360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Линейная Регрессия на Синтетических данных</a:t>
            </a:r>
          </a:p>
        </p:txBody>
      </p: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ментора</a:t>
            </a:r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Google Shape;143;p26"/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FA3EA1-F613-40D7-8C2C-0D0243D612D4}"/>
              </a:ext>
            </a:extLst>
          </p:cNvPr>
          <p:cNvSpPr txBox="1"/>
          <p:nvPr/>
        </p:nvSpPr>
        <p:spPr>
          <a:xfrm>
            <a:off x="2278767" y="4088450"/>
            <a:ext cx="82965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4"/>
              </a:rPr>
              <a:t>https://colab.research.google.com/drive/1sP0qdbA-ecRQrcE9S_JiVsFIapy11VpN?usp=sharing</a:t>
            </a:r>
            <a:r>
              <a:rPr lang="ru-RU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085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1946264" y="2181209"/>
            <a:ext cx="8769361" cy="182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 algn="ctr"/>
            <a:r>
              <a:rPr lang="ru-RU" sz="360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Линейная Регрессия на </a:t>
            </a:r>
          </a:p>
          <a:p>
            <a:pPr lvl="0" algn="ctr"/>
            <a:r>
              <a:rPr lang="ru-RU" sz="360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Реальных  данных про Машинки</a:t>
            </a:r>
          </a:p>
        </p:txBody>
      </p: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ментора</a:t>
            </a:r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Google Shape;143;p26"/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FA3EA1-F613-40D7-8C2C-0D0243D612D4}"/>
              </a:ext>
            </a:extLst>
          </p:cNvPr>
          <p:cNvSpPr txBox="1"/>
          <p:nvPr/>
        </p:nvSpPr>
        <p:spPr>
          <a:xfrm>
            <a:off x="2278767" y="4088450"/>
            <a:ext cx="82965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4"/>
              </a:rPr>
              <a:t>https://colab.research.google.com/drive/1_Dx-TAsLav17qmOyvc9FlrNZDHDZXP2F?usp=sharing</a:t>
            </a:r>
            <a:r>
              <a:rPr lang="ru-RU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932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7055287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В предыдущей серии</a:t>
            </a:r>
            <a:endParaRPr sz="226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Регуляризация Линейной регрессии</a:t>
            </a:r>
            <a:endParaRPr lang="en-US" sz="226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Библиотечная реализация </a:t>
            </a:r>
            <a:r>
              <a:rPr lang="en-US" sz="2261" b="1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scikit</a:t>
            </a:r>
            <a:r>
              <a:rPr lang="en-US" sz="2261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-learn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Рефлексия</a:t>
            </a:r>
            <a:endParaRPr sz="226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sym typeface="Montserrat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1.6 Линейная Регрессия</a:t>
            </a:r>
          </a:p>
        </p:txBody>
      </p:sp>
    </p:spTree>
    <p:extLst>
      <p:ext uri="{BB962C8B-B14F-4D97-AF65-F5344CB8AC3E}">
        <p14:creationId xmlns:p14="http://schemas.microsoft.com/office/powerpoint/2010/main" val="1419747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59419BE-AF74-432F-82D6-3E002E2D8963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946968" y="671902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Линейная регрессия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4560187" y="1310559"/>
            <a:ext cx="17443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Python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E98839E-FF8A-4E6D-8DC3-DABFBA744AF4}"/>
              </a:ext>
            </a:extLst>
          </p:cNvPr>
          <p:cNvSpPr/>
          <p:nvPr/>
        </p:nvSpPr>
        <p:spPr>
          <a:xfrm>
            <a:off x="170398" y="1867075"/>
            <a:ext cx="10896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sklearn.linear_model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LinearRegression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CA432BE-BC9F-4D71-9564-A12B33427928}"/>
              </a:ext>
            </a:extLst>
          </p:cNvPr>
          <p:cNvSpPr/>
          <p:nvPr/>
        </p:nvSpPr>
        <p:spPr>
          <a:xfrm>
            <a:off x="165646" y="2480830"/>
            <a:ext cx="77428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lr = LinearRegression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fit_intercept=</a:t>
            </a:r>
            <a:r>
              <a:rPr lang="tr-TR" sz="2400" dirty="0">
                <a:solidFill>
                  <a:srgbClr val="569CD6"/>
                </a:solidFill>
                <a:latin typeface="Courier New" panose="02070309020205020404" pitchFamily="49" charset="0"/>
              </a:rPr>
              <a:t>True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7B652F0-F0CE-4569-9364-4BC32F0B7243}"/>
              </a:ext>
            </a:extLst>
          </p:cNvPr>
          <p:cNvSpPr/>
          <p:nvPr/>
        </p:nvSpPr>
        <p:spPr>
          <a:xfrm>
            <a:off x="165646" y="2942495"/>
            <a:ext cx="2581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lr.get_params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77AAA7C-003C-4D85-BA72-8317E8FB07FF}"/>
              </a:ext>
            </a:extLst>
          </p:cNvPr>
          <p:cNvSpPr/>
          <p:nvPr/>
        </p:nvSpPr>
        <p:spPr>
          <a:xfrm>
            <a:off x="3647728" y="2921099"/>
            <a:ext cx="7742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D5D5D5"/>
                </a:solidFill>
                <a:latin typeface="Courier New" panose="02070309020205020404" pitchFamily="49" charset="0"/>
              </a:rPr>
              <a:t>LinearRegression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D5D5D5"/>
                </a:solidFill>
                <a:latin typeface="Courier New" panose="02070309020205020404" pitchFamily="49" charset="0"/>
              </a:rPr>
              <a:t>copy_X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=True, </a:t>
            </a:r>
            <a:r>
              <a:rPr lang="en-US" dirty="0" err="1">
                <a:solidFill>
                  <a:srgbClr val="D5D5D5"/>
                </a:solidFill>
                <a:latin typeface="Courier New" panose="02070309020205020404" pitchFamily="49" charset="0"/>
              </a:rPr>
              <a:t>fit_intercept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=True, </a:t>
            </a:r>
            <a:r>
              <a:rPr lang="en-US" dirty="0" err="1">
                <a:solidFill>
                  <a:srgbClr val="D5D5D5"/>
                </a:solidFill>
                <a:latin typeface="Courier New" panose="02070309020205020404" pitchFamily="49" charset="0"/>
              </a:rPr>
              <a:t>n_jobs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=None, normalize=False)</a:t>
            </a:r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DBA4E2B-1DDD-42F2-B092-AA9E97F4F40A}"/>
              </a:ext>
            </a:extLst>
          </p:cNvPr>
          <p:cNvSpPr/>
          <p:nvPr/>
        </p:nvSpPr>
        <p:spPr>
          <a:xfrm>
            <a:off x="136238" y="3567430"/>
            <a:ext cx="2396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lr.fit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y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31B95ACA-4187-4F29-876C-48D99891A603}"/>
              </a:ext>
            </a:extLst>
          </p:cNvPr>
          <p:cNvSpPr/>
          <p:nvPr/>
        </p:nvSpPr>
        <p:spPr>
          <a:xfrm>
            <a:off x="136238" y="4192365"/>
            <a:ext cx="4424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y_predict=lr.predict(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D1D60E1-4074-4D6C-837A-3BB276AB59E2}"/>
              </a:ext>
            </a:extLst>
          </p:cNvPr>
          <p:cNvSpPr/>
          <p:nvPr/>
        </p:nvSpPr>
        <p:spPr>
          <a:xfrm>
            <a:off x="165646" y="4757839"/>
            <a:ext cx="3134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b0=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lr.intercept_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DE8F755-34A4-48FC-A252-F77953275BA7}"/>
              </a:ext>
            </a:extLst>
          </p:cNvPr>
          <p:cNvSpPr/>
          <p:nvPr/>
        </p:nvSpPr>
        <p:spPr>
          <a:xfrm>
            <a:off x="165646" y="5387979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b=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lr.coef_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D2D6D7A5-7D74-4732-BA0C-A6BA6029933D}"/>
              </a:ext>
            </a:extLst>
          </p:cNvPr>
          <p:cNvSpPr/>
          <p:nvPr/>
        </p:nvSpPr>
        <p:spPr>
          <a:xfrm>
            <a:off x="4203062" y="3597921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D5D5D5"/>
                </a:solidFill>
                <a:latin typeface="Courier New" panose="02070309020205020404" pitchFamily="49" charset="0"/>
              </a:rPr>
              <a:t>(150, 4)</a:t>
            </a:r>
            <a:endParaRPr lang="ru-RU" sz="20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1D36C1D5-E595-4F8E-AE38-936BF17C48C4}"/>
              </a:ext>
            </a:extLst>
          </p:cNvPr>
          <p:cNvSpPr/>
          <p:nvPr/>
        </p:nvSpPr>
        <p:spPr>
          <a:xfrm>
            <a:off x="7354473" y="3590312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D5D5D5"/>
                </a:solidFill>
                <a:latin typeface="Courier New" panose="02070309020205020404" pitchFamily="49" charset="0"/>
              </a:rPr>
              <a:t>(150,)</a:t>
            </a:r>
            <a:endParaRPr lang="ru-RU" sz="20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6909678A-3ACF-4265-B91B-DA5E6E171B1E}"/>
              </a:ext>
            </a:extLst>
          </p:cNvPr>
          <p:cNvSpPr/>
          <p:nvPr/>
        </p:nvSpPr>
        <p:spPr>
          <a:xfrm>
            <a:off x="2867507" y="5377292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lr.coef_.shape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F41EA8F9-DAA6-4B1C-8B69-7A0E826F3682}"/>
              </a:ext>
            </a:extLst>
          </p:cNvPr>
          <p:cNvSpPr/>
          <p:nvPr/>
        </p:nvSpPr>
        <p:spPr>
          <a:xfrm>
            <a:off x="5479866" y="5377292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D5D5D5"/>
                </a:solidFill>
                <a:latin typeface="Courier New" panose="02070309020205020404" pitchFamily="49" charset="0"/>
              </a:rPr>
              <a:t>(4,)</a:t>
            </a:r>
            <a:endParaRPr lang="ru-RU" sz="2000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DA7572F-2134-4BAA-85C2-9D86F394AC62}"/>
              </a:ext>
            </a:extLst>
          </p:cNvPr>
          <p:cNvSpPr/>
          <p:nvPr/>
        </p:nvSpPr>
        <p:spPr>
          <a:xfrm>
            <a:off x="2999656" y="3597921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x.shape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9E4E3716-1201-46F4-83D1-E2FAF24392F6}"/>
              </a:ext>
            </a:extLst>
          </p:cNvPr>
          <p:cNvSpPr/>
          <p:nvPr/>
        </p:nvSpPr>
        <p:spPr>
          <a:xfrm>
            <a:off x="6096000" y="3578871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y.shape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41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8" grpId="0"/>
      <p:bldP spid="30" grpId="0"/>
      <p:bldP spid="31" grpId="0"/>
      <p:bldP spid="33" grpId="0"/>
      <p:bldP spid="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59419BE-AF74-432F-82D6-3E002E2D8963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946968" y="671902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Про полиномы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4560187" y="1310559"/>
            <a:ext cx="17443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Python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D7B652F0-F0CE-4569-9364-4BC32F0B7243}"/>
              </a:ext>
            </a:extLst>
          </p:cNvPr>
          <p:cNvSpPr/>
          <p:nvPr/>
        </p:nvSpPr>
        <p:spPr>
          <a:xfrm>
            <a:off x="223322" y="2907581"/>
            <a:ext cx="25811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pf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.get_params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DBA4E2B-1DDD-42F2-B092-AA9E97F4F40A}"/>
              </a:ext>
            </a:extLst>
          </p:cNvPr>
          <p:cNvSpPr/>
          <p:nvPr/>
        </p:nvSpPr>
        <p:spPr>
          <a:xfrm>
            <a:off x="264441" y="3637713"/>
            <a:ext cx="3134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x_poly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=pf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.fit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DA7572F-2134-4BAA-85C2-9D86F394AC62}"/>
              </a:ext>
            </a:extLst>
          </p:cNvPr>
          <p:cNvSpPr/>
          <p:nvPr/>
        </p:nvSpPr>
        <p:spPr>
          <a:xfrm>
            <a:off x="3885214" y="3701617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x.shape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2D6D7A5-7D74-4732-BA0C-A6BA6029933D}"/>
              </a:ext>
            </a:extLst>
          </p:cNvPr>
          <p:cNvSpPr/>
          <p:nvPr/>
        </p:nvSpPr>
        <p:spPr>
          <a:xfrm>
            <a:off x="5388113" y="3734007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D5D5D5"/>
                </a:solidFill>
                <a:latin typeface="Courier New" panose="02070309020205020404" pitchFamily="49" charset="0"/>
              </a:rPr>
              <a:t>(150, 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1</a:t>
            </a:r>
            <a:r>
              <a:rPr lang="ru-RU" sz="2000" dirty="0">
                <a:solidFill>
                  <a:srgbClr val="D5D5D5"/>
                </a:solidFill>
                <a:latin typeface="Courier New" panose="02070309020205020404" pitchFamily="49" charset="0"/>
              </a:rPr>
              <a:t>)</a:t>
            </a:r>
            <a:endParaRPr lang="ru-RU" sz="2000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3C78F98-2B81-4D97-A564-B8EC130ADC03}"/>
              </a:ext>
            </a:extLst>
          </p:cNvPr>
          <p:cNvSpPr/>
          <p:nvPr/>
        </p:nvSpPr>
        <p:spPr>
          <a:xfrm>
            <a:off x="223322" y="1906983"/>
            <a:ext cx="117453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sklearn.preprocessing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PolynomialFeatures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804D71C9-D9E8-46C7-8FEF-AA45D3525B91}"/>
              </a:ext>
            </a:extLst>
          </p:cNvPr>
          <p:cNvSpPr/>
          <p:nvPr/>
        </p:nvSpPr>
        <p:spPr>
          <a:xfrm>
            <a:off x="242553" y="2408889"/>
            <a:ext cx="99127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pf=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PolynomialFeatures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degree=5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B23096B9-A10F-4EF7-8562-0E4C1D2A92A0}"/>
              </a:ext>
            </a:extLst>
          </p:cNvPr>
          <p:cNvSpPr/>
          <p:nvPr/>
        </p:nvSpPr>
        <p:spPr>
          <a:xfrm>
            <a:off x="3885214" y="2946558"/>
            <a:ext cx="78725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PolynomialFeatures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(degree=5, </a:t>
            </a:r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include_bias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=False, </a:t>
            </a:r>
            <a:r>
              <a:rPr lang="en-US" sz="2000" dirty="0" err="1">
                <a:solidFill>
                  <a:srgbClr val="D5D5D5"/>
                </a:solidFill>
                <a:latin typeface="Courier New" panose="02070309020205020404" pitchFamily="49" charset="0"/>
              </a:rPr>
              <a:t>interaction_only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=False, order='C')</a:t>
            </a:r>
            <a:endParaRPr lang="ru-RU" sz="20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70EC1331-9566-463E-A3F8-C4E73B61FEDC}"/>
              </a:ext>
            </a:extLst>
          </p:cNvPr>
          <p:cNvSpPr/>
          <p:nvPr/>
        </p:nvSpPr>
        <p:spPr>
          <a:xfrm>
            <a:off x="7210464" y="3731399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_poly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.shape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729E8BDB-E8D5-40E1-90A1-98B3B7E2CC80}"/>
              </a:ext>
            </a:extLst>
          </p:cNvPr>
          <p:cNvSpPr/>
          <p:nvPr/>
        </p:nvSpPr>
        <p:spPr>
          <a:xfrm>
            <a:off x="9552384" y="3731399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D5D5D5"/>
                </a:solidFill>
                <a:latin typeface="Courier New" panose="02070309020205020404" pitchFamily="49" charset="0"/>
              </a:rPr>
              <a:t>(150, </a:t>
            </a:r>
            <a:r>
              <a:rPr lang="en-US" sz="2000" dirty="0">
                <a:solidFill>
                  <a:srgbClr val="D5D5D5"/>
                </a:solidFill>
                <a:latin typeface="Courier New" panose="02070309020205020404" pitchFamily="49" charset="0"/>
              </a:rPr>
              <a:t>5</a:t>
            </a:r>
            <a:r>
              <a:rPr lang="ru-RU" sz="2000" dirty="0">
                <a:solidFill>
                  <a:srgbClr val="D5D5D5"/>
                </a:solidFill>
                <a:latin typeface="Courier New" panose="02070309020205020404" pitchFamily="49" charset="0"/>
              </a:rPr>
              <a:t>)</a:t>
            </a:r>
            <a:endParaRPr lang="ru-RU" sz="2000" dirty="0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9DD0F9E2-D873-4BAC-A84B-2F37EF3666B3}"/>
              </a:ext>
            </a:extLst>
          </p:cNvPr>
          <p:cNvSpPr/>
          <p:nvPr/>
        </p:nvSpPr>
        <p:spPr>
          <a:xfrm>
            <a:off x="294352" y="4087089"/>
            <a:ext cx="7927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pf.get_feature_names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input_features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CE9178"/>
                </a:solidFill>
                <a:latin typeface="Courier New" panose="02070309020205020404" pitchFamily="49" charset="0"/>
              </a:rPr>
              <a:t>'x'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920A525-89FE-4092-A119-D092F354AF82}"/>
              </a:ext>
            </a:extLst>
          </p:cNvPr>
          <p:cNvSpPr/>
          <p:nvPr/>
        </p:nvSpPr>
        <p:spPr>
          <a:xfrm>
            <a:off x="223322" y="4566762"/>
            <a:ext cx="68252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D5D5D5"/>
                </a:solidFill>
                <a:latin typeface="Courier New" panose="02070309020205020404" pitchFamily="49" charset="0"/>
              </a:rPr>
              <a:t>['x', 'x^2', 'x^3', 'x^4', 'x^5']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6374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6" grpId="0"/>
      <p:bldP spid="27" grpId="0"/>
      <p:bldP spid="29" grpId="0"/>
      <p:bldP spid="32" grpId="0"/>
      <p:bldP spid="36" grpId="0"/>
      <p:bldP spid="38" grpId="0"/>
      <p:bldP spid="39" grpId="0"/>
      <p:bldP spid="40" grpId="0"/>
      <p:bldP spid="41" grpId="0"/>
      <p:bldP spid="4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59419BE-AF74-432F-82D6-3E002E2D8963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946968" y="671902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Про регуляризацию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4560187" y="1310559"/>
            <a:ext cx="17443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Python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7A6E0FF-1E53-4D7C-8BE1-FA4B7BEE9A33}"/>
              </a:ext>
            </a:extLst>
          </p:cNvPr>
          <p:cNvSpPr/>
          <p:nvPr/>
        </p:nvSpPr>
        <p:spPr>
          <a:xfrm>
            <a:off x="529685" y="5660525"/>
            <a:ext cx="2765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lasso.fit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x,y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CD5DA4B-0FAC-4B7D-A3F2-36BE38AF1DBF}"/>
              </a:ext>
            </a:extLst>
          </p:cNvPr>
          <p:cNvSpPr/>
          <p:nvPr/>
        </p:nvSpPr>
        <p:spPr>
          <a:xfrm>
            <a:off x="425841" y="1839854"/>
            <a:ext cx="91856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sklearn.linear_model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Lasso</a:t>
            </a:r>
          </a:p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sklearn.linear_model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Ridge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4DE3333-60B8-403B-99FD-7945873E773C}"/>
              </a:ext>
            </a:extLst>
          </p:cNvPr>
          <p:cNvSpPr/>
          <p:nvPr/>
        </p:nvSpPr>
        <p:spPr>
          <a:xfrm>
            <a:off x="425841" y="2736047"/>
            <a:ext cx="4240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ridge=Ridge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alpha=</a:t>
            </a:r>
            <a:r>
              <a:rPr lang="tr-TR" sz="2400" dirty="0">
                <a:solidFill>
                  <a:srgbClr val="B5CEA8"/>
                </a:solidFill>
                <a:latin typeface="Courier New" panose="02070309020205020404" pitchFamily="49" charset="0"/>
              </a:rPr>
              <a:t>0.5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DBEB9CBD-8E6A-4EAB-ABBF-D0E4FC1A0761}"/>
              </a:ext>
            </a:extLst>
          </p:cNvPr>
          <p:cNvSpPr/>
          <p:nvPr/>
        </p:nvSpPr>
        <p:spPr>
          <a:xfrm>
            <a:off x="3458406" y="3108842"/>
            <a:ext cx="98103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Ridge(alpha=0.5, copy_X=True, fit_intercept=True, max_iter=None, normalize=False, random_state=None, solver='auto', tol=0.001)</a:t>
            </a:r>
            <a:endParaRPr lang="ru-RU" sz="20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0B2F338-CFB3-4D75-BD68-0E1BC55BEEE7}"/>
              </a:ext>
            </a:extLst>
          </p:cNvPr>
          <p:cNvSpPr/>
          <p:nvPr/>
        </p:nvSpPr>
        <p:spPr>
          <a:xfrm>
            <a:off x="389255" y="3981784"/>
            <a:ext cx="4424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lasso=Lasso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alpha=</a:t>
            </a:r>
            <a:r>
              <a:rPr lang="tr-TR" sz="2400" dirty="0">
                <a:solidFill>
                  <a:srgbClr val="B5CEA8"/>
                </a:solidFill>
                <a:latin typeface="Courier New" panose="02070309020205020404" pitchFamily="49" charset="0"/>
              </a:rPr>
              <a:t>0.01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13C777BB-8716-43B6-B21E-62455406E3E1}"/>
              </a:ext>
            </a:extLst>
          </p:cNvPr>
          <p:cNvSpPr/>
          <p:nvPr/>
        </p:nvSpPr>
        <p:spPr>
          <a:xfrm>
            <a:off x="404651" y="4468993"/>
            <a:ext cx="2646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lasso.get_params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444C459B-967A-4F4F-92F5-1E86DC7B9B30}"/>
              </a:ext>
            </a:extLst>
          </p:cNvPr>
          <p:cNvSpPr/>
          <p:nvPr/>
        </p:nvSpPr>
        <p:spPr>
          <a:xfrm>
            <a:off x="425841" y="3189638"/>
            <a:ext cx="2646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ridge.get_params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8FE7D798-27D0-4408-88DD-96A6403D03E6}"/>
              </a:ext>
            </a:extLst>
          </p:cNvPr>
          <p:cNvSpPr/>
          <p:nvPr/>
        </p:nvSpPr>
        <p:spPr>
          <a:xfrm>
            <a:off x="3458406" y="4406567"/>
            <a:ext cx="96827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D5D5D5"/>
                </a:solidFill>
                <a:latin typeface="Courier New" panose="02070309020205020404" pitchFamily="49" charset="0"/>
              </a:rPr>
              <a:t>Lasso(alpha=0.01, copy_X=True, fit_intercept=True, max_iter=1000, normalize=False, positive=False, precompute=False, random_state=None, selection='cyclic', tol=0.0001, warm_start=False)</a:t>
            </a:r>
            <a:endParaRPr lang="ru-RU" sz="2000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96C1A4EE-230D-4FD6-ACD9-19FC974BAD62}"/>
              </a:ext>
            </a:extLst>
          </p:cNvPr>
          <p:cNvSpPr/>
          <p:nvPr/>
        </p:nvSpPr>
        <p:spPr>
          <a:xfrm>
            <a:off x="6304508" y="5743626"/>
            <a:ext cx="2765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ridge.fit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x,y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853CA62-5729-4167-A26B-F1828A84A61B}"/>
              </a:ext>
            </a:extLst>
          </p:cNvPr>
          <p:cNvSpPr/>
          <p:nvPr/>
        </p:nvSpPr>
        <p:spPr>
          <a:xfrm>
            <a:off x="517853" y="6117757"/>
            <a:ext cx="3134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lasso.predict(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18C6AE1-E175-483C-8A44-01AF8DC3707A}"/>
              </a:ext>
            </a:extLst>
          </p:cNvPr>
          <p:cNvSpPr/>
          <p:nvPr/>
        </p:nvSpPr>
        <p:spPr>
          <a:xfrm>
            <a:off x="4083405" y="6126249"/>
            <a:ext cx="3134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lasso.intercept_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06E07883-EF3B-43E8-8144-C72AE3D7FB8B}"/>
              </a:ext>
            </a:extLst>
          </p:cNvPr>
          <p:cNvSpPr/>
          <p:nvPr/>
        </p:nvSpPr>
        <p:spPr>
          <a:xfrm>
            <a:off x="7439722" y="6165770"/>
            <a:ext cx="2212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lasso.coef_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29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0" grpId="0"/>
      <p:bldP spid="22" grpId="0"/>
      <p:bldP spid="23" grpId="0"/>
      <p:bldP spid="24" grpId="0"/>
      <p:bldP spid="25" grpId="0"/>
      <p:bldP spid="28" grpId="0"/>
      <p:bldP spid="30" grpId="0"/>
      <p:bldP spid="31" grpId="0"/>
      <p:bldP spid="33" grpId="0"/>
      <p:bldP spid="34" grpId="0"/>
      <p:bldP spid="4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59419BE-AF74-432F-82D6-3E002E2D8963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946968" y="671902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Про Метрики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4560187" y="1310559"/>
            <a:ext cx="17443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Python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1DB73A9-724B-4695-9692-501BECF99E7A}"/>
              </a:ext>
            </a:extLst>
          </p:cNvPr>
          <p:cNvSpPr/>
          <p:nvPr/>
        </p:nvSpPr>
        <p:spPr>
          <a:xfrm>
            <a:off x="407368" y="2108371"/>
            <a:ext cx="105460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sklearn.metrics </a:t>
            </a:r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mean_squared_error </a:t>
            </a:r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mse</a:t>
            </a:r>
          </a:p>
          <a:p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sklearn.metrics </a:t>
            </a:r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r2_score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AF272E6-8F8E-4D0C-B712-B3132E7F2375}"/>
              </a:ext>
            </a:extLst>
          </p:cNvPr>
          <p:cNvSpPr/>
          <p:nvPr/>
        </p:nvSpPr>
        <p:spPr>
          <a:xfrm>
            <a:off x="431032" y="3904547"/>
            <a:ext cx="4055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mse</a:t>
            </a:r>
            <a:r>
              <a:rPr lang="es-E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y_true</a:t>
            </a:r>
            <a:r>
              <a:rPr lang="es-E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y_predict</a:t>
            </a:r>
            <a:r>
              <a:rPr lang="es-E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E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18EA7E5-301F-48D6-B2F7-D73C8DD3DDEF}"/>
              </a:ext>
            </a:extLst>
          </p:cNvPr>
          <p:cNvSpPr/>
          <p:nvPr/>
        </p:nvSpPr>
        <p:spPr>
          <a:xfrm>
            <a:off x="431032" y="4562036"/>
            <a:ext cx="4977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r2_score</a:t>
            </a:r>
            <a:r>
              <a:rPr lang="es-E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y_true</a:t>
            </a:r>
            <a:r>
              <a:rPr lang="es-E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y_predict</a:t>
            </a:r>
            <a:r>
              <a:rPr lang="es-E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E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36C9443-5F74-4C7B-85B7-9BB8BAB8C532}"/>
              </a:ext>
            </a:extLst>
          </p:cNvPr>
          <p:cNvSpPr/>
          <p:nvPr/>
        </p:nvSpPr>
        <p:spPr>
          <a:xfrm>
            <a:off x="431032" y="3126787"/>
            <a:ext cx="4424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y_predict=lr.predict(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739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7055287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В предыдущей серии</a:t>
            </a:r>
            <a:endParaRPr sz="2261"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Регуляризация Линейной регрессии</a:t>
            </a:r>
            <a:endParaRPr lang="en-US" sz="226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Библиотечная реализация </a:t>
            </a:r>
            <a:r>
              <a:rPr lang="en-US" sz="226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scikit</a:t>
            </a:r>
            <a:r>
              <a:rPr lang="en-US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-learn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Рефлексия</a:t>
            </a:r>
            <a:endParaRPr sz="226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sym typeface="Montserrat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1.6 Линейная Регрессия</a:t>
            </a:r>
          </a:p>
        </p:txBody>
      </p:sp>
    </p:spTree>
    <p:extLst>
      <p:ext uri="{BB962C8B-B14F-4D97-AF65-F5344CB8AC3E}">
        <p14:creationId xmlns:p14="http://schemas.microsoft.com/office/powerpoint/2010/main" val="31905565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59419BE-AF74-432F-82D6-3E002E2D8963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946968" y="671902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Про Кросс-</a:t>
            </a:r>
            <a:r>
              <a:rPr lang="ru-RU" sz="3200" b="1" dirty="0" err="1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валидацию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4560187" y="1310559"/>
            <a:ext cx="17443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Python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75771C69-9396-48D8-A46F-CD84DF614B55}"/>
              </a:ext>
            </a:extLst>
          </p:cNvPr>
          <p:cNvSpPr/>
          <p:nvPr/>
        </p:nvSpPr>
        <p:spPr>
          <a:xfrm>
            <a:off x="1165548" y="2192288"/>
            <a:ext cx="91450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sklearn.model_selection </a:t>
            </a:r>
            <a:r>
              <a:rPr lang="tr-TR" sz="20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cross_validate</a:t>
            </a:r>
            <a:endParaRPr lang="en-US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endParaRPr lang="tr-TR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0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sklearn.model_selection </a:t>
            </a:r>
            <a:r>
              <a:rPr lang="tr-TR" sz="20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ShuffleSplit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B43F08AA-6E1E-40D2-A449-DA2A9311A8FE}"/>
              </a:ext>
            </a:extLst>
          </p:cNvPr>
          <p:cNvSpPr/>
          <p:nvPr/>
        </p:nvSpPr>
        <p:spPr>
          <a:xfrm>
            <a:off x="1041722" y="3769990"/>
            <a:ext cx="10407327" cy="2106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scoring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_reg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{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'R2'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'r2'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'-MSE'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'neg_mean_squared_error'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'-MAE'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'neg_mean_absolute_error'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'-Max'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'max_error’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}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b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cv_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scores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_reg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= cross_validate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model_reg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 X_train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y_train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        scoring=scoring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_reg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cv=ShuffleSplit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n_splits=</a:t>
            </a:r>
            <a:r>
              <a:rPr lang="tr-TR" dirty="0">
                <a:solidFill>
                  <a:srgbClr val="B5CEA8"/>
                </a:solidFill>
                <a:latin typeface="Courier New" panose="02070309020205020404" pitchFamily="49" charset="0"/>
              </a:rPr>
              <a:t>5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b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endParaRPr lang="tr-T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90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6" grpId="0"/>
      <p:bldP spid="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1946264" y="2181209"/>
            <a:ext cx="8769361" cy="182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 algn="ctr"/>
            <a:r>
              <a:rPr lang="ru-RU" sz="360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Линейная Регрессия на </a:t>
            </a:r>
          </a:p>
          <a:p>
            <a:pPr lvl="0" algn="ctr"/>
            <a:r>
              <a:rPr lang="ru-RU" sz="360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Реальных  данных про Машинки</a:t>
            </a:r>
          </a:p>
          <a:p>
            <a:pPr lvl="0" algn="ctr"/>
            <a:r>
              <a:rPr lang="en-US" sz="3600" b="1" dirty="0" err="1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Scikit</a:t>
            </a:r>
            <a:r>
              <a:rPr lang="en-US" sz="360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-learn edition</a:t>
            </a:r>
            <a:endParaRPr lang="ru-RU" sz="3600" b="1" dirty="0">
              <a:solidFill>
                <a:schemeClr val="tx1"/>
              </a:solidFill>
              <a:latin typeface="Montserrat" panose="020B0604020202020204" charset="-52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ментора</a:t>
            </a:r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Google Shape;143;p26"/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FA3EA1-F613-40D7-8C2C-0D0243D612D4}"/>
              </a:ext>
            </a:extLst>
          </p:cNvPr>
          <p:cNvSpPr txBox="1"/>
          <p:nvPr/>
        </p:nvSpPr>
        <p:spPr>
          <a:xfrm>
            <a:off x="2278767" y="4088450"/>
            <a:ext cx="82965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4"/>
              </a:rPr>
              <a:t>https://colab.research.google.com/drive/1Wg0X8uBbw3fWz-Tn0rpw_5E7r2r8AlTc?usp=sharing</a:t>
            </a:r>
            <a:r>
              <a:rPr lang="ru-RU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407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7055287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В предыдущей серии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Регуляризация Линейной регрессии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Библиотечная реализация </a:t>
            </a:r>
            <a:r>
              <a:rPr lang="ru-RU" sz="226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scikit-learn</a:t>
            </a:r>
            <a:endParaRPr lang="ru-RU" sz="226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1.6 Линейная Регрессия</a:t>
            </a:r>
          </a:p>
        </p:txBody>
      </p:sp>
    </p:spTree>
    <p:extLst>
      <p:ext uri="{BB962C8B-B14F-4D97-AF65-F5344CB8AC3E}">
        <p14:creationId xmlns:p14="http://schemas.microsoft.com/office/powerpoint/2010/main" val="42352042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Google Shape;189;p30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Подведем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итоги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50442" y="1578040"/>
            <a:ext cx="10550958" cy="1890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Регуляризация Линейной регрессии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Уменьшаем переобучение и иногда отбираем значимые признаки накладывая дополнительные ограничения на функцию потерь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Библиотечная реализация </a:t>
            </a:r>
            <a:r>
              <a:rPr lang="en-US" sz="2000" b="1" dirty="0" err="1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scikit</a:t>
            </a:r>
            <a:r>
              <a:rPr lang="en-US" sz="20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-learn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fit / predict </a:t>
            </a: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наше все</a:t>
            </a:r>
          </a:p>
        </p:txBody>
      </p:sp>
    </p:spTree>
    <p:extLst>
      <p:ext uri="{BB962C8B-B14F-4D97-AF65-F5344CB8AC3E}">
        <p14:creationId xmlns:p14="http://schemas.microsoft.com/office/powerpoint/2010/main" val="111814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927100" y="2170365"/>
            <a:ext cx="10655300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 algn="ctr"/>
            <a:r>
              <a:rPr lang="ru-RU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Метод 3-2-1</a:t>
            </a:r>
            <a:endParaRPr lang="en-US" sz="3990" b="1" dirty="0">
              <a:solidFill>
                <a:schemeClr val="tx1"/>
              </a:solidFill>
              <a:latin typeface="Montserrat" panose="020B0604020202020204" charset="-52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ментора</a:t>
            </a:r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Google Shape;143;p26"/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6008AB-B25C-432E-A8D9-265D9D15AE65}"/>
              </a:ext>
            </a:extLst>
          </p:cNvPr>
          <p:cNvSpPr txBox="1"/>
          <p:nvPr/>
        </p:nvSpPr>
        <p:spPr>
          <a:xfrm>
            <a:off x="1755648" y="4437518"/>
            <a:ext cx="91171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4"/>
              </a:rPr>
              <a:t>https://forms.yandex.ru/u/6369eff5c09c02910cc362de/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695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275" y="393275"/>
            <a:ext cx="1350977" cy="29049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97;p31"/>
          <p:cNvSpPr txBox="1"/>
          <p:nvPr/>
        </p:nvSpPr>
        <p:spPr>
          <a:xfrm>
            <a:off x="1313977" y="1667268"/>
            <a:ext cx="9597571" cy="222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ru-RU" sz="3200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Не забудьте </a:t>
            </a:r>
          </a:p>
          <a:p>
            <a:pPr algn="ctr"/>
            <a:r>
              <a:rPr lang="ru-RU" sz="3200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Оценить Семинар</a:t>
            </a:r>
          </a:p>
          <a:p>
            <a:pPr algn="ctr"/>
            <a:r>
              <a:rPr lang="ru-RU" sz="3200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на платформе </a:t>
            </a:r>
          </a:p>
          <a:p>
            <a:pPr algn="ctr"/>
            <a:r>
              <a:rPr lang="en-US" sz="3200" b="1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  <a:hlinkClick r:id="rId4"/>
              </a:rPr>
              <a:t>https://lms.skillfactory.ru/</a:t>
            </a:r>
            <a:r>
              <a:rPr lang="en-US" sz="3200" b="1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endParaRPr sz="3200" b="1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" name="Google Shape;197;p31"/>
          <p:cNvSpPr txBox="1"/>
          <p:nvPr/>
        </p:nvSpPr>
        <p:spPr>
          <a:xfrm>
            <a:off x="1292239" y="5226920"/>
            <a:ext cx="9597571" cy="748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ru-RU" sz="7200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Спасибо!</a:t>
            </a:r>
            <a:endParaRPr sz="7200" b="1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Google Shape;189;p30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ru-RU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Ранее в Мат Основах 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ML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41400" y="1774810"/>
            <a:ext cx="10198100" cy="4257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sym typeface="Montserrat"/>
              </a:rPr>
              <a:t>Регрессия</a:t>
            </a:r>
            <a:endParaRPr lang="en-US" sz="2000" b="1" dirty="0">
              <a:solidFill>
                <a:schemeClr val="bg1"/>
              </a:solidFill>
              <a:latin typeface="Montserrat" panose="020B0604020202020204" charset="-52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Линейная Регрессия</a:t>
            </a:r>
            <a:endParaRPr lang="en-US" sz="2000" b="1" dirty="0">
              <a:solidFill>
                <a:schemeClr val="bg1"/>
              </a:solidFill>
              <a:latin typeface="Montserrat" panose="020B0604020202020204" charset="-52"/>
              <a:ea typeface="Montserrat"/>
              <a:cs typeface="Montserrat"/>
              <a:sym typeface="Montserrat"/>
            </a:endParaRP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Веса, смещение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Метод Наименьших Квадратов</a:t>
            </a:r>
            <a:endParaRPr lang="en-US" sz="20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  <a:p>
            <a:pPr marL="342900" lvl="1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Решаем задачу в 1 действие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Градиентный Спуск</a:t>
            </a:r>
          </a:p>
          <a:p>
            <a:pPr marL="342900" lvl="3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Движемся к минимуму функции потерь по антиградиенту небольшими шагами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Метрики регрессии</a:t>
            </a:r>
            <a:endParaRPr lang="en-US" sz="2000" b="1" dirty="0">
              <a:solidFill>
                <a:schemeClr val="bg1"/>
              </a:solidFill>
              <a:latin typeface="Montserrat" panose="020B0604020202020204" charset="-52"/>
              <a:ea typeface="Montserrat"/>
              <a:cs typeface="Montserrat"/>
              <a:sym typeface="Montserrat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Вариации на тему «разность между реальным значением и предсказанием»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Не забываем про </a:t>
            </a:r>
            <a:r>
              <a:rPr lang="ru-RU" sz="2000" dirty="0" err="1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валидацию</a:t>
            </a:r>
            <a:endParaRPr lang="ru-RU" sz="20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61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ментора</a:t>
            </a:r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Google Shape;143;p26"/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39;p26"/>
          <p:cNvSpPr txBox="1"/>
          <p:nvPr/>
        </p:nvSpPr>
        <p:spPr>
          <a:xfrm>
            <a:off x="2566711" y="1079370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Есть ли вопросы</a:t>
            </a:r>
          </a:p>
        </p:txBody>
      </p:sp>
      <p:sp>
        <p:nvSpPr>
          <p:cNvPr id="13" name="Google Shape;139;p26">
            <a:extLst>
              <a:ext uri="{FF2B5EF4-FFF2-40B4-BE49-F238E27FC236}">
                <a16:creationId xmlns:a16="http://schemas.microsoft.com/office/drawing/2014/main" id="{5651F600-7461-4DE3-8B0F-37F23E5EB074}"/>
              </a:ext>
            </a:extLst>
          </p:cNvPr>
          <p:cNvSpPr txBox="1"/>
          <p:nvPr/>
        </p:nvSpPr>
        <p:spPr>
          <a:xfrm>
            <a:off x="2519085" y="2066692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Материалы на платформе?</a:t>
            </a:r>
          </a:p>
        </p:txBody>
      </p:sp>
      <p:sp>
        <p:nvSpPr>
          <p:cNvPr id="14" name="Google Shape;139;p26">
            <a:extLst>
              <a:ext uri="{FF2B5EF4-FFF2-40B4-BE49-F238E27FC236}">
                <a16:creationId xmlns:a16="http://schemas.microsoft.com/office/drawing/2014/main" id="{95B40C04-3751-430F-8AEF-A111C0EBE990}"/>
              </a:ext>
            </a:extLst>
          </p:cNvPr>
          <p:cNvSpPr txBox="1"/>
          <p:nvPr/>
        </p:nvSpPr>
        <p:spPr>
          <a:xfrm>
            <a:off x="2557183" y="3145072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Как там задания?</a:t>
            </a:r>
          </a:p>
        </p:txBody>
      </p:sp>
      <p:sp>
        <p:nvSpPr>
          <p:cNvPr id="15" name="Google Shape;139;p26">
            <a:extLst>
              <a:ext uri="{FF2B5EF4-FFF2-40B4-BE49-F238E27FC236}">
                <a16:creationId xmlns:a16="http://schemas.microsoft.com/office/drawing/2014/main" id="{95B40C04-3751-430F-8AEF-A111C0EBE990}"/>
              </a:ext>
            </a:extLst>
          </p:cNvPr>
          <p:cNvSpPr txBox="1"/>
          <p:nvPr/>
        </p:nvSpPr>
        <p:spPr>
          <a:xfrm>
            <a:off x="2576233" y="4278547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Тесты «норм»?</a:t>
            </a:r>
          </a:p>
        </p:txBody>
      </p:sp>
    </p:spTree>
    <p:extLst>
      <p:ext uri="{BB962C8B-B14F-4D97-AF65-F5344CB8AC3E}">
        <p14:creationId xmlns:p14="http://schemas.microsoft.com/office/powerpoint/2010/main" val="369364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650441" y="676939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ru-RU" sz="3990" b="1" dirty="0">
                <a:solidFill>
                  <a:srgbClr val="F3F3F3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Структура курса: </a:t>
            </a:r>
            <a:r>
              <a:rPr lang="en-US" sz="3990" dirty="0">
                <a:solidFill>
                  <a:schemeClr val="bg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6</a:t>
            </a:r>
            <a:r>
              <a:rPr lang="ru-RU" sz="3990" dirty="0">
                <a:solidFill>
                  <a:schemeClr val="bg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недель</a:t>
            </a:r>
            <a:endParaRPr sz="3990" dirty="0">
              <a:solidFill>
                <a:schemeClr val="bg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508407" y="2028987"/>
            <a:ext cx="1732723" cy="73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lnSpc>
                <a:spcPct val="141818"/>
              </a:lnSpc>
              <a:spcBef>
                <a:spcPts val="1330"/>
              </a:spcBef>
            </a:pPr>
            <a:r>
              <a:rPr lang="ru-RU" sz="15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endParaRPr sz="1596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1" name="Google Shape;141;p26"/>
          <p:cNvCxnSpPr/>
          <p:nvPr/>
        </p:nvCxnSpPr>
        <p:spPr>
          <a:xfrm>
            <a:off x="650441" y="2944550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/>
          <p:nvPr/>
        </p:nvSpPr>
        <p:spPr>
          <a:xfrm>
            <a:off x="1058145" y="2805106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1</a:t>
            </a:r>
            <a:endParaRPr sz="2487" dirty="0">
              <a:solidFill>
                <a:schemeClr val="bg1"/>
              </a:solidFill>
            </a:endParaRPr>
          </a:p>
        </p:txBody>
      </p:sp>
      <p:sp>
        <p:nvSpPr>
          <p:cNvPr id="149" name="Google Shape;149;p26"/>
          <p:cNvSpPr/>
          <p:nvPr/>
        </p:nvSpPr>
        <p:spPr>
          <a:xfrm>
            <a:off x="2962619" y="2805106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2</a:t>
            </a:r>
            <a:endParaRPr sz="2487" dirty="0">
              <a:solidFill>
                <a:schemeClr val="bg1"/>
              </a:solidFill>
            </a:endParaRPr>
          </a:p>
        </p:txBody>
      </p:sp>
      <p:sp>
        <p:nvSpPr>
          <p:cNvPr id="150" name="Google Shape;150;p26"/>
          <p:cNvSpPr/>
          <p:nvPr/>
        </p:nvSpPr>
        <p:spPr>
          <a:xfrm>
            <a:off x="4785300" y="2823212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3</a:t>
            </a:r>
            <a:endParaRPr sz="2487" dirty="0">
              <a:solidFill>
                <a:schemeClr val="bg1"/>
              </a:solidFill>
            </a:endParaRPr>
          </a:p>
        </p:txBody>
      </p:sp>
      <p:sp>
        <p:nvSpPr>
          <p:cNvPr id="151" name="Google Shape;151;p26"/>
          <p:cNvSpPr/>
          <p:nvPr/>
        </p:nvSpPr>
        <p:spPr>
          <a:xfrm>
            <a:off x="6691067" y="2823213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4</a:t>
            </a:r>
            <a:endParaRPr sz="2487" dirty="0">
              <a:solidFill>
                <a:schemeClr val="bg1"/>
              </a:solidFill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353635" y="3404902"/>
            <a:ext cx="1780255" cy="65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</a:p>
          <a:p>
            <a:pPr algn="ctr"/>
            <a:r>
              <a:rPr lang="ru-RU" sz="1596" dirty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Ключевые понятия</a:t>
            </a:r>
          </a:p>
          <a:p>
            <a:pPr algn="ctr"/>
            <a:endParaRPr sz="1596" dirty="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10440865" y="2805106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6</a:t>
            </a:r>
            <a:endParaRPr sz="2487" dirty="0">
              <a:solidFill>
                <a:schemeClr val="bg1"/>
              </a:solidFill>
            </a:endParaRPr>
          </a:p>
        </p:txBody>
      </p:sp>
      <p:sp>
        <p:nvSpPr>
          <p:cNvPr id="23" name="Google Shape;140;p26"/>
          <p:cNvSpPr txBox="1"/>
          <p:nvPr/>
        </p:nvSpPr>
        <p:spPr>
          <a:xfrm>
            <a:off x="1982710" y="1936291"/>
            <a:ext cx="2154724" cy="648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Работа с данными</a:t>
            </a:r>
            <a:endParaRPr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" name="Google Shape;140;p26"/>
          <p:cNvSpPr txBox="1"/>
          <p:nvPr/>
        </p:nvSpPr>
        <p:spPr>
          <a:xfrm>
            <a:off x="4076464" y="1518752"/>
            <a:ext cx="1884948" cy="618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en-US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</a:t>
            </a:r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Линейная Регрессия</a:t>
            </a:r>
            <a:endParaRPr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" name="Google Shape;140;p26"/>
          <p:cNvSpPr txBox="1"/>
          <p:nvPr/>
        </p:nvSpPr>
        <p:spPr>
          <a:xfrm>
            <a:off x="5826497" y="1511186"/>
            <a:ext cx="1959483" cy="90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en-US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</a:t>
            </a: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Логистическая регрессия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" name="Google Shape;140;p26"/>
          <p:cNvSpPr txBox="1"/>
          <p:nvPr/>
        </p:nvSpPr>
        <p:spPr>
          <a:xfrm>
            <a:off x="7943834" y="1862111"/>
            <a:ext cx="1732723" cy="95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en-US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" name="Google Shape;152;p26"/>
          <p:cNvSpPr txBox="1"/>
          <p:nvPr/>
        </p:nvSpPr>
        <p:spPr>
          <a:xfrm>
            <a:off x="263101" y="4966782"/>
            <a:ext cx="1909731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Основы линейной алгебры, мат. анализа и типы данных</a:t>
            </a:r>
            <a:endParaRPr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" name="Google Shape;152;p26"/>
          <p:cNvSpPr txBox="1"/>
          <p:nvPr/>
        </p:nvSpPr>
        <p:spPr>
          <a:xfrm>
            <a:off x="2098318" y="3396930"/>
            <a:ext cx="1568336" cy="65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Начальные шаги работы с данными. Введение в </a:t>
            </a:r>
            <a:r>
              <a:rPr lang="ru-RU" sz="1596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152;p26"/>
          <p:cNvSpPr txBox="1"/>
          <p:nvPr/>
        </p:nvSpPr>
        <p:spPr>
          <a:xfrm>
            <a:off x="2065868" y="5181904"/>
            <a:ext cx="2053459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Предварительная обработка данных</a:t>
            </a:r>
            <a:endParaRPr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152;p26"/>
          <p:cNvSpPr txBox="1"/>
          <p:nvPr/>
        </p:nvSpPr>
        <p:spPr>
          <a:xfrm>
            <a:off x="4286881" y="3323420"/>
            <a:ext cx="1742727" cy="65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линейной регрессии. База (своими руками)</a:t>
            </a: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Метрики регрессии </a:t>
            </a:r>
          </a:p>
        </p:txBody>
      </p:sp>
      <p:sp>
        <p:nvSpPr>
          <p:cNvPr id="31" name="Google Shape;152;p26"/>
          <p:cNvSpPr txBox="1"/>
          <p:nvPr/>
        </p:nvSpPr>
        <p:spPr>
          <a:xfrm>
            <a:off x="3920151" y="5148260"/>
            <a:ext cx="2227153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endParaRPr lang="en-US"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ru-RU" sz="1596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Регуляризация, Линейная Регрессия </a:t>
            </a:r>
            <a:r>
              <a:rPr lang="ru-RU" sz="1596" b="1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endParaRPr sz="1596"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152;p26"/>
          <p:cNvSpPr txBox="1"/>
          <p:nvPr/>
        </p:nvSpPr>
        <p:spPr>
          <a:xfrm>
            <a:off x="6029608" y="3268427"/>
            <a:ext cx="1928389" cy="65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логистической регрессии. Метрики классификации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152;p26"/>
          <p:cNvSpPr txBox="1"/>
          <p:nvPr/>
        </p:nvSpPr>
        <p:spPr>
          <a:xfrm>
            <a:off x="6019047" y="5323141"/>
            <a:ext cx="2103326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База (своими руками) Логистическая регрессия </a:t>
            </a:r>
            <a:r>
              <a:rPr lang="ru-RU" sz="1596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. </a:t>
            </a:r>
          </a:p>
        </p:txBody>
      </p:sp>
      <p:sp>
        <p:nvSpPr>
          <p:cNvPr id="34" name="Google Shape;152;p26"/>
          <p:cNvSpPr txBox="1"/>
          <p:nvPr/>
        </p:nvSpPr>
        <p:spPr>
          <a:xfrm>
            <a:off x="7785981" y="3270589"/>
            <a:ext cx="2109458" cy="1046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Уменьшение размерности. Метод главных компонент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" name="Google Shape;152;p26"/>
          <p:cNvSpPr txBox="1"/>
          <p:nvPr/>
        </p:nvSpPr>
        <p:spPr>
          <a:xfrm>
            <a:off x="8004860" y="5132986"/>
            <a:ext cx="1836257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Кластеризация. Метод к-средних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" name="Google Shape;140;p26"/>
          <p:cNvSpPr txBox="1"/>
          <p:nvPr/>
        </p:nvSpPr>
        <p:spPr>
          <a:xfrm>
            <a:off x="9915979" y="1742907"/>
            <a:ext cx="1732723" cy="95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Итоги за семестр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" name="Google Shape;152;p26"/>
          <p:cNvSpPr txBox="1"/>
          <p:nvPr/>
        </p:nvSpPr>
        <p:spPr>
          <a:xfrm>
            <a:off x="9757209" y="3169492"/>
            <a:ext cx="2066618" cy="1046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Отбор </a:t>
            </a:r>
            <a:r>
              <a:rPr lang="ru-RU" sz="1596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гиперпараметров</a:t>
            </a: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моделей </a:t>
            </a:r>
          </a:p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. Некоторые прикольные фишки </a:t>
            </a:r>
            <a:r>
              <a:rPr lang="ru-RU" sz="1596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ru-RU" sz="1596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Pipeline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" name="Google Shape;152;p26"/>
          <p:cNvSpPr txBox="1"/>
          <p:nvPr/>
        </p:nvSpPr>
        <p:spPr>
          <a:xfrm>
            <a:off x="9904578" y="4905142"/>
            <a:ext cx="1998970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endParaRPr lang="ru-RU"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Разбор полетов</a:t>
            </a:r>
          </a:p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Итоги Семестра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" name="Google Shape;156;p26"/>
          <p:cNvSpPr/>
          <p:nvPr/>
        </p:nvSpPr>
        <p:spPr>
          <a:xfrm>
            <a:off x="8492861" y="2830757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5</a:t>
            </a:r>
            <a:endParaRPr sz="248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5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7055287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В предыдущей серии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Регуляризация Линейной регрессии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Библиотечная реализация </a:t>
            </a:r>
            <a:r>
              <a:rPr lang="ru-RU" sz="226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scikit-learn</a:t>
            </a:r>
            <a:endParaRPr lang="ru-RU" sz="226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sym typeface="Montserrat"/>
              </a:rPr>
              <a:t>Рефлексия</a:t>
            </a: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1.6 Линейная Регрессия</a:t>
            </a:r>
          </a:p>
        </p:txBody>
      </p:sp>
    </p:spTree>
    <p:extLst>
      <p:ext uri="{BB962C8B-B14F-4D97-AF65-F5344CB8AC3E}">
        <p14:creationId xmlns:p14="http://schemas.microsoft.com/office/powerpoint/2010/main" val="532845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7D8C4C5F-4A69-42A6-873E-0FEC04A0A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Ранее: </a:t>
            </a:r>
            <a:r>
              <a:rPr lang="ru-RU" sz="32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линейная регрессия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D74985-86F7-4C8B-AC82-2C5E97431610}"/>
                  </a:ext>
                </a:extLst>
              </p:cNvPr>
              <p:cNvSpPr txBox="1"/>
              <p:nvPr/>
            </p:nvSpPr>
            <p:spPr>
              <a:xfrm>
                <a:off x="829891" y="4055368"/>
                <a:ext cx="29098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𝒚</m:t>
                      </m:r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3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𝒚</m:t>
                          </m:r>
                        </m:e>
                      </m:acc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(</m:t>
                      </m:r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𝑿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)</m:t>
                      </m:r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a:rPr lang="el-GR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𝜀</m:t>
                      </m:r>
                    </m:oMath>
                  </m:oMathPara>
                </a14:m>
                <a:endParaRPr sz="24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D74985-86F7-4C8B-AC82-2C5E97431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91" y="4055368"/>
                <a:ext cx="290989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C1EFBC01-3B52-43B5-ACCF-3F27C8E8AF9C}"/>
                  </a:ext>
                </a:extLst>
              </p:cNvPr>
              <p:cNvSpPr/>
              <p:nvPr/>
            </p:nvSpPr>
            <p:spPr>
              <a:xfrm>
                <a:off x="911424" y="2492896"/>
                <a:ext cx="344004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3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𝒚</m:t>
                          </m:r>
                        </m:e>
                      </m:acc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𝑋</m:t>
                      </m:r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𝒃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3600" i="1" dirty="0">
                  <a:solidFill>
                    <a:schemeClr val="bg1"/>
                  </a:solidFill>
                  <a:latin typeface="Montserrat" panose="00000500000000000000" pitchFamily="2" charset="-52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C1EFBC01-3B52-43B5-ACCF-3F27C8E8A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2492896"/>
                <a:ext cx="344004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3B95A901-10A1-4613-8B8D-4B2CCAB08525}"/>
                  </a:ext>
                </a:extLst>
              </p:cNvPr>
              <p:cNvSpPr/>
              <p:nvPr/>
            </p:nvSpPr>
            <p:spPr>
              <a:xfrm>
                <a:off x="839416" y="1844824"/>
                <a:ext cx="175259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Montserrat" panose="00000500000000000000" pitchFamily="2" charset="-5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Montserrat" panose="00000500000000000000" pitchFamily="2" charset="-5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3B95A901-10A1-4613-8B8D-4B2CCAB085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1844824"/>
                <a:ext cx="175259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0D5DF3F7-E7B6-47D5-8062-6F02824613F9}"/>
                  </a:ext>
                </a:extLst>
              </p:cNvPr>
              <p:cNvSpPr/>
              <p:nvPr/>
            </p:nvSpPr>
            <p:spPr>
              <a:xfrm>
                <a:off x="2927648" y="1772816"/>
                <a:ext cx="169443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Montserrat" panose="00000500000000000000" pitchFamily="2" charset="-5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Montserrat" panose="00000500000000000000" pitchFamily="2" charset="-5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sz="28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0D5DF3F7-E7B6-47D5-8062-6F02824613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648" y="1772816"/>
                <a:ext cx="1694438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1F3616B3-D277-4D62-98FB-AB856A312668}"/>
                  </a:ext>
                </a:extLst>
              </p:cNvPr>
              <p:cNvSpPr/>
              <p:nvPr/>
            </p:nvSpPr>
            <p:spPr>
              <a:xfrm>
                <a:off x="5015880" y="1816543"/>
                <a:ext cx="584377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𝒃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Montserrat" panose="00000500000000000000" pitchFamily="2" charset="-5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3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chemeClr val="bg1"/>
                            </a:solidFill>
                            <a:latin typeface="Montserrat" panose="00000500000000000000" pitchFamily="2" charset="-5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800" dirty="0">
                    <a:latin typeface="Montserrat" panose="00000500000000000000" pitchFamily="2" charset="-52"/>
                  </a:rPr>
                  <a:t> </a:t>
                </a:r>
                <a:r>
                  <a:rPr lang="en-US" sz="3600" dirty="0">
                    <a:solidFill>
                      <a:schemeClr val="bg1"/>
                    </a:solidFill>
                    <a:latin typeface="Montserrat" panose="00000500000000000000" pitchFamily="2" charset="-52"/>
                    <a:ea typeface="Verdana" panose="020B0604030504040204" pitchFamily="34" charset="0"/>
                  </a:rPr>
                  <a:t>- </a:t>
                </a:r>
                <a:r>
                  <a:rPr lang="ru-RU" sz="3600" dirty="0">
                    <a:solidFill>
                      <a:schemeClr val="bg1"/>
                    </a:solidFill>
                    <a:latin typeface="Montserrat" panose="00000500000000000000" pitchFamily="2" charset="-52"/>
                    <a:ea typeface="Verdana" panose="020B0604030504040204" pitchFamily="34" charset="0"/>
                  </a:rPr>
                  <a:t>веса признаков</a:t>
                </a:r>
              </a:p>
            </p:txBody>
          </p:sp>
        </mc:Choice>
        <mc:Fallback xmlns="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1F3616B3-D277-4D62-98FB-AB856A3126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80" y="1816543"/>
                <a:ext cx="5843779" cy="646331"/>
              </a:xfrm>
              <a:prstGeom prst="rect">
                <a:avLst/>
              </a:prstGeom>
              <a:blipFill>
                <a:blip r:embed="rId8"/>
                <a:stretch>
                  <a:fillRect t="-15094" r="-1983" b="-349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86E4867C-FB84-4ABB-9D2E-EE731C9BF9CF}"/>
                  </a:ext>
                </a:extLst>
              </p:cNvPr>
              <p:cNvSpPr/>
              <p:nvPr/>
            </p:nvSpPr>
            <p:spPr>
              <a:xfrm>
                <a:off x="5015880" y="2564904"/>
                <a:ext cx="714118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Montserrat" panose="00000500000000000000" pitchFamily="2" charset="-5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3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chemeClr val="bg1"/>
                            </a:solidFill>
                            <a:latin typeface="Montserrat" panose="00000500000000000000" pitchFamily="2" charset="-5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800" dirty="0">
                    <a:latin typeface="Montserrat" panose="00000500000000000000" pitchFamily="2" charset="-52"/>
                  </a:rPr>
                  <a:t> </a:t>
                </a:r>
                <a:r>
                  <a:rPr lang="en-US" sz="3600" dirty="0">
                    <a:solidFill>
                      <a:schemeClr val="bg1"/>
                    </a:solidFill>
                    <a:latin typeface="Montserrat" panose="00000500000000000000" pitchFamily="2" charset="-52"/>
                    <a:ea typeface="Verdana" panose="020B0604030504040204" pitchFamily="34" charset="0"/>
                  </a:rPr>
                  <a:t>- </a:t>
                </a:r>
                <a:r>
                  <a:rPr lang="ru-RU" sz="3600" dirty="0">
                    <a:solidFill>
                      <a:schemeClr val="bg1"/>
                    </a:solidFill>
                    <a:latin typeface="Montserrat" panose="00000500000000000000" pitchFamily="2" charset="-52"/>
                    <a:ea typeface="Verdana" panose="020B0604030504040204" pitchFamily="34" charset="0"/>
                  </a:rPr>
                  <a:t>смещение</a:t>
                </a:r>
                <a:r>
                  <a:rPr lang="en-US" sz="3600" dirty="0">
                    <a:solidFill>
                      <a:schemeClr val="bg1"/>
                    </a:solidFill>
                    <a:latin typeface="Montserrat" panose="00000500000000000000" pitchFamily="2" charset="-52"/>
                    <a:ea typeface="Verdana" panose="020B0604030504040204" pitchFamily="34" charset="0"/>
                  </a:rPr>
                  <a:t> (</a:t>
                </a:r>
                <a:r>
                  <a:rPr lang="es-ES" sz="3600" dirty="0">
                    <a:solidFill>
                      <a:srgbClr val="D4D4D4"/>
                    </a:solidFill>
                    <a:latin typeface="Montserrat" panose="00000500000000000000" pitchFamily="2" charset="-52"/>
                  </a:rPr>
                  <a:t>intercept</a:t>
                </a:r>
                <a:r>
                  <a:rPr lang="en-US" sz="3600" dirty="0">
                    <a:solidFill>
                      <a:schemeClr val="bg1"/>
                    </a:solidFill>
                    <a:latin typeface="Montserrat" panose="00000500000000000000" pitchFamily="2" charset="-52"/>
                    <a:ea typeface="Verdana" panose="020B0604030504040204" pitchFamily="34" charset="0"/>
                  </a:rPr>
                  <a:t>)</a:t>
                </a:r>
                <a:endParaRPr lang="ru-RU" sz="3600" dirty="0">
                  <a:solidFill>
                    <a:schemeClr val="bg1"/>
                  </a:solidFill>
                  <a:latin typeface="Montserrat" panose="00000500000000000000" pitchFamily="2" charset="-52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86E4867C-FB84-4ABB-9D2E-EE731C9BF9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80" y="2564904"/>
                <a:ext cx="7141186" cy="646331"/>
              </a:xfrm>
              <a:prstGeom prst="rect">
                <a:avLst/>
              </a:prstGeom>
              <a:blipFill>
                <a:blip r:embed="rId9"/>
                <a:stretch>
                  <a:fillRect t="-15094" r="-2477" b="-349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Рисунок 26"/>
          <p:cNvPicPr>
            <a:picLocks noChangeAspect="1"/>
          </p:cNvPicPr>
          <p:nvPr/>
        </p:nvPicPr>
        <p:blipFill rotWithShape="1">
          <a:blip r:embed="rId10"/>
          <a:srcRect b="54386"/>
          <a:stretch/>
        </p:blipFill>
        <p:spPr>
          <a:xfrm>
            <a:off x="7436639" y="3418897"/>
            <a:ext cx="1439982" cy="1610304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 rotWithShape="1">
          <a:blip r:embed="rId11"/>
          <a:srcRect r="-1245" b="54654"/>
          <a:stretch/>
        </p:blipFill>
        <p:spPr>
          <a:xfrm>
            <a:off x="6578758" y="3424611"/>
            <a:ext cx="364967" cy="1585539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23086" y="3384963"/>
            <a:ext cx="1464101" cy="3702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D2BC2205-15AE-44CF-B5E8-38E3302F4913}"/>
                  </a:ext>
                </a:extLst>
              </p:cNvPr>
              <p:cNvSpPr/>
              <p:nvPr/>
            </p:nvSpPr>
            <p:spPr>
              <a:xfrm>
                <a:off x="407368" y="5373216"/>
                <a:ext cx="4756943" cy="957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𝐸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{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}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e>
                      </m:nary>
                    </m:oMath>
                  </m:oMathPara>
                </a14:m>
                <a:endParaRPr lang="ru-RU" sz="28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D2BC2205-15AE-44CF-B5E8-38E3302F49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5373216"/>
                <a:ext cx="4756943" cy="95737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01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1" grpId="0"/>
      <p:bldP spid="22" grpId="0"/>
      <p:bldP spid="23" grpId="0"/>
      <p:bldP spid="24" grpId="0"/>
      <p:bldP spid="25" grpId="0"/>
      <p:bldP spid="26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 panose="00000500000000000000" pitchFamily="2" charset="-52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 panose="00000500000000000000" pitchFamily="2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285656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0CE7FED-8FBE-4AF2-A11E-211CE38337D3}"/>
              </a:ext>
            </a:extLst>
          </p:cNvPr>
          <p:cNvSpPr txBox="1">
            <a:spLocks/>
          </p:cNvSpPr>
          <p:nvPr/>
        </p:nvSpPr>
        <p:spPr>
          <a:xfrm>
            <a:off x="1536346" y="856530"/>
            <a:ext cx="9436453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Выбор модели</a:t>
            </a:r>
          </a:p>
          <a:p>
            <a:r>
              <a:rPr lang="ru-RU" sz="28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Компромисс Между Смещением и Дисперсией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35504E0-37C7-482A-9F98-C537A954ABF6}"/>
              </a:ext>
            </a:extLst>
          </p:cNvPr>
          <p:cNvSpPr txBox="1">
            <a:spLocks/>
          </p:cNvSpPr>
          <p:nvPr/>
        </p:nvSpPr>
        <p:spPr>
          <a:xfrm>
            <a:off x="7464152" y="4365104"/>
            <a:ext cx="4556984" cy="1583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High bias</a:t>
            </a:r>
            <a:endParaRPr lang="ru-RU" sz="28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Высокое смещение</a:t>
            </a:r>
          </a:p>
          <a:p>
            <a:endParaRPr lang="en-US" sz="28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r>
              <a:rPr lang="en-US" sz="2800" dirty="0" err="1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Underfitting</a:t>
            </a:r>
            <a:endParaRPr lang="en-US" sz="28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  <a:p>
            <a:r>
              <a:rPr lang="ru-RU" sz="2800" dirty="0" err="1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Недообучение</a:t>
            </a:r>
            <a:endParaRPr lang="en-US" sz="2800" dirty="0">
              <a:solidFill>
                <a:schemeClr val="bg1"/>
              </a:solidFill>
              <a:latin typeface="Montserrat" panose="00000500000000000000" pitchFamily="2" charset="-52"/>
              <a:ea typeface="Verdana" panose="020B060403050404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80103AA-58B9-4013-B43D-9D69E1E62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688" y="1988840"/>
            <a:ext cx="7776864" cy="426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A1199A0-6EEE-42E7-8A2D-E8048FA27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4272" y="1844824"/>
            <a:ext cx="2079567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9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theme/theme1.xml><?xml version="1.0" encoding="utf-8"?>
<a:theme xmlns:a="http://schemas.openxmlformats.org/drawingml/2006/main" name="SkillFactory шаблон для видео (черный/белый)">
  <a:themeElements>
    <a:clrScheme name="VIVID - Color 01">
      <a:dk1>
        <a:srgbClr val="242327"/>
      </a:dk1>
      <a:lt1>
        <a:srgbClr val="FFFFFF"/>
      </a:lt1>
      <a:dk2>
        <a:srgbClr val="01C601"/>
      </a:dk2>
      <a:lt2>
        <a:srgbClr val="FFFFFF"/>
      </a:lt2>
      <a:accent1>
        <a:srgbClr val="01C601"/>
      </a:accent1>
      <a:accent2>
        <a:srgbClr val="FD0002"/>
      </a:accent2>
      <a:accent3>
        <a:srgbClr val="8766D0"/>
      </a:accent3>
      <a:accent4>
        <a:srgbClr val="171C30"/>
      </a:accent4>
      <a:accent5>
        <a:srgbClr val="F1C232"/>
      </a:accent5>
      <a:accent6>
        <a:srgbClr val="FFFFFF"/>
      </a:accent6>
      <a:hlink>
        <a:srgbClr val="01C601"/>
      </a:hlink>
      <a:folHlink>
        <a:srgbClr val="5BC9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</TotalTime>
  <Words>1493</Words>
  <Application>Microsoft Office PowerPoint</Application>
  <PresentationFormat>Произвольный</PresentationFormat>
  <Paragraphs>366</Paragraphs>
  <Slides>35</Slides>
  <Notes>35</Notes>
  <HiddenSlides>5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5" baseType="lpstr">
      <vt:lpstr>Montserrat</vt:lpstr>
      <vt:lpstr>Wingdings</vt:lpstr>
      <vt:lpstr>Montserrat Black</vt:lpstr>
      <vt:lpstr>Times New Roman</vt:lpstr>
      <vt:lpstr>Cambria Math</vt:lpstr>
      <vt:lpstr>Courier New</vt:lpstr>
      <vt:lpstr>Verdana</vt:lpstr>
      <vt:lpstr>Arial</vt:lpstr>
      <vt:lpstr>Source Sans Pro</vt:lpstr>
      <vt:lpstr>SkillFactory шаблон для видео (черный/белый)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Ранее: линейная регрессия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Линейная регрессия</vt:lpstr>
      <vt:lpstr>Про полиномы</vt:lpstr>
      <vt:lpstr>Про регуляризацию</vt:lpstr>
      <vt:lpstr>Про Метрики</vt:lpstr>
      <vt:lpstr>Про Кросс-валидацию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Artemiy Firsov</cp:lastModifiedBy>
  <cp:revision>65</cp:revision>
  <dcterms:modified xsi:type="dcterms:W3CDTF">2023-11-19T09:11:21Z</dcterms:modified>
</cp:coreProperties>
</file>