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513" r:id="rId3"/>
    <p:sldId id="264" r:id="rId4"/>
    <p:sldId id="553" r:id="rId5"/>
    <p:sldId id="531" r:id="rId6"/>
    <p:sldId id="558" r:id="rId7"/>
    <p:sldId id="378" r:id="rId8"/>
    <p:sldId id="485" r:id="rId9"/>
    <p:sldId id="380" r:id="rId10"/>
    <p:sldId id="554" r:id="rId11"/>
    <p:sldId id="493" r:id="rId12"/>
    <p:sldId id="559" r:id="rId13"/>
    <p:sldId id="560" r:id="rId14"/>
    <p:sldId id="561" r:id="rId15"/>
    <p:sldId id="562" r:id="rId16"/>
    <p:sldId id="563" r:id="rId17"/>
    <p:sldId id="564" r:id="rId18"/>
    <p:sldId id="533" r:id="rId19"/>
    <p:sldId id="534" r:id="rId20"/>
    <p:sldId id="565" r:id="rId21"/>
    <p:sldId id="490" r:id="rId22"/>
    <p:sldId id="555" r:id="rId23"/>
    <p:sldId id="536" r:id="rId24"/>
    <p:sldId id="537" r:id="rId25"/>
    <p:sldId id="538" r:id="rId26"/>
    <p:sldId id="539" r:id="rId27"/>
    <p:sldId id="541" r:id="rId28"/>
    <p:sldId id="557" r:id="rId29"/>
    <p:sldId id="566" r:id="rId30"/>
    <p:sldId id="527" r:id="rId31"/>
    <p:sldId id="540" r:id="rId32"/>
    <p:sldId id="542" r:id="rId33"/>
    <p:sldId id="543" r:id="rId34"/>
    <p:sldId id="544" r:id="rId35"/>
    <p:sldId id="567" r:id="rId36"/>
    <p:sldId id="568" r:id="rId37"/>
    <p:sldId id="545" r:id="rId38"/>
    <p:sldId id="569" r:id="rId39"/>
    <p:sldId id="405" r:id="rId40"/>
    <p:sldId id="556" r:id="rId41"/>
    <p:sldId id="552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5291" autoAdjust="0"/>
  </p:normalViewPr>
  <p:slideViewPr>
    <p:cSldViewPr>
      <p:cViewPr>
        <p:scale>
          <a:sx n="66" d="100"/>
          <a:sy n="66" d="100"/>
        </p:scale>
        <p:origin x="638" y="51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52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68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171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538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17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4125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7967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1277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085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0898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975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872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6039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3591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4968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044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389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14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7751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485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3071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86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6244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207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187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014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9337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5283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68328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009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7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304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3229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32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59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5.png"/><Relationship Id="rId10" Type="http://schemas.openxmlformats.org/officeDocument/2006/relationships/image" Target="../media/image49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2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20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70.png"/><Relationship Id="rId10" Type="http://schemas.openxmlformats.org/officeDocument/2006/relationships/image" Target="../media/image74.png"/><Relationship Id="rId4" Type="http://schemas.openxmlformats.org/officeDocument/2006/relationships/image" Target="../media/image660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11" Type="http://schemas.openxmlformats.org/officeDocument/2006/relationships/image" Target="../media/image91.png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image" Target="../media/image84.png"/><Relationship Id="rId9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98.png"/><Relationship Id="rId3" Type="http://schemas.openxmlformats.org/officeDocument/2006/relationships/image" Target="../media/image2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10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18" Type="http://schemas.openxmlformats.org/officeDocument/2006/relationships/image" Target="../media/image109.png"/><Relationship Id="rId3" Type="http://schemas.openxmlformats.org/officeDocument/2006/relationships/image" Target="../media/image2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Relationship Id="rId14" Type="http://schemas.openxmlformats.org/officeDocument/2006/relationships/image" Target="../media/image7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2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08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2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11" Type="http://schemas.openxmlformats.org/officeDocument/2006/relationships/image" Target="../media/image810.png"/><Relationship Id="rId5" Type="http://schemas.openxmlformats.org/officeDocument/2006/relationships/image" Target="../media/image89.png"/><Relationship Id="rId10" Type="http://schemas.openxmlformats.org/officeDocument/2006/relationships/image" Target="../media/image800.png"/><Relationship Id="rId4" Type="http://schemas.openxmlformats.org/officeDocument/2006/relationships/image" Target="../media/image88.png"/><Relationship Id="rId9" Type="http://schemas.openxmlformats.org/officeDocument/2006/relationships/image" Target="../media/image7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2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5" Type="http://schemas.openxmlformats.org/officeDocument/2006/relationships/image" Target="../media/image1170.png"/><Relationship Id="rId9" Type="http://schemas.openxmlformats.org/officeDocument/2006/relationships/image" Target="../media/image5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2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0.png"/><Relationship Id="rId11" Type="http://schemas.openxmlformats.org/officeDocument/2006/relationships/image" Target="../media/image651.png"/><Relationship Id="rId5" Type="http://schemas.openxmlformats.org/officeDocument/2006/relationships/image" Target="../media/image590.png"/><Relationship Id="rId10" Type="http://schemas.openxmlformats.org/officeDocument/2006/relationships/image" Target="../media/image641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2.png"/><Relationship Id="rId7" Type="http://schemas.openxmlformats.org/officeDocument/2006/relationships/image" Target="../media/image8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0.png"/><Relationship Id="rId11" Type="http://schemas.openxmlformats.org/officeDocument/2006/relationships/image" Target="../media/image95.png"/><Relationship Id="rId5" Type="http://schemas.openxmlformats.org/officeDocument/2006/relationships/image" Target="../media/image671.png"/><Relationship Id="rId10" Type="http://schemas.openxmlformats.org/officeDocument/2006/relationships/image" Target="../media/image94.png"/><Relationship Id="rId4" Type="http://schemas.openxmlformats.org/officeDocument/2006/relationships/image" Target="../media/image661.png"/><Relationship Id="rId9" Type="http://schemas.openxmlformats.org/officeDocument/2006/relationships/image" Target="../media/image9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5" Type="http://schemas.openxmlformats.org/officeDocument/2006/relationships/image" Target="../media/image97.png"/><Relationship Id="rId10" Type="http://schemas.openxmlformats.org/officeDocument/2006/relationships/image" Target="../media/image103.png"/><Relationship Id="rId4" Type="http://schemas.openxmlformats.org/officeDocument/2006/relationships/image" Target="../media/image96.png"/><Relationship Id="rId9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0.png"/><Relationship Id="rId5" Type="http://schemas.openxmlformats.org/officeDocument/2006/relationships/image" Target="../media/image1050.png"/><Relationship Id="rId4" Type="http://schemas.openxmlformats.org/officeDocument/2006/relationships/image" Target="../media/image1040.png"/><Relationship Id="rId9" Type="http://schemas.openxmlformats.org/officeDocument/2006/relationships/image" Target="../media/image10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4.png"/><Relationship Id="rId4" Type="http://schemas.openxmlformats.org/officeDocument/2006/relationships/image" Target="../media/image10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10" Type="http://schemas.openxmlformats.org/officeDocument/2006/relationships/image" Target="../media/image23.png"/><Relationship Id="rId4" Type="http://schemas.openxmlformats.org/officeDocument/2006/relationships/image" Target="../media/image15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A11194CC-E7C9-4AC4-8F41-F503175A4D88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1.08</a:t>
            </a:r>
          </a:p>
          <a:p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Теорвер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на страже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91081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D5ABAA89-BB7E-4621-B1DA-751505C743BA}"/>
                  </a:ext>
                </a:extLst>
              </p:cNvPr>
              <p:cNvSpPr/>
              <p:nvPr/>
            </p:nvSpPr>
            <p:spPr>
              <a:xfrm>
                <a:off x="2855640" y="1384270"/>
                <a:ext cx="5028728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D5ABAA89-BB7E-4621-B1DA-751505C74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1384270"/>
                <a:ext cx="5028728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E1FA3C2-C830-44A5-9423-6ECD842ECE3F}"/>
                  </a:ext>
                </a:extLst>
              </p:cNvPr>
              <p:cNvSpPr/>
              <p:nvPr/>
            </p:nvSpPr>
            <p:spPr>
              <a:xfrm>
                <a:off x="769266" y="2204367"/>
                <a:ext cx="6219651" cy="1154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28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E1FA3C2-C830-44A5-9423-6ECD842EC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6" y="2204367"/>
                <a:ext cx="6219651" cy="1154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DA2CEC0-32D8-425C-AE41-1BE884189FCD}"/>
                  </a:ext>
                </a:extLst>
              </p:cNvPr>
              <p:cNvSpPr/>
              <p:nvPr/>
            </p:nvSpPr>
            <p:spPr>
              <a:xfrm>
                <a:off x="1998" y="3268434"/>
                <a:ext cx="74315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DA2CEC0-32D8-425C-AE41-1BE884189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" y="3268434"/>
                <a:ext cx="74315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/>
              <p:nvPr/>
            </p:nvSpPr>
            <p:spPr>
              <a:xfrm>
                <a:off x="-53973" y="3928910"/>
                <a:ext cx="6165021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05071C8-6833-49D0-B4AA-6E6D472B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73" y="3928910"/>
                <a:ext cx="6165021" cy="1135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DEEAEF7-79CA-417D-BC33-BFC66BF5602D}"/>
                  </a:ext>
                </a:extLst>
              </p:cNvPr>
              <p:cNvSpPr/>
              <p:nvPr/>
            </p:nvSpPr>
            <p:spPr>
              <a:xfrm>
                <a:off x="5942587" y="3984272"/>
                <a:ext cx="5940152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DEEAEF7-79CA-417D-BC33-BFC66BF56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87" y="3984272"/>
                <a:ext cx="5940152" cy="1268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9AD42B1C-3214-436B-98C1-FFC3871F8936}"/>
                  </a:ext>
                </a:extLst>
              </p:cNvPr>
              <p:cNvSpPr/>
              <p:nvPr/>
            </p:nvSpPr>
            <p:spPr>
              <a:xfrm>
                <a:off x="2423592" y="5140307"/>
                <a:ext cx="6334385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9AD42B1C-3214-436B-98C1-FFC3871F8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5140307"/>
                <a:ext cx="6334385" cy="1436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B20BE94-ECF1-43B9-82DE-DE4432C6C00C}"/>
                  </a:ext>
                </a:extLst>
              </p:cNvPr>
              <p:cNvSpPr/>
              <p:nvPr/>
            </p:nvSpPr>
            <p:spPr>
              <a:xfrm>
                <a:off x="7579414" y="1981143"/>
                <a:ext cx="4782656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B20BE94-ECF1-43B9-82DE-DE4432C6C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4" y="1981143"/>
                <a:ext cx="4782656" cy="622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3795A93-5DBE-435B-8F37-FA2C31224054}"/>
                  </a:ext>
                </a:extLst>
              </p:cNvPr>
              <p:cNvSpPr/>
              <p:nvPr/>
            </p:nvSpPr>
            <p:spPr>
              <a:xfrm>
                <a:off x="7680176" y="1382517"/>
                <a:ext cx="1800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3795A93-5DBE-435B-8F37-FA2C31224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1382517"/>
                <a:ext cx="180062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F22A0F-0FE8-4B52-8FDC-ED5E96E7BEFE}"/>
              </a:ext>
            </a:extLst>
          </p:cNvPr>
          <p:cNvSpPr/>
          <p:nvPr/>
        </p:nvSpPr>
        <p:spPr>
          <a:xfrm>
            <a:off x="7552144" y="3048484"/>
            <a:ext cx="5544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наивное предположение об условной независимости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3024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CAD275-0260-4C71-9983-DF56DDADFB4B}"/>
              </a:ext>
            </a:extLst>
          </p:cNvPr>
          <p:cNvSpPr/>
          <p:nvPr/>
        </p:nvSpPr>
        <p:spPr>
          <a:xfrm>
            <a:off x="1775520" y="1124744"/>
            <a:ext cx="8908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- сообщения электронной почты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7F07CA4-41D0-40F5-BFD9-912766314BD5}"/>
              </a:ext>
            </a:extLst>
          </p:cNvPr>
          <p:cNvGrpSpPr/>
          <p:nvPr/>
        </p:nvGrpSpPr>
        <p:grpSpPr>
          <a:xfrm>
            <a:off x="7129650" y="5184142"/>
            <a:ext cx="884920" cy="539249"/>
            <a:chOff x="878768" y="2817743"/>
            <a:chExt cx="1296145" cy="792088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5D70E1F-7BD5-46FE-BD8A-75422CA220F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>
              <a:extLst>
                <a:ext uri="{FF2B5EF4-FFF2-40B4-BE49-F238E27FC236}">
                  <a16:creationId xmlns:a16="http://schemas.microsoft.com/office/drawing/2014/main" id="{FAA65CF6-8BBC-4081-ABFC-C75FB163BF0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AE82D78-6EFF-4242-BB99-DCCBDB941AD2}"/>
              </a:ext>
            </a:extLst>
          </p:cNvPr>
          <p:cNvGrpSpPr/>
          <p:nvPr/>
        </p:nvGrpSpPr>
        <p:grpSpPr>
          <a:xfrm>
            <a:off x="6485372" y="4479831"/>
            <a:ext cx="884920" cy="539249"/>
            <a:chOff x="878768" y="2817743"/>
            <a:chExt cx="1296145" cy="792088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E0CAE35-966C-4932-8D6E-894451A39733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>
              <a:extLst>
                <a:ext uri="{FF2B5EF4-FFF2-40B4-BE49-F238E27FC236}">
                  <a16:creationId xmlns:a16="http://schemas.microsoft.com/office/drawing/2014/main" id="{975EFF8F-A810-455C-A951-E7E4AEC0CAB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143A89A2-D351-4951-935D-AD0E9B063E82}"/>
              </a:ext>
            </a:extLst>
          </p:cNvPr>
          <p:cNvGrpSpPr/>
          <p:nvPr/>
        </p:nvGrpSpPr>
        <p:grpSpPr>
          <a:xfrm>
            <a:off x="6311863" y="5641783"/>
            <a:ext cx="884920" cy="539249"/>
            <a:chOff x="878768" y="2817743"/>
            <a:chExt cx="1296145" cy="792088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CAD448FD-FC2E-4A62-A952-6812F1348DBE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C9D18ECA-B28B-4A2C-9DF9-BB8AFED1ABE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6A07265-E57E-4D49-834D-ADBD280A0F1D}"/>
              </a:ext>
            </a:extLst>
          </p:cNvPr>
          <p:cNvGrpSpPr/>
          <p:nvPr/>
        </p:nvGrpSpPr>
        <p:grpSpPr>
          <a:xfrm>
            <a:off x="4560682" y="4868928"/>
            <a:ext cx="884920" cy="539249"/>
            <a:chOff x="878768" y="2817743"/>
            <a:chExt cx="1296145" cy="792088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3C3266F-7307-43E4-9ADA-4816EEBF0EF8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авнобедренный треугольник 29">
              <a:extLst>
                <a:ext uri="{FF2B5EF4-FFF2-40B4-BE49-F238E27FC236}">
                  <a16:creationId xmlns:a16="http://schemas.microsoft.com/office/drawing/2014/main" id="{FD7F4470-6ED1-4031-BD73-6382F43692D2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5A21E7FB-A18E-4D9F-8029-3A1A5FCDA63E}"/>
              </a:ext>
            </a:extLst>
          </p:cNvPr>
          <p:cNvGrpSpPr/>
          <p:nvPr/>
        </p:nvGrpSpPr>
        <p:grpSpPr>
          <a:xfrm>
            <a:off x="1743619" y="2041473"/>
            <a:ext cx="884920" cy="539249"/>
            <a:chOff x="878768" y="2817743"/>
            <a:chExt cx="1296145" cy="792088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10A0CFF2-2CC1-4B9F-A8CD-281147D7E3E5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21E8D8D8-02BA-4776-B33B-EC119685D282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FD6C5BA-B0BB-4943-BB65-3484FF420EF7}"/>
              </a:ext>
            </a:extLst>
          </p:cNvPr>
          <p:cNvGrpSpPr/>
          <p:nvPr/>
        </p:nvGrpSpPr>
        <p:grpSpPr>
          <a:xfrm>
            <a:off x="1717045" y="2809064"/>
            <a:ext cx="884920" cy="539249"/>
            <a:chOff x="878768" y="2817743"/>
            <a:chExt cx="1296145" cy="792088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80A66281-9C1D-495C-B7C6-B4E7DD249DA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авнобедренный треугольник 35">
              <a:extLst>
                <a:ext uri="{FF2B5EF4-FFF2-40B4-BE49-F238E27FC236}">
                  <a16:creationId xmlns:a16="http://schemas.microsoft.com/office/drawing/2014/main" id="{B6E42BA6-EAD1-48EA-9429-7D393640DE4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471A6D9B-1663-4240-9B1E-F5C9510FB8F8}"/>
              </a:ext>
            </a:extLst>
          </p:cNvPr>
          <p:cNvGrpSpPr/>
          <p:nvPr/>
        </p:nvGrpSpPr>
        <p:grpSpPr>
          <a:xfrm>
            <a:off x="2419105" y="2326594"/>
            <a:ext cx="884920" cy="539249"/>
            <a:chOff x="878768" y="2817743"/>
            <a:chExt cx="1296145" cy="792088"/>
          </a:xfrm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68761930-801D-4F13-8176-B7682907DDAE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авнобедренный треугольник 38">
              <a:extLst>
                <a:ext uri="{FF2B5EF4-FFF2-40B4-BE49-F238E27FC236}">
                  <a16:creationId xmlns:a16="http://schemas.microsoft.com/office/drawing/2014/main" id="{E06E36FE-952B-4F18-BA7B-56FE1D91CCB7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E7348C2-9DAF-4289-9456-65423EC19E54}"/>
              </a:ext>
            </a:extLst>
          </p:cNvPr>
          <p:cNvGrpSpPr/>
          <p:nvPr/>
        </p:nvGrpSpPr>
        <p:grpSpPr>
          <a:xfrm>
            <a:off x="3673024" y="2378900"/>
            <a:ext cx="884920" cy="539249"/>
            <a:chOff x="878768" y="2817743"/>
            <a:chExt cx="1296145" cy="79208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81F36327-3D9D-4A5E-88F1-5B9C3CA3014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E36E2D24-AED7-4F45-A1A0-5A05C006AA6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62E920E-A59D-49F9-B105-2E3A6DC23788}"/>
              </a:ext>
            </a:extLst>
          </p:cNvPr>
          <p:cNvGrpSpPr/>
          <p:nvPr/>
        </p:nvGrpSpPr>
        <p:grpSpPr>
          <a:xfrm>
            <a:off x="2723937" y="2753501"/>
            <a:ext cx="884920" cy="539249"/>
            <a:chOff x="878768" y="2817743"/>
            <a:chExt cx="1296145" cy="792088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E7A7031C-E206-4BF4-B8ED-6E80B9DEFA53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авнобедренный треугольник 44">
              <a:extLst>
                <a:ext uri="{FF2B5EF4-FFF2-40B4-BE49-F238E27FC236}">
                  <a16:creationId xmlns:a16="http://schemas.microsoft.com/office/drawing/2014/main" id="{A95EC41C-51F7-4617-B707-04198AD58D7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B145550-D5F0-4355-8693-615B3A4E63BD}"/>
              </a:ext>
            </a:extLst>
          </p:cNvPr>
          <p:cNvGrpSpPr/>
          <p:nvPr/>
        </p:nvGrpSpPr>
        <p:grpSpPr>
          <a:xfrm>
            <a:off x="4368264" y="2800844"/>
            <a:ext cx="884920" cy="539249"/>
            <a:chOff x="878768" y="2817743"/>
            <a:chExt cx="1296145" cy="792088"/>
          </a:xfrm>
        </p:grpSpPr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D45D340A-F034-4DF2-8536-9D85852E5F9D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авнобедренный треугольник 47">
              <a:extLst>
                <a:ext uri="{FF2B5EF4-FFF2-40B4-BE49-F238E27FC236}">
                  <a16:creationId xmlns:a16="http://schemas.microsoft.com/office/drawing/2014/main" id="{F227E20C-3434-4956-856E-FF7BA17094C5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B6A96CFE-CF1F-49D0-BC49-8ECA6494B1AD}"/>
              </a:ext>
            </a:extLst>
          </p:cNvPr>
          <p:cNvGrpSpPr/>
          <p:nvPr/>
        </p:nvGrpSpPr>
        <p:grpSpPr>
          <a:xfrm>
            <a:off x="2130559" y="3122554"/>
            <a:ext cx="884920" cy="539249"/>
            <a:chOff x="878768" y="2817743"/>
            <a:chExt cx="1296145" cy="792088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DFBB92A4-BEA7-4926-B205-D2ED5CBA0F5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авнобедренный треугольник 50">
              <a:extLst>
                <a:ext uri="{FF2B5EF4-FFF2-40B4-BE49-F238E27FC236}">
                  <a16:creationId xmlns:a16="http://schemas.microsoft.com/office/drawing/2014/main" id="{547EB809-8ED5-4B5E-8124-9B72B8C9C76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9DA251F9-65EE-4125-847A-58D95CB54059}"/>
              </a:ext>
            </a:extLst>
          </p:cNvPr>
          <p:cNvGrpSpPr/>
          <p:nvPr/>
        </p:nvGrpSpPr>
        <p:grpSpPr>
          <a:xfrm>
            <a:off x="3471229" y="3109271"/>
            <a:ext cx="884920" cy="539249"/>
            <a:chOff x="878768" y="2817743"/>
            <a:chExt cx="1296145" cy="792088"/>
          </a:xfrm>
        </p:grpSpPr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2EF0F3C8-74B6-41BD-B433-908E06EBDCF0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авнобедренный треугольник 53">
              <a:extLst>
                <a:ext uri="{FF2B5EF4-FFF2-40B4-BE49-F238E27FC236}">
                  <a16:creationId xmlns:a16="http://schemas.microsoft.com/office/drawing/2014/main" id="{0E47E5DC-3544-408E-A9E6-C87EA5F5725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E0C06607-BF05-4C4D-AEE2-24317530991E}"/>
              </a:ext>
            </a:extLst>
          </p:cNvPr>
          <p:cNvGrpSpPr/>
          <p:nvPr/>
        </p:nvGrpSpPr>
        <p:grpSpPr>
          <a:xfrm>
            <a:off x="4372337" y="2041472"/>
            <a:ext cx="884920" cy="539249"/>
            <a:chOff x="878768" y="2817743"/>
            <a:chExt cx="1296145" cy="792088"/>
          </a:xfrm>
        </p:grpSpPr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62F13C2B-D298-4A40-82C6-0ADF7E1C9E5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авнобедренный треугольник 56">
              <a:extLst>
                <a:ext uri="{FF2B5EF4-FFF2-40B4-BE49-F238E27FC236}">
                  <a16:creationId xmlns:a16="http://schemas.microsoft.com/office/drawing/2014/main" id="{E6181B6F-EB52-4D93-A1AB-F0F92D78035A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58E961DF-AB52-4586-A46D-5527239CE451}"/>
              </a:ext>
            </a:extLst>
          </p:cNvPr>
          <p:cNvGrpSpPr/>
          <p:nvPr/>
        </p:nvGrpSpPr>
        <p:grpSpPr>
          <a:xfrm>
            <a:off x="3153011" y="2010977"/>
            <a:ext cx="884920" cy="539249"/>
            <a:chOff x="878768" y="2817743"/>
            <a:chExt cx="1296145" cy="792088"/>
          </a:xfrm>
        </p:grpSpPr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F43E3CA1-DFEE-4976-AC7B-E68F377EA1A4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авнобедренный треугольник 59">
              <a:extLst>
                <a:ext uri="{FF2B5EF4-FFF2-40B4-BE49-F238E27FC236}">
                  <a16:creationId xmlns:a16="http://schemas.microsoft.com/office/drawing/2014/main" id="{3496FDB9-41F2-48A3-879C-AE3822F2B592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805B592-B675-4ACE-AC51-59873A7CCDBB}"/>
              </a:ext>
            </a:extLst>
          </p:cNvPr>
          <p:cNvGrpSpPr/>
          <p:nvPr/>
        </p:nvGrpSpPr>
        <p:grpSpPr>
          <a:xfrm>
            <a:off x="9252597" y="2142205"/>
            <a:ext cx="884920" cy="539249"/>
            <a:chOff x="878768" y="2817743"/>
            <a:chExt cx="1296145" cy="792088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72C681F2-E2F0-438B-8358-560E4252189E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авнобедренный треугольник 62">
              <a:extLst>
                <a:ext uri="{FF2B5EF4-FFF2-40B4-BE49-F238E27FC236}">
                  <a16:creationId xmlns:a16="http://schemas.microsoft.com/office/drawing/2014/main" id="{AD3EF3EB-FECF-4D1E-97A5-31DE71FC4F45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E9E1E4A-A79C-402D-A73F-E33706A4DE88}"/>
              </a:ext>
            </a:extLst>
          </p:cNvPr>
          <p:cNvGrpSpPr/>
          <p:nvPr/>
        </p:nvGrpSpPr>
        <p:grpSpPr>
          <a:xfrm>
            <a:off x="8091481" y="2770804"/>
            <a:ext cx="884920" cy="539249"/>
            <a:chOff x="878768" y="2817743"/>
            <a:chExt cx="1296145" cy="792088"/>
          </a:xfrm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1739CE96-4F0A-45F2-895E-1E9435D13CF8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9ECE9D2B-A4DD-4F1F-A1B3-E138AD1E077E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F6C0D0C2-5A6F-4A0E-872D-50600534B9E0}"/>
              </a:ext>
            </a:extLst>
          </p:cNvPr>
          <p:cNvGrpSpPr/>
          <p:nvPr/>
        </p:nvGrpSpPr>
        <p:grpSpPr>
          <a:xfrm>
            <a:off x="9281401" y="2779752"/>
            <a:ext cx="884920" cy="539249"/>
            <a:chOff x="878768" y="2817743"/>
            <a:chExt cx="1296145" cy="792088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D50E8A0B-2AE3-42AA-B7D3-68C420FD49D3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Равнобедренный треугольник 68">
              <a:extLst>
                <a:ext uri="{FF2B5EF4-FFF2-40B4-BE49-F238E27FC236}">
                  <a16:creationId xmlns:a16="http://schemas.microsoft.com/office/drawing/2014/main" id="{E34037A4-3F9B-4E6B-B938-22D5D642FDB1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530D4FF0-2ADF-4885-B3AE-B8D93D8CB859}"/>
              </a:ext>
            </a:extLst>
          </p:cNvPr>
          <p:cNvGrpSpPr/>
          <p:nvPr/>
        </p:nvGrpSpPr>
        <p:grpSpPr>
          <a:xfrm>
            <a:off x="8062845" y="2110150"/>
            <a:ext cx="884920" cy="539249"/>
            <a:chOff x="878768" y="2817743"/>
            <a:chExt cx="1296145" cy="792088"/>
          </a:xfrm>
        </p:grpSpPr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973990B7-4463-486C-8EAB-F112AAC9757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Равнобедренный треугольник 71">
              <a:extLst>
                <a:ext uri="{FF2B5EF4-FFF2-40B4-BE49-F238E27FC236}">
                  <a16:creationId xmlns:a16="http://schemas.microsoft.com/office/drawing/2014/main" id="{989FFC6A-ACFB-4657-BA7B-707A5DE392A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42567785-F7A9-40CC-8B7B-E7BC1172D1B4}"/>
              </a:ext>
            </a:extLst>
          </p:cNvPr>
          <p:cNvGrpSpPr/>
          <p:nvPr/>
        </p:nvGrpSpPr>
        <p:grpSpPr>
          <a:xfrm>
            <a:off x="8657637" y="2407305"/>
            <a:ext cx="884920" cy="539249"/>
            <a:chOff x="878768" y="2817743"/>
            <a:chExt cx="1296145" cy="792088"/>
          </a:xfrm>
        </p:grpSpPr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59D310EC-C6FF-4091-8579-8DAB449C81A5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Равнобедренный треугольник 74">
              <a:extLst>
                <a:ext uri="{FF2B5EF4-FFF2-40B4-BE49-F238E27FC236}">
                  <a16:creationId xmlns:a16="http://schemas.microsoft.com/office/drawing/2014/main" id="{9CD2E0EB-5A46-44A6-B0E7-B2129E8F95C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20C446AC-78F5-42CB-9296-1F5B0A74A539}"/>
              </a:ext>
            </a:extLst>
          </p:cNvPr>
          <p:cNvGrpSpPr/>
          <p:nvPr/>
        </p:nvGrpSpPr>
        <p:grpSpPr>
          <a:xfrm>
            <a:off x="4247141" y="4572848"/>
            <a:ext cx="884920" cy="539249"/>
            <a:chOff x="878768" y="2817743"/>
            <a:chExt cx="1296145" cy="792088"/>
          </a:xfrm>
        </p:grpSpPr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CDD8B809-E9AC-4AC6-8759-26A2EEF6D76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8" name="Равнобедренный треугольник 77">
              <a:extLst>
                <a:ext uri="{FF2B5EF4-FFF2-40B4-BE49-F238E27FC236}">
                  <a16:creationId xmlns:a16="http://schemas.microsoft.com/office/drawing/2014/main" id="{469C42F9-0825-4412-9A34-8C21A4DDA12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6F67F24-8EF8-4CFA-A0C1-8EB29A2EC9AF}"/>
              </a:ext>
            </a:extLst>
          </p:cNvPr>
          <p:cNvGrpSpPr/>
          <p:nvPr/>
        </p:nvGrpSpPr>
        <p:grpSpPr>
          <a:xfrm>
            <a:off x="3653763" y="5151228"/>
            <a:ext cx="884920" cy="539249"/>
            <a:chOff x="878768" y="2817743"/>
            <a:chExt cx="1296145" cy="792088"/>
          </a:xfrm>
        </p:grpSpPr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A1AF7EBE-E2AF-4AEC-8236-CDC40E7A1720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Равнобедренный треугольник 80">
              <a:extLst>
                <a:ext uri="{FF2B5EF4-FFF2-40B4-BE49-F238E27FC236}">
                  <a16:creationId xmlns:a16="http://schemas.microsoft.com/office/drawing/2014/main" id="{ADCE0D96-8CC5-4610-97E7-D395B11DE8D1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E2E925E7-0E4E-48AD-AA45-49EA2D214890}"/>
              </a:ext>
            </a:extLst>
          </p:cNvPr>
          <p:cNvGrpSpPr/>
          <p:nvPr/>
        </p:nvGrpSpPr>
        <p:grpSpPr>
          <a:xfrm>
            <a:off x="5766001" y="4564261"/>
            <a:ext cx="884920" cy="539249"/>
            <a:chOff x="878768" y="2817743"/>
            <a:chExt cx="1296145" cy="792088"/>
          </a:xfrm>
        </p:grpSpPr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A0640C31-D6D8-4B5B-949D-1301F1F9B8C2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Равнобедренный треугольник 83">
              <a:extLst>
                <a:ext uri="{FF2B5EF4-FFF2-40B4-BE49-F238E27FC236}">
                  <a16:creationId xmlns:a16="http://schemas.microsoft.com/office/drawing/2014/main" id="{904788C9-820E-4DDE-A227-9D4312A6F594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5B7F9A9D-EB6C-4EAB-8E0F-7B8A67824488}"/>
              </a:ext>
            </a:extLst>
          </p:cNvPr>
          <p:cNvGrpSpPr/>
          <p:nvPr/>
        </p:nvGrpSpPr>
        <p:grpSpPr>
          <a:xfrm>
            <a:off x="7957509" y="5231041"/>
            <a:ext cx="884920" cy="539249"/>
            <a:chOff x="878768" y="2817743"/>
            <a:chExt cx="1296145" cy="792088"/>
          </a:xfrm>
        </p:grpSpPr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D14E9430-20C4-493B-B072-DEBA5F04089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Равнобедренный треугольник 86">
              <a:extLst>
                <a:ext uri="{FF2B5EF4-FFF2-40B4-BE49-F238E27FC236}">
                  <a16:creationId xmlns:a16="http://schemas.microsoft.com/office/drawing/2014/main" id="{DC85C0EE-FDCE-42BA-BFB1-450BB2DCCB7C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79171264-6360-4DFB-AB28-F7F91A286CD0}"/>
              </a:ext>
            </a:extLst>
          </p:cNvPr>
          <p:cNvGrpSpPr/>
          <p:nvPr/>
        </p:nvGrpSpPr>
        <p:grpSpPr>
          <a:xfrm>
            <a:off x="6309732" y="5160235"/>
            <a:ext cx="884920" cy="539249"/>
            <a:chOff x="878768" y="2817743"/>
            <a:chExt cx="1296145" cy="792088"/>
          </a:xfrm>
        </p:grpSpPr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3FBB46EA-C8B1-4891-B00D-85085C0A405F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Равнобедренный треугольник 90">
              <a:extLst>
                <a:ext uri="{FF2B5EF4-FFF2-40B4-BE49-F238E27FC236}">
                  <a16:creationId xmlns:a16="http://schemas.microsoft.com/office/drawing/2014/main" id="{4E6CF3B8-62AE-4DF8-B350-6757B41085D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F9B91DDB-F60F-4B00-B044-6522A9E9A45F}"/>
              </a:ext>
            </a:extLst>
          </p:cNvPr>
          <p:cNvGrpSpPr/>
          <p:nvPr/>
        </p:nvGrpSpPr>
        <p:grpSpPr>
          <a:xfrm>
            <a:off x="4180673" y="5818106"/>
            <a:ext cx="884920" cy="539249"/>
            <a:chOff x="878768" y="2817743"/>
            <a:chExt cx="1296145" cy="792088"/>
          </a:xfrm>
        </p:grpSpPr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72586B76-E1B4-4BFB-9D12-7D70069B64A4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Равнобедренный треугольник 93">
              <a:extLst>
                <a:ext uri="{FF2B5EF4-FFF2-40B4-BE49-F238E27FC236}">
                  <a16:creationId xmlns:a16="http://schemas.microsoft.com/office/drawing/2014/main" id="{FD321C70-EACE-4A0F-8A4B-EB448FE593D2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4D4F3F8C-6731-4C7D-8B8D-A65320C267C9}"/>
              </a:ext>
            </a:extLst>
          </p:cNvPr>
          <p:cNvGrpSpPr/>
          <p:nvPr/>
        </p:nvGrpSpPr>
        <p:grpSpPr>
          <a:xfrm>
            <a:off x="4830020" y="5168958"/>
            <a:ext cx="884920" cy="539249"/>
            <a:chOff x="878768" y="2817743"/>
            <a:chExt cx="1296145" cy="792088"/>
          </a:xfrm>
        </p:grpSpPr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63C2150C-05DB-4A93-BCA6-A090015C03C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Равнобедренный треугольник 96">
              <a:extLst>
                <a:ext uri="{FF2B5EF4-FFF2-40B4-BE49-F238E27FC236}">
                  <a16:creationId xmlns:a16="http://schemas.microsoft.com/office/drawing/2014/main" id="{7F4CBA6B-F9B4-47CD-B00E-E5C76B797DAA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286F57DF-A0D6-4483-9AA3-3F07BA549D0D}"/>
              </a:ext>
            </a:extLst>
          </p:cNvPr>
          <p:cNvGrpSpPr/>
          <p:nvPr/>
        </p:nvGrpSpPr>
        <p:grpSpPr>
          <a:xfrm>
            <a:off x="7129651" y="5818105"/>
            <a:ext cx="884920" cy="539249"/>
            <a:chOff x="878768" y="2817743"/>
            <a:chExt cx="1296145" cy="792088"/>
          </a:xfrm>
        </p:grpSpPr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52217F56-3117-474F-A009-E32164A5FD4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Равнобедренный треугольник 99">
              <a:extLst>
                <a:ext uri="{FF2B5EF4-FFF2-40B4-BE49-F238E27FC236}">
                  <a16:creationId xmlns:a16="http://schemas.microsoft.com/office/drawing/2014/main" id="{01C6CCE8-485E-4B97-A4AF-BE07C35BE6F9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3B6086F-A3E0-4F2C-BDAE-84B9C1913613}"/>
              </a:ext>
            </a:extLst>
          </p:cNvPr>
          <p:cNvGrpSpPr/>
          <p:nvPr/>
        </p:nvGrpSpPr>
        <p:grpSpPr>
          <a:xfrm>
            <a:off x="5491221" y="5828560"/>
            <a:ext cx="884920" cy="539249"/>
            <a:chOff x="878768" y="2817743"/>
            <a:chExt cx="1296145" cy="792088"/>
          </a:xfrm>
        </p:grpSpPr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2C001FDD-E16A-4103-A1FF-DD4562E7F96F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Равнобедренный треугольник 102">
              <a:extLst>
                <a:ext uri="{FF2B5EF4-FFF2-40B4-BE49-F238E27FC236}">
                  <a16:creationId xmlns:a16="http://schemas.microsoft.com/office/drawing/2014/main" id="{471B017B-1069-48DA-BDBE-D6A9683D0155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515F0093-81F7-420B-95D5-460E82B03ED0}"/>
              </a:ext>
            </a:extLst>
          </p:cNvPr>
          <p:cNvGrpSpPr/>
          <p:nvPr/>
        </p:nvGrpSpPr>
        <p:grpSpPr>
          <a:xfrm>
            <a:off x="7204747" y="4557874"/>
            <a:ext cx="884920" cy="539249"/>
            <a:chOff x="878768" y="2817743"/>
            <a:chExt cx="1296145" cy="792088"/>
          </a:xfrm>
        </p:grpSpPr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E9A477F4-FCA5-47B8-B681-10D4A5AA6F9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Равнобедренный треугольник 105">
              <a:extLst>
                <a:ext uri="{FF2B5EF4-FFF2-40B4-BE49-F238E27FC236}">
                  <a16:creationId xmlns:a16="http://schemas.microsoft.com/office/drawing/2014/main" id="{08D81CC8-9199-4228-9D1A-BE88CC0C3647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C1D8A7BC-4029-42DE-B65B-94F63CEDE952}"/>
              </a:ext>
            </a:extLst>
          </p:cNvPr>
          <p:cNvGrpSpPr/>
          <p:nvPr/>
        </p:nvGrpSpPr>
        <p:grpSpPr>
          <a:xfrm>
            <a:off x="4839971" y="5613984"/>
            <a:ext cx="884920" cy="539249"/>
            <a:chOff x="878768" y="2817743"/>
            <a:chExt cx="1296145" cy="792088"/>
          </a:xfrm>
        </p:grpSpPr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F591D277-C6A5-4EBD-B8CC-EB401A94CBD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Равнобедренный треугольник 108">
              <a:extLst>
                <a:ext uri="{FF2B5EF4-FFF2-40B4-BE49-F238E27FC236}">
                  <a16:creationId xmlns:a16="http://schemas.microsoft.com/office/drawing/2014/main" id="{29269A02-2A02-4DFD-BD04-D89BA4E5C0E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8DC0E715-70E4-446C-B3F0-885C2795BCE0}"/>
              </a:ext>
            </a:extLst>
          </p:cNvPr>
          <p:cNvSpPr/>
          <p:nvPr/>
        </p:nvSpPr>
        <p:spPr>
          <a:xfrm>
            <a:off x="1177211" y="3668025"/>
            <a:ext cx="5721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ru-RU"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Нормальные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сообщения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97660CFB-649C-4630-B983-B8E822627851}"/>
              </a:ext>
            </a:extLst>
          </p:cNvPr>
          <p:cNvSpPr/>
          <p:nvPr/>
        </p:nvSpPr>
        <p:spPr>
          <a:xfrm>
            <a:off x="8505304" y="3486123"/>
            <a:ext cx="1265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Спам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CAD275-0260-4C71-9983-DF56DDADFB4B}"/>
              </a:ext>
            </a:extLst>
          </p:cNvPr>
          <p:cNvSpPr/>
          <p:nvPr/>
        </p:nvSpPr>
        <p:spPr>
          <a:xfrm>
            <a:off x="4079776" y="908720"/>
            <a:ext cx="4647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- Параметры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r/dataisbeautiful - Trump vs. Biden Facebook Ad Copies Wordcloud [OC]">
            <a:extLst>
              <a:ext uri="{FF2B5EF4-FFF2-40B4-BE49-F238E27FC236}">
                <a16:creationId xmlns:a16="http://schemas.microsoft.com/office/drawing/2014/main" id="{7B5D28F4-C09D-45CC-A9EB-B4AFEAF91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060848"/>
            <a:ext cx="8201776" cy="41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E48AAB2-7987-40EA-A590-71E80D61905D}"/>
              </a:ext>
            </a:extLst>
          </p:cNvPr>
          <p:cNvSpPr/>
          <p:nvPr/>
        </p:nvSpPr>
        <p:spPr>
          <a:xfrm>
            <a:off x="2242768" y="1447816"/>
            <a:ext cx="7994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Параметры - частоты каждого слова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BF8666D0-6498-4C33-9A5C-BB2C76B89EC6}"/>
              </a:ext>
            </a:extLst>
          </p:cNvPr>
          <p:cNvSpPr/>
          <p:nvPr/>
        </p:nvSpPr>
        <p:spPr>
          <a:xfrm>
            <a:off x="119336" y="2780928"/>
            <a:ext cx="33080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Облако Слов</a:t>
            </a:r>
          </a:p>
          <a:p>
            <a:pPr algn="ctr"/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 of Words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3" grpId="0"/>
      <p:bldP spid="1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CAE78839-7EDE-4851-9B09-1306F304E421}"/>
                  </a:ext>
                </a:extLst>
              </p:cNvPr>
              <p:cNvSpPr/>
              <p:nvPr/>
            </p:nvSpPr>
            <p:spPr>
              <a:xfrm>
                <a:off x="7680176" y="1202421"/>
                <a:ext cx="4320480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CAE78839-7EDE-4851-9B09-1306F304E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1202421"/>
                <a:ext cx="4320480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385BAB45-9C41-4966-ADB8-7DAAB06A64AD}"/>
              </a:ext>
            </a:extLst>
          </p:cNvPr>
          <p:cNvSpPr/>
          <p:nvPr/>
        </p:nvSpPr>
        <p:spPr>
          <a:xfrm>
            <a:off x="9534636" y="1194712"/>
            <a:ext cx="1440160" cy="57765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1E057C-3E95-4997-8B66-87C069BCD244}"/>
              </a:ext>
            </a:extLst>
          </p:cNvPr>
          <p:cNvGrpSpPr/>
          <p:nvPr/>
        </p:nvGrpSpPr>
        <p:grpSpPr>
          <a:xfrm>
            <a:off x="746041" y="1956639"/>
            <a:ext cx="884920" cy="539249"/>
            <a:chOff x="878768" y="2817743"/>
            <a:chExt cx="1296145" cy="792088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507BDA84-E958-463E-9225-339F3F37CFC5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авнобедренный треугольник 20">
              <a:extLst>
                <a:ext uri="{FF2B5EF4-FFF2-40B4-BE49-F238E27FC236}">
                  <a16:creationId xmlns:a16="http://schemas.microsoft.com/office/drawing/2014/main" id="{7AF55B80-B343-438B-B526-DF723B7FF87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50123BD-C67C-4B7D-BEF8-12FF5C0AEB1C}"/>
              </a:ext>
            </a:extLst>
          </p:cNvPr>
          <p:cNvGrpSpPr/>
          <p:nvPr/>
        </p:nvGrpSpPr>
        <p:grpSpPr>
          <a:xfrm>
            <a:off x="746040" y="2993803"/>
            <a:ext cx="884920" cy="539249"/>
            <a:chOff x="878768" y="2817743"/>
            <a:chExt cx="1296145" cy="792088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52E7B0D-AE67-4036-9F56-F0771C75C708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>
              <a:extLst>
                <a:ext uri="{FF2B5EF4-FFF2-40B4-BE49-F238E27FC236}">
                  <a16:creationId xmlns:a16="http://schemas.microsoft.com/office/drawing/2014/main" id="{CB3C9331-1190-4EB1-A511-C2475229E97C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401A875-3024-46A4-9F46-43E70A31C117}"/>
              </a:ext>
            </a:extLst>
          </p:cNvPr>
          <p:cNvSpPr/>
          <p:nvPr/>
        </p:nvSpPr>
        <p:spPr>
          <a:xfrm>
            <a:off x="2255716" y="3334195"/>
            <a:ext cx="2579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Уважаемый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88BCCE2-D591-449D-B435-B0940170E6FF}"/>
              </a:ext>
            </a:extLst>
          </p:cNvPr>
          <p:cNvSpPr/>
          <p:nvPr/>
        </p:nvSpPr>
        <p:spPr>
          <a:xfrm>
            <a:off x="5212886" y="3390045"/>
            <a:ext cx="1120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Друг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CA74D86-91E1-4B22-B31C-46E663E0003B}"/>
              </a:ext>
            </a:extLst>
          </p:cNvPr>
          <p:cNvSpPr/>
          <p:nvPr/>
        </p:nvSpPr>
        <p:spPr>
          <a:xfrm>
            <a:off x="6772698" y="3425463"/>
            <a:ext cx="1195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Обед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23B2784-A88E-4492-9366-9F4910185FCC}"/>
              </a:ext>
            </a:extLst>
          </p:cNvPr>
          <p:cNvSpPr/>
          <p:nvPr/>
        </p:nvSpPr>
        <p:spPr>
          <a:xfrm>
            <a:off x="7951625" y="3414226"/>
            <a:ext cx="2494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Деньги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0C91968-C6A1-4FCD-A3DC-792600998EC8}"/>
              </a:ext>
            </a:extLst>
          </p:cNvPr>
          <p:cNvSpPr/>
          <p:nvPr/>
        </p:nvSpPr>
        <p:spPr>
          <a:xfrm>
            <a:off x="3129651" y="20186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ED7A226-F034-4FC0-99FB-61ACB0FFE503}"/>
              </a:ext>
            </a:extLst>
          </p:cNvPr>
          <p:cNvSpPr/>
          <p:nvPr/>
        </p:nvSpPr>
        <p:spPr>
          <a:xfrm>
            <a:off x="3282051" y="21710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9CE3293-C757-4F1D-9CF6-FA9EF641E5C9}"/>
              </a:ext>
            </a:extLst>
          </p:cNvPr>
          <p:cNvSpPr/>
          <p:nvPr/>
        </p:nvSpPr>
        <p:spPr>
          <a:xfrm>
            <a:off x="3434451" y="23234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2075696-9E19-4598-BC2F-05A0B85BE4F0}"/>
              </a:ext>
            </a:extLst>
          </p:cNvPr>
          <p:cNvSpPr/>
          <p:nvPr/>
        </p:nvSpPr>
        <p:spPr>
          <a:xfrm>
            <a:off x="3586851" y="2475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EDC098F-F1E9-48A3-A8DA-64928FA083D2}"/>
              </a:ext>
            </a:extLst>
          </p:cNvPr>
          <p:cNvSpPr/>
          <p:nvPr/>
        </p:nvSpPr>
        <p:spPr>
          <a:xfrm>
            <a:off x="3739251" y="26282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CF9EF50-45D0-4138-87BE-AC059C5C0358}"/>
              </a:ext>
            </a:extLst>
          </p:cNvPr>
          <p:cNvSpPr/>
          <p:nvPr/>
        </p:nvSpPr>
        <p:spPr>
          <a:xfrm>
            <a:off x="3891651" y="27806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B605059-6735-4153-915F-4DF867DF2560}"/>
              </a:ext>
            </a:extLst>
          </p:cNvPr>
          <p:cNvSpPr/>
          <p:nvPr/>
        </p:nvSpPr>
        <p:spPr>
          <a:xfrm>
            <a:off x="4044051" y="29330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5FE5DD6-0E05-4EDC-A24E-F08C24DFA730}"/>
              </a:ext>
            </a:extLst>
          </p:cNvPr>
          <p:cNvSpPr/>
          <p:nvPr/>
        </p:nvSpPr>
        <p:spPr>
          <a:xfrm>
            <a:off x="4196451" y="30854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C81F001-1150-41A7-8477-D4B9D5802821}"/>
              </a:ext>
            </a:extLst>
          </p:cNvPr>
          <p:cNvSpPr/>
          <p:nvPr/>
        </p:nvSpPr>
        <p:spPr>
          <a:xfrm>
            <a:off x="5015462" y="25983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44C37868-D7E2-4A12-A13F-EA608C5C864A}"/>
              </a:ext>
            </a:extLst>
          </p:cNvPr>
          <p:cNvSpPr/>
          <p:nvPr/>
        </p:nvSpPr>
        <p:spPr>
          <a:xfrm>
            <a:off x="8616280" y="32907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5EBD68AB-E946-45D0-AB1C-FC9303F6DDCE}"/>
              </a:ext>
            </a:extLst>
          </p:cNvPr>
          <p:cNvSpPr/>
          <p:nvPr/>
        </p:nvSpPr>
        <p:spPr>
          <a:xfrm>
            <a:off x="5167862" y="27507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37F3A70-988C-498C-B0B0-B10B26AC0DEF}"/>
              </a:ext>
            </a:extLst>
          </p:cNvPr>
          <p:cNvSpPr/>
          <p:nvPr/>
        </p:nvSpPr>
        <p:spPr>
          <a:xfrm>
            <a:off x="5320262" y="29031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5CC2C4E-EAC9-40B1-942D-C9778B0CC272}"/>
              </a:ext>
            </a:extLst>
          </p:cNvPr>
          <p:cNvSpPr/>
          <p:nvPr/>
        </p:nvSpPr>
        <p:spPr>
          <a:xfrm>
            <a:off x="5472662" y="30555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30F19E1-DC06-4E0A-8655-E25414F5828F}"/>
              </a:ext>
            </a:extLst>
          </p:cNvPr>
          <p:cNvSpPr/>
          <p:nvPr/>
        </p:nvSpPr>
        <p:spPr>
          <a:xfrm>
            <a:off x="5625062" y="32079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3BAFF230-55FF-4974-B129-BC2E9F488E97}"/>
              </a:ext>
            </a:extLst>
          </p:cNvPr>
          <p:cNvSpPr/>
          <p:nvPr/>
        </p:nvSpPr>
        <p:spPr>
          <a:xfrm>
            <a:off x="6970968" y="291722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5F5BAE5-EC8B-4578-98FB-57566688ED81}"/>
              </a:ext>
            </a:extLst>
          </p:cNvPr>
          <p:cNvSpPr/>
          <p:nvPr/>
        </p:nvSpPr>
        <p:spPr>
          <a:xfrm>
            <a:off x="7123368" y="306962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11EE4F1-6344-4B82-92E3-CDFE85CDBDE7}"/>
              </a:ext>
            </a:extLst>
          </p:cNvPr>
          <p:cNvSpPr/>
          <p:nvPr/>
        </p:nvSpPr>
        <p:spPr>
          <a:xfrm>
            <a:off x="7275768" y="322202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28CEE06-2F5D-4AB0-BBA6-D5B6F1466EDF}"/>
                  </a:ext>
                </a:extLst>
              </p:cNvPr>
              <p:cNvSpPr/>
              <p:nvPr/>
            </p:nvSpPr>
            <p:spPr>
              <a:xfrm>
                <a:off x="107343" y="4039848"/>
                <a:ext cx="6822958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4000" b="0" i="0" dirty="0" smtClean="0">
                            <a:solidFill>
                              <a:schemeClr val="bg1"/>
                            </a:solidFill>
                          </a:rPr>
                          <m:t>Уважаемый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~0.4</a:t>
                </a:r>
                <a:r>
                  <a:rPr lang="ru-RU" sz="40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28CEE06-2F5D-4AB0-BBA6-D5B6F1466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3" y="4039848"/>
                <a:ext cx="6822958" cy="966675"/>
              </a:xfrm>
              <a:prstGeom prst="rect">
                <a:avLst/>
              </a:prstGeom>
              <a:blipFill>
                <a:blip r:embed="rId5"/>
                <a:stretch>
                  <a:fillRect r="-2055" b="-13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4E9548D-904F-41D7-9722-3FD88FDE5D7C}"/>
              </a:ext>
            </a:extLst>
          </p:cNvPr>
          <p:cNvSpPr/>
          <p:nvPr/>
        </p:nvSpPr>
        <p:spPr>
          <a:xfrm>
            <a:off x="4348851" y="3237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A80617E-ED9C-4F7B-872C-08BCDECCD589}"/>
              </a:ext>
            </a:extLst>
          </p:cNvPr>
          <p:cNvSpPr/>
          <p:nvPr/>
        </p:nvSpPr>
        <p:spPr>
          <a:xfrm>
            <a:off x="4902170" y="2475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40C68BD-9E91-4C02-B99B-31728BB79195}"/>
              </a:ext>
            </a:extLst>
          </p:cNvPr>
          <p:cNvSpPr/>
          <p:nvPr/>
        </p:nvSpPr>
        <p:spPr>
          <a:xfrm>
            <a:off x="7428168" y="337442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AA52AF24-3BE7-4AC6-BC7D-5D8C972A9132}"/>
                  </a:ext>
                </a:extLst>
              </p:cNvPr>
              <p:cNvSpPr/>
              <p:nvPr/>
            </p:nvSpPr>
            <p:spPr>
              <a:xfrm>
                <a:off x="7029616" y="4005317"/>
                <a:ext cx="5353004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4000" dirty="0">
                            <a:solidFill>
                              <a:schemeClr val="bg1"/>
                            </a:solidFill>
                          </a:rPr>
                          <m:t>Друг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</a:t>
                </a:r>
                <a:r>
                  <a:rPr lang="ru-RU" sz="4000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AA52AF24-3BE7-4AC6-BC7D-5D8C972A9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6" y="4005317"/>
                <a:ext cx="5353004" cy="966675"/>
              </a:xfrm>
              <a:prstGeom prst="rect">
                <a:avLst/>
              </a:prstGeom>
              <a:blipFill>
                <a:blip r:embed="rId6"/>
                <a:stretch>
                  <a:fillRect r="-1139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7F3B1286-13FB-4D6C-8B3D-FB124FD2DEC4}"/>
                  </a:ext>
                </a:extLst>
              </p:cNvPr>
              <p:cNvSpPr/>
              <p:nvPr/>
            </p:nvSpPr>
            <p:spPr>
              <a:xfrm>
                <a:off x="123768" y="4912684"/>
                <a:ext cx="5393079" cy="965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~0.2</a:t>
                </a:r>
                <a:r>
                  <a:rPr lang="ru-RU" sz="40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7F3B1286-13FB-4D6C-8B3D-FB124FD2D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8" y="4912684"/>
                <a:ext cx="5393079" cy="965392"/>
              </a:xfrm>
              <a:prstGeom prst="rect">
                <a:avLst/>
              </a:prstGeom>
              <a:blipFill>
                <a:blip r:embed="rId7"/>
                <a:stretch>
                  <a:fillRect r="-2938" b="-13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A7EF0D89-146C-4058-BB14-ECFF7EB1C40F}"/>
                  </a:ext>
                </a:extLst>
              </p:cNvPr>
              <p:cNvSpPr/>
              <p:nvPr/>
            </p:nvSpPr>
            <p:spPr>
              <a:xfrm>
                <a:off x="6418674" y="4823612"/>
                <a:ext cx="5922070" cy="965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4000" b="0" i="0" dirty="0" smtClean="0">
                            <a:solidFill>
                              <a:schemeClr val="bg1"/>
                            </a:solidFill>
                          </a:rPr>
                          <m:t>Д</m:t>
                        </m:r>
                        <m:r>
                          <a:rPr lang="ru-RU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еньги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~0.0</a:t>
                </a:r>
                <a:r>
                  <a:rPr lang="ru-RU" sz="40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A7EF0D89-146C-4058-BB14-ECFF7EB1C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74" y="4823612"/>
                <a:ext cx="5922070" cy="965392"/>
              </a:xfrm>
              <a:prstGeom prst="rect">
                <a:avLst/>
              </a:prstGeom>
              <a:blipFill>
                <a:blip r:embed="rId8"/>
                <a:stretch>
                  <a:fillRect r="-2575" b="-12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90C4B1-64A0-4352-908B-CB8D4C5DF621}"/>
              </a:ext>
            </a:extLst>
          </p:cNvPr>
          <p:cNvSpPr/>
          <p:nvPr/>
        </p:nvSpPr>
        <p:spPr>
          <a:xfrm>
            <a:off x="582318" y="5900585"/>
            <a:ext cx="10445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Laplacian smoothing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Лапласовское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сглаживание</a:t>
            </a:r>
          </a:p>
        </p:txBody>
      </p:sp>
      <p:sp>
        <p:nvSpPr>
          <p:cNvPr id="5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/>
      <p:bldP spid="51" grpId="0"/>
      <p:bldP spid="5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7E8A7D8-BC0D-4EF4-AB30-D7E7993F05B9}"/>
              </a:ext>
            </a:extLst>
          </p:cNvPr>
          <p:cNvGrpSpPr/>
          <p:nvPr/>
        </p:nvGrpSpPr>
        <p:grpSpPr>
          <a:xfrm>
            <a:off x="1428517" y="2299979"/>
            <a:ext cx="884920" cy="539249"/>
            <a:chOff x="878768" y="2817743"/>
            <a:chExt cx="1296145" cy="79208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C468178-98F2-49D3-A04A-F36564C2A73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id="{85A104F2-90AA-46EE-BAF1-16C18E5F834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27D5F73-3FE6-41C7-9F88-32B3771ACC6E}"/>
              </a:ext>
            </a:extLst>
          </p:cNvPr>
          <p:cNvGrpSpPr/>
          <p:nvPr/>
        </p:nvGrpSpPr>
        <p:grpSpPr>
          <a:xfrm>
            <a:off x="1420916" y="3449739"/>
            <a:ext cx="884920" cy="539249"/>
            <a:chOff x="878768" y="2817743"/>
            <a:chExt cx="1296145" cy="79208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E42CBFA-DF5C-457D-89AC-B7008C5B1C2C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>
              <a:extLst>
                <a:ext uri="{FF2B5EF4-FFF2-40B4-BE49-F238E27FC236}">
                  <a16:creationId xmlns:a16="http://schemas.microsoft.com/office/drawing/2014/main" id="{4ACA8FC1-EBA7-4455-AD5C-BF4B900AE4C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8E819D8D-84FA-482A-9E65-BE8C334A1E1F}"/>
                  </a:ext>
                </a:extLst>
              </p:cNvPr>
              <p:cNvSpPr/>
              <p:nvPr/>
            </p:nvSpPr>
            <p:spPr>
              <a:xfrm>
                <a:off x="3178354" y="3661210"/>
                <a:ext cx="27430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Уважаемый</m:t>
                      </m:r>
                    </m:oMath>
                  </m:oMathPara>
                </a14:m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8E819D8D-84FA-482A-9E65-BE8C334A1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54" y="3661210"/>
                <a:ext cx="274305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D62EFAF-9C31-4ECC-8CA0-F2D15938AD44}"/>
                  </a:ext>
                </a:extLst>
              </p:cNvPr>
              <p:cNvSpPr/>
              <p:nvPr/>
            </p:nvSpPr>
            <p:spPr>
              <a:xfrm>
                <a:off x="5883706" y="3628898"/>
                <a:ext cx="12875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Друг</m:t>
                      </m:r>
                    </m:oMath>
                  </m:oMathPara>
                </a14:m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D62EFAF-9C31-4ECC-8CA0-F2D15938A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706" y="3628898"/>
                <a:ext cx="12875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216E13B-D695-4FDA-A15E-0C62E49DB41D}"/>
                  </a:ext>
                </a:extLst>
              </p:cNvPr>
              <p:cNvSpPr/>
              <p:nvPr/>
            </p:nvSpPr>
            <p:spPr>
              <a:xfrm>
                <a:off x="7357418" y="3621035"/>
                <a:ext cx="11224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Обед</m:t>
                      </m:r>
                    </m:oMath>
                  </m:oMathPara>
                </a14:m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216E13B-D695-4FDA-A15E-0C62E49DB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18" y="3621035"/>
                <a:ext cx="112244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1903D40-4A7C-485F-A64F-6DA6B10DF1BC}"/>
                  </a:ext>
                </a:extLst>
              </p:cNvPr>
              <p:cNvSpPr/>
              <p:nvPr/>
            </p:nvSpPr>
            <p:spPr>
              <a:xfrm>
                <a:off x="8976320" y="3621035"/>
                <a:ext cx="11224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Деньги</m:t>
                      </m:r>
                    </m:oMath>
                  </m:oMathPara>
                </a14:m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1903D40-4A7C-485F-A64F-6DA6B10D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3621035"/>
                <a:ext cx="1122445" cy="646331"/>
              </a:xfrm>
              <a:prstGeom prst="rect">
                <a:avLst/>
              </a:prstGeom>
              <a:blipFill>
                <a:blip r:embed="rId7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425DDD5-14FC-44F5-8EC2-5BCAA262FB2F}"/>
              </a:ext>
            </a:extLst>
          </p:cNvPr>
          <p:cNvSpPr/>
          <p:nvPr/>
        </p:nvSpPr>
        <p:spPr>
          <a:xfrm>
            <a:off x="3491427" y="3296498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4A7CB8F-2400-472A-9318-2A2023DAAF02}"/>
              </a:ext>
            </a:extLst>
          </p:cNvPr>
          <p:cNvSpPr/>
          <p:nvPr/>
        </p:nvSpPr>
        <p:spPr>
          <a:xfrm>
            <a:off x="3643827" y="3448898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6128A86-6C40-4FD4-9BDA-FA5E0F678548}"/>
              </a:ext>
            </a:extLst>
          </p:cNvPr>
          <p:cNvSpPr/>
          <p:nvPr/>
        </p:nvSpPr>
        <p:spPr>
          <a:xfrm>
            <a:off x="9176410" y="3582779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BCF4626-77B1-4CA7-8837-D49CE336B6A8}"/>
              </a:ext>
            </a:extLst>
          </p:cNvPr>
          <p:cNvSpPr/>
          <p:nvPr/>
        </p:nvSpPr>
        <p:spPr>
          <a:xfrm>
            <a:off x="6427161" y="332153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06CEC1A-FC0C-4C4D-A949-3EC68C2473A3}"/>
              </a:ext>
            </a:extLst>
          </p:cNvPr>
          <p:cNvSpPr/>
          <p:nvPr/>
        </p:nvSpPr>
        <p:spPr>
          <a:xfrm>
            <a:off x="6579561" y="347393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/>
              <p:nvPr/>
            </p:nvSpPr>
            <p:spPr>
              <a:xfrm>
                <a:off x="2546119" y="1990712"/>
                <a:ext cx="677967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0.4</a:t>
                </a:r>
                <a:r>
                  <a:rPr lang="ru-RU" sz="32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19" y="1990712"/>
                <a:ext cx="6779673" cy="584775"/>
              </a:xfrm>
              <a:prstGeom prst="rect">
                <a:avLst/>
              </a:prstGeom>
              <a:blipFill>
                <a:blip r:embed="rId8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28DDEFE-117D-4FAF-803A-DC0487E0B194}"/>
              </a:ext>
            </a:extLst>
          </p:cNvPr>
          <p:cNvSpPr/>
          <p:nvPr/>
        </p:nvSpPr>
        <p:spPr>
          <a:xfrm>
            <a:off x="3796227" y="3601298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/>
              <p:nvPr/>
            </p:nvSpPr>
            <p:spPr>
              <a:xfrm>
                <a:off x="7165054" y="1932544"/>
                <a:ext cx="33567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4" y="1932544"/>
                <a:ext cx="3356753" cy="584775"/>
              </a:xfrm>
              <a:prstGeom prst="rect">
                <a:avLst/>
              </a:prstGeom>
              <a:blipFill>
                <a:blip r:embed="rId9"/>
                <a:stretch>
                  <a:fillRect t="-12500" r="-381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/>
              <p:nvPr/>
            </p:nvSpPr>
            <p:spPr>
              <a:xfrm>
                <a:off x="2546118" y="2502457"/>
                <a:ext cx="3393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18" y="2502457"/>
                <a:ext cx="3393621" cy="584775"/>
              </a:xfrm>
              <a:prstGeom prst="rect">
                <a:avLst/>
              </a:prstGeom>
              <a:blipFill>
                <a:blip r:embed="rId10"/>
                <a:stretch>
                  <a:fillRect t="-12632" r="-3777" b="-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/>
              <p:nvPr/>
            </p:nvSpPr>
            <p:spPr>
              <a:xfrm>
                <a:off x="7165054" y="2446845"/>
                <a:ext cx="55595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4" y="2446845"/>
                <a:ext cx="5559591" cy="584775"/>
              </a:xfrm>
              <a:prstGeom prst="rect">
                <a:avLst/>
              </a:prstGeom>
              <a:blipFill>
                <a:blip r:embed="rId11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A10702-B59E-44DE-971A-0C21940C4F7A}"/>
              </a:ext>
            </a:extLst>
          </p:cNvPr>
          <p:cNvSpPr/>
          <p:nvPr/>
        </p:nvSpPr>
        <p:spPr>
          <a:xfrm>
            <a:off x="8801051" y="316546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C4E6544-B872-446F-AE6C-66049FBD24C6}"/>
              </a:ext>
            </a:extLst>
          </p:cNvPr>
          <p:cNvSpPr/>
          <p:nvPr/>
        </p:nvSpPr>
        <p:spPr>
          <a:xfrm>
            <a:off x="8953451" y="331786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EFA289E-820E-4252-A4F4-3887F823599F}"/>
              </a:ext>
            </a:extLst>
          </p:cNvPr>
          <p:cNvSpPr/>
          <p:nvPr/>
        </p:nvSpPr>
        <p:spPr>
          <a:xfrm>
            <a:off x="9105851" y="347026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8B513FD-F107-449A-A77A-C04208846AAB}"/>
              </a:ext>
            </a:extLst>
          </p:cNvPr>
          <p:cNvSpPr/>
          <p:nvPr/>
        </p:nvSpPr>
        <p:spPr>
          <a:xfrm>
            <a:off x="8681270" y="3041136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/>
              <p:nvPr/>
            </p:nvSpPr>
            <p:spPr>
              <a:xfrm>
                <a:off x="40190" y="4457801"/>
                <a:ext cx="6858929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</a:t>
                </a:r>
                <a:r>
                  <a:rPr lang="ru-RU" sz="4000" dirty="0">
                    <a:solidFill>
                      <a:schemeClr val="bg1"/>
                    </a:solidFill>
                  </a:rPr>
                  <a:t>28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" y="4457801"/>
                <a:ext cx="6858929" cy="966675"/>
              </a:xfrm>
              <a:prstGeom prst="rect">
                <a:avLst/>
              </a:prstGeom>
              <a:blipFill>
                <a:blip r:embed="rId12"/>
                <a:stretch>
                  <a:fillRect r="-2044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/>
              <p:nvPr/>
            </p:nvSpPr>
            <p:spPr>
              <a:xfrm>
                <a:off x="6926668" y="4323174"/>
                <a:ext cx="5246308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~0.2</a:t>
                </a:r>
                <a:r>
                  <a:rPr lang="ru-RU" sz="4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668" y="4323174"/>
                <a:ext cx="5246308" cy="966675"/>
              </a:xfrm>
              <a:prstGeom prst="rect">
                <a:avLst/>
              </a:prstGeom>
              <a:blipFill>
                <a:blip r:embed="rId13"/>
                <a:stretch>
                  <a:fillRect r="-3020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/>
              <p:nvPr/>
            </p:nvSpPr>
            <p:spPr>
              <a:xfrm>
                <a:off x="424560" y="5301229"/>
                <a:ext cx="5286384" cy="96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~0.0</a:t>
                </a:r>
                <a:r>
                  <a:rPr lang="ru-RU" sz="40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60" y="5301229"/>
                <a:ext cx="5286384" cy="966675"/>
              </a:xfrm>
              <a:prstGeom prst="rect">
                <a:avLst/>
              </a:prstGeom>
              <a:blipFill>
                <a:blip r:embed="rId14"/>
                <a:stretch>
                  <a:fillRect r="-2999" b="-13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/>
              <p:nvPr/>
            </p:nvSpPr>
            <p:spPr>
              <a:xfrm>
                <a:off x="6502880" y="5342752"/>
                <a:ext cx="5821787" cy="97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4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5+1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~0.</a:t>
                </a:r>
                <a:r>
                  <a:rPr lang="ru-RU" sz="4000" dirty="0">
                    <a:solidFill>
                      <a:schemeClr val="bg1"/>
                    </a:solidFill>
                  </a:rPr>
                  <a:t>42</a:t>
                </a: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80" y="5342752"/>
                <a:ext cx="5821787" cy="975460"/>
              </a:xfrm>
              <a:prstGeom prst="rect">
                <a:avLst/>
              </a:prstGeom>
              <a:blipFill>
                <a:blip r:embed="rId15"/>
                <a:stretch>
                  <a:fillRect r="-2618" b="-1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5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7E8A7D8-BC0D-4EF4-AB30-D7E7993F05B9}"/>
              </a:ext>
            </a:extLst>
          </p:cNvPr>
          <p:cNvGrpSpPr/>
          <p:nvPr/>
        </p:nvGrpSpPr>
        <p:grpSpPr>
          <a:xfrm>
            <a:off x="442459" y="2103563"/>
            <a:ext cx="884920" cy="539249"/>
            <a:chOff x="878768" y="2817743"/>
            <a:chExt cx="1296145" cy="79208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C468178-98F2-49D3-A04A-F36564C2A73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id="{85A104F2-90AA-46EE-BAF1-16C18E5F834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27D5F73-3FE6-41C7-9F88-32B3771ACC6E}"/>
              </a:ext>
            </a:extLst>
          </p:cNvPr>
          <p:cNvGrpSpPr/>
          <p:nvPr/>
        </p:nvGrpSpPr>
        <p:grpSpPr>
          <a:xfrm>
            <a:off x="442458" y="3397439"/>
            <a:ext cx="884920" cy="539249"/>
            <a:chOff x="878768" y="2817743"/>
            <a:chExt cx="1296145" cy="79208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E42CBFA-DF5C-457D-89AC-B7008C5B1C2C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>
              <a:extLst>
                <a:ext uri="{FF2B5EF4-FFF2-40B4-BE49-F238E27FC236}">
                  <a16:creationId xmlns:a16="http://schemas.microsoft.com/office/drawing/2014/main" id="{4ACA8FC1-EBA7-4455-AD5C-BF4B900AE4C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/>
              <p:nvPr/>
            </p:nvSpPr>
            <p:spPr>
              <a:xfrm>
                <a:off x="1702479" y="1883177"/>
                <a:ext cx="50746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0.4</a:t>
                </a:r>
                <a:r>
                  <a:rPr lang="ru-RU" sz="32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9" y="1883177"/>
                <a:ext cx="5074680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/>
              <p:nvPr/>
            </p:nvSpPr>
            <p:spPr>
              <a:xfrm>
                <a:off x="6404452" y="1883766"/>
                <a:ext cx="353308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52" y="1883766"/>
                <a:ext cx="3533083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/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  <a:blipFill>
                <a:blip r:embed="rId6"/>
                <a:stretch>
                  <a:fillRect t="-12500" r="-377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/>
              <p:nvPr/>
            </p:nvSpPr>
            <p:spPr>
              <a:xfrm>
                <a:off x="5894889" y="2370774"/>
                <a:ext cx="432071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89" y="2370774"/>
                <a:ext cx="4320714" cy="584775"/>
              </a:xfrm>
              <a:prstGeom prst="rect">
                <a:avLst/>
              </a:prstGeom>
              <a:blipFill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/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28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  <a:blipFill>
                <a:blip r:embed="rId8"/>
                <a:stretch>
                  <a:fillRect t="-12500" r="-2585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/>
              <p:nvPr/>
            </p:nvSpPr>
            <p:spPr>
              <a:xfrm>
                <a:off x="6408995" y="3080685"/>
                <a:ext cx="3181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95" y="3080685"/>
                <a:ext cx="3181640" cy="584775"/>
              </a:xfrm>
              <a:prstGeom prst="rect">
                <a:avLst/>
              </a:prstGeom>
              <a:blipFill>
                <a:blip r:embed="rId9"/>
                <a:stretch>
                  <a:fillRect t="-12500" r="-4023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/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  <a:blipFill>
                <a:blip r:embed="rId10"/>
                <a:stretch>
                  <a:fillRect t="-12500" r="-3977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/>
              <p:nvPr/>
            </p:nvSpPr>
            <p:spPr>
              <a:xfrm>
                <a:off x="5514699" y="3665483"/>
                <a:ext cx="36433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42</a:t>
                </a: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99" y="3665483"/>
                <a:ext cx="3643305" cy="584775"/>
              </a:xfrm>
              <a:prstGeom prst="rect">
                <a:avLst/>
              </a:prstGeom>
              <a:blipFill>
                <a:blip r:embed="rId11"/>
                <a:stretch>
                  <a:fillRect t="-12500" r="-335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/>
              <p:nvPr/>
            </p:nvSpPr>
            <p:spPr>
              <a:xfrm>
                <a:off x="9590635" y="2232982"/>
                <a:ext cx="24590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0.667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635" y="2232982"/>
                <a:ext cx="2459071" cy="584775"/>
              </a:xfrm>
              <a:prstGeom prst="rect">
                <a:avLst/>
              </a:prstGeom>
              <a:blipFill>
                <a:blip r:embed="rId12"/>
                <a:stretch>
                  <a:fillRect t="-12500" r="-544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/>
              <p:nvPr/>
            </p:nvSpPr>
            <p:spPr>
              <a:xfrm>
                <a:off x="9544882" y="3351913"/>
                <a:ext cx="23737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0.333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882" y="3351913"/>
                <a:ext cx="2373727" cy="584775"/>
              </a:xfrm>
              <a:prstGeom prst="rect">
                <a:avLst/>
              </a:prstGeom>
              <a:blipFill>
                <a:blip r:embed="rId13"/>
                <a:stretch>
                  <a:fillRect t="-12500" r="-565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86997D7-CFC7-40A8-AE83-4E7FD9DE2BCD}"/>
              </a:ext>
            </a:extLst>
          </p:cNvPr>
          <p:cNvSpPr/>
          <p:nvPr/>
        </p:nvSpPr>
        <p:spPr>
          <a:xfrm>
            <a:off x="4296636" y="4097751"/>
            <a:ext cx="4861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Уважаемый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Друг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/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m:rPr>
                            <m:nor/>
                          </m:rPr>
                          <a:rPr lang="ru-RU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/>
              <p:nvPr/>
            </p:nvSpPr>
            <p:spPr>
              <a:xfrm>
                <a:off x="482828" y="5162983"/>
                <a:ext cx="102936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0.667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45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29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=0.</a:t>
                </a:r>
                <a:r>
                  <a:rPr lang="ru-RU" sz="3200" dirty="0">
                    <a:solidFill>
                      <a:schemeClr val="bg1"/>
                    </a:solidFill>
                  </a:rPr>
                  <a:t>087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8" y="5162983"/>
                <a:ext cx="10293691" cy="584775"/>
              </a:xfrm>
              <a:prstGeom prst="rect">
                <a:avLst/>
              </a:prstGeom>
              <a:blipFill>
                <a:blip r:embed="rId1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/>
              <p:nvPr/>
            </p:nvSpPr>
            <p:spPr>
              <a:xfrm>
                <a:off x="530295" y="5636375"/>
                <a:ext cx="126014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5" y="5636375"/>
                <a:ext cx="12601400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/>
              <p:nvPr/>
            </p:nvSpPr>
            <p:spPr>
              <a:xfrm>
                <a:off x="551384" y="6165304"/>
                <a:ext cx="100811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0.3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33∗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28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</a:rPr>
                      <m:t>0.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schemeClr val="bg1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=0.0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19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6165304"/>
                <a:ext cx="10081120" cy="584775"/>
              </a:xfrm>
              <a:prstGeom prst="rect">
                <a:avLst/>
              </a:prstGeom>
              <a:blipFill>
                <a:blip r:embed="rId1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D1A3B5E-1803-4A21-8DA6-954CADD726AE}"/>
              </a:ext>
            </a:extLst>
          </p:cNvPr>
          <p:cNvSpPr/>
          <p:nvPr/>
        </p:nvSpPr>
        <p:spPr>
          <a:xfrm>
            <a:off x="8251868" y="5253650"/>
            <a:ext cx="1118035" cy="4065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9B61C252-F677-4D13-9CA3-617F6E21155A}"/>
              </a:ext>
            </a:extLst>
          </p:cNvPr>
          <p:cNvSpPr/>
          <p:nvPr/>
        </p:nvSpPr>
        <p:spPr>
          <a:xfrm>
            <a:off x="190733" y="1859869"/>
            <a:ext cx="1506454" cy="10580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7E8A7D8-BC0D-4EF4-AB30-D7E7993F05B9}"/>
              </a:ext>
            </a:extLst>
          </p:cNvPr>
          <p:cNvGrpSpPr/>
          <p:nvPr/>
        </p:nvGrpSpPr>
        <p:grpSpPr>
          <a:xfrm>
            <a:off x="442459" y="2103563"/>
            <a:ext cx="884920" cy="539249"/>
            <a:chOff x="878768" y="2817743"/>
            <a:chExt cx="1296145" cy="79208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C468178-98F2-49D3-A04A-F36564C2A73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id="{85A104F2-90AA-46EE-BAF1-16C18E5F834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27D5F73-3FE6-41C7-9F88-32B3771ACC6E}"/>
              </a:ext>
            </a:extLst>
          </p:cNvPr>
          <p:cNvGrpSpPr/>
          <p:nvPr/>
        </p:nvGrpSpPr>
        <p:grpSpPr>
          <a:xfrm>
            <a:off x="442458" y="3397439"/>
            <a:ext cx="884920" cy="539249"/>
            <a:chOff x="878768" y="2817743"/>
            <a:chExt cx="1296145" cy="79208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E42CBFA-DF5C-457D-89AC-B7008C5B1C2C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>
              <a:extLst>
                <a:ext uri="{FF2B5EF4-FFF2-40B4-BE49-F238E27FC236}">
                  <a16:creationId xmlns:a16="http://schemas.microsoft.com/office/drawing/2014/main" id="{4ACA8FC1-EBA7-4455-AD5C-BF4B900AE4C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/>
              <p:nvPr/>
            </p:nvSpPr>
            <p:spPr>
              <a:xfrm>
                <a:off x="1702478" y="1883177"/>
                <a:ext cx="52281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0.4</a:t>
                </a:r>
                <a:r>
                  <a:rPr lang="ru-RU" sz="32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77AD088-FEE2-4A38-88DB-B6018088B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8" y="1883177"/>
                <a:ext cx="5228159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/>
              <p:nvPr/>
            </p:nvSpPr>
            <p:spPr>
              <a:xfrm>
                <a:off x="6285657" y="1869467"/>
                <a:ext cx="353308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29</a:t>
                </a: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33C7005-A1F6-4430-9B44-29140031D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57" y="1869467"/>
                <a:ext cx="3533083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/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334C0256-6B6C-4073-8B13-6F3F60595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7" y="2394922"/>
                <a:ext cx="3393621" cy="584775"/>
              </a:xfrm>
              <a:prstGeom prst="rect">
                <a:avLst/>
              </a:prstGeom>
              <a:blipFill>
                <a:blip r:embed="rId6"/>
                <a:stretch>
                  <a:fillRect t="-12500" r="-377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/>
              <p:nvPr/>
            </p:nvSpPr>
            <p:spPr>
              <a:xfrm>
                <a:off x="6249578" y="2369467"/>
                <a:ext cx="45836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644C66B0-230B-4067-8EF4-702F9EC6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578" y="2369467"/>
                <a:ext cx="4583635" cy="584775"/>
              </a:xfrm>
              <a:prstGeom prst="rect">
                <a:avLst/>
              </a:prstGeom>
              <a:blipFill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/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28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CCA278CB-78A5-4634-AB04-45EB5702C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38" y="3105051"/>
                <a:ext cx="4476867" cy="584775"/>
              </a:xfrm>
              <a:prstGeom prst="rect">
                <a:avLst/>
              </a:prstGeom>
              <a:blipFill>
                <a:blip r:embed="rId8"/>
                <a:stretch>
                  <a:fillRect t="-12500" r="-2585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/>
              <p:nvPr/>
            </p:nvSpPr>
            <p:spPr>
              <a:xfrm>
                <a:off x="6211249" y="3095438"/>
                <a:ext cx="3181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0.2</a:t>
                </a:r>
                <a:r>
                  <a:rPr lang="ru-RU" sz="3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4686E6A-06B6-4A3E-88FC-7B437B9CF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9" y="3095438"/>
                <a:ext cx="3181640" cy="584775"/>
              </a:xfrm>
              <a:prstGeom prst="rect">
                <a:avLst/>
              </a:prstGeom>
              <a:blipFill>
                <a:blip r:embed="rId9"/>
                <a:stretch>
                  <a:fillRect t="-12500" r="-383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/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0.0</a:t>
                </a:r>
                <a:r>
                  <a:rPr lang="ru-RU" sz="32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8AFA0D77-2106-4F91-B015-734916D9D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7" y="3692467"/>
                <a:ext cx="3215304" cy="584775"/>
              </a:xfrm>
              <a:prstGeom prst="rect">
                <a:avLst/>
              </a:prstGeom>
              <a:blipFill>
                <a:blip r:embed="rId10"/>
                <a:stretch>
                  <a:fillRect t="-12500" r="-3977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/>
              <p:nvPr/>
            </p:nvSpPr>
            <p:spPr>
              <a:xfrm>
                <a:off x="5772213" y="3572867"/>
                <a:ext cx="36433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</a:t>
                </a:r>
                <a:r>
                  <a:rPr lang="ru-RU" sz="3200" dirty="0">
                    <a:solidFill>
                      <a:schemeClr val="bg1"/>
                    </a:solidFill>
                  </a:rPr>
                  <a:t>42</a:t>
                </a: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59BF819-1A11-4D2F-9B84-935F39469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13" y="3572867"/>
                <a:ext cx="3643305" cy="584775"/>
              </a:xfrm>
              <a:prstGeom prst="rect">
                <a:avLst/>
              </a:prstGeom>
              <a:blipFill>
                <a:blip r:embed="rId11"/>
                <a:stretch>
                  <a:fillRect t="-12500" r="-3177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/>
              <p:nvPr/>
            </p:nvSpPr>
            <p:spPr>
              <a:xfrm>
                <a:off x="9840416" y="2124898"/>
                <a:ext cx="24590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0.667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58BF26C-DF09-42AE-8A50-2A9C25AEA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16" y="2124898"/>
                <a:ext cx="2459071" cy="584775"/>
              </a:xfrm>
              <a:prstGeom prst="rect">
                <a:avLst/>
              </a:prstGeom>
              <a:blipFill>
                <a:blip r:embed="rId12"/>
                <a:stretch>
                  <a:fillRect t="-12500" r="-544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/>
              <p:nvPr/>
            </p:nvSpPr>
            <p:spPr>
              <a:xfrm>
                <a:off x="9646349" y="3231400"/>
                <a:ext cx="23737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0.333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B38162-5940-4631-A643-E27134E2B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349" y="3231400"/>
                <a:ext cx="2373727" cy="584775"/>
              </a:xfrm>
              <a:prstGeom prst="rect">
                <a:avLst/>
              </a:prstGeom>
              <a:blipFill>
                <a:blip r:embed="rId13"/>
                <a:stretch>
                  <a:fillRect t="-12500" r="-5641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86997D7-CFC7-40A8-AE83-4E7FD9DE2BCD}"/>
              </a:ext>
            </a:extLst>
          </p:cNvPr>
          <p:cNvSpPr/>
          <p:nvPr/>
        </p:nvSpPr>
        <p:spPr>
          <a:xfrm>
            <a:off x="3833416" y="4097751"/>
            <a:ext cx="6695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Деньги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Обед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Деньги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/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m:rPr>
                            <m:nor/>
                          </m:rPr>
                          <a:rPr lang="ru-RU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baseline="30000" dirty="0">
                    <a:solidFill>
                      <a:schemeClr val="bg1"/>
                    </a:solidFill>
                  </a:rPr>
                  <a:t> 2</a:t>
                </a:r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B051A71C-F008-4DCF-ABBA-319FA711B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  <a:blipFill>
                <a:blip r:embed="rId14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/>
              <p:nvPr/>
            </p:nvSpPr>
            <p:spPr>
              <a:xfrm>
                <a:off x="482828" y="5162983"/>
                <a:ext cx="121919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Обед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</m:e>
                      </m:d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0.667</m:t>
                      </m:r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0.0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8</m:t>
                      </m:r>
                      <m:r>
                        <m:rPr>
                          <m:nor/>
                        </m:rPr>
                        <a:rPr lang="ru-RU" sz="3200" baseline="30000" dirty="0">
                          <a:solidFill>
                            <a:schemeClr val="bg1"/>
                          </a:solidFill>
                        </a:rPr>
                        <m:t>2</m:t>
                      </m:r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20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=0.00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08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8016C889-1257-4DD9-9416-20F34E532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8" y="5162983"/>
                <a:ext cx="1219199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/>
              <p:nvPr/>
            </p:nvSpPr>
            <p:spPr>
              <a:xfrm>
                <a:off x="551384" y="5676099"/>
                <a:ext cx="119533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baseline="30000" dirty="0">
                    <a:solidFill>
                      <a:schemeClr val="bg1"/>
                    </a:solidFill>
                  </a:rPr>
                  <a:t> 2</a:t>
                </a:r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CDE2DAF7-FEA4-41E8-BD51-1FE99E37F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5676099"/>
                <a:ext cx="11953328" cy="584775"/>
              </a:xfrm>
              <a:prstGeom prst="rect">
                <a:avLst/>
              </a:prstGeom>
              <a:blipFill>
                <a:blip r:embed="rId16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/>
              <p:nvPr/>
            </p:nvSpPr>
            <p:spPr>
              <a:xfrm>
                <a:off x="551384" y="6165304"/>
                <a:ext cx="1164061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Обед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</m:e>
                      </m:d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0.3</m:t>
                      </m:r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33∗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42</m:t>
                      </m:r>
                      <m:r>
                        <m:rPr>
                          <m:nor/>
                        </m:rPr>
                        <a:rPr lang="ru-RU" sz="3200" baseline="30000" dirty="0">
                          <a:solidFill>
                            <a:schemeClr val="bg1"/>
                          </a:solidFill>
                        </a:rPr>
                        <m:t>2</m:t>
                      </m:r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0.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07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</a:rPr>
                        <m:t>=0.0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</a:rPr>
                        <m:t>04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C3DBA00-5CEE-43ED-929E-530E49A6B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6165304"/>
                <a:ext cx="1164061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6102B59-5D6E-4C1B-804A-B7A04836E8C8}"/>
              </a:ext>
            </a:extLst>
          </p:cNvPr>
          <p:cNvSpPr/>
          <p:nvPr/>
        </p:nvSpPr>
        <p:spPr>
          <a:xfrm>
            <a:off x="9099052" y="6185654"/>
            <a:ext cx="1094593" cy="5588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EBAC2E2-41C0-480A-9CFC-88050CBAD2EB}"/>
              </a:ext>
            </a:extLst>
          </p:cNvPr>
          <p:cNvSpPr/>
          <p:nvPr/>
        </p:nvSpPr>
        <p:spPr>
          <a:xfrm>
            <a:off x="223791" y="3275601"/>
            <a:ext cx="1412722" cy="8428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9" grpId="0"/>
      <p:bldP spid="50" grpId="0"/>
      <p:bldP spid="51" grpId="0"/>
      <p:bldP spid="52" grpId="0"/>
      <p:bldP spid="53" grpId="0"/>
      <p:bldP spid="33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4393015" y="1032535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Вариации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5DCCBFD-0821-4B36-9465-CAF29E41FD6A}"/>
              </a:ext>
            </a:extLst>
          </p:cNvPr>
          <p:cNvGrpSpPr/>
          <p:nvPr/>
        </p:nvGrpSpPr>
        <p:grpSpPr>
          <a:xfrm>
            <a:off x="6012893" y="2113182"/>
            <a:ext cx="884920" cy="539249"/>
            <a:chOff x="878768" y="2817743"/>
            <a:chExt cx="1296145" cy="792088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1975057-D8E9-4308-8E6E-6D0D7CC2D5B6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авнобедренный треугольник 39">
              <a:extLst>
                <a:ext uri="{FF2B5EF4-FFF2-40B4-BE49-F238E27FC236}">
                  <a16:creationId xmlns:a16="http://schemas.microsoft.com/office/drawing/2014/main" id="{A2CFA052-0445-4F8C-8E70-4D3535B3B46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8DE0E176-F425-4292-A763-335CD11B8A86}"/>
              </a:ext>
            </a:extLst>
          </p:cNvPr>
          <p:cNvGrpSpPr/>
          <p:nvPr/>
        </p:nvGrpSpPr>
        <p:grpSpPr>
          <a:xfrm>
            <a:off x="9755570" y="2093477"/>
            <a:ext cx="884920" cy="539249"/>
            <a:chOff x="878768" y="2817743"/>
            <a:chExt cx="1296145" cy="792088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39D43C77-3E5C-4FF3-83B8-5674424CB7C6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Равнобедренный треугольник 55">
              <a:extLst>
                <a:ext uri="{FF2B5EF4-FFF2-40B4-BE49-F238E27FC236}">
                  <a16:creationId xmlns:a16="http://schemas.microsoft.com/office/drawing/2014/main" id="{C62E1E1B-D513-41D0-8BCE-4913901C778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DE6A5596-1FE8-48DB-A685-C0BD5CF60E58}"/>
                  </a:ext>
                </a:extLst>
              </p:cNvPr>
              <p:cNvSpPr/>
              <p:nvPr/>
            </p:nvSpPr>
            <p:spPr>
              <a:xfrm>
                <a:off x="545249" y="2850061"/>
                <a:ext cx="11527415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tr-TR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~ </a:t>
                </a:r>
                <a:r>
                  <a:rPr lang="ru-RU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количеству в обучающей выборке</a:t>
                </a: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DE6A5596-1FE8-48DB-A685-C0BD5CF60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" y="2850061"/>
                <a:ext cx="11527415" cy="717697"/>
              </a:xfrm>
              <a:prstGeom prst="rect">
                <a:avLst/>
              </a:prstGeom>
              <a:blipFill>
                <a:blip r:embed="rId4"/>
                <a:stretch>
                  <a:fillRect t="-10256" b="-25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FDDABF0-A088-4223-BC38-41EEA3815F57}"/>
              </a:ext>
            </a:extLst>
          </p:cNvPr>
          <p:cNvSpPr/>
          <p:nvPr/>
        </p:nvSpPr>
        <p:spPr>
          <a:xfrm>
            <a:off x="4727848" y="3974727"/>
            <a:ext cx="6580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unbiased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беспристрастный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972A0D3-CE52-43EF-AFF5-56BDB7CAAE14}"/>
                  </a:ext>
                </a:extLst>
              </p:cNvPr>
              <p:cNvSpPr/>
              <p:nvPr/>
            </p:nvSpPr>
            <p:spPr>
              <a:xfrm>
                <a:off x="545249" y="3955894"/>
                <a:ext cx="3826112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ru-RU" sz="36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0.5</a:t>
                </a:r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972A0D3-CE52-43EF-AFF5-56BDB7CAA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" y="3955894"/>
                <a:ext cx="3826112" cy="717697"/>
              </a:xfrm>
              <a:prstGeom prst="rect">
                <a:avLst/>
              </a:prstGeom>
              <a:blipFill>
                <a:blip r:embed="rId5"/>
                <a:stretch>
                  <a:fillRect t="-6780" r="-3981" b="-27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71AB3C4D-67CB-4C91-96F9-95597F17343E}"/>
                  </a:ext>
                </a:extLst>
              </p:cNvPr>
              <p:cNvSpPr/>
              <p:nvPr/>
            </p:nvSpPr>
            <p:spPr>
              <a:xfrm>
                <a:off x="545249" y="5152585"/>
                <a:ext cx="11026032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tr-TR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~</a:t>
                </a:r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любой статистике, которую можно найти</a:t>
                </a: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71AB3C4D-67CB-4C91-96F9-95597F17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" y="5152585"/>
                <a:ext cx="11026032" cy="717697"/>
              </a:xfrm>
              <a:prstGeom prst="rect">
                <a:avLst/>
              </a:prstGeom>
              <a:blipFill>
                <a:blip r:embed="rId6"/>
                <a:stretch>
                  <a:fillRect t="-9322" r="-608" b="-27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0823A278-18C5-457A-86BE-B63FCBFE0C45}"/>
                  </a:ext>
                </a:extLst>
              </p:cNvPr>
              <p:cNvSpPr/>
              <p:nvPr/>
            </p:nvSpPr>
            <p:spPr>
              <a:xfrm>
                <a:off x="7176120" y="1970381"/>
                <a:ext cx="2442720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0823A278-18C5-457A-86BE-B63FCBFE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1970381"/>
                <a:ext cx="2442720" cy="717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5D6553C3-FD72-442B-A622-08D6BC94E144}"/>
                  </a:ext>
                </a:extLst>
              </p:cNvPr>
              <p:cNvSpPr/>
              <p:nvPr/>
            </p:nvSpPr>
            <p:spPr>
              <a:xfrm>
                <a:off x="505627" y="1808398"/>
                <a:ext cx="432048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5D6553C3-FD72-442B-A622-08D6BC94E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7" y="1808398"/>
                <a:ext cx="4320480" cy="1135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36937F-7148-42F8-8DD9-1B4AFBC00DC1}"/>
              </a:ext>
            </a:extLst>
          </p:cNvPr>
          <p:cNvSpPr/>
          <p:nvPr/>
        </p:nvSpPr>
        <p:spPr>
          <a:xfrm>
            <a:off x="3755828" y="1808398"/>
            <a:ext cx="940519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  <p:bldP spid="58" grpId="0"/>
      <p:bldP spid="59" grpId="0"/>
      <p:bldP spid="60" grpId="0"/>
      <p:bldP spid="61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3FA5F32-86C7-4A6B-9DA0-AD3C84053ACB}"/>
              </a:ext>
            </a:extLst>
          </p:cNvPr>
          <p:cNvSpPr/>
          <p:nvPr/>
        </p:nvSpPr>
        <p:spPr>
          <a:xfrm>
            <a:off x="4151784" y="1026985"/>
            <a:ext cx="3464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Разные данные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3B2F4DE-40AE-4601-A57C-F57B89817089}"/>
                  </a:ext>
                </a:extLst>
              </p:cNvPr>
              <p:cNvSpPr/>
              <p:nvPr/>
            </p:nvSpPr>
            <p:spPr>
              <a:xfrm>
                <a:off x="479376" y="1843459"/>
                <a:ext cx="432048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3B2F4DE-40AE-4601-A57C-F57B89817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843459"/>
                <a:ext cx="4320480" cy="113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566A97A-47B4-44EA-8F3E-C5D605E31337}"/>
              </a:ext>
            </a:extLst>
          </p:cNvPr>
          <p:cNvSpPr/>
          <p:nvPr/>
        </p:nvSpPr>
        <p:spPr>
          <a:xfrm>
            <a:off x="2815180" y="1801370"/>
            <a:ext cx="332122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8996CA9-DB26-4BB9-B3C2-9D6545461122}"/>
              </a:ext>
            </a:extLst>
          </p:cNvPr>
          <p:cNvSpPr/>
          <p:nvPr/>
        </p:nvSpPr>
        <p:spPr>
          <a:xfrm>
            <a:off x="1437716" y="2172101"/>
            <a:ext cx="332122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99EC632-F4B8-4DFC-B442-3A3FEF055007}"/>
                  </a:ext>
                </a:extLst>
              </p:cNvPr>
              <p:cNvSpPr/>
              <p:nvPr/>
            </p:nvSpPr>
            <p:spPr>
              <a:xfrm>
                <a:off x="5660423" y="1819865"/>
                <a:ext cx="5940152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99EC632-F4B8-4DFC-B442-3A3FEF055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3" y="1819865"/>
                <a:ext cx="5940152" cy="126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B7539F2-116E-48DE-998C-90D0CA1602EE}"/>
              </a:ext>
            </a:extLst>
          </p:cNvPr>
          <p:cNvSpPr/>
          <p:nvPr/>
        </p:nvSpPr>
        <p:spPr>
          <a:xfrm>
            <a:off x="10337042" y="2239211"/>
            <a:ext cx="537630" cy="4298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60143F7-D112-43A7-8AEE-4840AA3A6398}"/>
              </a:ext>
            </a:extLst>
          </p:cNvPr>
          <p:cNvSpPr/>
          <p:nvPr/>
        </p:nvSpPr>
        <p:spPr>
          <a:xfrm>
            <a:off x="6734037" y="2313058"/>
            <a:ext cx="1378187" cy="4298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0FDAF11-1F38-41F0-8979-C46DCA83A097}"/>
                  </a:ext>
                </a:extLst>
              </p:cNvPr>
              <p:cNvSpPr/>
              <p:nvPr/>
            </p:nvSpPr>
            <p:spPr>
              <a:xfrm>
                <a:off x="179503" y="2838965"/>
                <a:ext cx="9891426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категориальные значения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0FDAF11-1F38-41F0-8979-C46DCA83A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03" y="2838965"/>
                <a:ext cx="9891426" cy="622735"/>
              </a:xfrm>
              <a:prstGeom prst="rect">
                <a:avLst/>
              </a:prstGeom>
              <a:blipFill>
                <a:blip r:embed="rId6"/>
                <a:stretch>
                  <a:fillRect t="-5882" r="-924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4296894-928C-4131-952C-C03B42C782D9}"/>
                  </a:ext>
                </a:extLst>
              </p:cNvPr>
              <p:cNvSpPr/>
              <p:nvPr/>
            </p:nvSpPr>
            <p:spPr>
              <a:xfrm>
                <a:off x="28024" y="4304940"/>
                <a:ext cx="11843026" cy="106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Гауссово распределение</a:t>
                </a:r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4296894-928C-4131-952C-C03B42C78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" y="4304940"/>
                <a:ext cx="11843026" cy="10613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15854A6-6440-4C6E-9F79-10414AAB8C9B}"/>
                  </a:ext>
                </a:extLst>
              </p:cNvPr>
              <p:cNvSpPr/>
              <p:nvPr/>
            </p:nvSpPr>
            <p:spPr>
              <a:xfrm>
                <a:off x="191344" y="3356992"/>
                <a:ext cx="121919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–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частота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 тренировочном наборе данных для каждого класса</a:t>
                </a:r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15854A6-6440-4C6E-9F79-10414AAB8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3356992"/>
                <a:ext cx="12191999" cy="461665"/>
              </a:xfrm>
              <a:prstGeom prst="rect">
                <a:avLst/>
              </a:prstGeom>
              <a:blipFill>
                <a:blip r:embed="rId8"/>
                <a:stretch>
                  <a:fillRect l="-100" t="-1466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4C688027-BDB5-4D55-97E7-3420D71E0A4A}"/>
                  </a:ext>
                </a:extLst>
              </p:cNvPr>
              <p:cNvSpPr/>
              <p:nvPr/>
            </p:nvSpPr>
            <p:spPr>
              <a:xfrm>
                <a:off x="292230" y="3867045"/>
                <a:ext cx="8830238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числовые значения</a:t>
                </a: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4C688027-BDB5-4D55-97E7-3420D71E0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0" y="3867045"/>
                <a:ext cx="8830238" cy="622735"/>
              </a:xfrm>
              <a:prstGeom prst="rect">
                <a:avLst/>
              </a:prstGeom>
              <a:blipFill>
                <a:blip r:embed="rId9"/>
                <a:stretch>
                  <a:fillRect t="-4854" r="-345" b="-14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6E02BC8E-0A78-4C56-84E8-2C6F08FA7549}"/>
                  </a:ext>
                </a:extLst>
              </p:cNvPr>
              <p:cNvSpPr/>
              <p:nvPr/>
            </p:nvSpPr>
            <p:spPr>
              <a:xfrm>
                <a:off x="158072" y="5230907"/>
                <a:ext cx="9086718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Логические значения</a:t>
                </a: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6E02BC8E-0A78-4C56-84E8-2C6F08FA7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2" y="5230907"/>
                <a:ext cx="9086718" cy="622735"/>
              </a:xfrm>
              <a:prstGeom prst="rect">
                <a:avLst/>
              </a:prstGeom>
              <a:blipFill>
                <a:blip r:embed="rId10"/>
                <a:stretch>
                  <a:fillRect t="-4902" r="-537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1C514D0-F4B7-4304-8690-195F104EC367}"/>
                  </a:ext>
                </a:extLst>
              </p:cNvPr>
              <p:cNvSpPr/>
              <p:nvPr/>
            </p:nvSpPr>
            <p:spPr>
              <a:xfrm>
                <a:off x="63652" y="5794169"/>
                <a:ext cx="126570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))(1−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Распределение Бернулли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1C514D0-F4B7-4304-8690-195F104EC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2" y="5794169"/>
                <a:ext cx="12657084" cy="523220"/>
              </a:xfrm>
              <a:prstGeom prst="rect">
                <a:avLst/>
              </a:prstGeom>
              <a:blipFill>
                <a:blip r:embed="rId11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6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119336" y="908720"/>
            <a:ext cx="1234937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веса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k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Запомнили выборку и довольные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</a:t>
            </a:r>
            <a:r>
              <a:rPr lang="ru-RU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гиперпараметров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моделей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Используем кросс-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валидацию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Проверяем по Фиксированной Сетке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Проверяем Случайные значения 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гиперпараметров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Neighborhood Components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 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Махаланобиса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SoftMax,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преобразование оптимизированное под метод Ближайших соседей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 опять помогает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t-SNE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Сводим многомерное подобие через нормальное распределение к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t-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Распределению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Perplexity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как мера близости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Дивергенция 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Кульбака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Лейблера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3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863752" y="1124744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в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119336" y="2924944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GNB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GaussianNB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004C71-52E4-4480-99FF-50A74F52D327}"/>
              </a:ext>
            </a:extLst>
          </p:cNvPr>
          <p:cNvSpPr/>
          <p:nvPr/>
        </p:nvSpPr>
        <p:spPr>
          <a:xfrm>
            <a:off x="1415480" y="3284984"/>
            <a:ext cx="1120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GaussianNB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(priors=None,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var_smoothing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=1e-09)</a:t>
            </a:r>
            <a:endParaRPr lang="ru-RU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119336" y="3717032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GNB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95550" y="4061400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GNB.predict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191344" y="4509120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GNB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.predict_proba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57E946-8164-4C6F-95D6-E6F987E520B5}"/>
              </a:ext>
            </a:extLst>
          </p:cNvPr>
          <p:cNvSpPr/>
          <p:nvPr/>
        </p:nvSpPr>
        <p:spPr>
          <a:xfrm>
            <a:off x="119336" y="1628800"/>
            <a:ext cx="8997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CategoricalNB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GaussianNB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BernoulliNB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51DD821-F32F-4FE9-A55D-6999D3D0306E}"/>
              </a:ext>
            </a:extLst>
          </p:cNvPr>
          <p:cNvSpPr/>
          <p:nvPr/>
        </p:nvSpPr>
        <p:spPr>
          <a:xfrm>
            <a:off x="119336" y="5085184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CNB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CategoricalNB()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556E8EB-8A42-4DAB-A0D7-1B5FCFC3F2DB}"/>
              </a:ext>
            </a:extLst>
          </p:cNvPr>
          <p:cNvSpPr/>
          <p:nvPr/>
        </p:nvSpPr>
        <p:spPr>
          <a:xfrm>
            <a:off x="1415480" y="5579881"/>
            <a:ext cx="1120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CategoricalNB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(alpha=1.0,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class_prior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=None,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fit_prior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=True)</a:t>
            </a:r>
            <a:endParaRPr lang="ru-RU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487488" y="884453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92CF95-5F06-4D2E-AE0B-114565F1B798}"/>
              </a:ext>
            </a:extLst>
          </p:cNvPr>
          <p:cNvSpPr/>
          <p:nvPr/>
        </p:nvSpPr>
        <p:spPr>
          <a:xfrm>
            <a:off x="82824" y="1546500"/>
            <a:ext cx="117882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Быстро и легко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работает со многими классами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работает с числовыми и категориальными данными*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отдельно, но не суть)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независимости данных / нормального распределения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Прогнозирование в реальном времени, анализ текста (спам, тон)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Сами итоговые рейтинги сложно объяснить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все объясняется частотой</a:t>
            </a:r>
          </a:p>
        </p:txBody>
      </p:sp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03744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485410" y="1505264"/>
            <a:ext cx="2771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Общая идея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9F95972-D62F-4A09-8A4C-5E3502FC7803}"/>
              </a:ext>
            </a:extLst>
          </p:cNvPr>
          <p:cNvSpPr/>
          <p:nvPr/>
        </p:nvSpPr>
        <p:spPr>
          <a:xfrm rot="8651905">
            <a:off x="2836251" y="33772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81C1D84-2BAC-4018-8A2D-03B168380F64}"/>
              </a:ext>
            </a:extLst>
          </p:cNvPr>
          <p:cNvSpPr/>
          <p:nvPr/>
        </p:nvSpPr>
        <p:spPr>
          <a:xfrm rot="8651905">
            <a:off x="2988651" y="35296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4BA636C-C303-4C13-9586-68BCDA3609EB}"/>
              </a:ext>
            </a:extLst>
          </p:cNvPr>
          <p:cNvSpPr/>
          <p:nvPr/>
        </p:nvSpPr>
        <p:spPr>
          <a:xfrm rot="8651905">
            <a:off x="3141051" y="36820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EEDCFC1-F38A-4641-94F5-62F5815F86FE}"/>
              </a:ext>
            </a:extLst>
          </p:cNvPr>
          <p:cNvSpPr/>
          <p:nvPr/>
        </p:nvSpPr>
        <p:spPr>
          <a:xfrm rot="8651905">
            <a:off x="3293451" y="38344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811EE9F-242B-4164-9A18-FED5B09EA49E}"/>
              </a:ext>
            </a:extLst>
          </p:cNvPr>
          <p:cNvSpPr/>
          <p:nvPr/>
        </p:nvSpPr>
        <p:spPr>
          <a:xfrm rot="8651905">
            <a:off x="3445851" y="39868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3A1C9F8-06CB-4107-8423-560664BA1A48}"/>
              </a:ext>
            </a:extLst>
          </p:cNvPr>
          <p:cNvSpPr/>
          <p:nvPr/>
        </p:nvSpPr>
        <p:spPr>
          <a:xfrm rot="8651905">
            <a:off x="3598251" y="41392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4C2E1E23-6D3D-410C-A4CF-854A39344E47}"/>
              </a:ext>
            </a:extLst>
          </p:cNvPr>
          <p:cNvSpPr/>
          <p:nvPr/>
        </p:nvSpPr>
        <p:spPr>
          <a:xfrm rot="8651905">
            <a:off x="3750651" y="42916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8CAC2C4-E48A-4589-986D-B6296AA18664}"/>
              </a:ext>
            </a:extLst>
          </p:cNvPr>
          <p:cNvSpPr/>
          <p:nvPr/>
        </p:nvSpPr>
        <p:spPr>
          <a:xfrm rot="8651905">
            <a:off x="3264228" y="34453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D804A0E-19D4-48AD-BADB-A558ABE7174E}"/>
              </a:ext>
            </a:extLst>
          </p:cNvPr>
          <p:cNvSpPr/>
          <p:nvPr/>
        </p:nvSpPr>
        <p:spPr>
          <a:xfrm rot="8651905">
            <a:off x="3416628" y="35977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A2A8A3B5-A8A3-4FF8-BAC6-F2B4A7259E6C}"/>
              </a:ext>
            </a:extLst>
          </p:cNvPr>
          <p:cNvSpPr/>
          <p:nvPr/>
        </p:nvSpPr>
        <p:spPr>
          <a:xfrm rot="8651905">
            <a:off x="3569028" y="37501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7F6D9BB4-A439-4471-834C-C112E676B988}"/>
              </a:ext>
            </a:extLst>
          </p:cNvPr>
          <p:cNvSpPr/>
          <p:nvPr/>
        </p:nvSpPr>
        <p:spPr>
          <a:xfrm rot="8651905">
            <a:off x="3721428" y="39025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768AE10-1F31-4DCC-ADFA-D4A4EA30C583}"/>
              </a:ext>
            </a:extLst>
          </p:cNvPr>
          <p:cNvSpPr/>
          <p:nvPr/>
        </p:nvSpPr>
        <p:spPr>
          <a:xfrm rot="8651905">
            <a:off x="2808651" y="36761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1C2A7-EA91-40ED-B8B9-76020C7D4739}"/>
              </a:ext>
            </a:extLst>
          </p:cNvPr>
          <p:cNvSpPr/>
          <p:nvPr/>
        </p:nvSpPr>
        <p:spPr>
          <a:xfrm rot="8651905">
            <a:off x="2961051" y="38285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DFE17740-6C01-4006-89CD-FAA435A80DF6}"/>
              </a:ext>
            </a:extLst>
          </p:cNvPr>
          <p:cNvSpPr/>
          <p:nvPr/>
        </p:nvSpPr>
        <p:spPr>
          <a:xfrm rot="8651905">
            <a:off x="3113451" y="39809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AD10E18-AC08-4823-81F3-3937EEB28458}"/>
              </a:ext>
            </a:extLst>
          </p:cNvPr>
          <p:cNvSpPr/>
          <p:nvPr/>
        </p:nvSpPr>
        <p:spPr>
          <a:xfrm rot="8651905">
            <a:off x="3265851" y="41333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779721D-37C8-4905-98E4-843A2178E1EC}"/>
              </a:ext>
            </a:extLst>
          </p:cNvPr>
          <p:cNvSpPr/>
          <p:nvPr/>
        </p:nvSpPr>
        <p:spPr>
          <a:xfrm rot="8651905">
            <a:off x="2836251" y="40260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FF94B25-EB2E-460C-BEBC-C652DD2AD677}"/>
              </a:ext>
            </a:extLst>
          </p:cNvPr>
          <p:cNvSpPr/>
          <p:nvPr/>
        </p:nvSpPr>
        <p:spPr>
          <a:xfrm rot="8651905">
            <a:off x="2988651" y="41784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3D0E387-134F-48C4-9F88-76A2D697387A}"/>
              </a:ext>
            </a:extLst>
          </p:cNvPr>
          <p:cNvSpPr/>
          <p:nvPr/>
        </p:nvSpPr>
        <p:spPr>
          <a:xfrm rot="8651905">
            <a:off x="3618729" y="34621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A501DBD-6848-438D-A7CF-75B9D8DAF305}"/>
              </a:ext>
            </a:extLst>
          </p:cNvPr>
          <p:cNvSpPr/>
          <p:nvPr/>
        </p:nvSpPr>
        <p:spPr>
          <a:xfrm rot="8651905">
            <a:off x="3771129" y="36145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794BE69-68C0-4D37-AC6A-5E85077BC9E8}"/>
              </a:ext>
            </a:extLst>
          </p:cNvPr>
          <p:cNvSpPr/>
          <p:nvPr/>
        </p:nvSpPr>
        <p:spPr>
          <a:xfrm rot="7691066" flipH="1">
            <a:off x="4019318" y="26690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BA17581-62AD-427D-80FB-5DDD7C720290}"/>
              </a:ext>
            </a:extLst>
          </p:cNvPr>
          <p:cNvSpPr/>
          <p:nvPr/>
        </p:nvSpPr>
        <p:spPr>
          <a:xfrm rot="7691066" flipH="1">
            <a:off x="4171718" y="28214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B98FCF47-14DA-4C72-B369-2C6BC01D81FC}"/>
              </a:ext>
            </a:extLst>
          </p:cNvPr>
          <p:cNvSpPr/>
          <p:nvPr/>
        </p:nvSpPr>
        <p:spPr>
          <a:xfrm rot="7691066" flipH="1">
            <a:off x="4324118" y="29738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297D3D8F-85AF-4ADA-AB93-270D50FA037C}"/>
              </a:ext>
            </a:extLst>
          </p:cNvPr>
          <p:cNvSpPr/>
          <p:nvPr/>
        </p:nvSpPr>
        <p:spPr>
          <a:xfrm rot="7691066" flipH="1">
            <a:off x="4476518" y="31262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60CC2C19-8DC9-4DA3-9C33-C8D1A4B49B8A}"/>
              </a:ext>
            </a:extLst>
          </p:cNvPr>
          <p:cNvSpPr/>
          <p:nvPr/>
        </p:nvSpPr>
        <p:spPr>
          <a:xfrm rot="7691066" flipH="1">
            <a:off x="4628918" y="32786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46CD60-BE5F-4D65-9245-B4A9B1C8F63C}"/>
              </a:ext>
            </a:extLst>
          </p:cNvPr>
          <p:cNvSpPr/>
          <p:nvPr/>
        </p:nvSpPr>
        <p:spPr>
          <a:xfrm rot="7691066" flipH="1">
            <a:off x="4880181" y="344549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6430C11C-AB23-402E-9572-D3054E0F26BA}"/>
              </a:ext>
            </a:extLst>
          </p:cNvPr>
          <p:cNvSpPr/>
          <p:nvPr/>
        </p:nvSpPr>
        <p:spPr>
          <a:xfrm rot="7691066" flipH="1">
            <a:off x="5032582" y="361718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E84C4E5-FE81-47D4-8540-649512F746DE}"/>
              </a:ext>
            </a:extLst>
          </p:cNvPr>
          <p:cNvSpPr/>
          <p:nvPr/>
        </p:nvSpPr>
        <p:spPr>
          <a:xfrm rot="7691066" flipH="1">
            <a:off x="4447295" y="27371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7C446088-BAF7-4798-A01E-5EFED87528C3}"/>
              </a:ext>
            </a:extLst>
          </p:cNvPr>
          <p:cNvSpPr/>
          <p:nvPr/>
        </p:nvSpPr>
        <p:spPr>
          <a:xfrm rot="7691066" flipH="1">
            <a:off x="4599695" y="28895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3A0F392E-6368-450D-938A-9A47CA92ED8D}"/>
              </a:ext>
            </a:extLst>
          </p:cNvPr>
          <p:cNvSpPr/>
          <p:nvPr/>
        </p:nvSpPr>
        <p:spPr>
          <a:xfrm rot="7691066" flipH="1">
            <a:off x="4752095" y="30419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0BEF20C-72A8-4EAD-9BEA-9295A1A902ED}"/>
              </a:ext>
            </a:extLst>
          </p:cNvPr>
          <p:cNvSpPr/>
          <p:nvPr/>
        </p:nvSpPr>
        <p:spPr>
          <a:xfrm rot="7691066" flipH="1">
            <a:off x="4904495" y="312032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1DAD9113-2807-4179-A015-E266D0A51AA8}"/>
              </a:ext>
            </a:extLst>
          </p:cNvPr>
          <p:cNvSpPr/>
          <p:nvPr/>
        </p:nvSpPr>
        <p:spPr>
          <a:xfrm rot="7691066" flipH="1">
            <a:off x="3991718" y="29679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EDA0F03-5046-4388-BFF2-CD3C94061B42}"/>
              </a:ext>
            </a:extLst>
          </p:cNvPr>
          <p:cNvSpPr/>
          <p:nvPr/>
        </p:nvSpPr>
        <p:spPr>
          <a:xfrm rot="7691066" flipH="1">
            <a:off x="4144118" y="31203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07F92DC-9A6E-47C4-9F1F-7B7B7A903E2D}"/>
              </a:ext>
            </a:extLst>
          </p:cNvPr>
          <p:cNvSpPr/>
          <p:nvPr/>
        </p:nvSpPr>
        <p:spPr>
          <a:xfrm rot="7691066" flipH="1">
            <a:off x="4296518" y="32727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E975539D-62BC-4846-B25A-B5043169920E}"/>
              </a:ext>
            </a:extLst>
          </p:cNvPr>
          <p:cNvSpPr/>
          <p:nvPr/>
        </p:nvSpPr>
        <p:spPr>
          <a:xfrm rot="7691066" flipH="1">
            <a:off x="4581789" y="34883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C3EA0B30-B0AE-451A-B36D-F38253484599}"/>
              </a:ext>
            </a:extLst>
          </p:cNvPr>
          <p:cNvSpPr/>
          <p:nvPr/>
        </p:nvSpPr>
        <p:spPr>
          <a:xfrm rot="7691066" flipH="1">
            <a:off x="4065733" y="334482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41FD797A-D3FB-41F0-9ECF-212B68F1CDAE}"/>
              </a:ext>
            </a:extLst>
          </p:cNvPr>
          <p:cNvSpPr/>
          <p:nvPr/>
        </p:nvSpPr>
        <p:spPr>
          <a:xfrm rot="7691066" flipH="1">
            <a:off x="4323760" y="35276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D7719FD-C648-4972-B170-503EF7A8D0CC}"/>
              </a:ext>
            </a:extLst>
          </p:cNvPr>
          <p:cNvSpPr/>
          <p:nvPr/>
        </p:nvSpPr>
        <p:spPr>
          <a:xfrm rot="7691066" flipH="1">
            <a:off x="4801796" y="275390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8E24B24F-6F45-45CE-B58C-3E940B0C4087}"/>
              </a:ext>
            </a:extLst>
          </p:cNvPr>
          <p:cNvSpPr/>
          <p:nvPr/>
        </p:nvSpPr>
        <p:spPr>
          <a:xfrm rot="7691066" flipH="1">
            <a:off x="4954196" y="283228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AE45D59-6FC8-4B07-9087-DC8A3BD5D6E5}"/>
              </a:ext>
            </a:extLst>
          </p:cNvPr>
          <p:cNvCxnSpPr/>
          <p:nvPr/>
        </p:nvCxnSpPr>
        <p:spPr>
          <a:xfrm>
            <a:off x="2245541" y="2600845"/>
            <a:ext cx="3600400" cy="1966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38451F-575F-40E7-ABA2-5488161862C1}"/>
              </a:ext>
            </a:extLst>
          </p:cNvPr>
          <p:cNvCxnSpPr>
            <a:cxnSpLocks/>
          </p:cNvCxnSpPr>
          <p:nvPr/>
        </p:nvCxnSpPr>
        <p:spPr>
          <a:xfrm>
            <a:off x="2181919" y="3538101"/>
            <a:ext cx="3952056" cy="3322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2751108D-A0E8-4CBA-9C34-E6A79B3D1041}"/>
              </a:ext>
            </a:extLst>
          </p:cNvPr>
          <p:cNvCxnSpPr>
            <a:cxnSpLocks/>
          </p:cNvCxnSpPr>
          <p:nvPr/>
        </p:nvCxnSpPr>
        <p:spPr>
          <a:xfrm flipV="1">
            <a:off x="2212657" y="3271351"/>
            <a:ext cx="4103255" cy="7596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3A92E10-27A5-4C35-BADB-5452FC168FEA}"/>
              </a:ext>
            </a:extLst>
          </p:cNvPr>
          <p:cNvCxnSpPr>
            <a:cxnSpLocks/>
          </p:cNvCxnSpPr>
          <p:nvPr/>
        </p:nvCxnSpPr>
        <p:spPr>
          <a:xfrm>
            <a:off x="3195873" y="2445851"/>
            <a:ext cx="1727721" cy="23568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F7845DAE-413E-43C2-A76D-091A1A783515}"/>
              </a:ext>
            </a:extLst>
          </p:cNvPr>
          <p:cNvSpPr/>
          <p:nvPr/>
        </p:nvSpPr>
        <p:spPr>
          <a:xfrm>
            <a:off x="8307850" y="27485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4B7C9B34-007B-4DB7-883E-CE8CA3F540D8}"/>
              </a:ext>
            </a:extLst>
          </p:cNvPr>
          <p:cNvSpPr/>
          <p:nvPr/>
        </p:nvSpPr>
        <p:spPr>
          <a:xfrm>
            <a:off x="8460250" y="29009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934DC268-E009-4EF1-8E5A-64601BEBDB96}"/>
              </a:ext>
            </a:extLst>
          </p:cNvPr>
          <p:cNvSpPr/>
          <p:nvPr/>
        </p:nvSpPr>
        <p:spPr>
          <a:xfrm>
            <a:off x="8612650" y="30533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698EA324-9A89-4ADA-9306-ECF6282189A9}"/>
              </a:ext>
            </a:extLst>
          </p:cNvPr>
          <p:cNvSpPr/>
          <p:nvPr/>
        </p:nvSpPr>
        <p:spPr>
          <a:xfrm>
            <a:off x="8848434" y="308227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35F00A1C-87DD-4D4A-A407-4C80A4FC4005}"/>
              </a:ext>
            </a:extLst>
          </p:cNvPr>
          <p:cNvSpPr/>
          <p:nvPr/>
        </p:nvSpPr>
        <p:spPr>
          <a:xfrm>
            <a:off x="8954133" y="31683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52C9C00C-D1FE-4C95-B5C4-9FDE94BBAD6D}"/>
              </a:ext>
            </a:extLst>
          </p:cNvPr>
          <p:cNvSpPr/>
          <p:nvPr/>
        </p:nvSpPr>
        <p:spPr>
          <a:xfrm>
            <a:off x="9004215" y="322700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16AE1924-0A98-4BD8-9865-9AEEA74AEDE3}"/>
              </a:ext>
            </a:extLst>
          </p:cNvPr>
          <p:cNvSpPr/>
          <p:nvPr/>
        </p:nvSpPr>
        <p:spPr>
          <a:xfrm>
            <a:off x="9337560" y="335810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96916768-BE1A-4AD0-A5B8-7A852AA9000B}"/>
              </a:ext>
            </a:extLst>
          </p:cNvPr>
          <p:cNvSpPr/>
          <p:nvPr/>
        </p:nvSpPr>
        <p:spPr>
          <a:xfrm>
            <a:off x="8667140" y="29827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EAB7C7B-B8FD-4F38-A46E-FD38CE169513}"/>
              </a:ext>
            </a:extLst>
          </p:cNvPr>
          <p:cNvSpPr/>
          <p:nvPr/>
        </p:nvSpPr>
        <p:spPr>
          <a:xfrm>
            <a:off x="8796341" y="30454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260E5BD-C094-49D6-8DC3-E36A44E0B944}"/>
              </a:ext>
            </a:extLst>
          </p:cNvPr>
          <p:cNvSpPr/>
          <p:nvPr/>
        </p:nvSpPr>
        <p:spPr>
          <a:xfrm>
            <a:off x="9040627" y="31213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3FACDC1-BFFE-43D0-9427-65EDF6F566DD}"/>
              </a:ext>
            </a:extLst>
          </p:cNvPr>
          <p:cNvSpPr/>
          <p:nvPr/>
        </p:nvSpPr>
        <p:spPr>
          <a:xfrm>
            <a:off x="9193027" y="32737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6F97B27-DB70-41FF-B0F8-794DEE7B6E72}"/>
              </a:ext>
            </a:extLst>
          </p:cNvPr>
          <p:cNvSpPr/>
          <p:nvPr/>
        </p:nvSpPr>
        <p:spPr>
          <a:xfrm>
            <a:off x="8395672" y="28479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8F5A0883-3002-4DAB-AF93-D4D8C5EDBD80}"/>
              </a:ext>
            </a:extLst>
          </p:cNvPr>
          <p:cNvSpPr/>
          <p:nvPr/>
        </p:nvSpPr>
        <p:spPr>
          <a:xfrm>
            <a:off x="8477916" y="290743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E5E1281B-C7EA-4F36-821E-6E834094A942}"/>
              </a:ext>
            </a:extLst>
          </p:cNvPr>
          <p:cNvSpPr/>
          <p:nvPr/>
        </p:nvSpPr>
        <p:spPr>
          <a:xfrm>
            <a:off x="8677410" y="30243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78841F4C-72FB-4867-A5A2-0191650CB45E}"/>
              </a:ext>
            </a:extLst>
          </p:cNvPr>
          <p:cNvSpPr/>
          <p:nvPr/>
        </p:nvSpPr>
        <p:spPr>
          <a:xfrm>
            <a:off x="8729473" y="3069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370CCDB4-E34F-400C-AF6A-80E0E96EA093}"/>
              </a:ext>
            </a:extLst>
          </p:cNvPr>
          <p:cNvSpPr/>
          <p:nvPr/>
        </p:nvSpPr>
        <p:spPr>
          <a:xfrm>
            <a:off x="8567916" y="29343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DA0F83E-3C0D-45AF-8703-BEAB5EF3A9AC}"/>
              </a:ext>
            </a:extLst>
          </p:cNvPr>
          <p:cNvSpPr/>
          <p:nvPr/>
        </p:nvSpPr>
        <p:spPr>
          <a:xfrm>
            <a:off x="8806611" y="305925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BA535725-401F-4321-B743-05393EB73C0A}"/>
              </a:ext>
            </a:extLst>
          </p:cNvPr>
          <p:cNvSpPr/>
          <p:nvPr/>
        </p:nvSpPr>
        <p:spPr>
          <a:xfrm>
            <a:off x="8909066" y="313700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B48BAB15-CA95-4220-83B2-F970604D8C9E}"/>
              </a:ext>
            </a:extLst>
          </p:cNvPr>
          <p:cNvSpPr/>
          <p:nvPr/>
        </p:nvSpPr>
        <p:spPr>
          <a:xfrm>
            <a:off x="9124273" y="32365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77E367AB-6CF5-4518-94C2-21E780179823}"/>
              </a:ext>
            </a:extLst>
          </p:cNvPr>
          <p:cNvSpPr/>
          <p:nvPr/>
        </p:nvSpPr>
        <p:spPr>
          <a:xfrm rot="7691066" flipH="1">
            <a:off x="9727477" y="354191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73E9EC5F-D796-438A-8ADD-90EB3585F7C7}"/>
              </a:ext>
            </a:extLst>
          </p:cNvPr>
          <p:cNvSpPr/>
          <p:nvPr/>
        </p:nvSpPr>
        <p:spPr>
          <a:xfrm rot="7691066" flipH="1">
            <a:off x="9963659" y="367994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B8790087-EC31-4F69-8396-48206614710D}"/>
              </a:ext>
            </a:extLst>
          </p:cNvPr>
          <p:cNvSpPr/>
          <p:nvPr/>
        </p:nvSpPr>
        <p:spPr>
          <a:xfrm rot="7691066" flipH="1">
            <a:off x="10147571" y="38330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AD61F04F-3CEA-49B2-9039-C9949DD26565}"/>
              </a:ext>
            </a:extLst>
          </p:cNvPr>
          <p:cNvSpPr/>
          <p:nvPr/>
        </p:nvSpPr>
        <p:spPr>
          <a:xfrm rot="7691066" flipH="1">
            <a:off x="10299862" y="389906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706F843C-9500-443D-A90B-847239279A06}"/>
              </a:ext>
            </a:extLst>
          </p:cNvPr>
          <p:cNvSpPr/>
          <p:nvPr/>
        </p:nvSpPr>
        <p:spPr>
          <a:xfrm rot="7691066" flipH="1">
            <a:off x="10574103" y="392374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3FA898D-2760-45B1-94D9-AE4D7EB3BB59}"/>
              </a:ext>
            </a:extLst>
          </p:cNvPr>
          <p:cNvSpPr/>
          <p:nvPr/>
        </p:nvSpPr>
        <p:spPr>
          <a:xfrm rot="7691066" flipH="1">
            <a:off x="10825366" y="409055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9F3CA0AF-72EC-48CF-B810-E931046A51EE}"/>
              </a:ext>
            </a:extLst>
          </p:cNvPr>
          <p:cNvSpPr/>
          <p:nvPr/>
        </p:nvSpPr>
        <p:spPr>
          <a:xfrm rot="7691066" flipH="1">
            <a:off x="10977767" y="42622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70820ACF-A7D4-4224-923C-0C26D6FEE453}"/>
              </a:ext>
            </a:extLst>
          </p:cNvPr>
          <p:cNvSpPr/>
          <p:nvPr/>
        </p:nvSpPr>
        <p:spPr>
          <a:xfrm rot="7691066" flipH="1">
            <a:off x="10063282" y="37642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6B29DD6D-F6DE-40C3-BA4C-2A3FCC160134}"/>
              </a:ext>
            </a:extLst>
          </p:cNvPr>
          <p:cNvSpPr/>
          <p:nvPr/>
        </p:nvSpPr>
        <p:spPr>
          <a:xfrm rot="7691066" flipH="1">
            <a:off x="10392211" y="395939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34504575-1462-4A17-9AF8-55C1780F6B08}"/>
              </a:ext>
            </a:extLst>
          </p:cNvPr>
          <p:cNvSpPr/>
          <p:nvPr/>
        </p:nvSpPr>
        <p:spPr>
          <a:xfrm rot="7691066" flipH="1">
            <a:off x="10629225" y="40645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7C935789-EB7D-4CAD-ACF8-4492F109CB47}"/>
              </a:ext>
            </a:extLst>
          </p:cNvPr>
          <p:cNvSpPr/>
          <p:nvPr/>
        </p:nvSpPr>
        <p:spPr>
          <a:xfrm rot="7691066" flipH="1">
            <a:off x="10673658" y="407614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1AB05DB6-29A8-49FA-B826-8EB44F4A9742}"/>
              </a:ext>
            </a:extLst>
          </p:cNvPr>
          <p:cNvSpPr/>
          <p:nvPr/>
        </p:nvSpPr>
        <p:spPr>
          <a:xfrm rot="7691066" flipH="1">
            <a:off x="9936903" y="36130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A9AB89A-489F-4E3E-B61C-0AC704ECC1CF}"/>
              </a:ext>
            </a:extLst>
          </p:cNvPr>
          <p:cNvSpPr/>
          <p:nvPr/>
        </p:nvSpPr>
        <p:spPr>
          <a:xfrm rot="7691066" flipH="1">
            <a:off x="10089303" y="37654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BD8839B3-A834-4ED5-A4A4-4F9ED381CE56}"/>
              </a:ext>
            </a:extLst>
          </p:cNvPr>
          <p:cNvSpPr/>
          <p:nvPr/>
        </p:nvSpPr>
        <p:spPr>
          <a:xfrm rot="7691066" flipH="1">
            <a:off x="10241703" y="39178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1B63E678-5C18-4065-A0D9-B8E23A95A8F1}"/>
              </a:ext>
            </a:extLst>
          </p:cNvPr>
          <p:cNvSpPr/>
          <p:nvPr/>
        </p:nvSpPr>
        <p:spPr>
          <a:xfrm rot="7691066" flipH="1">
            <a:off x="10572607" y="402774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4DAE242D-6808-4848-89F0-BAE93762E93C}"/>
              </a:ext>
            </a:extLst>
          </p:cNvPr>
          <p:cNvSpPr/>
          <p:nvPr/>
        </p:nvSpPr>
        <p:spPr>
          <a:xfrm rot="7691066" flipH="1">
            <a:off x="10132323" y="379900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88EB14B4-AF50-47B5-8958-4108A9578807}"/>
              </a:ext>
            </a:extLst>
          </p:cNvPr>
          <p:cNvSpPr/>
          <p:nvPr/>
        </p:nvSpPr>
        <p:spPr>
          <a:xfrm rot="7691066" flipH="1">
            <a:off x="10398886" y="39526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856F7D8F-190F-41AF-AA04-E12C6F3EF62C}"/>
              </a:ext>
            </a:extLst>
          </p:cNvPr>
          <p:cNvSpPr/>
          <p:nvPr/>
        </p:nvSpPr>
        <p:spPr>
          <a:xfrm rot="7691066" flipH="1">
            <a:off x="10502845" y="397721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03852564-E8AF-4290-8D49-B82CD16B46E6}"/>
              </a:ext>
            </a:extLst>
          </p:cNvPr>
          <p:cNvSpPr/>
          <p:nvPr/>
        </p:nvSpPr>
        <p:spPr>
          <a:xfrm rot="7691066" flipH="1">
            <a:off x="10657308" y="4097734"/>
            <a:ext cx="221731" cy="214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F9885E65-33D7-4C13-A08D-5BC433699AE4}"/>
              </a:ext>
            </a:extLst>
          </p:cNvPr>
          <p:cNvCxnSpPr/>
          <p:nvPr/>
        </p:nvCxnSpPr>
        <p:spPr>
          <a:xfrm>
            <a:off x="7859294" y="2554729"/>
            <a:ext cx="3600400" cy="1966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AEB8C543-405F-4F18-98B2-23F783CD457B}"/>
              </a:ext>
            </a:extLst>
          </p:cNvPr>
          <p:cNvCxnSpPr>
            <a:cxnSpLocks/>
          </p:cNvCxnSpPr>
          <p:nvPr/>
        </p:nvCxnSpPr>
        <p:spPr>
          <a:xfrm flipV="1">
            <a:off x="1724481" y="5760077"/>
            <a:ext cx="4106716" cy="574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Овал 107">
            <a:extLst>
              <a:ext uri="{FF2B5EF4-FFF2-40B4-BE49-F238E27FC236}">
                <a16:creationId xmlns:a16="http://schemas.microsoft.com/office/drawing/2014/main" id="{7E7D9071-DA47-4639-8895-562BECE7D1A9}"/>
              </a:ext>
            </a:extLst>
          </p:cNvPr>
          <p:cNvSpPr/>
          <p:nvPr/>
        </p:nvSpPr>
        <p:spPr>
          <a:xfrm>
            <a:off x="2025897" y="571842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E97C017-CF00-40DA-854C-27398B4C2BA6}"/>
              </a:ext>
            </a:extLst>
          </p:cNvPr>
          <p:cNvSpPr/>
          <p:nvPr/>
        </p:nvSpPr>
        <p:spPr>
          <a:xfrm>
            <a:off x="2240697" y="571842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D4553DFD-F008-4E37-AB2F-A7BDF81A7EF3}"/>
              </a:ext>
            </a:extLst>
          </p:cNvPr>
          <p:cNvSpPr/>
          <p:nvPr/>
        </p:nvSpPr>
        <p:spPr>
          <a:xfrm>
            <a:off x="2430303" y="571144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E9805B81-C770-4320-8006-13E6CC2B8C2C}"/>
              </a:ext>
            </a:extLst>
          </p:cNvPr>
          <p:cNvSpPr/>
          <p:nvPr/>
        </p:nvSpPr>
        <p:spPr>
          <a:xfrm>
            <a:off x="2645103" y="571144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9EDCCDA3-5200-45D8-8987-A69A3EC8FD13}"/>
              </a:ext>
            </a:extLst>
          </p:cNvPr>
          <p:cNvSpPr/>
          <p:nvPr/>
        </p:nvSpPr>
        <p:spPr>
          <a:xfrm>
            <a:off x="3054777" y="57275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B9DEEB2B-8848-42FF-86FA-925C7AA57CC4}"/>
              </a:ext>
            </a:extLst>
          </p:cNvPr>
          <p:cNvSpPr/>
          <p:nvPr/>
        </p:nvSpPr>
        <p:spPr>
          <a:xfrm>
            <a:off x="2856063" y="56988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84FC4D80-3D6E-4AFB-A9A5-5D90A7263ED2}"/>
              </a:ext>
            </a:extLst>
          </p:cNvPr>
          <p:cNvSpPr/>
          <p:nvPr/>
        </p:nvSpPr>
        <p:spPr>
          <a:xfrm>
            <a:off x="3348883" y="56988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A3E5658C-8344-4A54-B6EC-80046C6AECC2}"/>
              </a:ext>
            </a:extLst>
          </p:cNvPr>
          <p:cNvSpPr/>
          <p:nvPr/>
        </p:nvSpPr>
        <p:spPr>
          <a:xfrm rot="7691066" flipH="1">
            <a:off x="3814219" y="571144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68FA4E0A-F3A6-482A-A227-46BC93E43D82}"/>
              </a:ext>
            </a:extLst>
          </p:cNvPr>
          <p:cNvSpPr/>
          <p:nvPr/>
        </p:nvSpPr>
        <p:spPr>
          <a:xfrm rot="7691066" flipH="1">
            <a:off x="4073187" y="570570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B11A411C-D43F-4E8C-82ED-DB170520F437}"/>
              </a:ext>
            </a:extLst>
          </p:cNvPr>
          <p:cNvSpPr/>
          <p:nvPr/>
        </p:nvSpPr>
        <p:spPr>
          <a:xfrm rot="7691066" flipH="1">
            <a:off x="4417278" y="569880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62E53A18-540E-49A4-AFE7-FCE01A5014FF}"/>
              </a:ext>
            </a:extLst>
          </p:cNvPr>
          <p:cNvSpPr/>
          <p:nvPr/>
        </p:nvSpPr>
        <p:spPr>
          <a:xfrm rot="7691066" flipH="1">
            <a:off x="4791778" y="568653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EBC9AFFC-7195-4C42-90E5-5EB21C64062B}"/>
              </a:ext>
            </a:extLst>
          </p:cNvPr>
          <p:cNvSpPr/>
          <p:nvPr/>
        </p:nvSpPr>
        <p:spPr>
          <a:xfrm rot="7691066" flipH="1">
            <a:off x="5183952" y="568204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2B394CC2-2360-42B3-8861-842584CB7AC6}"/>
              </a:ext>
            </a:extLst>
          </p:cNvPr>
          <p:cNvSpPr/>
          <p:nvPr/>
        </p:nvSpPr>
        <p:spPr>
          <a:xfrm>
            <a:off x="2671649" y="5491374"/>
            <a:ext cx="65760" cy="56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328A651D-1065-4636-B176-4D706052677A}"/>
              </a:ext>
            </a:extLst>
          </p:cNvPr>
          <p:cNvSpPr/>
          <p:nvPr/>
        </p:nvSpPr>
        <p:spPr>
          <a:xfrm>
            <a:off x="4646672" y="5471729"/>
            <a:ext cx="65760" cy="566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2" name="Правая фигурная скобка 121">
            <a:extLst>
              <a:ext uri="{FF2B5EF4-FFF2-40B4-BE49-F238E27FC236}">
                <a16:creationId xmlns:a16="http://schemas.microsoft.com/office/drawing/2014/main" id="{9E2705CD-8509-417B-98B9-66999EF8EA08}"/>
              </a:ext>
            </a:extLst>
          </p:cNvPr>
          <p:cNvSpPr/>
          <p:nvPr/>
        </p:nvSpPr>
        <p:spPr>
          <a:xfrm rot="5400000">
            <a:off x="2619712" y="5382677"/>
            <a:ext cx="265189" cy="136121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авая фигурная скобка 122">
            <a:extLst>
              <a:ext uri="{FF2B5EF4-FFF2-40B4-BE49-F238E27FC236}">
                <a16:creationId xmlns:a16="http://schemas.microsoft.com/office/drawing/2014/main" id="{34EEF55A-8A6D-4EA6-9E50-BC84D80C6711}"/>
              </a:ext>
            </a:extLst>
          </p:cNvPr>
          <p:cNvSpPr/>
          <p:nvPr/>
        </p:nvSpPr>
        <p:spPr>
          <a:xfrm rot="5400000">
            <a:off x="4448157" y="5231346"/>
            <a:ext cx="265189" cy="1618689"/>
          </a:xfrm>
          <a:prstGeom prst="rightBrac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600">
              <a:solidFill>
                <a:schemeClr val="lt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4D2ADC5-27ED-4178-9840-8F15C26F4DC3}"/>
              </a:ext>
            </a:extLst>
          </p:cNvPr>
          <p:cNvSpPr txBox="1"/>
          <p:nvPr/>
        </p:nvSpPr>
        <p:spPr>
          <a:xfrm>
            <a:off x="2529435" y="4802105"/>
            <a:ext cx="32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μ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3FAA010-FBC1-43C0-B1A4-EEB452E14CF8}"/>
              </a:ext>
            </a:extLst>
          </p:cNvPr>
          <p:cNvSpPr txBox="1"/>
          <p:nvPr/>
        </p:nvSpPr>
        <p:spPr>
          <a:xfrm>
            <a:off x="4485410" y="4847819"/>
            <a:ext cx="32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μ</a:t>
            </a:r>
            <a:endParaRPr lang="ru-RU" sz="32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755CD41-1AF1-4222-B08C-35EA2DA2CDB7}"/>
              </a:ext>
            </a:extLst>
          </p:cNvPr>
          <p:cNvSpPr txBox="1"/>
          <p:nvPr/>
        </p:nvSpPr>
        <p:spPr>
          <a:xfrm>
            <a:off x="2540566" y="6086535"/>
            <a:ext cx="5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2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ru-RU" sz="3200" baseline="300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3BC1ECB-CD1E-4EEF-B838-D8416ACC5B66}"/>
              </a:ext>
            </a:extLst>
          </p:cNvPr>
          <p:cNvSpPr txBox="1"/>
          <p:nvPr/>
        </p:nvSpPr>
        <p:spPr>
          <a:xfrm>
            <a:off x="4395015" y="6065442"/>
            <a:ext cx="5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ru-RU" sz="3200" baseline="300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6544044" y="5148730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044" y="5148730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Прямоугольник 128">
                <a:extLst>
                  <a:ext uri="{FF2B5EF4-FFF2-40B4-BE49-F238E27FC236}">
                    <a16:creationId xmlns:a16="http://schemas.microsoft.com/office/drawing/2014/main" id="{2C34C93E-A53A-4E89-888F-B76556D158DE}"/>
                  </a:ext>
                </a:extLst>
              </p:cNvPr>
              <p:cNvSpPr/>
              <p:nvPr/>
            </p:nvSpPr>
            <p:spPr>
              <a:xfrm>
                <a:off x="8971627" y="5173288"/>
                <a:ext cx="2488067" cy="1244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Много</m:t>
                          </m:r>
                        </m:num>
                        <m:den>
                          <m:r>
                            <a:rPr lang="ru-RU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  <m:r>
                            <a:rPr lang="ru-R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ало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Прямоугольник 128">
                <a:extLst>
                  <a:ext uri="{FF2B5EF4-FFF2-40B4-BE49-F238E27FC236}">
                    <a16:creationId xmlns:a16="http://schemas.microsoft.com/office/drawing/2014/main" id="{2C34C93E-A53A-4E89-888F-B76556D15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27" y="5173288"/>
                <a:ext cx="2488067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Овал 129">
            <a:extLst>
              <a:ext uri="{FF2B5EF4-FFF2-40B4-BE49-F238E27FC236}">
                <a16:creationId xmlns:a16="http://schemas.microsoft.com/office/drawing/2014/main" id="{140840B1-E37B-45CC-9324-203BB01515D2}"/>
              </a:ext>
            </a:extLst>
          </p:cNvPr>
          <p:cNvSpPr/>
          <p:nvPr/>
        </p:nvSpPr>
        <p:spPr>
          <a:xfrm rot="2820424">
            <a:off x="3885875" y="433292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E815F84-71D8-4771-865B-0F819C9C80D1}"/>
              </a:ext>
            </a:extLst>
          </p:cNvPr>
          <p:cNvSpPr/>
          <p:nvPr/>
        </p:nvSpPr>
        <p:spPr>
          <a:xfrm rot="2820424">
            <a:off x="3802589" y="364943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61B8E5F9-A642-48AF-BC78-C82A5947A0D7}"/>
              </a:ext>
            </a:extLst>
          </p:cNvPr>
          <p:cNvSpPr/>
          <p:nvPr/>
        </p:nvSpPr>
        <p:spPr>
          <a:xfrm rot="2820424">
            <a:off x="3802588" y="354860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1AA506D8-6E75-44F0-B373-BBA3B9CFFF88}"/>
              </a:ext>
            </a:extLst>
          </p:cNvPr>
          <p:cNvSpPr/>
          <p:nvPr/>
        </p:nvSpPr>
        <p:spPr>
          <a:xfrm rot="2820424">
            <a:off x="3844113" y="41066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2CEEB634-4E12-4518-8242-FCCCFC2559CE}"/>
              </a:ext>
            </a:extLst>
          </p:cNvPr>
          <p:cNvSpPr/>
          <p:nvPr/>
        </p:nvSpPr>
        <p:spPr>
          <a:xfrm rot="2820424">
            <a:off x="3850746" y="42730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8A185042-D6E9-4602-BD23-4AF00ACC24F0}"/>
              </a:ext>
            </a:extLst>
          </p:cNvPr>
          <p:cNvSpPr/>
          <p:nvPr/>
        </p:nvSpPr>
        <p:spPr>
          <a:xfrm rot="2820424">
            <a:off x="3798885" y="35510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852842FF-4C2E-4C11-A6FA-1D8C46093BFE}"/>
              </a:ext>
            </a:extLst>
          </p:cNvPr>
          <p:cNvSpPr/>
          <p:nvPr/>
        </p:nvSpPr>
        <p:spPr>
          <a:xfrm rot="2820424">
            <a:off x="3862756" y="40629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E0E393E1-6DF1-4922-A402-D34579E393AF}"/>
              </a:ext>
            </a:extLst>
          </p:cNvPr>
          <p:cNvSpPr/>
          <p:nvPr/>
        </p:nvSpPr>
        <p:spPr>
          <a:xfrm rot="7691066" flipH="1">
            <a:off x="3869735" y="33809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A5655E46-DE87-42F2-BD47-4C89A726B213}"/>
              </a:ext>
            </a:extLst>
          </p:cNvPr>
          <p:cNvSpPr/>
          <p:nvPr/>
        </p:nvSpPr>
        <p:spPr>
          <a:xfrm rot="7691066" flipH="1">
            <a:off x="3832673" y="383716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C1E4E235-1FCC-41E2-BD22-5A10CBDF455A}"/>
              </a:ext>
            </a:extLst>
          </p:cNvPr>
          <p:cNvSpPr/>
          <p:nvPr/>
        </p:nvSpPr>
        <p:spPr>
          <a:xfrm rot="7691066" flipH="1">
            <a:off x="3842881" y="291718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C41006C3-EDB5-45A3-A4F9-955894BEA1F9}"/>
              </a:ext>
            </a:extLst>
          </p:cNvPr>
          <p:cNvSpPr/>
          <p:nvPr/>
        </p:nvSpPr>
        <p:spPr>
          <a:xfrm rot="7691066" flipH="1">
            <a:off x="3799707" y="268157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5D0B8D55-F48A-45A3-AB44-2E945A65952F}"/>
              </a:ext>
            </a:extLst>
          </p:cNvPr>
          <p:cNvSpPr/>
          <p:nvPr/>
        </p:nvSpPr>
        <p:spPr>
          <a:xfrm rot="7691066" flipH="1">
            <a:off x="3857088" y="362031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79CF9F39-B303-4F2C-ACA7-1A210A0D15CD}"/>
              </a:ext>
            </a:extLst>
          </p:cNvPr>
          <p:cNvSpPr/>
          <p:nvPr/>
        </p:nvSpPr>
        <p:spPr>
          <a:xfrm rot="7691066" flipH="1">
            <a:off x="3870333" y="31582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4DF0B77F-6152-443B-99B5-3F00A5FD4C0C}"/>
              </a:ext>
            </a:extLst>
          </p:cNvPr>
          <p:cNvSpPr/>
          <p:nvPr/>
        </p:nvSpPr>
        <p:spPr>
          <a:xfrm rot="7691066" flipH="1">
            <a:off x="3822940" y="2481808"/>
            <a:ext cx="221731" cy="214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833ED722-32AF-461B-A63E-5EF5A94511B0}"/>
              </a:ext>
            </a:extLst>
          </p:cNvPr>
          <p:cNvCxnSpPr>
            <a:cxnSpLocks/>
          </p:cNvCxnSpPr>
          <p:nvPr/>
        </p:nvCxnSpPr>
        <p:spPr>
          <a:xfrm>
            <a:off x="3909264" y="2317119"/>
            <a:ext cx="66611" cy="24145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EBD2349F-24AD-4C77-8C8B-5B263DCE8AD6}"/>
              </a:ext>
            </a:extLst>
          </p:cNvPr>
          <p:cNvSpPr/>
          <p:nvPr/>
        </p:nvSpPr>
        <p:spPr>
          <a:xfrm rot="16200000">
            <a:off x="3870590" y="3894629"/>
            <a:ext cx="65760" cy="56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99682B2B-D467-4B59-9A74-57073136F8EA}"/>
              </a:ext>
            </a:extLst>
          </p:cNvPr>
          <p:cNvSpPr/>
          <p:nvPr/>
        </p:nvSpPr>
        <p:spPr>
          <a:xfrm rot="16200000">
            <a:off x="3834292" y="2653709"/>
            <a:ext cx="65760" cy="566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4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/>
      <p:bldP spid="126" grpId="0"/>
      <p:bldP spid="127" grpId="0"/>
      <p:bldP spid="128" grpId="0"/>
      <p:bldP spid="129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401919" y="1057049"/>
            <a:ext cx="5907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9382983" y="1912060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983" y="1912060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/>
              <p:nvPr/>
            </p:nvSpPr>
            <p:spPr>
              <a:xfrm>
                <a:off x="653824" y="2080365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24" y="2080365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69CF639-B65D-4E56-BFA2-AB417DA5A200}"/>
                  </a:ext>
                </a:extLst>
              </p:cNvPr>
              <p:cNvSpPr/>
              <p:nvPr/>
            </p:nvSpPr>
            <p:spPr>
              <a:xfrm>
                <a:off x="979258" y="2833997"/>
                <a:ext cx="7990649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69CF639-B65D-4E56-BFA2-AB417DA5A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58" y="2833997"/>
                <a:ext cx="7990649" cy="1268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/>
              <p:nvPr/>
            </p:nvSpPr>
            <p:spPr>
              <a:xfrm>
                <a:off x="-76196" y="4197575"/>
                <a:ext cx="1244180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3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3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3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3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6" y="4197575"/>
                <a:ext cx="1244180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/>
              <p:nvPr/>
            </p:nvSpPr>
            <p:spPr>
              <a:xfrm>
                <a:off x="3734315" y="2104078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315" y="2104078"/>
                <a:ext cx="17493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/>
              <p:nvPr/>
            </p:nvSpPr>
            <p:spPr>
              <a:xfrm>
                <a:off x="5769164" y="2075993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164" y="2075993"/>
                <a:ext cx="17056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/>
              <p:nvPr/>
            </p:nvSpPr>
            <p:spPr>
              <a:xfrm>
                <a:off x="7598703" y="2026537"/>
                <a:ext cx="16793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703" y="2026537"/>
                <a:ext cx="167936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/>
              <p:nvPr/>
            </p:nvSpPr>
            <p:spPr>
              <a:xfrm>
                <a:off x="-8899" y="4803559"/>
                <a:ext cx="61820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4803559"/>
                <a:ext cx="618201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DFBC6F-528C-4769-9778-C7FBBA544D78}"/>
              </a:ext>
            </a:extLst>
          </p:cNvPr>
          <p:cNvSpPr/>
          <p:nvPr/>
        </p:nvSpPr>
        <p:spPr>
          <a:xfrm>
            <a:off x="6451232" y="4899245"/>
            <a:ext cx="4908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межклассовая дисперсия</a:t>
            </a: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0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8" grpId="0"/>
      <p:bldP spid="147" grpId="0"/>
      <p:bldP spid="3" grpId="0"/>
      <p:bldP spid="148" grpId="0"/>
      <p:bldP spid="149" grpId="0"/>
      <p:bldP spid="150" grpId="0"/>
      <p:bldP spid="151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9697352" y="1454262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52" y="1454262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/>
              <p:nvPr/>
            </p:nvSpPr>
            <p:spPr>
              <a:xfrm>
                <a:off x="509866" y="1300953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6" y="1300953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/>
              <p:nvPr/>
            </p:nvSpPr>
            <p:spPr>
              <a:xfrm>
                <a:off x="222285" y="2155168"/>
                <a:ext cx="4077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2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5" y="2155168"/>
                <a:ext cx="40777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/>
              <p:nvPr/>
            </p:nvSpPr>
            <p:spPr>
              <a:xfrm>
                <a:off x="3748123" y="1267483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123" y="1267483"/>
                <a:ext cx="1749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/>
              <p:nvPr/>
            </p:nvSpPr>
            <p:spPr>
              <a:xfrm>
                <a:off x="5782972" y="1239398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72" y="1239398"/>
                <a:ext cx="170565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/>
              <p:nvPr/>
            </p:nvSpPr>
            <p:spPr>
              <a:xfrm>
                <a:off x="7612511" y="1189942"/>
                <a:ext cx="16793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511" y="1189942"/>
                <a:ext cx="167937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/>
              <p:nvPr/>
            </p:nvSpPr>
            <p:spPr>
              <a:xfrm>
                <a:off x="4223792" y="2161722"/>
                <a:ext cx="56303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2161722"/>
                <a:ext cx="563032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47C69743-3942-4354-958B-FF792042FC15}"/>
                  </a:ext>
                </a:extLst>
              </p:cNvPr>
              <p:cNvSpPr/>
              <p:nvPr/>
            </p:nvSpPr>
            <p:spPr>
              <a:xfrm>
                <a:off x="212472" y="2857922"/>
                <a:ext cx="11140999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l-GR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47C69743-3942-4354-958B-FF792042F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2" y="2857922"/>
                <a:ext cx="11140999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D6981CA-C44B-4CE1-89F6-1A3F511301A2}"/>
                  </a:ext>
                </a:extLst>
              </p:cNvPr>
              <p:cNvSpPr/>
              <p:nvPr/>
            </p:nvSpPr>
            <p:spPr>
              <a:xfrm>
                <a:off x="-420044" y="3940279"/>
                <a:ext cx="7723396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D6981CA-C44B-4CE1-89F6-1A3F51130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044" y="3940279"/>
                <a:ext cx="7723396" cy="1100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/>
              <p:nvPr/>
            </p:nvSpPr>
            <p:spPr>
              <a:xfrm>
                <a:off x="41539" y="5270924"/>
                <a:ext cx="7485758" cy="591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9" y="5270924"/>
                <a:ext cx="7485758" cy="591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/>
              <p:nvPr/>
            </p:nvSpPr>
            <p:spPr>
              <a:xfrm>
                <a:off x="6495453" y="3807093"/>
                <a:ext cx="5630323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53" y="3807093"/>
                <a:ext cx="5630323" cy="14366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7894516-1EB0-437E-BA6A-3B9603F361F3}"/>
                  </a:ext>
                </a:extLst>
              </p:cNvPr>
              <p:cNvSpPr/>
              <p:nvPr/>
            </p:nvSpPr>
            <p:spPr>
              <a:xfrm>
                <a:off x="8452196" y="5070508"/>
                <a:ext cx="32615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7894516-1EB0-437E-BA6A-3B9603F36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196" y="5070508"/>
                <a:ext cx="326159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4EF19-0CDD-470D-917C-81A4BE3BF972}"/>
              </a:ext>
            </a:extLst>
          </p:cNvPr>
          <p:cNvSpPr/>
          <p:nvPr/>
        </p:nvSpPr>
        <p:spPr>
          <a:xfrm>
            <a:off x="6680054" y="5924749"/>
            <a:ext cx="5445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внутриклассовая дисперсия</a:t>
            </a:r>
          </a:p>
        </p:txBody>
      </p:sp>
      <p:sp>
        <p:nvSpPr>
          <p:cNvPr id="2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8" grpId="0"/>
      <p:bldP spid="4" grpId="0"/>
      <p:bldP spid="152" grpId="0"/>
      <p:bldP spid="18" grpId="0"/>
      <p:bldP spid="19" grpId="0"/>
      <p:bldP spid="20" grpId="0"/>
      <p:bldP spid="2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/>
              <p:nvPr/>
            </p:nvSpPr>
            <p:spPr>
              <a:xfrm>
                <a:off x="9703933" y="1167765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Прямоугольник 127">
                <a:extLst>
                  <a:ext uri="{FF2B5EF4-FFF2-40B4-BE49-F238E27FC236}">
                    <a16:creationId xmlns:a16="http://schemas.microsoft.com/office/drawing/2014/main" id="{14077DF1-3A4C-4BBD-9874-C1C11F94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933" y="1167765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/>
              <p:nvPr/>
            </p:nvSpPr>
            <p:spPr>
              <a:xfrm>
                <a:off x="433515" y="1251153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8C92D623-3934-4273-B3EE-7FC96BCF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5" y="1251153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/>
              <p:nvPr/>
            </p:nvSpPr>
            <p:spPr>
              <a:xfrm>
                <a:off x="208585" y="2129708"/>
                <a:ext cx="4077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2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BBE3CE00-1FED-40FB-A585-7470E0C87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5" y="2129708"/>
                <a:ext cx="40777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/>
              <p:nvPr/>
            </p:nvSpPr>
            <p:spPr>
              <a:xfrm>
                <a:off x="3671772" y="1217683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6FE7FB3A-FAFE-4257-BE1C-C80D681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772" y="1217683"/>
                <a:ext cx="1749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/>
              <p:nvPr/>
            </p:nvSpPr>
            <p:spPr>
              <a:xfrm>
                <a:off x="5706621" y="1189598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E3A34B-A1D6-4719-998F-350529251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21" y="1189598"/>
                <a:ext cx="170565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/>
              <p:nvPr/>
            </p:nvSpPr>
            <p:spPr>
              <a:xfrm>
                <a:off x="7536160" y="1140142"/>
                <a:ext cx="16793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4252A00-0D09-4F5D-B56A-C0090ACA5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1140142"/>
                <a:ext cx="167937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/>
              <p:nvPr/>
            </p:nvSpPr>
            <p:spPr>
              <a:xfrm>
                <a:off x="4366032" y="2126067"/>
                <a:ext cx="56303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2F7B75-56F9-4952-AFE2-3F05A493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32" y="2126067"/>
                <a:ext cx="563032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/>
              <p:nvPr/>
            </p:nvSpPr>
            <p:spPr>
              <a:xfrm>
                <a:off x="518619" y="2961079"/>
                <a:ext cx="3625220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FCF463C-0B88-4747-A819-1B18D107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9" y="2961079"/>
                <a:ext cx="3625220" cy="5289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/>
              <p:nvPr/>
            </p:nvSpPr>
            <p:spPr>
              <a:xfrm>
                <a:off x="7680176" y="2817380"/>
                <a:ext cx="5386217" cy="718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4D39117-FF38-4CB6-83FA-D6EE8BE58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2817380"/>
                <a:ext cx="5386217" cy="7182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6F9D83E-B856-473B-9DEE-A9E727439BF0}"/>
                  </a:ext>
                </a:extLst>
              </p:cNvPr>
              <p:cNvSpPr/>
              <p:nvPr/>
            </p:nvSpPr>
            <p:spPr>
              <a:xfrm>
                <a:off x="4517141" y="2939883"/>
                <a:ext cx="28776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6F9D83E-B856-473B-9DEE-A9E727439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141" y="2939883"/>
                <a:ext cx="287764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695F345-B30B-41A0-8A49-E55535037FF6}"/>
                  </a:ext>
                </a:extLst>
              </p:cNvPr>
              <p:cNvSpPr/>
              <p:nvPr/>
            </p:nvSpPr>
            <p:spPr>
              <a:xfrm>
                <a:off x="263352" y="3573016"/>
                <a:ext cx="6588683" cy="1519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3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36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36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6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36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6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36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36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36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36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36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</m:sub>
                          </m:sSub>
                          <m:r>
                            <a:rPr lang="en-US" sz="36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  <m:r>
                            <a:rPr lang="en-US" sz="36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</m:num>
                        <m:den>
                          <m:limLow>
                            <m:limLow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695F345-B30B-41A0-8A49-E55535037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573016"/>
                <a:ext cx="6588683" cy="15191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D06B99D-8C21-45CC-BD7A-2F58C7156EB8}"/>
                  </a:ext>
                </a:extLst>
              </p:cNvPr>
              <p:cNvSpPr/>
              <p:nvPr/>
            </p:nvSpPr>
            <p:spPr>
              <a:xfrm>
                <a:off x="7893145" y="3656833"/>
                <a:ext cx="3642344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  <m:r>
                      <a:rPr lang="en-US" sz="3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lim>
                    </m:limLow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D06B99D-8C21-45CC-BD7A-2F58C7156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145" y="3656833"/>
                <a:ext cx="3642344" cy="7365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D1FEBA7-96A6-4396-8BE2-DD8D7831B68A}"/>
                  </a:ext>
                </a:extLst>
              </p:cNvPr>
              <p:cNvSpPr/>
              <p:nvPr/>
            </p:nvSpPr>
            <p:spPr>
              <a:xfrm>
                <a:off x="7359479" y="4336920"/>
                <a:ext cx="34349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</m:sSub>
                    <m:r>
                      <a:rPr lang="en-US" sz="3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D1FEBA7-96A6-4396-8BE2-DD8D7831B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479" y="4336920"/>
                <a:ext cx="3434915" cy="584775"/>
              </a:xfrm>
              <a:prstGeom prst="rect">
                <a:avLst/>
              </a:prstGeom>
              <a:blipFill>
                <a:blip r:embed="rId16"/>
                <a:stretch>
                  <a:fillRect l="-4433"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495F975-8E64-438B-AC34-8217D2A31815}"/>
                  </a:ext>
                </a:extLst>
              </p:cNvPr>
              <p:cNvSpPr/>
              <p:nvPr/>
            </p:nvSpPr>
            <p:spPr>
              <a:xfrm>
                <a:off x="592511" y="5223223"/>
                <a:ext cx="6694653" cy="610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с.з</a:t>
                </a:r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матрицы</a:t>
                </a:r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; </a:t>
                </a:r>
                <a:endParaRPr lang="ru-RU" sz="3200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495F975-8E64-438B-AC34-8217D2A31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1" y="5223223"/>
                <a:ext cx="6694653" cy="610488"/>
              </a:xfrm>
              <a:prstGeom prst="rect">
                <a:avLst/>
              </a:prstGeom>
              <a:blipFill>
                <a:blip r:embed="rId17"/>
                <a:stretch>
                  <a:fillRect t="-12000" r="-1457" b="-29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87998AE-D723-4190-98C1-AFBA724F6FCC}"/>
                  </a:ext>
                </a:extLst>
              </p:cNvPr>
              <p:cNvSpPr/>
              <p:nvPr/>
            </p:nvSpPr>
            <p:spPr>
              <a:xfrm>
                <a:off x="8532958" y="5579239"/>
                <a:ext cx="26324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−1)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87998AE-D723-4190-98C1-AFBA724F6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958" y="5579239"/>
                <a:ext cx="2632452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903749" y="5906855"/>
            <a:ext cx="668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Линейный дискриминант 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Фишера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8" grpId="0"/>
      <p:bldP spid="4" grpId="0"/>
      <p:bldP spid="19" grpId="0"/>
      <p:bldP spid="20" grpId="0"/>
      <p:bldP spid="3" grpId="0"/>
      <p:bldP spid="22" grpId="0"/>
      <p:bldP spid="5" grpId="0"/>
      <p:bldP spid="6" grpId="0"/>
      <p:bldP spid="7" grpId="0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226420" y="1562847"/>
            <a:ext cx="4251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Несколько классов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46CF3BD-D0E0-49F5-AFA3-EB5CED255721}"/>
              </a:ext>
            </a:extLst>
          </p:cNvPr>
          <p:cNvSpPr/>
          <p:nvPr/>
        </p:nvSpPr>
        <p:spPr>
          <a:xfrm rot="8651905">
            <a:off x="1380016" y="43068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C163DE8-E4D6-4675-8375-8B18E89B9F1E}"/>
              </a:ext>
            </a:extLst>
          </p:cNvPr>
          <p:cNvSpPr/>
          <p:nvPr/>
        </p:nvSpPr>
        <p:spPr>
          <a:xfrm rot="8651905">
            <a:off x="1532416" y="44592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BDCFF50-10A4-4B35-8634-84D2BC487706}"/>
              </a:ext>
            </a:extLst>
          </p:cNvPr>
          <p:cNvSpPr/>
          <p:nvPr/>
        </p:nvSpPr>
        <p:spPr>
          <a:xfrm rot="8651905">
            <a:off x="1684816" y="46116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2F47ED4-6D4D-44B8-B430-48FF4B3170E6}"/>
              </a:ext>
            </a:extLst>
          </p:cNvPr>
          <p:cNvSpPr/>
          <p:nvPr/>
        </p:nvSpPr>
        <p:spPr>
          <a:xfrm rot="8651905">
            <a:off x="1837216" y="47640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85A7821-5C37-4F99-A780-D2A42ADA594D}"/>
              </a:ext>
            </a:extLst>
          </p:cNvPr>
          <p:cNvSpPr/>
          <p:nvPr/>
        </p:nvSpPr>
        <p:spPr>
          <a:xfrm rot="8651905">
            <a:off x="1989616" y="49164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6E8CAC0-9E7B-4B53-8076-EED35EA39273}"/>
              </a:ext>
            </a:extLst>
          </p:cNvPr>
          <p:cNvSpPr/>
          <p:nvPr/>
        </p:nvSpPr>
        <p:spPr>
          <a:xfrm rot="8651905">
            <a:off x="2142016" y="50688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9BD95F3-36ED-4661-A655-604DE25C0C9F}"/>
              </a:ext>
            </a:extLst>
          </p:cNvPr>
          <p:cNvSpPr/>
          <p:nvPr/>
        </p:nvSpPr>
        <p:spPr>
          <a:xfrm rot="8651905">
            <a:off x="2294416" y="522123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5747B13A-2C7D-4FEA-8A17-D5FD03FC24D4}"/>
              </a:ext>
            </a:extLst>
          </p:cNvPr>
          <p:cNvSpPr/>
          <p:nvPr/>
        </p:nvSpPr>
        <p:spPr>
          <a:xfrm rot="8651905">
            <a:off x="1807993" y="43748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9C7F71D-E61C-4E00-AE46-07D8CB84DE9F}"/>
              </a:ext>
            </a:extLst>
          </p:cNvPr>
          <p:cNvSpPr/>
          <p:nvPr/>
        </p:nvSpPr>
        <p:spPr>
          <a:xfrm rot="8651905">
            <a:off x="1960393" y="45272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EEAE80E-D752-48D3-B819-80F6637D3E9F}"/>
              </a:ext>
            </a:extLst>
          </p:cNvPr>
          <p:cNvSpPr/>
          <p:nvPr/>
        </p:nvSpPr>
        <p:spPr>
          <a:xfrm rot="8651905">
            <a:off x="2112793" y="46796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AEC8EDA1-16F0-4E91-AF7C-CED45EAB3E27}"/>
              </a:ext>
            </a:extLst>
          </p:cNvPr>
          <p:cNvSpPr/>
          <p:nvPr/>
        </p:nvSpPr>
        <p:spPr>
          <a:xfrm rot="8651905">
            <a:off x="2265193" y="48320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1A26549-E026-40D9-B591-F3513A6C7383}"/>
              </a:ext>
            </a:extLst>
          </p:cNvPr>
          <p:cNvSpPr/>
          <p:nvPr/>
        </p:nvSpPr>
        <p:spPr>
          <a:xfrm rot="8651905">
            <a:off x="1352416" y="46057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16846DC-DEAF-4BA1-96DC-3F3AEE333EA6}"/>
              </a:ext>
            </a:extLst>
          </p:cNvPr>
          <p:cNvSpPr/>
          <p:nvPr/>
        </p:nvSpPr>
        <p:spPr>
          <a:xfrm rot="8651905">
            <a:off x="1504816" y="47581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221D0D3C-AFB8-4C4D-9A0A-B62D6ADA24C5}"/>
              </a:ext>
            </a:extLst>
          </p:cNvPr>
          <p:cNvSpPr/>
          <p:nvPr/>
        </p:nvSpPr>
        <p:spPr>
          <a:xfrm rot="8651905">
            <a:off x="1657216" y="49105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1DA9ED7-F34D-47AC-9971-F26E318547AB}"/>
              </a:ext>
            </a:extLst>
          </p:cNvPr>
          <p:cNvSpPr/>
          <p:nvPr/>
        </p:nvSpPr>
        <p:spPr>
          <a:xfrm rot="8651905">
            <a:off x="1809616" y="50629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A00F6CE-DED7-41DF-98F5-27BF58925333}"/>
              </a:ext>
            </a:extLst>
          </p:cNvPr>
          <p:cNvSpPr/>
          <p:nvPr/>
        </p:nvSpPr>
        <p:spPr>
          <a:xfrm rot="8651905">
            <a:off x="1380016" y="4955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BA690E27-DF0C-4C5A-AC95-5CF842198634}"/>
              </a:ext>
            </a:extLst>
          </p:cNvPr>
          <p:cNvSpPr/>
          <p:nvPr/>
        </p:nvSpPr>
        <p:spPr>
          <a:xfrm rot="8651905">
            <a:off x="1532416" y="51079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1CD159A-0F5A-400B-884A-8226171E0177}"/>
              </a:ext>
            </a:extLst>
          </p:cNvPr>
          <p:cNvSpPr/>
          <p:nvPr/>
        </p:nvSpPr>
        <p:spPr>
          <a:xfrm rot="8651905">
            <a:off x="2162494" y="43916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899EF26B-626E-4813-9992-C672FE7B730B}"/>
              </a:ext>
            </a:extLst>
          </p:cNvPr>
          <p:cNvSpPr/>
          <p:nvPr/>
        </p:nvSpPr>
        <p:spPr>
          <a:xfrm rot="8651905">
            <a:off x="2314894" y="45440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8293003-4A32-4561-BBC0-8F6BED3FE489}"/>
              </a:ext>
            </a:extLst>
          </p:cNvPr>
          <p:cNvSpPr/>
          <p:nvPr/>
        </p:nvSpPr>
        <p:spPr>
          <a:xfrm rot="7691066" flipH="1">
            <a:off x="2440087" y="28605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811935A-503A-43A9-8199-71C5D1563AD5}"/>
              </a:ext>
            </a:extLst>
          </p:cNvPr>
          <p:cNvSpPr/>
          <p:nvPr/>
        </p:nvSpPr>
        <p:spPr>
          <a:xfrm rot="7691066" flipH="1">
            <a:off x="2592487" y="30129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FECE24F-CD13-4D0E-B91E-0F6807CEAC97}"/>
              </a:ext>
            </a:extLst>
          </p:cNvPr>
          <p:cNvSpPr/>
          <p:nvPr/>
        </p:nvSpPr>
        <p:spPr>
          <a:xfrm rot="7691066" flipH="1">
            <a:off x="2744887" y="31653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EB89FA4-6200-4841-B406-3DF1C809ACAA}"/>
              </a:ext>
            </a:extLst>
          </p:cNvPr>
          <p:cNvSpPr/>
          <p:nvPr/>
        </p:nvSpPr>
        <p:spPr>
          <a:xfrm rot="7691066" flipH="1">
            <a:off x="2897287" y="33177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8FDF5D5-1BDA-4E77-9B0E-D7D8280652CE}"/>
              </a:ext>
            </a:extLst>
          </p:cNvPr>
          <p:cNvSpPr/>
          <p:nvPr/>
        </p:nvSpPr>
        <p:spPr>
          <a:xfrm rot="7691066" flipH="1">
            <a:off x="3049687" y="34701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3649FD9-16C7-4032-8F61-289F4E7138AF}"/>
              </a:ext>
            </a:extLst>
          </p:cNvPr>
          <p:cNvSpPr/>
          <p:nvPr/>
        </p:nvSpPr>
        <p:spPr>
          <a:xfrm rot="7691066" flipH="1">
            <a:off x="3300950" y="36369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1F73055-FD3A-4549-A917-B7E3F9E6A68A}"/>
              </a:ext>
            </a:extLst>
          </p:cNvPr>
          <p:cNvSpPr/>
          <p:nvPr/>
        </p:nvSpPr>
        <p:spPr>
          <a:xfrm rot="7691066" flipH="1">
            <a:off x="3453351" y="380865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A4A326CE-0D90-41AC-A053-ABBD043D466C}"/>
              </a:ext>
            </a:extLst>
          </p:cNvPr>
          <p:cNvSpPr/>
          <p:nvPr/>
        </p:nvSpPr>
        <p:spPr>
          <a:xfrm rot="7691066" flipH="1">
            <a:off x="2868064" y="29286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D0AD3A0F-A553-4A4C-8819-EAF6EC15DAB1}"/>
              </a:ext>
            </a:extLst>
          </p:cNvPr>
          <p:cNvSpPr/>
          <p:nvPr/>
        </p:nvSpPr>
        <p:spPr>
          <a:xfrm rot="7691066" flipH="1">
            <a:off x="3020464" y="30810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7DA526D-49C8-4FD9-A3C3-754AC16C2413}"/>
              </a:ext>
            </a:extLst>
          </p:cNvPr>
          <p:cNvSpPr/>
          <p:nvPr/>
        </p:nvSpPr>
        <p:spPr>
          <a:xfrm rot="7691066" flipH="1">
            <a:off x="3172864" y="32334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904F7290-F360-4B7D-AC72-1114C85C1150}"/>
              </a:ext>
            </a:extLst>
          </p:cNvPr>
          <p:cNvSpPr/>
          <p:nvPr/>
        </p:nvSpPr>
        <p:spPr>
          <a:xfrm rot="7691066" flipH="1">
            <a:off x="3325264" y="331179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34C24DA-BEFF-447C-BE66-78E186E12A4D}"/>
              </a:ext>
            </a:extLst>
          </p:cNvPr>
          <p:cNvSpPr/>
          <p:nvPr/>
        </p:nvSpPr>
        <p:spPr>
          <a:xfrm rot="7691066" flipH="1">
            <a:off x="2412487" y="31594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E10B0475-9CFE-47A1-BC72-C65EA6190738}"/>
              </a:ext>
            </a:extLst>
          </p:cNvPr>
          <p:cNvSpPr/>
          <p:nvPr/>
        </p:nvSpPr>
        <p:spPr>
          <a:xfrm rot="7691066" flipH="1">
            <a:off x="2564887" y="33118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3BF6CBE-FD3C-43B0-892D-35DCB94E0B1C}"/>
              </a:ext>
            </a:extLst>
          </p:cNvPr>
          <p:cNvSpPr/>
          <p:nvPr/>
        </p:nvSpPr>
        <p:spPr>
          <a:xfrm rot="7691066" flipH="1">
            <a:off x="2717287" y="34642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AA986092-914D-41D3-9105-92336D570EF8}"/>
              </a:ext>
            </a:extLst>
          </p:cNvPr>
          <p:cNvSpPr/>
          <p:nvPr/>
        </p:nvSpPr>
        <p:spPr>
          <a:xfrm rot="7691066" flipH="1">
            <a:off x="3002558" y="36798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0C1AB352-5250-4464-984A-274F615B5BF6}"/>
              </a:ext>
            </a:extLst>
          </p:cNvPr>
          <p:cNvSpPr/>
          <p:nvPr/>
        </p:nvSpPr>
        <p:spPr>
          <a:xfrm rot="7691066" flipH="1">
            <a:off x="2486502" y="353630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67A595D9-4854-49F6-A5CC-B7A18DAFE956}"/>
              </a:ext>
            </a:extLst>
          </p:cNvPr>
          <p:cNvSpPr/>
          <p:nvPr/>
        </p:nvSpPr>
        <p:spPr>
          <a:xfrm rot="7691066" flipH="1">
            <a:off x="2744529" y="371910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2F1965D1-7323-48DD-8546-3B0A30D0B60A}"/>
              </a:ext>
            </a:extLst>
          </p:cNvPr>
          <p:cNvSpPr/>
          <p:nvPr/>
        </p:nvSpPr>
        <p:spPr>
          <a:xfrm rot="7691066" flipH="1">
            <a:off x="3222565" y="294537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284BACB-4E4E-44A3-92AF-C9179875A23B}"/>
              </a:ext>
            </a:extLst>
          </p:cNvPr>
          <p:cNvSpPr/>
          <p:nvPr/>
        </p:nvSpPr>
        <p:spPr>
          <a:xfrm rot="7691066" flipH="1">
            <a:off x="3374965" y="302376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2C5136E6-9640-4828-8B40-FF5AF5BDE01A}"/>
              </a:ext>
            </a:extLst>
          </p:cNvPr>
          <p:cNvSpPr/>
          <p:nvPr/>
        </p:nvSpPr>
        <p:spPr>
          <a:xfrm rot="8651905">
            <a:off x="391776" y="28157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2FA58143-5FAE-4224-913E-138A1F96A17C}"/>
              </a:ext>
            </a:extLst>
          </p:cNvPr>
          <p:cNvSpPr/>
          <p:nvPr/>
        </p:nvSpPr>
        <p:spPr>
          <a:xfrm rot="8651905">
            <a:off x="544176" y="29681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796F5B7-B22A-4AD4-9E17-49A7F264B735}"/>
              </a:ext>
            </a:extLst>
          </p:cNvPr>
          <p:cNvSpPr/>
          <p:nvPr/>
        </p:nvSpPr>
        <p:spPr>
          <a:xfrm rot="8651905">
            <a:off x="696576" y="31205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A8FFB42-AF00-47EE-AB84-C20DF15F7371}"/>
              </a:ext>
            </a:extLst>
          </p:cNvPr>
          <p:cNvSpPr/>
          <p:nvPr/>
        </p:nvSpPr>
        <p:spPr>
          <a:xfrm rot="8651905">
            <a:off x="848976" y="32729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9A89A51F-7BB8-4DAB-8F25-4A974BB386EA}"/>
              </a:ext>
            </a:extLst>
          </p:cNvPr>
          <p:cNvSpPr/>
          <p:nvPr/>
        </p:nvSpPr>
        <p:spPr>
          <a:xfrm rot="8651905">
            <a:off x="1001376" y="34253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C3441DA9-34A7-471A-8728-33E3A170E063}"/>
              </a:ext>
            </a:extLst>
          </p:cNvPr>
          <p:cNvSpPr/>
          <p:nvPr/>
        </p:nvSpPr>
        <p:spPr>
          <a:xfrm rot="8651905">
            <a:off x="1153776" y="35777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3A52E59B-5108-4D80-9B93-3BF4873587C6}"/>
              </a:ext>
            </a:extLst>
          </p:cNvPr>
          <p:cNvSpPr/>
          <p:nvPr/>
        </p:nvSpPr>
        <p:spPr>
          <a:xfrm rot="8651905">
            <a:off x="1306176" y="373017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5DDC3466-6170-4A31-821D-3813E0231708}"/>
              </a:ext>
            </a:extLst>
          </p:cNvPr>
          <p:cNvSpPr/>
          <p:nvPr/>
        </p:nvSpPr>
        <p:spPr>
          <a:xfrm rot="8651905">
            <a:off x="819753" y="28838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98E6B494-3D4A-4CC2-9AEE-4017B9B0E9F5}"/>
              </a:ext>
            </a:extLst>
          </p:cNvPr>
          <p:cNvSpPr/>
          <p:nvPr/>
        </p:nvSpPr>
        <p:spPr>
          <a:xfrm rot="8651905">
            <a:off x="972153" y="30362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2C930A2A-1130-4786-BB6A-54AFE4BD5881}"/>
              </a:ext>
            </a:extLst>
          </p:cNvPr>
          <p:cNvSpPr/>
          <p:nvPr/>
        </p:nvSpPr>
        <p:spPr>
          <a:xfrm rot="8651905">
            <a:off x="1124553" y="31886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6845ED59-0842-4C24-B62E-B9A5E0DACFD7}"/>
              </a:ext>
            </a:extLst>
          </p:cNvPr>
          <p:cNvSpPr/>
          <p:nvPr/>
        </p:nvSpPr>
        <p:spPr>
          <a:xfrm rot="8651905">
            <a:off x="1276953" y="334101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4E3D9F7-4B1D-4A79-B17A-293FEA79AB16}"/>
              </a:ext>
            </a:extLst>
          </p:cNvPr>
          <p:cNvSpPr/>
          <p:nvPr/>
        </p:nvSpPr>
        <p:spPr>
          <a:xfrm rot="8651905">
            <a:off x="364176" y="31146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9D86820F-E903-4DB1-B9DE-6BD4E5D3EA4B}"/>
              </a:ext>
            </a:extLst>
          </p:cNvPr>
          <p:cNvSpPr/>
          <p:nvPr/>
        </p:nvSpPr>
        <p:spPr>
          <a:xfrm rot="8651905">
            <a:off x="516576" y="32670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81EE145E-3E09-43E7-9254-E5ADECA2E23C}"/>
              </a:ext>
            </a:extLst>
          </p:cNvPr>
          <p:cNvSpPr/>
          <p:nvPr/>
        </p:nvSpPr>
        <p:spPr>
          <a:xfrm rot="8651905">
            <a:off x="668976" y="34194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16B6509F-1EA9-4F73-8A2D-6C5506833B7E}"/>
              </a:ext>
            </a:extLst>
          </p:cNvPr>
          <p:cNvSpPr/>
          <p:nvPr/>
        </p:nvSpPr>
        <p:spPr>
          <a:xfrm rot="8651905">
            <a:off x="821376" y="357187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232CF048-0340-4680-85C2-6C79D0165DCE}"/>
              </a:ext>
            </a:extLst>
          </p:cNvPr>
          <p:cNvSpPr/>
          <p:nvPr/>
        </p:nvSpPr>
        <p:spPr>
          <a:xfrm rot="8651905">
            <a:off x="391776" y="346450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8BD90CDC-9568-4052-9EEE-6C2381B060A5}"/>
              </a:ext>
            </a:extLst>
          </p:cNvPr>
          <p:cNvSpPr/>
          <p:nvPr/>
        </p:nvSpPr>
        <p:spPr>
          <a:xfrm rot="8651905">
            <a:off x="544176" y="3616904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3F6E4F6E-C330-4485-808C-8CC0F897D35E}"/>
              </a:ext>
            </a:extLst>
          </p:cNvPr>
          <p:cNvSpPr/>
          <p:nvPr/>
        </p:nvSpPr>
        <p:spPr>
          <a:xfrm rot="8651905">
            <a:off x="1174254" y="290058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D4D19A7E-B29F-4204-8C5A-A6E543B017AA}"/>
              </a:ext>
            </a:extLst>
          </p:cNvPr>
          <p:cNvSpPr/>
          <p:nvPr/>
        </p:nvSpPr>
        <p:spPr>
          <a:xfrm rot="8651905">
            <a:off x="1326654" y="305298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98EB70C8-A081-448C-9C42-0679F63F0048}"/>
              </a:ext>
            </a:extLst>
          </p:cNvPr>
          <p:cNvSpPr/>
          <p:nvPr/>
        </p:nvSpPr>
        <p:spPr>
          <a:xfrm>
            <a:off x="726803" y="3116734"/>
            <a:ext cx="506901" cy="42298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везда: 5 точек 80">
            <a:extLst>
              <a:ext uri="{FF2B5EF4-FFF2-40B4-BE49-F238E27FC236}">
                <a16:creationId xmlns:a16="http://schemas.microsoft.com/office/drawing/2014/main" id="{0E1B32C9-77B0-420D-8E02-9A341A89245F}"/>
              </a:ext>
            </a:extLst>
          </p:cNvPr>
          <p:cNvSpPr/>
          <p:nvPr/>
        </p:nvSpPr>
        <p:spPr>
          <a:xfrm>
            <a:off x="1755333" y="3641860"/>
            <a:ext cx="506901" cy="42298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Звезда: 5 точек 81">
            <a:extLst>
              <a:ext uri="{FF2B5EF4-FFF2-40B4-BE49-F238E27FC236}">
                <a16:creationId xmlns:a16="http://schemas.microsoft.com/office/drawing/2014/main" id="{E4E9AE84-9BF2-48F4-B823-4D781AE5A37E}"/>
              </a:ext>
            </a:extLst>
          </p:cNvPr>
          <p:cNvSpPr/>
          <p:nvPr/>
        </p:nvSpPr>
        <p:spPr>
          <a:xfrm>
            <a:off x="1666009" y="4644566"/>
            <a:ext cx="506901" cy="4229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Звезда: 5 точек 82">
            <a:extLst>
              <a:ext uri="{FF2B5EF4-FFF2-40B4-BE49-F238E27FC236}">
                <a16:creationId xmlns:a16="http://schemas.microsoft.com/office/drawing/2014/main" id="{FCCE0D83-39A9-4756-B345-8E28DC0D7FCA}"/>
              </a:ext>
            </a:extLst>
          </p:cNvPr>
          <p:cNvSpPr/>
          <p:nvPr/>
        </p:nvSpPr>
        <p:spPr>
          <a:xfrm>
            <a:off x="2742295" y="3136224"/>
            <a:ext cx="506901" cy="42298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4B062ECE-6B0F-479A-A86C-05D1CEFC75D1}"/>
                  </a:ext>
                </a:extLst>
              </p:cNvPr>
              <p:cNvSpPr/>
              <p:nvPr/>
            </p:nvSpPr>
            <p:spPr>
              <a:xfrm>
                <a:off x="4655840" y="3442783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0" i="0" baseline="3000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0" i="0" baseline="3000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4B062ECE-6B0F-479A-A86C-05D1CEFC7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442783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 r="-2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C31FD9BA-C790-419C-B62C-05BC99613D31}"/>
              </a:ext>
            </a:extLst>
          </p:cNvPr>
          <p:cNvCxnSpPr>
            <a:cxnSpLocks/>
          </p:cNvCxnSpPr>
          <p:nvPr/>
        </p:nvCxnSpPr>
        <p:spPr>
          <a:xfrm>
            <a:off x="454176" y="2662082"/>
            <a:ext cx="3137169" cy="245467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97DB5A2C-5A4D-4A97-ACB2-37E7778AFA09}"/>
              </a:ext>
            </a:extLst>
          </p:cNvPr>
          <p:cNvCxnSpPr>
            <a:cxnSpLocks/>
          </p:cNvCxnSpPr>
          <p:nvPr/>
        </p:nvCxnSpPr>
        <p:spPr>
          <a:xfrm flipV="1">
            <a:off x="579819" y="2437468"/>
            <a:ext cx="3023224" cy="28625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9FD63EC9-4878-4E61-AFB9-498D10091BD0}"/>
                  </a:ext>
                </a:extLst>
              </p:cNvPr>
              <p:cNvSpPr/>
              <p:nvPr/>
            </p:nvSpPr>
            <p:spPr>
              <a:xfrm>
                <a:off x="7863345" y="2206689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9FD63EC9-4878-4E61-AFB9-498D10091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345" y="2206689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95A7B273-D328-4A66-A4CC-24FCECA410B1}"/>
                  </a:ext>
                </a:extLst>
              </p:cNvPr>
              <p:cNvSpPr/>
              <p:nvPr/>
            </p:nvSpPr>
            <p:spPr>
              <a:xfrm>
                <a:off x="8477905" y="3018609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95A7B273-D328-4A66-A4CC-24FCECA41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905" y="3018609"/>
                <a:ext cx="17493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C6EE26B6-E5C9-495E-9B50-BC75867FC3B2}"/>
                  </a:ext>
                </a:extLst>
              </p:cNvPr>
              <p:cNvSpPr/>
              <p:nvPr/>
            </p:nvSpPr>
            <p:spPr>
              <a:xfrm>
                <a:off x="8311052" y="3683229"/>
                <a:ext cx="1704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C6EE26B6-E5C9-495E-9B50-BC75867FC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052" y="3683229"/>
                <a:ext cx="17040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C7FD3F3E-11A1-49BF-AF80-D74766A51648}"/>
                  </a:ext>
                </a:extLst>
              </p:cNvPr>
              <p:cNvSpPr/>
              <p:nvPr/>
            </p:nvSpPr>
            <p:spPr>
              <a:xfrm>
                <a:off x="8355882" y="4407082"/>
                <a:ext cx="16865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C7FD3F3E-11A1-49BF-AF80-D74766A51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82" y="4407082"/>
                <a:ext cx="168655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20797364-3763-48DA-9D2C-FA56C6F2272F}"/>
                  </a:ext>
                </a:extLst>
              </p:cNvPr>
              <p:cNvSpPr/>
              <p:nvPr/>
            </p:nvSpPr>
            <p:spPr>
              <a:xfrm>
                <a:off x="7581522" y="5171214"/>
                <a:ext cx="33103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−1)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20797364-3763-48DA-9D2C-FA56C6F22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22" y="5171214"/>
                <a:ext cx="331039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559495" y="176904"/>
            <a:ext cx="9381891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0" grpId="0" animBg="1"/>
      <p:bldP spid="81" grpId="0" animBg="1"/>
      <p:bldP spid="82" grpId="0" animBg="1"/>
      <p:bldP spid="83" grpId="0" animBg="1"/>
      <p:bldP spid="84" grpId="0"/>
      <p:bldP spid="87" grpId="0"/>
      <p:bldP spid="88" grpId="0"/>
      <p:bldP spid="89" grpId="0"/>
      <p:bldP spid="90" grpId="0"/>
      <p:bldP spid="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50397"/>
            <a:ext cx="1048848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сравнении с Методом Главных Компонент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PCA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3" name="Picture 6">
            <a:extLst>
              <a:ext uri="{FF2B5EF4-FFF2-40B4-BE49-F238E27FC236}">
                <a16:creationId xmlns:a16="http://schemas.microsoft.com/office/drawing/2014/main" id="{69814B8E-3D95-4B5B-83FD-BC5CDBE1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6" y="1286066"/>
            <a:ext cx="6685446" cy="12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5F7FB168-6CB6-42A9-AE4B-CE55397F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2" y="2644011"/>
            <a:ext cx="3543340" cy="35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65D3D3-F1FD-40E4-83EE-45334EBE5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7"/>
          <a:stretch/>
        </p:blipFill>
        <p:spPr bwMode="auto">
          <a:xfrm>
            <a:off x="7749705" y="1019131"/>
            <a:ext cx="396409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F1867A-2C63-4A27-9CD6-2724BA91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62" y="2734060"/>
            <a:ext cx="3496992" cy="35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 через теорему Байеса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43480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113088" y="1104056"/>
            <a:ext cx="4934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Та же идея, но не совсем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74116A49-0229-4ED3-866F-75B6B815A5F5}"/>
                  </a:ext>
                </a:extLst>
              </p:cNvPr>
              <p:cNvSpPr/>
              <p:nvPr/>
            </p:nvSpPr>
            <p:spPr>
              <a:xfrm>
                <a:off x="2987941" y="2128816"/>
                <a:ext cx="9937104" cy="94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74116A49-0229-4ED3-866F-75B6B815A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41" y="2128816"/>
                <a:ext cx="9937104" cy="945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6047E4A-E895-4401-AE20-E81CD88B8209}"/>
                  </a:ext>
                </a:extLst>
              </p:cNvPr>
              <p:cNvSpPr/>
              <p:nvPr/>
            </p:nvSpPr>
            <p:spPr>
              <a:xfrm>
                <a:off x="-744526" y="2059711"/>
                <a:ext cx="5028728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6047E4A-E895-4401-AE20-E81CD88B8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4526" y="2059711"/>
                <a:ext cx="5028728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/>
              <p:nvPr/>
            </p:nvSpPr>
            <p:spPr>
              <a:xfrm>
                <a:off x="-107133" y="2910702"/>
                <a:ext cx="9937104" cy="990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133" y="2910702"/>
                <a:ext cx="9937104" cy="990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/>
              <p:nvPr/>
            </p:nvSpPr>
            <p:spPr>
              <a:xfrm>
                <a:off x="9829971" y="3792215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EA8F922-8A51-411F-8BF5-9640CD66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71" y="3792215"/>
                <a:ext cx="1749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/>
              <p:nvPr/>
            </p:nvSpPr>
            <p:spPr>
              <a:xfrm>
                <a:off x="9886194" y="3143693"/>
                <a:ext cx="1800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29A84F2-E167-48E1-9970-1C0EEBE7D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194" y="3143693"/>
                <a:ext cx="180062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B01388A-D921-49BE-B900-09A4F93C0D37}"/>
                  </a:ext>
                </a:extLst>
              </p:cNvPr>
              <p:cNvSpPr/>
              <p:nvPr/>
            </p:nvSpPr>
            <p:spPr>
              <a:xfrm>
                <a:off x="344749" y="4400048"/>
                <a:ext cx="125720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ru-RU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средние значения каждого из p признаков для класса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B01388A-D921-49BE-B900-09A4F93C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9" y="4400048"/>
                <a:ext cx="12572096" cy="646331"/>
              </a:xfrm>
              <a:prstGeom prst="rect">
                <a:avLst/>
              </a:prstGeom>
              <a:blipFill>
                <a:blip r:embed="rId9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E58307B-BE82-4D2D-AD5C-32DB5A11793D}"/>
                  </a:ext>
                </a:extLst>
              </p:cNvPr>
              <p:cNvSpPr/>
              <p:nvPr/>
            </p:nvSpPr>
            <p:spPr>
              <a:xfrm>
                <a:off x="404705" y="5131387"/>
                <a:ext cx="109251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матрица ковариации всех p признаков для класса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E58307B-BE82-4D2D-AD5C-32DB5A117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5" y="5131387"/>
                <a:ext cx="10925107" cy="646331"/>
              </a:xfrm>
              <a:prstGeom prst="rect">
                <a:avLst/>
              </a:prstGeom>
              <a:blipFill>
                <a:blip r:embed="rId10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56C2684-ED02-489D-BBE9-DB48EDEF65E0}"/>
                  </a:ext>
                </a:extLst>
              </p:cNvPr>
              <p:cNvSpPr/>
              <p:nvPr/>
            </p:nvSpPr>
            <p:spPr>
              <a:xfrm>
                <a:off x="0" y="5800776"/>
                <a:ext cx="6550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определитель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56C2684-ED02-489D-BBE9-DB48EDEF6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0776"/>
                <a:ext cx="6550704" cy="646331"/>
              </a:xfrm>
              <a:prstGeom prst="rect">
                <a:avLst/>
              </a:prstGeom>
              <a:blipFill>
                <a:blip r:embed="rId11"/>
                <a:stretch>
                  <a:fillRect b="-21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5" grpId="0"/>
      <p:bldP spid="16" grpId="0"/>
      <p:bldP spid="18" grpId="0"/>
      <p:bldP spid="4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2738458" y="1029573"/>
            <a:ext cx="708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Линейный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Дискриминантный 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8306117" y="3397702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117" y="3397702"/>
                <a:ext cx="224535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D1AEBBC-B9BA-48DD-8129-1D0409124093}"/>
                  </a:ext>
                </a:extLst>
              </p:cNvPr>
              <p:cNvSpPr/>
              <p:nvPr/>
            </p:nvSpPr>
            <p:spPr>
              <a:xfrm>
                <a:off x="1060910" y="2897436"/>
                <a:ext cx="47516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D1AEBBC-B9BA-48DD-8129-1D0409124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10" y="2897436"/>
                <a:ext cx="47516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BDB0F01-3DE3-49DA-939F-B3330A700348}"/>
              </a:ext>
            </a:extLst>
          </p:cNvPr>
          <p:cNvCxnSpPr>
            <a:cxnSpLocks/>
          </p:cNvCxnSpPr>
          <p:nvPr/>
        </p:nvCxnSpPr>
        <p:spPr>
          <a:xfrm>
            <a:off x="4141516" y="3760028"/>
            <a:ext cx="2137335" cy="235418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141DED0B-E2D8-49D2-B3B9-4D0D6A39D60B}"/>
              </a:ext>
            </a:extLst>
          </p:cNvPr>
          <p:cNvSpPr/>
          <p:nvPr/>
        </p:nvSpPr>
        <p:spPr>
          <a:xfrm>
            <a:off x="4354357" y="3988664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C362D4AC-58F0-4FA3-BA6F-CE0A78E92AB7}"/>
              </a:ext>
            </a:extLst>
          </p:cNvPr>
          <p:cNvSpPr/>
          <p:nvPr/>
        </p:nvSpPr>
        <p:spPr>
          <a:xfrm>
            <a:off x="4742207" y="440090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BFC3BB5-2851-4A3A-80A2-4683299A706F}"/>
              </a:ext>
            </a:extLst>
          </p:cNvPr>
          <p:cNvSpPr/>
          <p:nvPr/>
        </p:nvSpPr>
        <p:spPr>
          <a:xfrm>
            <a:off x="5044545" y="476484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B26744F9-2F4D-40BB-9AEB-98CE906379D5}"/>
              </a:ext>
            </a:extLst>
          </p:cNvPr>
          <p:cNvSpPr/>
          <p:nvPr/>
        </p:nvSpPr>
        <p:spPr>
          <a:xfrm>
            <a:off x="5723299" y="550047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2FFFA0-35E5-486C-868F-6F91665DF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534" y="3320649"/>
            <a:ext cx="2540110" cy="26185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B2185E-3DD2-43C2-AB08-853DBDF2B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0806" y="3603223"/>
            <a:ext cx="3135179" cy="3254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/>
              <p:nvPr/>
            </p:nvSpPr>
            <p:spPr>
              <a:xfrm>
                <a:off x="908619" y="1814479"/>
                <a:ext cx="9937104" cy="990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08BE7A1-1E50-4CB1-B54B-2234820F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19" y="1814479"/>
                <a:ext cx="9937104" cy="990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73" grpId="0" animBg="1"/>
      <p:bldP spid="74" grpId="0" animBg="1"/>
      <p:bldP spid="75" grpId="0" animBg="1"/>
      <p:bldP spid="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11EDA59-CF04-4C90-BDE9-87979F87616B}"/>
                  </a:ext>
                </a:extLst>
              </p:cNvPr>
              <p:cNvSpPr/>
              <p:nvPr/>
            </p:nvSpPr>
            <p:spPr>
              <a:xfrm>
                <a:off x="0" y="1165802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11EDA59-CF04-4C90-BDE9-87979F876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5802"/>
                <a:ext cx="8781787" cy="86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8927751" y="1289931"/>
                <a:ext cx="25045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751" y="1289931"/>
                <a:ext cx="250459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4B7F979-7E92-4812-8EFA-C8849097DE15}"/>
                  </a:ext>
                </a:extLst>
              </p:cNvPr>
              <p:cNvSpPr/>
              <p:nvPr/>
            </p:nvSpPr>
            <p:spPr>
              <a:xfrm>
                <a:off x="2095064" y="3993099"/>
                <a:ext cx="8001871" cy="1119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eqArr>
                            <m:eqArr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eqAr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4B7F979-7E92-4812-8EFA-C8849097D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64" y="3993099"/>
                <a:ext cx="8001871" cy="1119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F4B0F81-C4B8-4E48-87EA-A91316984552}"/>
                  </a:ext>
                </a:extLst>
              </p:cNvPr>
              <p:cNvSpPr/>
              <p:nvPr/>
            </p:nvSpPr>
            <p:spPr>
              <a:xfrm>
                <a:off x="902685" y="2192523"/>
                <a:ext cx="47516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F4B0F81-C4B8-4E48-87EA-A91316984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85" y="2192523"/>
                <a:ext cx="475168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50667CE-8241-4BEF-B8CF-6A1E47EC9F6B}"/>
                  </a:ext>
                </a:extLst>
              </p:cNvPr>
              <p:cNvSpPr/>
              <p:nvPr/>
            </p:nvSpPr>
            <p:spPr>
              <a:xfrm>
                <a:off x="5982753" y="2175732"/>
                <a:ext cx="14401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450667CE-8241-4BEF-B8CF-6A1E47EC9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53" y="2175732"/>
                <a:ext cx="144016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0AFCEF7-0027-41BD-8659-E131817DD78D}"/>
                  </a:ext>
                </a:extLst>
              </p:cNvPr>
              <p:cNvSpPr/>
              <p:nvPr/>
            </p:nvSpPr>
            <p:spPr>
              <a:xfrm>
                <a:off x="8343383" y="2010904"/>
                <a:ext cx="2698366" cy="1002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0AFCEF7-0027-41BD-8659-E131817DD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83" y="2010904"/>
                <a:ext cx="2698366" cy="10021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/>
              <p:nvPr/>
            </p:nvSpPr>
            <p:spPr>
              <a:xfrm>
                <a:off x="473873" y="5130040"/>
                <a:ext cx="11017760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73" y="5130040"/>
                <a:ext cx="11017760" cy="10604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33FD34B5-FF0E-4BC8-80D0-2C749C6777C5}"/>
                  </a:ext>
                </a:extLst>
              </p:cNvPr>
              <p:cNvSpPr/>
              <p:nvPr/>
            </p:nvSpPr>
            <p:spPr>
              <a:xfrm>
                <a:off x="2423592" y="2881125"/>
                <a:ext cx="6231044" cy="989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33FD34B5-FF0E-4BC8-80D0-2C749C677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2881125"/>
                <a:ext cx="6231044" cy="989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9" grpId="0"/>
      <p:bldP spid="22" grpId="0"/>
      <p:bldP spid="4" grpId="0"/>
      <p:bldP spid="26" grpId="0"/>
      <p:bldP spid="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9528045" y="1264650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045" y="1264650"/>
                <a:ext cx="22453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/>
              <p:nvPr/>
            </p:nvSpPr>
            <p:spPr>
              <a:xfrm>
                <a:off x="623392" y="4980581"/>
                <a:ext cx="9159879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4980581"/>
                <a:ext cx="9159879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/>
              <p:nvPr/>
            </p:nvSpPr>
            <p:spPr>
              <a:xfrm>
                <a:off x="102153" y="2178484"/>
                <a:ext cx="548323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D508330-1FFC-4C7C-B7F5-2E444DF2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3" y="2178484"/>
                <a:ext cx="5483232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90E69CA-3BF8-4357-B6E8-FBBB48E86787}"/>
                  </a:ext>
                </a:extLst>
              </p:cNvPr>
              <p:cNvSpPr/>
              <p:nvPr/>
            </p:nvSpPr>
            <p:spPr>
              <a:xfrm>
                <a:off x="5546634" y="2192984"/>
                <a:ext cx="6548459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90E69CA-3BF8-4357-B6E8-FBBB48E86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634" y="2192984"/>
                <a:ext cx="6548459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005F673E-2D19-42ED-9E95-D6C1EEE945F2}"/>
                  </a:ext>
                </a:extLst>
              </p:cNvPr>
              <p:cNvSpPr/>
              <p:nvPr/>
            </p:nvSpPr>
            <p:spPr>
              <a:xfrm>
                <a:off x="-89016" y="3193921"/>
                <a:ext cx="9296136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005F673E-2D19-42ED-9E95-D6C1EEE94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016" y="3193921"/>
                <a:ext cx="9296136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/>
              <p:nvPr/>
            </p:nvSpPr>
            <p:spPr>
              <a:xfrm>
                <a:off x="119336" y="1135919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135919"/>
                <a:ext cx="8781787" cy="8624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BA6FA0-8FE8-455C-9CC5-F05A7AC4D61C}"/>
                  </a:ext>
                </a:extLst>
              </p:cNvPr>
              <p:cNvSpPr/>
              <p:nvPr/>
            </p:nvSpPr>
            <p:spPr>
              <a:xfrm>
                <a:off x="170318" y="4207816"/>
                <a:ext cx="10595849" cy="540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BA6FA0-8FE8-455C-9CC5-F05A7AC4D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18" y="4207816"/>
                <a:ext cx="10595849" cy="5405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D76AE53A-F011-4234-BC94-618576BE6779}"/>
                  </a:ext>
                </a:extLst>
              </p:cNvPr>
              <p:cNvSpPr/>
              <p:nvPr/>
            </p:nvSpPr>
            <p:spPr>
              <a:xfrm>
                <a:off x="2207568" y="5931054"/>
                <a:ext cx="2219674" cy="57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3200" b="0" i="0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3200" baseline="-2500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D76AE53A-F011-4234-BC94-618576BE6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931054"/>
                <a:ext cx="2219674" cy="5734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EE3267-E1EB-45B6-912F-366CE77BB4D9}"/>
              </a:ext>
            </a:extLst>
          </p:cNvPr>
          <p:cNvSpPr/>
          <p:nvPr/>
        </p:nvSpPr>
        <p:spPr>
          <a:xfrm>
            <a:off x="5527380" y="4187090"/>
            <a:ext cx="3501694" cy="54053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44F2550-CBBA-4D5C-BC82-6174D62D5923}"/>
              </a:ext>
            </a:extLst>
          </p:cNvPr>
          <p:cNvSpPr/>
          <p:nvPr/>
        </p:nvSpPr>
        <p:spPr>
          <a:xfrm>
            <a:off x="9048328" y="3475885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Эрмитова матрица</a:t>
            </a: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1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" grpId="0"/>
      <p:bldP spid="5" grpId="0"/>
      <p:bldP spid="6" grpId="0"/>
      <p:bldP spid="7" grpId="0"/>
      <p:bldP spid="20" grpId="0"/>
      <p:bldP spid="9" grpId="0"/>
      <p:bldP spid="25" grpId="0"/>
      <p:bldP spid="11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2876620" y="1048317"/>
            <a:ext cx="5477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Функции принятия решений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/>
              <p:nvPr/>
            </p:nvSpPr>
            <p:spPr>
              <a:xfrm>
                <a:off x="9311182" y="1746125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DAC128D3-E4D5-40D9-B562-47B770CA7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182" y="1746125"/>
                <a:ext cx="22453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/>
              <p:nvPr/>
            </p:nvSpPr>
            <p:spPr>
              <a:xfrm>
                <a:off x="498530" y="2606098"/>
                <a:ext cx="8095678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B7E022E-EB0B-4030-BAED-D3487D381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0" y="2606098"/>
                <a:ext cx="8095678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/>
              <p:nvPr/>
            </p:nvSpPr>
            <p:spPr>
              <a:xfrm>
                <a:off x="-651772" y="1699210"/>
                <a:ext cx="10729192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1772" y="1699210"/>
                <a:ext cx="10729192" cy="862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/>
              <p:nvPr/>
            </p:nvSpPr>
            <p:spPr>
              <a:xfrm>
                <a:off x="1578254" y="4917118"/>
                <a:ext cx="3862724" cy="820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lim>
                          </m:limLow>
                          <m: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54" y="4917118"/>
                <a:ext cx="3862724" cy="820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1D8993B-1EBC-422D-B680-AB63C549D2C5}"/>
                  </a:ext>
                </a:extLst>
              </p:cNvPr>
              <p:cNvSpPr/>
              <p:nvPr/>
            </p:nvSpPr>
            <p:spPr>
              <a:xfrm>
                <a:off x="504434" y="3976379"/>
                <a:ext cx="30051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1D8993B-1EBC-422D-B680-AB63C549D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4" y="3976379"/>
                <a:ext cx="300518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7223BFA-C672-4C57-8EFF-11756839D75C}"/>
                  </a:ext>
                </a:extLst>
              </p:cNvPr>
              <p:cNvSpPr/>
              <p:nvPr/>
            </p:nvSpPr>
            <p:spPr>
              <a:xfrm>
                <a:off x="3846886" y="3993640"/>
                <a:ext cx="17686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&lt;0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7223BFA-C672-4C57-8EFF-11756839D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886" y="3993640"/>
                <a:ext cx="176862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0954502-B98C-4B11-9BCC-520D5F546CF0}"/>
              </a:ext>
            </a:extLst>
          </p:cNvPr>
          <p:cNvSpPr/>
          <p:nvPr/>
        </p:nvSpPr>
        <p:spPr>
          <a:xfrm>
            <a:off x="4295800" y="2892972"/>
            <a:ext cx="158417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5E41DBD-18B8-4F21-B41D-951AE548E573}"/>
              </a:ext>
            </a:extLst>
          </p:cNvPr>
          <p:cNvSpPr/>
          <p:nvPr/>
        </p:nvSpPr>
        <p:spPr>
          <a:xfrm>
            <a:off x="3200354" y="2864243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F01DA3B-D815-45FF-BB8D-8D9BB562D2C8}"/>
              </a:ext>
            </a:extLst>
          </p:cNvPr>
          <p:cNvSpPr/>
          <p:nvPr/>
        </p:nvSpPr>
        <p:spPr>
          <a:xfrm>
            <a:off x="2531604" y="2864243"/>
            <a:ext cx="648072" cy="648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C82FBA-8993-4BDE-86DA-750E569B1E9F}"/>
              </a:ext>
            </a:extLst>
          </p:cNvPr>
          <p:cNvSpPr/>
          <p:nvPr/>
        </p:nvSpPr>
        <p:spPr>
          <a:xfrm>
            <a:off x="4743708" y="2867690"/>
            <a:ext cx="635635" cy="648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30FA1F3-FE8E-4215-89F5-903A7EC54F62}"/>
              </a:ext>
            </a:extLst>
          </p:cNvPr>
          <p:cNvSpPr/>
          <p:nvPr/>
        </p:nvSpPr>
        <p:spPr>
          <a:xfrm>
            <a:off x="6179035" y="2825426"/>
            <a:ext cx="2232250" cy="648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E781FF-3331-450F-A21D-1A077E45EB6F}"/>
              </a:ext>
            </a:extLst>
          </p:cNvPr>
          <p:cNvSpPr/>
          <p:nvPr/>
        </p:nvSpPr>
        <p:spPr>
          <a:xfrm>
            <a:off x="6161440" y="3815579"/>
            <a:ext cx="5227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априорная вероятность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6A5C889-69C3-417C-B8D0-EE95F39A797F}"/>
                  </a:ext>
                </a:extLst>
              </p:cNvPr>
              <p:cNvSpPr/>
              <p:nvPr/>
            </p:nvSpPr>
            <p:spPr>
              <a:xfrm>
                <a:off x="7046082" y="4567085"/>
                <a:ext cx="2574679" cy="1520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6A5C889-69C3-417C-B8D0-EE95F39A7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82" y="4567085"/>
                <a:ext cx="2574679" cy="15203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19" grpId="0"/>
      <p:bldP spid="4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15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367808" y="936544"/>
            <a:ext cx="29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349562C-1CC8-48E6-8720-A460E2F4524C}"/>
                  </a:ext>
                </a:extLst>
              </p:cNvPr>
              <p:cNvSpPr/>
              <p:nvPr/>
            </p:nvSpPr>
            <p:spPr>
              <a:xfrm>
                <a:off x="1271464" y="1728632"/>
                <a:ext cx="490429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l-GR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349562C-1CC8-48E6-8720-A460E2F45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1728632"/>
                <a:ext cx="490429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E35C48-EA5F-4B09-B689-F16360E09F34}"/>
              </a:ext>
            </a:extLst>
          </p:cNvPr>
          <p:cNvSpPr/>
          <p:nvPr/>
        </p:nvSpPr>
        <p:spPr>
          <a:xfrm>
            <a:off x="623392" y="4941168"/>
            <a:ext cx="9865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ситуации, когда размерность обучающей выборки мало по сравнению с количеством параметров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219E527-417D-40FB-872A-D5DF91D6D813}"/>
              </a:ext>
            </a:extLst>
          </p:cNvPr>
          <p:cNvSpPr/>
          <p:nvPr/>
        </p:nvSpPr>
        <p:spPr>
          <a:xfrm>
            <a:off x="7824192" y="5657671"/>
            <a:ext cx="2773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urier New" panose="02070309020205020404" pitchFamily="49" charset="0"/>
              </a:rPr>
              <a:t>Shrinkage</a:t>
            </a:r>
          </a:p>
          <a:p>
            <a:r>
              <a:rPr lang="en-US" sz="32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reg_param</a:t>
            </a:r>
            <a:r>
              <a:rPr lang="en-US" sz="32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endParaRPr lang="ru-RU" sz="32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88B16D3-00B0-444E-BB66-A28A56F3F973}"/>
                  </a:ext>
                </a:extLst>
              </p:cNvPr>
              <p:cNvSpPr/>
              <p:nvPr/>
            </p:nvSpPr>
            <p:spPr>
              <a:xfrm>
                <a:off x="7320136" y="1916832"/>
                <a:ext cx="2694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[0,…,1]</m:t>
                      </m:r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88B16D3-00B0-444E-BB66-A28A56F3F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1916832"/>
                <a:ext cx="269496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7D9694-F324-425A-A7B3-9888BF11DC42}"/>
              </a:ext>
            </a:extLst>
          </p:cNvPr>
          <p:cNvSpPr/>
          <p:nvPr/>
        </p:nvSpPr>
        <p:spPr>
          <a:xfrm>
            <a:off x="335360" y="3356992"/>
            <a:ext cx="116652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отсутствие «сжатия» (означает, что будет использоваться эмпирическая ковариационная матрица);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полное «сжатию</a:t>
            </a:r>
            <a:r>
              <a:rPr lang="ru-RU" sz="2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» (означает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что диагональная матрица дисперсий будет использоваться в качестве оценки для ковариационной матрицы)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5349562C-1CC8-48E6-8720-A460E2F4524C}"/>
                  </a:ext>
                </a:extLst>
              </p:cNvPr>
              <p:cNvSpPr/>
              <p:nvPr/>
            </p:nvSpPr>
            <p:spPr>
              <a:xfrm>
                <a:off x="1271464" y="2492896"/>
                <a:ext cx="43495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5349562C-1CC8-48E6-8720-A460E2F45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2492896"/>
                <a:ext cx="434958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88B16D3-00B0-444E-BB66-A28A56F3F973}"/>
                  </a:ext>
                </a:extLst>
              </p:cNvPr>
              <p:cNvSpPr/>
              <p:nvPr/>
            </p:nvSpPr>
            <p:spPr>
              <a:xfrm>
                <a:off x="7392144" y="2636912"/>
                <a:ext cx="2694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[0,…,1]</m:t>
                      </m:r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88B16D3-00B0-444E-BB66-A28A56F3F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2636912"/>
                <a:ext cx="26949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6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  <p:bldP spid="3" grpId="0"/>
      <p:bldP spid="40" grpId="0"/>
      <p:bldP spid="6" grpId="0"/>
      <p:bldP spid="7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271464" y="176904"/>
            <a:ext cx="1044116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439816" y="980728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в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263352" y="2204864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LDA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LinearDiscriminantAnalysis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119336" y="3717032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LDA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0" y="4476152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LDA.predict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A97F04-0F30-4157-B241-349B3C226DE4}"/>
              </a:ext>
            </a:extLst>
          </p:cNvPr>
          <p:cNvSpPr/>
          <p:nvPr/>
        </p:nvSpPr>
        <p:spPr>
          <a:xfrm>
            <a:off x="191344" y="1628800"/>
            <a:ext cx="12277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sklearn.discriminant_analysis </a:t>
            </a:r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LinearDiscriminantAnalysis</a:t>
            </a:r>
            <a:endParaRPr lang="tr-TR" sz="2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8BED72-2480-47FF-A45E-C65785F7C6BA}"/>
              </a:ext>
            </a:extLst>
          </p:cNvPr>
          <p:cNvSpPr/>
          <p:nvPr/>
        </p:nvSpPr>
        <p:spPr>
          <a:xfrm>
            <a:off x="1410520" y="2717552"/>
            <a:ext cx="1080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LinearDiscriminantAnalysis(n_components=4, priors=None, shrinkage=None, solver='svd', store_covariance=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True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, tol=0.0001</a:t>
            </a:r>
            <a:endParaRPr lang="ru-RU" sz="20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36CEF8C-71C7-425A-8E0E-23E4D7DB25B2}"/>
              </a:ext>
            </a:extLst>
          </p:cNvPr>
          <p:cNvSpPr/>
          <p:nvPr/>
        </p:nvSpPr>
        <p:spPr>
          <a:xfrm>
            <a:off x="63836" y="5243202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LDA.transform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42B35B-F2FD-4056-B54C-7C5AC22964D1}"/>
              </a:ext>
            </a:extLst>
          </p:cNvPr>
          <p:cNvSpPr/>
          <p:nvPr/>
        </p:nvSpPr>
        <p:spPr>
          <a:xfrm>
            <a:off x="100153" y="5905055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LD 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LDA.scalings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9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873632" y="218368"/>
            <a:ext cx="890892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/>
              <p:nvPr/>
            </p:nvSpPr>
            <p:spPr>
              <a:xfrm>
                <a:off x="119335" y="1258079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C82F32A-FCE5-44A8-A724-95D3DE09F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" y="1258079"/>
                <a:ext cx="8781787" cy="86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9BF1A78-05A1-46B4-9FF4-14317CFD49DC}"/>
                  </a:ext>
                </a:extLst>
              </p:cNvPr>
              <p:cNvSpPr/>
              <p:nvPr/>
            </p:nvSpPr>
            <p:spPr>
              <a:xfrm>
                <a:off x="9480376" y="1335376"/>
                <a:ext cx="195303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9BF1A78-05A1-46B4-9FF4-14317CFD4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6" y="1335376"/>
                <a:ext cx="195303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03BF41F-921E-405D-88CE-E98F1771160E}"/>
                  </a:ext>
                </a:extLst>
              </p:cNvPr>
              <p:cNvSpPr/>
              <p:nvPr/>
            </p:nvSpPr>
            <p:spPr>
              <a:xfrm>
                <a:off x="411799" y="2155668"/>
                <a:ext cx="8096470" cy="101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eqArr>
                            <m:eqArr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eqAr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03BF41F-921E-405D-88CE-E98F17711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9" y="2155668"/>
                <a:ext cx="8096470" cy="1013611"/>
              </a:xfrm>
              <a:prstGeom prst="rect">
                <a:avLst/>
              </a:prstGeom>
              <a:blipFill>
                <a:blip r:embed="rId6"/>
                <a:stretch>
                  <a:fillRect r="-15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4CF1C5ED-ADEF-4685-85E8-5E8145FA34F1}"/>
              </a:ext>
            </a:extLst>
          </p:cNvPr>
          <p:cNvSpPr/>
          <p:nvPr/>
        </p:nvSpPr>
        <p:spPr>
          <a:xfrm>
            <a:off x="4307230" y="4177507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024A0E3-1305-4B0E-8F30-F066903AEB60}"/>
              </a:ext>
            </a:extLst>
          </p:cNvPr>
          <p:cNvSpPr/>
          <p:nvPr/>
        </p:nvSpPr>
        <p:spPr>
          <a:xfrm>
            <a:off x="4974366" y="454725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67290B8-6B5F-4B0F-BCB3-9186AC5C8E94}"/>
              </a:ext>
            </a:extLst>
          </p:cNvPr>
          <p:cNvSpPr/>
          <p:nvPr/>
        </p:nvSpPr>
        <p:spPr>
          <a:xfrm>
            <a:off x="5409550" y="482791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04FC3F8-C458-4AD7-9C9D-E9E6686B272F}"/>
              </a:ext>
            </a:extLst>
          </p:cNvPr>
          <p:cNvSpPr/>
          <p:nvPr/>
        </p:nvSpPr>
        <p:spPr>
          <a:xfrm>
            <a:off x="5776144" y="520863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3B8F884-2477-469C-99EC-04DD3D30C4C8}"/>
              </a:ext>
            </a:extLst>
          </p:cNvPr>
          <p:cNvSpPr/>
          <p:nvPr/>
        </p:nvSpPr>
        <p:spPr>
          <a:xfrm>
            <a:off x="6039256" y="565496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0416D5D-826D-4169-8B2B-29E77B14E5FC}"/>
              </a:ext>
            </a:extLst>
          </p:cNvPr>
          <p:cNvSpPr/>
          <p:nvPr/>
        </p:nvSpPr>
        <p:spPr>
          <a:xfrm>
            <a:off x="6238093" y="630375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уга 28">
            <a:extLst>
              <a:ext uri="{FF2B5EF4-FFF2-40B4-BE49-F238E27FC236}">
                <a16:creationId xmlns:a16="http://schemas.microsoft.com/office/drawing/2014/main" id="{FFBB3A35-AF18-4CE0-9458-13E329C9345E}"/>
              </a:ext>
            </a:extLst>
          </p:cNvPr>
          <p:cNvSpPr/>
          <p:nvPr/>
        </p:nvSpPr>
        <p:spPr>
          <a:xfrm>
            <a:off x="1415480" y="4289940"/>
            <a:ext cx="4888429" cy="4370370"/>
          </a:xfrm>
          <a:prstGeom prst="arc">
            <a:avLst>
              <a:gd name="adj1" fmla="val 16199999"/>
              <a:gd name="adj2" fmla="val 12243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F46B0F4-378D-4FD6-8557-18B42E753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993091">
            <a:off x="2094655" y="4232181"/>
            <a:ext cx="2914401" cy="302557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F956899-50BD-44FB-A3FC-B8A3B761E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726642"/>
            <a:ext cx="2169045" cy="2839105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7219476-9E74-486F-B456-CB375C440E43}"/>
              </a:ext>
            </a:extLst>
          </p:cNvPr>
          <p:cNvSpPr/>
          <p:nvPr/>
        </p:nvSpPr>
        <p:spPr>
          <a:xfrm>
            <a:off x="4801365" y="2434559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83E1ED7-EF37-4F24-9629-26AF4487092B}"/>
              </a:ext>
            </a:extLst>
          </p:cNvPr>
          <p:cNvSpPr/>
          <p:nvPr/>
        </p:nvSpPr>
        <p:spPr>
          <a:xfrm>
            <a:off x="2445405" y="2481176"/>
            <a:ext cx="1099830" cy="5544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BB37E8E-AC94-4294-877E-2272C4C8FAD5}"/>
              </a:ext>
            </a:extLst>
          </p:cNvPr>
          <p:cNvSpPr/>
          <p:nvPr/>
        </p:nvSpPr>
        <p:spPr>
          <a:xfrm>
            <a:off x="7896200" y="2416417"/>
            <a:ext cx="2232250" cy="648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3C5448B-EE96-4933-B8D5-2A78108407E0}"/>
              </a:ext>
            </a:extLst>
          </p:cNvPr>
          <p:cNvSpPr/>
          <p:nvPr/>
        </p:nvSpPr>
        <p:spPr>
          <a:xfrm>
            <a:off x="5406419" y="2489514"/>
            <a:ext cx="565555" cy="5544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F8E1503-8EE1-4D56-BA96-2BB8245DCCAA}"/>
              </a:ext>
            </a:extLst>
          </p:cNvPr>
          <p:cNvSpPr/>
          <p:nvPr/>
        </p:nvSpPr>
        <p:spPr>
          <a:xfrm>
            <a:off x="6647461" y="2414864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/>
              <p:nvPr/>
            </p:nvSpPr>
            <p:spPr>
              <a:xfrm>
                <a:off x="8197088" y="3702336"/>
                <a:ext cx="3400418" cy="729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lim>
                          </m:limLow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A2652B3C-F104-4E3E-B906-AD777E246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88" y="3702336"/>
                <a:ext cx="3400418" cy="729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7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8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3935760" y="1124744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в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161374" y="2768241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QDA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QuadraticDiscriminantAnalysis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77812" y="4462874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QDA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164950" y="5142872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QDA.predict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A97F04-0F30-4157-B241-349B3C226DE4}"/>
              </a:ext>
            </a:extLst>
          </p:cNvPr>
          <p:cNvSpPr/>
          <p:nvPr/>
        </p:nvSpPr>
        <p:spPr>
          <a:xfrm>
            <a:off x="100153" y="1969218"/>
            <a:ext cx="12277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sklearn.discriminant_analysis </a:t>
            </a:r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QuadraticDiscriminantAnalysis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242BB3-4490-424F-9E45-1C56B06764A0}"/>
              </a:ext>
            </a:extLst>
          </p:cNvPr>
          <p:cNvSpPr/>
          <p:nvPr/>
        </p:nvSpPr>
        <p:spPr>
          <a:xfrm>
            <a:off x="1127448" y="3344208"/>
            <a:ext cx="10964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QuadraticDiscriminantAnalysis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(priors=array([0.5, 0.5]),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reg_param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=0,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store_covariance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tol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=0.0001)</a:t>
            </a:r>
            <a:endParaRPr lang="ru-RU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873632" y="218368"/>
            <a:ext cx="890892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6622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415480" y="76339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in co-op with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35674" y="1215704"/>
            <a:ext cx="11712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уменьшает пространство признаков, проецируя данные на подпространство меньшего размера, что делает его вычислительно эффективным для больших наборов данных.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может обрабатывать проблемы классификации нескольких классов.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Недостатки: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предполагает, что данные распределены нормально, что может быть неверным для многих реальных наборов данных.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Предполагается, что классы имеют одинаковую ковариационную матрицу, что может быть неверным для многих наборов данных.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Возможности: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Он хорошо работает с небольшим размером выборки, что является общей проблемой для многих реальных наборов данных.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можно использовать для извлечения признаков и уменьшения размерности в других алгоритмах машинного обучения.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Угрозы: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может плохо работать с нелинейно разделимыми данными.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может не подходить для наборов данных с выбросами.</a:t>
            </a:r>
          </a:p>
        </p:txBody>
      </p:sp>
    </p:spTree>
    <p:extLst>
      <p:ext uri="{BB962C8B-B14F-4D97-AF65-F5344CB8AC3E}">
        <p14:creationId xmlns:p14="http://schemas.microsoft.com/office/powerpoint/2010/main" val="7154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537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406921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4A28F32-3275-4496-B7E7-9EF43E51E79B}"/>
              </a:ext>
            </a:extLst>
          </p:cNvPr>
          <p:cNvSpPr/>
          <p:nvPr/>
        </p:nvSpPr>
        <p:spPr>
          <a:xfrm>
            <a:off x="119336" y="939248"/>
            <a:ext cx="120253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Гипотеза, Наблюдение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Апостериорная вероятность, Правдоподобие, Априорная Вероятность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Наивное предположение о независимости параметров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Подходы к выбору априорной вероятности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Категориальное распределение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Распределения Гаусса и Бернулли </a:t>
            </a:r>
            <a:endParaRPr lang="fr-F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проекция данных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или Многомерная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Гауссиана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отношения межклассовой дисперсии к внутриклассовой дисперсии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равенства матрицы ковариации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2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Байесовские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/>
              <p:nvPr/>
            </p:nvSpPr>
            <p:spPr>
              <a:xfrm>
                <a:off x="-158806" y="1053135"/>
                <a:ext cx="12362210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06" y="1053135"/>
                <a:ext cx="12362210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/>
              <p:nvPr/>
            </p:nvSpPr>
            <p:spPr>
              <a:xfrm>
                <a:off x="6404680" y="2355455"/>
                <a:ext cx="51518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</a:t>
                </a:r>
                <a:r>
                  <a:rPr lang="en-US" sz="3600" dirty="0">
                    <a:solidFill>
                      <a:schemeClr val="bg1"/>
                    </a:solidFill>
                  </a:rPr>
                  <a:t>Hypothesis</a:t>
                </a:r>
                <a:r>
                  <a:rPr lang="ru-RU" sz="3600" dirty="0">
                    <a:solidFill>
                      <a:schemeClr val="bg1"/>
                    </a:solidFill>
                  </a:rPr>
                  <a:t> / Гипотеза</a:t>
                </a: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80" y="2355455"/>
                <a:ext cx="5151860" cy="646331"/>
              </a:xfrm>
              <a:prstGeom prst="rect">
                <a:avLst/>
              </a:prstGeom>
              <a:blipFill>
                <a:blip r:embed="rId5"/>
                <a:stretch>
                  <a:fillRect t="-14151" r="-260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/>
              <p:nvPr/>
            </p:nvSpPr>
            <p:spPr>
              <a:xfrm>
                <a:off x="183005" y="2307983"/>
                <a:ext cx="54704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</a:t>
                </a:r>
                <a:r>
                  <a:rPr lang="en-US" sz="3600" dirty="0">
                    <a:solidFill>
                      <a:schemeClr val="bg1"/>
                    </a:solidFill>
                  </a:rPr>
                  <a:t>Evidence</a:t>
                </a:r>
                <a:r>
                  <a:rPr lang="ru-RU" sz="3600" dirty="0">
                    <a:solidFill>
                      <a:schemeClr val="bg1"/>
                    </a:solidFill>
                  </a:rPr>
                  <a:t> / Наблюдение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5" y="2307983"/>
                <a:ext cx="5470472" cy="646331"/>
              </a:xfrm>
              <a:prstGeom prst="rect">
                <a:avLst/>
              </a:prstGeom>
              <a:blipFill>
                <a:blip r:embed="rId6"/>
                <a:stretch>
                  <a:fillRect t="-15094" r="-256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/>
              <p:nvPr/>
            </p:nvSpPr>
            <p:spPr>
              <a:xfrm>
                <a:off x="39351" y="3145028"/>
                <a:ext cx="122972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- </a:t>
                </a:r>
                <a:r>
                  <a:rPr lang="tr-TR" sz="3600" dirty="0">
                    <a:solidFill>
                      <a:schemeClr val="bg1"/>
                    </a:solidFill>
                  </a:rPr>
                  <a:t> </a:t>
                </a:r>
                <a:r>
                  <a:rPr lang="ru-RU" sz="2800" dirty="0">
                    <a:solidFill>
                      <a:schemeClr val="bg1"/>
                    </a:solidFill>
                  </a:rPr>
                  <a:t>апостериорная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  <a:r>
                  <a:rPr lang="ru-RU" sz="2800" dirty="0">
                    <a:solidFill>
                      <a:schemeClr val="bg1"/>
                    </a:solidFill>
                  </a:rPr>
                  <a:t> при наличии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Наблюдения</a:t>
                </a:r>
                <a:endParaRPr lang="ru-RU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6AD3137-B3E6-4D6D-A9A4-F2A758937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" y="3145028"/>
                <a:ext cx="12297277" cy="646331"/>
              </a:xfrm>
              <a:prstGeom prst="rect">
                <a:avLst/>
              </a:prstGeom>
              <a:blipFill>
                <a:blip r:embed="rId7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/>
              <p:nvPr/>
            </p:nvSpPr>
            <p:spPr>
              <a:xfrm>
                <a:off x="-59353" y="3770917"/>
                <a:ext cx="1242004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правдоподобие,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Наблюдения</a:t>
                </a:r>
                <a:r>
                  <a:rPr lang="ru-RU" sz="2800" dirty="0">
                    <a:solidFill>
                      <a:schemeClr val="bg1"/>
                    </a:solidFill>
                  </a:rPr>
                  <a:t> данной при истинности 			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BB60075-866C-4DB3-8EFC-494771ED5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53" y="3770917"/>
                <a:ext cx="12420049" cy="1077218"/>
              </a:xfrm>
              <a:prstGeom prst="rect">
                <a:avLst/>
              </a:prstGeom>
              <a:blipFill>
                <a:blip r:embed="rId8"/>
                <a:stretch>
                  <a:fillRect t="-2841" r="-687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028B562-9E70-436D-BD3B-DB480C90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the probability of observing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\textstyle E">
            <a:extLst>
              <a:ext uri="{FF2B5EF4-FFF2-40B4-BE49-F238E27FC236}">
                <a16:creationId xmlns:a16="http://schemas.microsoft.com/office/drawing/2014/main" id="{90D8545F-82B7-4302-96DA-879A81766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13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\textstyle H">
            <a:extLst>
              <a:ext uri="{FF2B5EF4-FFF2-40B4-BE49-F238E27FC236}">
                <a16:creationId xmlns:a16="http://schemas.microsoft.com/office/drawing/2014/main" id="{12818373-2FCB-4638-A068-5861D76A2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60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/>
              <p:nvPr/>
            </p:nvSpPr>
            <p:spPr>
              <a:xfrm>
                <a:off x="0" y="4581304"/>
                <a:ext cx="1214049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априорная вероятность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гипотезы</a:t>
                </a:r>
                <a:r>
                  <a:rPr lang="ru-RU" sz="2800" dirty="0">
                    <a:solidFill>
                      <a:schemeClr val="bg1"/>
                    </a:solidFill>
                  </a:rPr>
                  <a:t> до того, как наблюдаются 		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Наблюдения</a:t>
                </a:r>
                <a:endParaRPr lang="ru-R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C80B4D02-3B40-464A-A4CC-12500BBD8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1304"/>
                <a:ext cx="12140495" cy="1077218"/>
              </a:xfrm>
              <a:prstGeom prst="rect">
                <a:avLst/>
              </a:prstGeom>
              <a:blipFill>
                <a:blip r:embed="rId9"/>
                <a:stretch>
                  <a:fillRect t="-2841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/>
              <p:nvPr/>
            </p:nvSpPr>
            <p:spPr>
              <a:xfrm>
                <a:off x="-21289" y="5556906"/>
                <a:ext cx="1218307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- </a:t>
                </a:r>
                <a:r>
                  <a:rPr lang="tr-TR" sz="3600" dirty="0">
                    <a:solidFill>
                      <a:schemeClr val="bg1"/>
                    </a:solidFill>
                  </a:rPr>
                  <a:t>  </a:t>
                </a:r>
                <a:r>
                  <a:rPr lang="ru-RU" sz="2800" dirty="0">
                    <a:solidFill>
                      <a:schemeClr val="bg1"/>
                    </a:solidFill>
                  </a:rPr>
                  <a:t>сумма произведений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всех</a:t>
                </a:r>
                <a:r>
                  <a:rPr lang="ru-RU" sz="2800" dirty="0">
                    <a:solidFill>
                      <a:schemeClr val="bg1"/>
                    </a:solidFill>
                  </a:rPr>
                  <a:t> вероятностей взаимоисключающих </a:t>
                </a:r>
                <a:r>
                  <a:rPr lang="ru-RU" sz="2800" b="1" dirty="0">
                    <a:solidFill>
                      <a:schemeClr val="bg1"/>
                    </a:solidFill>
                  </a:rPr>
                  <a:t>гипотез</a:t>
                </a:r>
                <a:r>
                  <a:rPr lang="ru-RU" sz="2800" dirty="0">
                    <a:solidFill>
                      <a:schemeClr val="bg1"/>
                    </a:solidFill>
                  </a:rPr>
                  <a:t> и соответствующих правдоподобий</a:t>
                </a:r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970352FF-2BDB-4F32-8860-EEF192F21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89" y="5556906"/>
                <a:ext cx="12183071" cy="1077218"/>
              </a:xfrm>
              <a:prstGeom prst="rect">
                <a:avLst/>
              </a:prstGeom>
              <a:blipFill>
                <a:blip r:embed="rId10"/>
                <a:stretch>
                  <a:fillRect l="-1051" t="-9091" b="-15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6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41" grpId="0"/>
      <p:bldP spid="4" grpId="0"/>
      <p:bldP spid="64" grpId="0"/>
      <p:bldP spid="68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87488" y="176904"/>
            <a:ext cx="10873208" cy="484915"/>
          </a:xfrm>
          <a:prstGeom prst="rect">
            <a:avLst/>
          </a:prstGeom>
        </p:spPr>
        <p:txBody>
          <a:bodyPr/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Гендерное равенство которое мы заслужили </a:t>
            </a:r>
            <a:endParaRPr lang="ru-RU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28B562-9E70-436D-BD3B-DB480C90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the probability of observing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ru-RU" altLang="ru-RU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\textstyle E">
            <a:extLst>
              <a:ext uri="{FF2B5EF4-FFF2-40B4-BE49-F238E27FC236}">
                <a16:creationId xmlns:a16="http://schemas.microsoft.com/office/drawing/2014/main" id="{90D8545F-82B7-4302-96DA-879A81766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13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\textstyle H">
            <a:extLst>
              <a:ext uri="{FF2B5EF4-FFF2-40B4-BE49-F238E27FC236}">
                <a16:creationId xmlns:a16="http://schemas.microsoft.com/office/drawing/2014/main" id="{12818373-2FCB-4638-A068-5861D76A2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60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-168696" y="836712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Некий студент закончил Университет с </a:t>
            </a:r>
            <a:r>
              <a:rPr lang="ru-RU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красным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дипломом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6384032" y="90872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Угадайте пол студента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8832304" y="1268760"/>
                <a:ext cx="19474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1268760"/>
                <a:ext cx="194745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551384" y="1772816"/>
                <a:ext cx="13219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772816"/>
                <a:ext cx="132196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4341EA1-E806-4906-9502-28832E9D99EF}"/>
              </a:ext>
            </a:extLst>
          </p:cNvPr>
          <p:cNvSpPr/>
          <p:nvPr/>
        </p:nvSpPr>
        <p:spPr>
          <a:xfrm>
            <a:off x="2279576" y="1844824"/>
            <a:ext cx="5368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Какой пол более распространён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4341EA1-E806-4906-9502-28832E9D99EF}"/>
              </a:ext>
            </a:extLst>
          </p:cNvPr>
          <p:cNvSpPr/>
          <p:nvPr/>
        </p:nvSpPr>
        <p:spPr>
          <a:xfrm>
            <a:off x="623392" y="2348880"/>
            <a:ext cx="10636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..Потому что на десять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девчонок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по статистике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девять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ребят...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6240016" y="2780928"/>
                <a:ext cx="4271362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=М</m:t>
                        </m:r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10+9</m:t>
                        </m:r>
                      </m:den>
                    </m:f>
                    <m:r>
                      <a:rPr lang="ru-RU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=0.474</m:t>
                    </m:r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780928"/>
                <a:ext cx="4271362" cy="704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407368" y="2708920"/>
                <a:ext cx="4309834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=Ж</m:t>
                        </m:r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10+9</m:t>
                        </m:r>
                      </m:den>
                    </m:f>
                    <m:r>
                      <a:rPr lang="ru-RU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=0.526</m:t>
                    </m:r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708920"/>
                <a:ext cx="4309834" cy="704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335360" y="3356992"/>
                <a:ext cx="17743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356992"/>
                <a:ext cx="177439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4341EA1-E806-4906-9502-28832E9D99EF}"/>
              </a:ext>
            </a:extLst>
          </p:cNvPr>
          <p:cNvSpPr/>
          <p:nvPr/>
        </p:nvSpPr>
        <p:spPr>
          <a:xfrm>
            <a:off x="2063552" y="3429000"/>
            <a:ext cx="580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какой целью поступают учиться 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4341EA1-E806-4906-9502-28832E9D99EF}"/>
              </a:ext>
            </a:extLst>
          </p:cNvPr>
          <p:cNvSpPr/>
          <p:nvPr/>
        </p:nvSpPr>
        <p:spPr>
          <a:xfrm>
            <a:off x="3215680" y="3861048"/>
            <a:ext cx="44967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Девушки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«все пошли и я пошла»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«родители заставили»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«встречу там классных друзей»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«хочу учиться»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4341EA1-E806-4906-9502-28832E9D99EF}"/>
              </a:ext>
            </a:extLst>
          </p:cNvPr>
          <p:cNvSpPr/>
          <p:nvPr/>
        </p:nvSpPr>
        <p:spPr>
          <a:xfrm>
            <a:off x="7536160" y="3861048"/>
            <a:ext cx="44967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Юноши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«все пошли и я пошел»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«родители заставили»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«встречу там классных друзей»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«хочу учиться»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«отсрочка от армии»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0" y="3933056"/>
                <a:ext cx="3215496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=Ж</m:t>
                        </m:r>
                      </m:e>
                    </m:d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3056"/>
                <a:ext cx="3215496" cy="7877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0" y="4653136"/>
                <a:ext cx="3172215" cy="790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=М</m:t>
                        </m:r>
                      </m:e>
                    </m:d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3136"/>
                <a:ext cx="3172215" cy="7907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119336" y="5445224"/>
                <a:ext cx="64740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=Ж</m:t>
                        </m:r>
                      </m:e>
                      <m:e>
                        <m:r>
                          <a:rPr lang="ru-RU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0.526∗0.25=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0.13</m:t>
                    </m:r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445224"/>
                <a:ext cx="647401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263352" y="6093296"/>
                <a:ext cx="64307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=М</m:t>
                        </m:r>
                      </m:e>
                      <m:e>
                        <m:r>
                          <a:rPr lang="ru-RU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0.474∗0.20=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095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6093296"/>
                <a:ext cx="643073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9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Странный вопрос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4406778" y="1065937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Валера это кто?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7A8FB4-423E-4351-9D00-AD48A003A824}"/>
              </a:ext>
            </a:extLst>
          </p:cNvPr>
          <p:cNvSpPr/>
          <p:nvPr/>
        </p:nvSpPr>
        <p:spPr>
          <a:xfrm>
            <a:off x="349770" y="1625315"/>
            <a:ext cx="11521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Соседи описывают человека следующим образом: Валера очень застенчив и избегает людей, он всегда готов помочь, но обычно его мало интересуют люди и реальный мир. Чуткая и чистая душа, ему нужно, чтобы все было структурировано и упорядочено до мельчайших деталей.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16521D-B440-42AC-8CD6-27C5ECBC46CE}"/>
              </a:ext>
            </a:extLst>
          </p:cNvPr>
          <p:cNvSpPr/>
          <p:nvPr/>
        </p:nvSpPr>
        <p:spPr>
          <a:xfrm>
            <a:off x="1769838" y="4034348"/>
            <a:ext cx="887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Валера</a:t>
            </a:r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водитель 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</a:t>
            </a:r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охранник?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6F26797-ADD3-4AF7-B6B6-3FA2E0938802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C8BC6BD-E3AA-4710-A0E2-A96C2111480C}"/>
                  </a:ext>
                </a:extLst>
              </p:cNvPr>
              <p:cNvSpPr/>
              <p:nvPr/>
            </p:nvSpPr>
            <p:spPr>
              <a:xfrm>
                <a:off x="5790295" y="4533536"/>
                <a:ext cx="22145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– Работа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C8BC6BD-E3AA-4710-A0E2-A96C21114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95" y="4533536"/>
                <a:ext cx="2214581" cy="646331"/>
              </a:xfrm>
              <a:prstGeom prst="rect">
                <a:avLst/>
              </a:prstGeom>
              <a:blipFill>
                <a:blip r:embed="rId4"/>
                <a:stretch>
                  <a:fillRect t="-15094" r="-7438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3FF6ECD-0073-44D5-ABED-A9D5CB03847B}"/>
                  </a:ext>
                </a:extLst>
              </p:cNvPr>
              <p:cNvSpPr/>
              <p:nvPr/>
            </p:nvSpPr>
            <p:spPr>
              <a:xfrm>
                <a:off x="2448380" y="4525588"/>
                <a:ext cx="28460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</a:rPr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Описание</a:t>
                </a: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3FF6ECD-0073-44D5-ABED-A9D5CB038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80" y="4525588"/>
                <a:ext cx="2846036" cy="646331"/>
              </a:xfrm>
              <a:prstGeom prst="rect">
                <a:avLst/>
              </a:prstGeom>
              <a:blipFill>
                <a:blip r:embed="rId5"/>
                <a:stretch>
                  <a:fillRect t="-14151" r="-556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244544" y="3429000"/>
                <a:ext cx="19474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3429000"/>
                <a:ext cx="194745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344472" y="5805264"/>
                <a:ext cx="19474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472" y="5805264"/>
                <a:ext cx="194745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341EA1-E806-4906-9502-28832E9D99EF}"/>
              </a:ext>
            </a:extLst>
          </p:cNvPr>
          <p:cNvSpPr/>
          <p:nvPr/>
        </p:nvSpPr>
        <p:spPr>
          <a:xfrm>
            <a:off x="0" y="5013176"/>
            <a:ext cx="105753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Нужны 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Кого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вероятней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встретить – охранника или водителя?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Сколько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водителей / охранников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соответствуют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описанию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0344472" y="5229200"/>
                <a:ext cx="14448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472" y="5229200"/>
                <a:ext cx="144488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0" grpId="0"/>
      <p:bldP spid="21" grpId="0"/>
      <p:bldP spid="5" grpId="0"/>
      <p:bldP spid="9" grpId="0"/>
      <p:bldP spid="2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Давайте посмотрим на статистику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5EC6343-0743-4539-9AB5-5EF9C554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729922"/>
            <a:ext cx="5317927" cy="495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B8AC19-7AE2-4461-AE6B-F16788C986B8}"/>
              </a:ext>
            </a:extLst>
          </p:cNvPr>
          <p:cNvSpPr/>
          <p:nvPr/>
        </p:nvSpPr>
        <p:spPr>
          <a:xfrm>
            <a:off x="114003" y="2339195"/>
            <a:ext cx="5472608" cy="50405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59C6C68-FCCA-4801-BFC9-F86AB26C86DD}"/>
              </a:ext>
            </a:extLst>
          </p:cNvPr>
          <p:cNvSpPr/>
          <p:nvPr/>
        </p:nvSpPr>
        <p:spPr>
          <a:xfrm>
            <a:off x="114003" y="5348144"/>
            <a:ext cx="3101677" cy="50405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932ED4-AF02-49B1-B740-3CECD60E4402}"/>
              </a:ext>
            </a:extLst>
          </p:cNvPr>
          <p:cNvSpPr/>
          <p:nvPr/>
        </p:nvSpPr>
        <p:spPr>
          <a:xfrm>
            <a:off x="5596220" y="2360390"/>
            <a:ext cx="6490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20%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водителей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соответствует описанию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D7332F-9B1C-4D29-B59E-EE702EA62618}"/>
              </a:ext>
            </a:extLst>
          </p:cNvPr>
          <p:cNvSpPr/>
          <p:nvPr/>
        </p:nvSpPr>
        <p:spPr>
          <a:xfrm>
            <a:off x="5679515" y="5184673"/>
            <a:ext cx="5848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50%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охранников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соответствуют описанию</a:t>
            </a:r>
          </a:p>
        </p:txBody>
      </p:sp>
    </p:spTree>
    <p:extLst>
      <p:ext uri="{BB962C8B-B14F-4D97-AF65-F5344CB8AC3E}">
        <p14:creationId xmlns:p14="http://schemas.microsoft.com/office/powerpoint/2010/main" val="31625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/>
              <p:nvPr/>
            </p:nvSpPr>
            <p:spPr>
              <a:xfrm>
                <a:off x="-85105" y="1098158"/>
                <a:ext cx="12362210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EA1E7-E1C8-4D84-89CB-CBF692802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105" y="1098158"/>
                <a:ext cx="12362210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/>
              <p:nvPr/>
            </p:nvSpPr>
            <p:spPr>
              <a:xfrm>
                <a:off x="9808705" y="2747370"/>
                <a:ext cx="23187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Работа</a:t>
                </a: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DD253DE2-A363-4583-8555-F76B47EC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705" y="2747370"/>
                <a:ext cx="2318776" cy="646331"/>
              </a:xfrm>
              <a:prstGeom prst="rect">
                <a:avLst/>
              </a:prstGeom>
              <a:blipFill>
                <a:blip r:embed="rId5"/>
                <a:stretch>
                  <a:fillRect t="-15094" r="-7368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/>
              <p:nvPr/>
            </p:nvSpPr>
            <p:spPr>
              <a:xfrm>
                <a:off x="7117145" y="2779824"/>
                <a:ext cx="28460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3600" dirty="0">
                    <a:solidFill>
                      <a:schemeClr val="bg1"/>
                    </a:solidFill>
                  </a:rPr>
                  <a:t>– Описание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08308DA-4172-4F28-BEB5-3D1E1B489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45" y="2779824"/>
                <a:ext cx="2846036" cy="646331"/>
              </a:xfrm>
              <a:prstGeom prst="rect">
                <a:avLst/>
              </a:prstGeom>
              <a:blipFill>
                <a:blip r:embed="rId6"/>
                <a:stretch>
                  <a:fillRect t="-14151" r="-5794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022F411-0AEF-48E2-9625-A3A396F0DD44}"/>
              </a:ext>
            </a:extLst>
          </p:cNvPr>
          <p:cNvSpPr/>
          <p:nvPr/>
        </p:nvSpPr>
        <p:spPr>
          <a:xfrm>
            <a:off x="1977735" y="3029578"/>
            <a:ext cx="5093797" cy="3689012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103CA57-532B-4265-BD21-35424D486C78}"/>
              </a:ext>
            </a:extLst>
          </p:cNvPr>
          <p:cNvSpPr/>
          <p:nvPr/>
        </p:nvSpPr>
        <p:spPr>
          <a:xfrm>
            <a:off x="302780" y="3034568"/>
            <a:ext cx="1631285" cy="36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Picture 2" descr="Taxi Driver Vector SVG Icon - SVG Repo Free SVG Icons">
            <a:extLst>
              <a:ext uri="{FF2B5EF4-FFF2-40B4-BE49-F238E27FC236}">
                <a16:creationId xmlns:a16="http://schemas.microsoft.com/office/drawing/2014/main" id="{8B8C2963-947D-484C-99B5-9B084459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315893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5587FC9F-B715-4C6B-BFDF-6B3D8D63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315768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axi Driver Vector SVG Icon - SVG Repo Free SVG Icons">
            <a:extLst>
              <a:ext uri="{FF2B5EF4-FFF2-40B4-BE49-F238E27FC236}">
                <a16:creationId xmlns:a16="http://schemas.microsoft.com/office/drawing/2014/main" id="{B7D67274-79DF-40BC-9C05-1415B787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315768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axi Driver Vector SVG Icon - SVG Repo Free SVG Icons">
            <a:extLst>
              <a:ext uri="{FF2B5EF4-FFF2-40B4-BE49-F238E27FC236}">
                <a16:creationId xmlns:a16="http://schemas.microsoft.com/office/drawing/2014/main" id="{A4F6CCB3-40A8-4A21-9AF5-E8D6E46BB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315893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axi Driver Vector SVG Icon - SVG Repo Free SVG Icons">
            <a:extLst>
              <a:ext uri="{FF2B5EF4-FFF2-40B4-BE49-F238E27FC236}">
                <a16:creationId xmlns:a16="http://schemas.microsoft.com/office/drawing/2014/main" id="{D885CCCE-6366-42A9-A741-3F981C5DC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315768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axi Driver Vector SVG Icon - SVG Repo Free SVG Icons">
            <a:extLst>
              <a:ext uri="{FF2B5EF4-FFF2-40B4-BE49-F238E27FC236}">
                <a16:creationId xmlns:a16="http://schemas.microsoft.com/office/drawing/2014/main" id="{F5AEC154-217A-47A7-B4BF-628B5D27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315530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axi Driver Vector SVG Icon - SVG Repo Free SVG Icons">
            <a:extLst>
              <a:ext uri="{FF2B5EF4-FFF2-40B4-BE49-F238E27FC236}">
                <a16:creationId xmlns:a16="http://schemas.microsoft.com/office/drawing/2014/main" id="{C3641306-5C3B-4F14-AE2B-0E4FC28C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3154053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axi Driver Vector SVG Icon - SVG Repo Free SVG Icons">
            <a:extLst>
              <a:ext uri="{FF2B5EF4-FFF2-40B4-BE49-F238E27FC236}">
                <a16:creationId xmlns:a16="http://schemas.microsoft.com/office/drawing/2014/main" id="{0B2AF8DF-B0E4-4C3B-9E2E-94726473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315405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axi Driver Vector SVG Icon - SVG Repo Free SVG Icons">
            <a:extLst>
              <a:ext uri="{FF2B5EF4-FFF2-40B4-BE49-F238E27FC236}">
                <a16:creationId xmlns:a16="http://schemas.microsoft.com/office/drawing/2014/main" id="{180686A0-9971-4424-B2B6-767625098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390490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9E38ED9D-CABC-4190-83D9-CD8EA6CE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390365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Taxi Driver Vector SVG Icon - SVG Repo Free SVG Icons">
            <a:extLst>
              <a:ext uri="{FF2B5EF4-FFF2-40B4-BE49-F238E27FC236}">
                <a16:creationId xmlns:a16="http://schemas.microsoft.com/office/drawing/2014/main" id="{4F5D568C-B7E9-4877-ADD5-6A2D9D52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390365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Taxi Driver Vector SVG Icon - SVG Repo Free SVG Icons">
            <a:extLst>
              <a:ext uri="{FF2B5EF4-FFF2-40B4-BE49-F238E27FC236}">
                <a16:creationId xmlns:a16="http://schemas.microsoft.com/office/drawing/2014/main" id="{DEC1F2D0-00DE-4097-A5C6-EDC0A071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390490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Taxi Driver Vector SVG Icon - SVG Repo Free SVG Icons">
            <a:extLst>
              <a:ext uri="{FF2B5EF4-FFF2-40B4-BE49-F238E27FC236}">
                <a16:creationId xmlns:a16="http://schemas.microsoft.com/office/drawing/2014/main" id="{0C7E14DE-B282-496E-88E3-79A91D0A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390365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Taxi Driver Vector SVG Icon - SVG Repo Free SVG Icons">
            <a:extLst>
              <a:ext uri="{FF2B5EF4-FFF2-40B4-BE49-F238E27FC236}">
                <a16:creationId xmlns:a16="http://schemas.microsoft.com/office/drawing/2014/main" id="{0B2C4F18-19CA-45A4-BA93-7EC84AB8C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390127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Taxi Driver Vector SVG Icon - SVG Repo Free SVG Icons">
            <a:extLst>
              <a:ext uri="{FF2B5EF4-FFF2-40B4-BE49-F238E27FC236}">
                <a16:creationId xmlns:a16="http://schemas.microsoft.com/office/drawing/2014/main" id="{A3E6162F-3DE2-4E93-B3A4-EFEB482F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3900023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Taxi Driver Vector SVG Icon - SVG Repo Free SVG Icons">
            <a:extLst>
              <a:ext uri="{FF2B5EF4-FFF2-40B4-BE49-F238E27FC236}">
                <a16:creationId xmlns:a16="http://schemas.microsoft.com/office/drawing/2014/main" id="{9301E9A8-5899-4B61-9D02-4BFC43EC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390002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Taxi Driver Vector SVG Icon - SVG Repo Free SVG Icons">
            <a:extLst>
              <a:ext uri="{FF2B5EF4-FFF2-40B4-BE49-F238E27FC236}">
                <a16:creationId xmlns:a16="http://schemas.microsoft.com/office/drawing/2014/main" id="{0B27C1F0-885E-4E83-A053-38DB281D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464474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6241C1C5-74F1-44BF-8F00-03109D13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464349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Taxi Driver Vector SVG Icon - SVG Repo Free SVG Icons">
            <a:extLst>
              <a:ext uri="{FF2B5EF4-FFF2-40B4-BE49-F238E27FC236}">
                <a16:creationId xmlns:a16="http://schemas.microsoft.com/office/drawing/2014/main" id="{6F594637-562C-4AD4-AB39-CA4FBD520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4643497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Taxi Driver Vector SVG Icon - SVG Repo Free SVG Icons">
            <a:extLst>
              <a:ext uri="{FF2B5EF4-FFF2-40B4-BE49-F238E27FC236}">
                <a16:creationId xmlns:a16="http://schemas.microsoft.com/office/drawing/2014/main" id="{E1376088-378A-4EEE-999C-61DD16E6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464474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Taxi Driver Vector SVG Icon - SVG Repo Free SVG Icons">
            <a:extLst>
              <a:ext uri="{FF2B5EF4-FFF2-40B4-BE49-F238E27FC236}">
                <a16:creationId xmlns:a16="http://schemas.microsoft.com/office/drawing/2014/main" id="{F0B88B88-4EFF-4CCF-B702-555604E5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464349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Taxi Driver Vector SVG Icon - SVG Repo Free SVG Icons">
            <a:extLst>
              <a:ext uri="{FF2B5EF4-FFF2-40B4-BE49-F238E27FC236}">
                <a16:creationId xmlns:a16="http://schemas.microsoft.com/office/drawing/2014/main" id="{D5AC66DB-6D7E-439D-951F-516397F5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464111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Taxi Driver Vector SVG Icon - SVG Repo Free SVG Icons">
            <a:extLst>
              <a:ext uri="{FF2B5EF4-FFF2-40B4-BE49-F238E27FC236}">
                <a16:creationId xmlns:a16="http://schemas.microsoft.com/office/drawing/2014/main" id="{9BCE932B-2C4B-4616-9BE4-99238D30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463986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Taxi Driver Vector SVG Icon - SVG Repo Free SVG Icons">
            <a:extLst>
              <a:ext uri="{FF2B5EF4-FFF2-40B4-BE49-F238E27FC236}">
                <a16:creationId xmlns:a16="http://schemas.microsoft.com/office/drawing/2014/main" id="{E462A5CC-8019-40DA-8DCC-6BB222EF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463986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Taxi Driver Vector SVG Icon - SVG Repo Free SVG Icons">
            <a:extLst>
              <a:ext uri="{FF2B5EF4-FFF2-40B4-BE49-F238E27FC236}">
                <a16:creationId xmlns:a16="http://schemas.microsoft.com/office/drawing/2014/main" id="{D6474AD6-40CD-440F-AEC5-39E7BD10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537845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90519EC4-6333-4712-BD0E-AEA723B6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5377211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Taxi Driver Vector SVG Icon - SVG Repo Free SVG Icons">
            <a:extLst>
              <a:ext uri="{FF2B5EF4-FFF2-40B4-BE49-F238E27FC236}">
                <a16:creationId xmlns:a16="http://schemas.microsoft.com/office/drawing/2014/main" id="{7916DE47-56B9-4A03-AF6E-92E4B2D6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5377211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Taxi Driver Vector SVG Icon - SVG Repo Free SVG Icons">
            <a:extLst>
              <a:ext uri="{FF2B5EF4-FFF2-40B4-BE49-F238E27FC236}">
                <a16:creationId xmlns:a16="http://schemas.microsoft.com/office/drawing/2014/main" id="{D465CF5E-15CE-4A87-98A1-F9D396FA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537845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Taxi Driver Vector SVG Icon - SVG Repo Free SVG Icons">
            <a:extLst>
              <a:ext uri="{FF2B5EF4-FFF2-40B4-BE49-F238E27FC236}">
                <a16:creationId xmlns:a16="http://schemas.microsoft.com/office/drawing/2014/main" id="{E336DC25-D13B-4C0D-AB6D-AAA3F873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537721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Taxi Driver Vector SVG Icon - SVG Repo Free SVG Icons">
            <a:extLst>
              <a:ext uri="{FF2B5EF4-FFF2-40B4-BE49-F238E27FC236}">
                <a16:creationId xmlns:a16="http://schemas.microsoft.com/office/drawing/2014/main" id="{AD664C8E-A153-4CA1-B59C-29AA8D1F7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537482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Taxi Driver Vector SVG Icon - SVG Repo Free SVG Icons">
            <a:extLst>
              <a:ext uri="{FF2B5EF4-FFF2-40B4-BE49-F238E27FC236}">
                <a16:creationId xmlns:a16="http://schemas.microsoft.com/office/drawing/2014/main" id="{BDD3E1DF-A64A-450A-9A1E-2EC9469B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5373579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Taxi Driver Vector SVG Icon - SVG Repo Free SVG Icons">
            <a:extLst>
              <a:ext uri="{FF2B5EF4-FFF2-40B4-BE49-F238E27FC236}">
                <a16:creationId xmlns:a16="http://schemas.microsoft.com/office/drawing/2014/main" id="{F76B1C1A-3C7D-43EC-901C-459E6A56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537357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2B873D77-C9A8-470E-B7DD-BB3159A2A980}"/>
              </a:ext>
            </a:extLst>
          </p:cNvPr>
          <p:cNvSpPr/>
          <p:nvPr/>
        </p:nvSpPr>
        <p:spPr>
          <a:xfrm rot="5400000">
            <a:off x="4183711" y="3816570"/>
            <a:ext cx="681844" cy="509379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8" name="Picture 2" descr="Taxi Driver Vector SVG Icon - SVG Repo Free SVG Icons">
            <a:extLst>
              <a:ext uri="{FF2B5EF4-FFF2-40B4-BE49-F238E27FC236}">
                <a16:creationId xmlns:a16="http://schemas.microsoft.com/office/drawing/2014/main" id="{D5DBBC1A-DE63-4062-B3FE-9BC891D4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605890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D4E71B08-2F84-49E1-B16F-7ACD69BD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605765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Taxi Driver Vector SVG Icon - SVG Repo Free SVG Icons">
            <a:extLst>
              <a:ext uri="{FF2B5EF4-FFF2-40B4-BE49-F238E27FC236}">
                <a16:creationId xmlns:a16="http://schemas.microsoft.com/office/drawing/2014/main" id="{9E663041-2EAD-483D-A3DF-5CF8BB60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6057657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Taxi Driver Vector SVG Icon - SVG Repo Free SVG Icons">
            <a:extLst>
              <a:ext uri="{FF2B5EF4-FFF2-40B4-BE49-F238E27FC236}">
                <a16:creationId xmlns:a16="http://schemas.microsoft.com/office/drawing/2014/main" id="{7F37D630-1897-4C9C-85CE-3803F017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605890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Taxi Driver Vector SVG Icon - SVG Repo Free SVG Icons">
            <a:extLst>
              <a:ext uri="{FF2B5EF4-FFF2-40B4-BE49-F238E27FC236}">
                <a16:creationId xmlns:a16="http://schemas.microsoft.com/office/drawing/2014/main" id="{53DA15C8-AF7A-41F6-9634-306ED7C0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605765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Taxi Driver Vector SVG Icon - SVG Repo Free SVG Icons">
            <a:extLst>
              <a:ext uri="{FF2B5EF4-FFF2-40B4-BE49-F238E27FC236}">
                <a16:creationId xmlns:a16="http://schemas.microsoft.com/office/drawing/2014/main" id="{A9C637A0-D0B7-4253-9711-A0859290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605527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Taxi Driver Vector SVG Icon - SVG Repo Free SVG Icons">
            <a:extLst>
              <a:ext uri="{FF2B5EF4-FFF2-40B4-BE49-F238E27FC236}">
                <a16:creationId xmlns:a16="http://schemas.microsoft.com/office/drawing/2014/main" id="{C0BDD966-C9C7-44BC-8447-6C93B096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605402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Taxi Driver Vector SVG Icon - SVG Repo Free SVG Icons">
            <a:extLst>
              <a:ext uri="{FF2B5EF4-FFF2-40B4-BE49-F238E27FC236}">
                <a16:creationId xmlns:a16="http://schemas.microsoft.com/office/drawing/2014/main" id="{FCF29A74-F90B-4B4D-AF9A-CCD688B7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605402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08C28E7C-B844-434E-BF7C-40FBFB815660}"/>
              </a:ext>
            </a:extLst>
          </p:cNvPr>
          <p:cNvSpPr/>
          <p:nvPr/>
        </p:nvSpPr>
        <p:spPr>
          <a:xfrm>
            <a:off x="1088740" y="3029577"/>
            <a:ext cx="825854" cy="368901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7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F7E3E596-D102-4604-8E2B-73B24316A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315768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9D014FE3-F279-4715-926B-F784A2C3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390365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C67D7088-D41A-44BD-B849-E42F0584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464349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1B64E604-24FE-4D29-BC99-344A020A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5377211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BAF4CE3B-7217-4BBA-B738-920BF449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605765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15B68ACF-83F9-4F67-A88F-A1E54F895DC4}"/>
                  </a:ext>
                </a:extLst>
              </p:cNvPr>
              <p:cNvSpPr/>
              <p:nvPr/>
            </p:nvSpPr>
            <p:spPr>
              <a:xfrm>
                <a:off x="7126602" y="3347670"/>
                <a:ext cx="4307398" cy="136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ru-RU" sz="3200" dirty="0">
                  <a:solidFill>
                    <a:schemeClr val="bg1"/>
                  </a:solidFill>
                </a:endParaRPr>
              </a:p>
              <a:p>
                <a:r>
                  <a:rPr lang="ru-RU" sz="3200" dirty="0">
                    <a:solidFill>
                      <a:schemeClr val="bg1"/>
                    </a:solidFill>
                  </a:rPr>
                  <a:t>=0.42</a:t>
                </a:r>
              </a:p>
            </p:txBody>
          </p:sp>
        </mc:Choice>
        <mc:Fallback xmlns=""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15B68ACF-83F9-4F67-A88F-A1E54F89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602" y="3347670"/>
                <a:ext cx="4307398" cy="1363963"/>
              </a:xfrm>
              <a:prstGeom prst="rect">
                <a:avLst/>
              </a:prstGeom>
              <a:blipFill>
                <a:blip r:embed="rId9"/>
                <a:stretch>
                  <a:fillRect l="-3536" b="-13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0C22ED18-D74D-4E6D-BA7A-D289454A7DB3}"/>
                  </a:ext>
                </a:extLst>
              </p:cNvPr>
              <p:cNvSpPr/>
              <p:nvPr/>
            </p:nvSpPr>
            <p:spPr>
              <a:xfrm>
                <a:off x="7134673" y="5068917"/>
                <a:ext cx="5109922" cy="1363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ru-RU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7/9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</m:t>
                        </m:r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+0.2∗</m:t>
                        </m:r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ru-RU" sz="3200" dirty="0">
                    <a:solidFill>
                      <a:schemeClr val="bg1"/>
                    </a:solidFill>
                  </a:rPr>
                  <a:t>= 0.58 </a:t>
                </a:r>
                <a:endParaRPr lang="ru-RU" sz="3200" dirty="0"/>
              </a:p>
            </p:txBody>
          </p:sp>
        </mc:Choice>
        <mc:Fallback xmlns=""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0C22ED18-D74D-4E6D-BA7A-D289454A7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73" y="5068917"/>
                <a:ext cx="5109922" cy="1363963"/>
              </a:xfrm>
              <a:prstGeom prst="rect">
                <a:avLst/>
              </a:prstGeom>
              <a:blipFill>
                <a:blip r:embed="rId10"/>
                <a:stretch>
                  <a:fillRect l="-2980" b="-14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91B66-E501-4AAB-BA39-090282F6E3A0}"/>
              </a:ext>
            </a:extLst>
          </p:cNvPr>
          <p:cNvSpPr/>
          <p:nvPr/>
        </p:nvSpPr>
        <p:spPr>
          <a:xfrm>
            <a:off x="7126602" y="5022886"/>
            <a:ext cx="4595319" cy="136396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6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  <p:bldP spid="41" grpId="0"/>
      <p:bldP spid="42" grpId="0" animBg="1"/>
      <p:bldP spid="43" grpId="0" animBg="1"/>
      <p:bldP spid="107" grpId="0" animBg="1"/>
      <p:bldP spid="116" grpId="0" animBg="1"/>
      <p:bldP spid="122" grpId="0"/>
      <p:bldP spid="123" grpId="0"/>
      <p:bldP spid="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13365</TotalTime>
  <Words>2278</Words>
  <Application>Microsoft Office PowerPoint</Application>
  <PresentationFormat>Широкоэкранный</PresentationFormat>
  <Paragraphs>514</Paragraphs>
  <Slides>41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</vt:lpstr>
      <vt:lpstr>Cambria Math</vt:lpstr>
      <vt:lpstr>Courier New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554</cp:revision>
  <dcterms:created xsi:type="dcterms:W3CDTF">2019-05-20T04:53:11Z</dcterms:created>
  <dcterms:modified xsi:type="dcterms:W3CDTF">2023-05-02T06:20:19Z</dcterms:modified>
</cp:coreProperties>
</file>