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627" r:id="rId3"/>
    <p:sldId id="708" r:id="rId4"/>
    <p:sldId id="710" r:id="rId5"/>
    <p:sldId id="711" r:id="rId6"/>
    <p:sldId id="712" r:id="rId7"/>
    <p:sldId id="713" r:id="rId8"/>
    <p:sldId id="714" r:id="rId9"/>
    <p:sldId id="716" r:id="rId10"/>
    <p:sldId id="715" r:id="rId11"/>
    <p:sldId id="261" r:id="rId12"/>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a:srgbClr val="FF00FF"/>
    <a:srgbClr val="272827"/>
    <a:srgbClr val="00FFFF"/>
    <a:srgbClr val="D95151"/>
    <a:srgbClr val="FF0000"/>
    <a:srgbClr val="E6D2D2"/>
    <a:srgbClr val="0000FF"/>
    <a:srgbClr val="00FF00"/>
    <a:srgbClr val="78787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Средний стиль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93D81CF-94F2-401A-BA57-92F5A7B2D0C5}" styleName="Средний стиль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C4B1156A-380E-4F78-BDF5-A606A8083BF9}" styleName="Средний стиль 4 — акцент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775DCB02-9BB8-47FD-8907-85C794F793BA}" styleName="Стиль из темы 1 - акцент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Стиль из темы 1 - акцент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E269D01E-BC32-4049-B463-5C60D7B0CCD2}" styleName="Стиль из темы 2 - акцент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27102A9-8310-4765-A935-A1911B00CA55}" styleName="Светлый стиль 1 — акцент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E929F9F4-4A8F-4326-A1B4-22849713DDAB}" styleName="Темный стиль 1 — акцент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0A15C55-8517-42AA-B614-E9B94910E393}" styleName="Средний стиль 2 — акцент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8FB837D-C827-4EFA-A057-4D05807E0F7C}" styleName="Стиль из темы 1 - акцент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8D230F3-CF80-4859-8CE7-A43EE81993B5}" styleName="Светлый стиль 1 — акцент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AF606853-7671-496A-8E4F-DF71F8EC918B}" styleName="Темный стиль 1 — акцент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3296810-A885-4BE3-A3E7-6D5BEEA58F35}" styleName="Средний стиль 2 — акцент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9C7853C-536D-4A76-A0AE-DD22124D55A5}" styleName="Стиль из темы 1 - акцент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06799F8-075E-4A3A-A7F6-7FBC6576F1A4}" styleName="Стиль из темы 2 - акцент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03447BB-5D67-496B-8E87-E561075AD55C}" styleName="Темный стиль 1 — акцент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38B1855-1B75-4FBE-930C-398BA8C253C6}" styleName="Стиль из темы 2 - акцент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Стиль из темы 2 - акцент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F5AB1C69-6EDB-4FF4-983F-18BD219EF322}" styleName="Средний стиль 2 — акцент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505E3EF-67EA-436B-97B2-0124C06EBD24}" styleName="Средний стиль 4 — акцент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18603FDC-E32A-4AB5-989C-0864C3EAD2B8}" styleName="Стиль из темы 2 - акцент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940" autoAdjust="0"/>
    <p:restoredTop sz="94660"/>
  </p:normalViewPr>
  <p:slideViewPr>
    <p:cSldViewPr>
      <p:cViewPr varScale="1">
        <p:scale>
          <a:sx n="82" d="100"/>
          <a:sy n="82" d="100"/>
        </p:scale>
        <p:origin x="240"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C905E3C-4BAB-4A96-A922-7BFAEF974B87}" type="datetimeFigureOut">
              <a:rPr lang="ru-RU" smtClean="0"/>
              <a:t>31.05.2023</a:t>
            </a:fld>
            <a:endParaRPr lang="ru-RU"/>
          </a:p>
        </p:txBody>
      </p:sp>
      <p:sp>
        <p:nvSpPr>
          <p:cNvPr id="4" name="Образ слайда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6BA539B-A58A-4F9A-84CC-CDDBAB2611F6}" type="slidenum">
              <a:rPr lang="ru-RU" smtClean="0"/>
              <a:t>‹#›</a:t>
            </a:fld>
            <a:endParaRPr lang="ru-RU"/>
          </a:p>
        </p:txBody>
      </p:sp>
    </p:spTree>
    <p:extLst>
      <p:ext uri="{BB962C8B-B14F-4D97-AF65-F5344CB8AC3E}">
        <p14:creationId xmlns:p14="http://schemas.microsoft.com/office/powerpoint/2010/main" val="11008866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531813" y="749300"/>
            <a:ext cx="6562725" cy="3692525"/>
          </a:xfrm>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idx="10"/>
          </p:nvPr>
        </p:nvSpPr>
        <p:spPr/>
        <p:txBody>
          <a:bodyPr/>
          <a:lstStyle/>
          <a:p>
            <a:pPr algn="r"/>
            <a:fld id="{CA7C9CE0-C161-4B1C-AB5A-205FFC85AFA7}" type="slidenum">
              <a:rPr lang="ru-RU" sz="1400" b="0" strike="noStrike" spc="-1" smtClean="0">
                <a:latin typeface="Times New Roman"/>
              </a:rPr>
              <a:t>2</a:t>
            </a:fld>
            <a:endParaRPr lang="ru-RU" sz="1400" b="0" strike="noStrike" spc="-1" dirty="0">
              <a:latin typeface="Times New Roman"/>
            </a:endParaRPr>
          </a:p>
        </p:txBody>
      </p:sp>
    </p:spTree>
    <p:extLst>
      <p:ext uri="{BB962C8B-B14F-4D97-AF65-F5344CB8AC3E}">
        <p14:creationId xmlns:p14="http://schemas.microsoft.com/office/powerpoint/2010/main" val="12495045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531813" y="749300"/>
            <a:ext cx="6562725" cy="3692525"/>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idx="10"/>
          </p:nvPr>
        </p:nvSpPr>
        <p:spPr/>
        <p:txBody>
          <a:bodyPr/>
          <a:lstStyle/>
          <a:p>
            <a:pPr algn="r"/>
            <a:fld id="{CA7C9CE0-C161-4B1C-AB5A-205FFC85AFA7}" type="slidenum">
              <a:rPr lang="ru-RU" sz="1400" b="0" strike="noStrike" spc="-1" smtClean="0">
                <a:latin typeface="Times New Roman"/>
              </a:rPr>
              <a:t>11</a:t>
            </a:fld>
            <a:endParaRPr lang="ru-RU" sz="1400" b="0" strike="noStrike" spc="-1">
              <a:latin typeface="Times New Roman"/>
            </a:endParaRPr>
          </a:p>
        </p:txBody>
      </p:sp>
    </p:spTree>
    <p:extLst>
      <p:ext uri="{BB962C8B-B14F-4D97-AF65-F5344CB8AC3E}">
        <p14:creationId xmlns:p14="http://schemas.microsoft.com/office/powerpoint/2010/main" val="31089301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531813" y="749300"/>
            <a:ext cx="6562725" cy="3692525"/>
          </a:xfrm>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idx="10"/>
          </p:nvPr>
        </p:nvSpPr>
        <p:spPr/>
        <p:txBody>
          <a:bodyPr/>
          <a:lstStyle/>
          <a:p>
            <a:pPr algn="r"/>
            <a:fld id="{CA7C9CE0-C161-4B1C-AB5A-205FFC85AFA7}" type="slidenum">
              <a:rPr lang="ru-RU" sz="1400" b="0" strike="noStrike" spc="-1" smtClean="0">
                <a:latin typeface="Times New Roman"/>
              </a:rPr>
              <a:t>3</a:t>
            </a:fld>
            <a:endParaRPr lang="ru-RU" sz="1400" b="0" strike="noStrike" spc="-1" dirty="0">
              <a:latin typeface="Times New Roman"/>
            </a:endParaRPr>
          </a:p>
        </p:txBody>
      </p:sp>
    </p:spTree>
    <p:extLst>
      <p:ext uri="{BB962C8B-B14F-4D97-AF65-F5344CB8AC3E}">
        <p14:creationId xmlns:p14="http://schemas.microsoft.com/office/powerpoint/2010/main" val="34740508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531813" y="749300"/>
            <a:ext cx="6562725" cy="3692525"/>
          </a:xfrm>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idx="10"/>
          </p:nvPr>
        </p:nvSpPr>
        <p:spPr/>
        <p:txBody>
          <a:bodyPr/>
          <a:lstStyle/>
          <a:p>
            <a:pPr algn="r"/>
            <a:fld id="{CA7C9CE0-C161-4B1C-AB5A-205FFC85AFA7}" type="slidenum">
              <a:rPr lang="ru-RU" sz="1400" b="0" strike="noStrike" spc="-1" smtClean="0">
                <a:latin typeface="Times New Roman"/>
              </a:rPr>
              <a:t>4</a:t>
            </a:fld>
            <a:endParaRPr lang="ru-RU" sz="1400" b="0" strike="noStrike" spc="-1" dirty="0">
              <a:latin typeface="Times New Roman"/>
            </a:endParaRPr>
          </a:p>
        </p:txBody>
      </p:sp>
    </p:spTree>
    <p:extLst>
      <p:ext uri="{BB962C8B-B14F-4D97-AF65-F5344CB8AC3E}">
        <p14:creationId xmlns:p14="http://schemas.microsoft.com/office/powerpoint/2010/main" val="21099684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531813" y="749300"/>
            <a:ext cx="6562725" cy="3692525"/>
          </a:xfrm>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idx="10"/>
          </p:nvPr>
        </p:nvSpPr>
        <p:spPr/>
        <p:txBody>
          <a:bodyPr/>
          <a:lstStyle/>
          <a:p>
            <a:pPr algn="r"/>
            <a:fld id="{CA7C9CE0-C161-4B1C-AB5A-205FFC85AFA7}" type="slidenum">
              <a:rPr lang="ru-RU" sz="1400" b="0" strike="noStrike" spc="-1" smtClean="0">
                <a:latin typeface="Times New Roman"/>
              </a:rPr>
              <a:t>5</a:t>
            </a:fld>
            <a:endParaRPr lang="ru-RU" sz="1400" b="0" strike="noStrike" spc="-1" dirty="0">
              <a:latin typeface="Times New Roman"/>
            </a:endParaRPr>
          </a:p>
        </p:txBody>
      </p:sp>
    </p:spTree>
    <p:extLst>
      <p:ext uri="{BB962C8B-B14F-4D97-AF65-F5344CB8AC3E}">
        <p14:creationId xmlns:p14="http://schemas.microsoft.com/office/powerpoint/2010/main" val="8144461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531813" y="749300"/>
            <a:ext cx="6562725" cy="3692525"/>
          </a:xfrm>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idx="10"/>
          </p:nvPr>
        </p:nvSpPr>
        <p:spPr/>
        <p:txBody>
          <a:bodyPr/>
          <a:lstStyle/>
          <a:p>
            <a:pPr algn="r"/>
            <a:fld id="{CA7C9CE0-C161-4B1C-AB5A-205FFC85AFA7}" type="slidenum">
              <a:rPr lang="ru-RU" sz="1400" b="0" strike="noStrike" spc="-1" smtClean="0">
                <a:latin typeface="Times New Roman"/>
              </a:rPr>
              <a:t>6</a:t>
            </a:fld>
            <a:endParaRPr lang="ru-RU" sz="1400" b="0" strike="noStrike" spc="-1" dirty="0">
              <a:latin typeface="Times New Roman"/>
            </a:endParaRPr>
          </a:p>
        </p:txBody>
      </p:sp>
    </p:spTree>
    <p:extLst>
      <p:ext uri="{BB962C8B-B14F-4D97-AF65-F5344CB8AC3E}">
        <p14:creationId xmlns:p14="http://schemas.microsoft.com/office/powerpoint/2010/main" val="21233067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531813" y="749300"/>
            <a:ext cx="6562725" cy="3692525"/>
          </a:xfrm>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idx="10"/>
          </p:nvPr>
        </p:nvSpPr>
        <p:spPr/>
        <p:txBody>
          <a:bodyPr/>
          <a:lstStyle/>
          <a:p>
            <a:pPr algn="r"/>
            <a:fld id="{CA7C9CE0-C161-4B1C-AB5A-205FFC85AFA7}" type="slidenum">
              <a:rPr lang="ru-RU" sz="1400" b="0" strike="noStrike" spc="-1" smtClean="0">
                <a:latin typeface="Times New Roman"/>
              </a:rPr>
              <a:t>7</a:t>
            </a:fld>
            <a:endParaRPr lang="ru-RU" sz="1400" b="0" strike="noStrike" spc="-1" dirty="0">
              <a:latin typeface="Times New Roman"/>
            </a:endParaRPr>
          </a:p>
        </p:txBody>
      </p:sp>
    </p:spTree>
    <p:extLst>
      <p:ext uri="{BB962C8B-B14F-4D97-AF65-F5344CB8AC3E}">
        <p14:creationId xmlns:p14="http://schemas.microsoft.com/office/powerpoint/2010/main" val="41998242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531813" y="749300"/>
            <a:ext cx="6562725" cy="3692525"/>
          </a:xfrm>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idx="10"/>
          </p:nvPr>
        </p:nvSpPr>
        <p:spPr/>
        <p:txBody>
          <a:bodyPr/>
          <a:lstStyle/>
          <a:p>
            <a:pPr algn="r"/>
            <a:fld id="{CA7C9CE0-C161-4B1C-AB5A-205FFC85AFA7}" type="slidenum">
              <a:rPr lang="ru-RU" sz="1400" b="0" strike="noStrike" spc="-1" smtClean="0">
                <a:latin typeface="Times New Roman"/>
              </a:rPr>
              <a:t>8</a:t>
            </a:fld>
            <a:endParaRPr lang="ru-RU" sz="1400" b="0" strike="noStrike" spc="-1" dirty="0">
              <a:latin typeface="Times New Roman"/>
            </a:endParaRPr>
          </a:p>
        </p:txBody>
      </p:sp>
    </p:spTree>
    <p:extLst>
      <p:ext uri="{BB962C8B-B14F-4D97-AF65-F5344CB8AC3E}">
        <p14:creationId xmlns:p14="http://schemas.microsoft.com/office/powerpoint/2010/main" val="7783487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531813" y="749300"/>
            <a:ext cx="6562725" cy="3692525"/>
          </a:xfrm>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idx="10"/>
          </p:nvPr>
        </p:nvSpPr>
        <p:spPr/>
        <p:txBody>
          <a:bodyPr/>
          <a:lstStyle/>
          <a:p>
            <a:pPr algn="r"/>
            <a:fld id="{CA7C9CE0-C161-4B1C-AB5A-205FFC85AFA7}" type="slidenum">
              <a:rPr lang="ru-RU" sz="1400" b="0" strike="noStrike" spc="-1" smtClean="0">
                <a:latin typeface="Times New Roman"/>
              </a:rPr>
              <a:t>9</a:t>
            </a:fld>
            <a:endParaRPr lang="ru-RU" sz="1400" b="0" strike="noStrike" spc="-1" dirty="0">
              <a:latin typeface="Times New Roman"/>
            </a:endParaRPr>
          </a:p>
        </p:txBody>
      </p:sp>
    </p:spTree>
    <p:extLst>
      <p:ext uri="{BB962C8B-B14F-4D97-AF65-F5344CB8AC3E}">
        <p14:creationId xmlns:p14="http://schemas.microsoft.com/office/powerpoint/2010/main" val="37828150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531813" y="749300"/>
            <a:ext cx="6562725" cy="3692525"/>
          </a:xfrm>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idx="10"/>
          </p:nvPr>
        </p:nvSpPr>
        <p:spPr/>
        <p:txBody>
          <a:bodyPr/>
          <a:lstStyle/>
          <a:p>
            <a:pPr algn="r"/>
            <a:fld id="{CA7C9CE0-C161-4B1C-AB5A-205FFC85AFA7}" type="slidenum">
              <a:rPr lang="ru-RU" sz="1400" b="0" strike="noStrike" spc="-1" smtClean="0">
                <a:latin typeface="Times New Roman"/>
              </a:rPr>
              <a:t>10</a:t>
            </a:fld>
            <a:endParaRPr lang="ru-RU" sz="1400" b="0" strike="noStrike" spc="-1" dirty="0">
              <a:latin typeface="Times New Roman"/>
            </a:endParaRPr>
          </a:p>
        </p:txBody>
      </p:sp>
    </p:spTree>
    <p:extLst>
      <p:ext uri="{BB962C8B-B14F-4D97-AF65-F5344CB8AC3E}">
        <p14:creationId xmlns:p14="http://schemas.microsoft.com/office/powerpoint/2010/main" val="18893767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914400" y="2130426"/>
            <a:ext cx="10363200" cy="1470025"/>
          </a:xfrm>
        </p:spPr>
        <p:txBody>
          <a:bodyPr/>
          <a:lstStyle/>
          <a:p>
            <a:r>
              <a:rPr lang="ru-RU"/>
              <a:t>Образец заголовка</a:t>
            </a:r>
          </a:p>
        </p:txBody>
      </p:sp>
      <p:sp>
        <p:nvSpPr>
          <p:cNvPr id="3" name="Подзаголовок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a:t>Образец подзаголовка</a:t>
            </a:r>
          </a:p>
        </p:txBody>
      </p:sp>
      <p:sp>
        <p:nvSpPr>
          <p:cNvPr id="4" name="Дата 3"/>
          <p:cNvSpPr>
            <a:spLocks noGrp="1"/>
          </p:cNvSpPr>
          <p:nvPr>
            <p:ph type="dt" sz="half" idx="10"/>
          </p:nvPr>
        </p:nvSpPr>
        <p:spPr/>
        <p:txBody>
          <a:bodyPr/>
          <a:lstStyle/>
          <a:p>
            <a:fld id="{894D7FE9-E167-4C1A-9882-ED30199F1B66}" type="datetimeFigureOut">
              <a:rPr lang="ru-RU" smtClean="0"/>
              <a:t>31.05.2023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A88F4C9D-76F1-44A5-8E0D-429814420D90}" type="slidenum">
              <a:rPr lang="ru-RU" smtClean="0"/>
              <a:t>‹#›</a:t>
            </a:fld>
            <a:endParaRPr lang="ru-RU"/>
          </a:p>
        </p:txBody>
      </p:sp>
    </p:spTree>
    <p:extLst>
      <p:ext uri="{BB962C8B-B14F-4D97-AF65-F5344CB8AC3E}">
        <p14:creationId xmlns:p14="http://schemas.microsoft.com/office/powerpoint/2010/main" val="22070952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894D7FE9-E167-4C1A-9882-ED30199F1B66}" type="datetimeFigureOut">
              <a:rPr lang="ru-RU" smtClean="0"/>
              <a:t>31.05.2023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A88F4C9D-76F1-44A5-8E0D-429814420D90}" type="slidenum">
              <a:rPr lang="ru-RU" smtClean="0"/>
              <a:t>‹#›</a:t>
            </a:fld>
            <a:endParaRPr lang="ru-RU"/>
          </a:p>
        </p:txBody>
      </p:sp>
    </p:spTree>
    <p:extLst>
      <p:ext uri="{BB962C8B-B14F-4D97-AF65-F5344CB8AC3E}">
        <p14:creationId xmlns:p14="http://schemas.microsoft.com/office/powerpoint/2010/main" val="4025321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839200" y="274639"/>
            <a:ext cx="2743200" cy="5851525"/>
          </a:xfr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609600" y="274639"/>
            <a:ext cx="8026400" cy="5851525"/>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894D7FE9-E167-4C1A-9882-ED30199F1B66}" type="datetimeFigureOut">
              <a:rPr lang="ru-RU" smtClean="0"/>
              <a:t>31.05.2023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A88F4C9D-76F1-44A5-8E0D-429814420D90}" type="slidenum">
              <a:rPr lang="ru-RU" smtClean="0"/>
              <a:t>‹#›</a:t>
            </a:fld>
            <a:endParaRPr lang="ru-RU"/>
          </a:p>
        </p:txBody>
      </p:sp>
    </p:spTree>
    <p:extLst>
      <p:ext uri="{BB962C8B-B14F-4D97-AF65-F5344CB8AC3E}">
        <p14:creationId xmlns:p14="http://schemas.microsoft.com/office/powerpoint/2010/main" val="25353755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894D7FE9-E167-4C1A-9882-ED30199F1B66}" type="datetimeFigureOut">
              <a:rPr lang="ru-RU" smtClean="0"/>
              <a:t>31.05.2023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A88F4C9D-76F1-44A5-8E0D-429814420D90}" type="slidenum">
              <a:rPr lang="ru-RU" smtClean="0"/>
              <a:t>‹#›</a:t>
            </a:fld>
            <a:endParaRPr lang="ru-RU"/>
          </a:p>
        </p:txBody>
      </p:sp>
    </p:spTree>
    <p:extLst>
      <p:ext uri="{BB962C8B-B14F-4D97-AF65-F5344CB8AC3E}">
        <p14:creationId xmlns:p14="http://schemas.microsoft.com/office/powerpoint/2010/main" val="32889118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63084" y="4406901"/>
            <a:ext cx="10363200" cy="1362075"/>
          </a:xfrm>
        </p:spPr>
        <p:txBody>
          <a:bodyPr anchor="t"/>
          <a:lstStyle>
            <a:lvl1pPr algn="l">
              <a:defRPr sz="4000" b="1" cap="all"/>
            </a:lvl1pPr>
          </a:lstStyle>
          <a:p>
            <a:r>
              <a:rPr lang="ru-RU"/>
              <a:t>Образец заголовка</a:t>
            </a:r>
          </a:p>
        </p:txBody>
      </p:sp>
      <p:sp>
        <p:nvSpPr>
          <p:cNvPr id="3" name="Текст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Дата 3"/>
          <p:cNvSpPr>
            <a:spLocks noGrp="1"/>
          </p:cNvSpPr>
          <p:nvPr>
            <p:ph type="dt" sz="half" idx="10"/>
          </p:nvPr>
        </p:nvSpPr>
        <p:spPr/>
        <p:txBody>
          <a:bodyPr/>
          <a:lstStyle/>
          <a:p>
            <a:fld id="{894D7FE9-E167-4C1A-9882-ED30199F1B66}" type="datetimeFigureOut">
              <a:rPr lang="ru-RU" smtClean="0"/>
              <a:t>31.05.2023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A88F4C9D-76F1-44A5-8E0D-429814420D90}" type="slidenum">
              <a:rPr lang="ru-RU" smtClean="0"/>
              <a:t>‹#›</a:t>
            </a:fld>
            <a:endParaRPr lang="ru-RU"/>
          </a:p>
        </p:txBody>
      </p:sp>
    </p:spTree>
    <p:extLst>
      <p:ext uri="{BB962C8B-B14F-4D97-AF65-F5344CB8AC3E}">
        <p14:creationId xmlns:p14="http://schemas.microsoft.com/office/powerpoint/2010/main" val="247644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p:cNvSpPr>
            <a:spLocks noGrp="1"/>
          </p:cNvSpPr>
          <p:nvPr>
            <p:ph type="dt" sz="half" idx="10"/>
          </p:nvPr>
        </p:nvSpPr>
        <p:spPr/>
        <p:txBody>
          <a:bodyPr/>
          <a:lstStyle/>
          <a:p>
            <a:fld id="{894D7FE9-E167-4C1A-9882-ED30199F1B66}" type="datetimeFigureOut">
              <a:rPr lang="ru-RU" smtClean="0"/>
              <a:t>31.05.2023</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A88F4C9D-76F1-44A5-8E0D-429814420D90}" type="slidenum">
              <a:rPr lang="ru-RU" smtClean="0"/>
              <a:t>‹#›</a:t>
            </a:fld>
            <a:endParaRPr lang="ru-RU"/>
          </a:p>
        </p:txBody>
      </p:sp>
    </p:spTree>
    <p:extLst>
      <p:ext uri="{BB962C8B-B14F-4D97-AF65-F5344CB8AC3E}">
        <p14:creationId xmlns:p14="http://schemas.microsoft.com/office/powerpoint/2010/main" val="202053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a:t>Образец заголовка</a:t>
            </a:r>
          </a:p>
        </p:txBody>
      </p:sp>
      <p:sp>
        <p:nvSpPr>
          <p:cNvPr id="3" name="Текст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p:cNvSpPr>
            <a:spLocks noGrp="1"/>
          </p:cNvSpPr>
          <p:nvPr>
            <p:ph type="dt" sz="half" idx="10"/>
          </p:nvPr>
        </p:nvSpPr>
        <p:spPr/>
        <p:txBody>
          <a:bodyPr/>
          <a:lstStyle/>
          <a:p>
            <a:fld id="{894D7FE9-E167-4C1A-9882-ED30199F1B66}" type="datetimeFigureOut">
              <a:rPr lang="ru-RU" smtClean="0"/>
              <a:t>31.05.2023</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A88F4C9D-76F1-44A5-8E0D-429814420D90}" type="slidenum">
              <a:rPr lang="ru-RU" smtClean="0"/>
              <a:t>‹#›</a:t>
            </a:fld>
            <a:endParaRPr lang="ru-RU"/>
          </a:p>
        </p:txBody>
      </p:sp>
    </p:spTree>
    <p:extLst>
      <p:ext uri="{BB962C8B-B14F-4D97-AF65-F5344CB8AC3E}">
        <p14:creationId xmlns:p14="http://schemas.microsoft.com/office/powerpoint/2010/main" val="30046067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Дата 2"/>
          <p:cNvSpPr>
            <a:spLocks noGrp="1"/>
          </p:cNvSpPr>
          <p:nvPr>
            <p:ph type="dt" sz="half" idx="10"/>
          </p:nvPr>
        </p:nvSpPr>
        <p:spPr/>
        <p:txBody>
          <a:bodyPr/>
          <a:lstStyle/>
          <a:p>
            <a:fld id="{894D7FE9-E167-4C1A-9882-ED30199F1B66}" type="datetimeFigureOut">
              <a:rPr lang="ru-RU" smtClean="0"/>
              <a:t>31.05.2023</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A88F4C9D-76F1-44A5-8E0D-429814420D90}" type="slidenum">
              <a:rPr lang="ru-RU" smtClean="0"/>
              <a:t>‹#›</a:t>
            </a:fld>
            <a:endParaRPr lang="ru-RU"/>
          </a:p>
        </p:txBody>
      </p:sp>
    </p:spTree>
    <p:extLst>
      <p:ext uri="{BB962C8B-B14F-4D97-AF65-F5344CB8AC3E}">
        <p14:creationId xmlns:p14="http://schemas.microsoft.com/office/powerpoint/2010/main" val="40499153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894D7FE9-E167-4C1A-9882-ED30199F1B66}" type="datetimeFigureOut">
              <a:rPr lang="ru-RU" smtClean="0"/>
              <a:t>31.05.2023</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A88F4C9D-76F1-44A5-8E0D-429814420D90}" type="slidenum">
              <a:rPr lang="ru-RU" smtClean="0"/>
              <a:t>‹#›</a:t>
            </a:fld>
            <a:endParaRPr lang="ru-RU"/>
          </a:p>
        </p:txBody>
      </p:sp>
    </p:spTree>
    <p:extLst>
      <p:ext uri="{BB962C8B-B14F-4D97-AF65-F5344CB8AC3E}">
        <p14:creationId xmlns:p14="http://schemas.microsoft.com/office/powerpoint/2010/main" val="3661654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09601" y="273050"/>
            <a:ext cx="4011084" cy="1162050"/>
          </a:xfrm>
        </p:spPr>
        <p:txBody>
          <a:bodyPr anchor="b"/>
          <a:lstStyle>
            <a:lvl1pPr algn="l">
              <a:defRPr sz="2000" b="1"/>
            </a:lvl1pPr>
          </a:lstStyle>
          <a:p>
            <a:r>
              <a:rPr lang="ru-RU"/>
              <a:t>Образец заголовка</a:t>
            </a:r>
          </a:p>
        </p:txBody>
      </p:sp>
      <p:sp>
        <p:nvSpPr>
          <p:cNvPr id="3" name="Объект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Дата 4"/>
          <p:cNvSpPr>
            <a:spLocks noGrp="1"/>
          </p:cNvSpPr>
          <p:nvPr>
            <p:ph type="dt" sz="half" idx="10"/>
          </p:nvPr>
        </p:nvSpPr>
        <p:spPr/>
        <p:txBody>
          <a:bodyPr/>
          <a:lstStyle/>
          <a:p>
            <a:fld id="{894D7FE9-E167-4C1A-9882-ED30199F1B66}" type="datetimeFigureOut">
              <a:rPr lang="ru-RU" smtClean="0"/>
              <a:t>31.05.2023</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A88F4C9D-76F1-44A5-8E0D-429814420D90}" type="slidenum">
              <a:rPr lang="ru-RU" smtClean="0"/>
              <a:t>‹#›</a:t>
            </a:fld>
            <a:endParaRPr lang="ru-RU"/>
          </a:p>
        </p:txBody>
      </p:sp>
    </p:spTree>
    <p:extLst>
      <p:ext uri="{BB962C8B-B14F-4D97-AF65-F5344CB8AC3E}">
        <p14:creationId xmlns:p14="http://schemas.microsoft.com/office/powerpoint/2010/main" val="23180699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389717" y="4800600"/>
            <a:ext cx="7315200" cy="566738"/>
          </a:xfrm>
        </p:spPr>
        <p:txBody>
          <a:bodyPr anchor="b"/>
          <a:lstStyle>
            <a:lvl1pPr algn="l">
              <a:defRPr sz="2000" b="1"/>
            </a:lvl1pPr>
          </a:lstStyle>
          <a:p>
            <a:r>
              <a:rPr lang="ru-RU"/>
              <a:t>Образец заголовка</a:t>
            </a:r>
          </a:p>
        </p:txBody>
      </p:sp>
      <p:sp>
        <p:nvSpPr>
          <p:cNvPr id="3" name="Рисунок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Дата 4"/>
          <p:cNvSpPr>
            <a:spLocks noGrp="1"/>
          </p:cNvSpPr>
          <p:nvPr>
            <p:ph type="dt" sz="half" idx="10"/>
          </p:nvPr>
        </p:nvSpPr>
        <p:spPr/>
        <p:txBody>
          <a:bodyPr/>
          <a:lstStyle/>
          <a:p>
            <a:fld id="{894D7FE9-E167-4C1A-9882-ED30199F1B66}" type="datetimeFigureOut">
              <a:rPr lang="ru-RU" smtClean="0"/>
              <a:t>31.05.2023</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A88F4C9D-76F1-44A5-8E0D-429814420D90}" type="slidenum">
              <a:rPr lang="ru-RU" smtClean="0"/>
              <a:t>‹#›</a:t>
            </a:fld>
            <a:endParaRPr lang="ru-RU"/>
          </a:p>
        </p:txBody>
      </p:sp>
    </p:spTree>
    <p:extLst>
      <p:ext uri="{BB962C8B-B14F-4D97-AF65-F5344CB8AC3E}">
        <p14:creationId xmlns:p14="http://schemas.microsoft.com/office/powerpoint/2010/main" val="15185446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72827"/>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ru-RU"/>
              <a:t>Образец заголовка</a:t>
            </a:r>
          </a:p>
        </p:txBody>
      </p:sp>
      <p:sp>
        <p:nvSpPr>
          <p:cNvPr id="3" name="Текст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4D7FE9-E167-4C1A-9882-ED30199F1B66}" type="datetimeFigureOut">
              <a:rPr lang="ru-RU" smtClean="0"/>
              <a:t>31.05.2023</a:t>
            </a:fld>
            <a:endParaRPr lang="ru-RU"/>
          </a:p>
        </p:txBody>
      </p:sp>
      <p:sp>
        <p:nvSpPr>
          <p:cNvPr id="5" name="Нижний колонтитул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8F4C9D-76F1-44A5-8E0D-429814420D90}" type="slidenum">
              <a:rPr lang="ru-RU" smtClean="0"/>
              <a:t>‹#›</a:t>
            </a:fld>
            <a:endParaRPr lang="ru-RU"/>
          </a:p>
        </p:txBody>
      </p:sp>
    </p:spTree>
    <p:extLst>
      <p:ext uri="{BB962C8B-B14F-4D97-AF65-F5344CB8AC3E}">
        <p14:creationId xmlns:p14="http://schemas.microsoft.com/office/powerpoint/2010/main" val="16063523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4.xml"/><Relationship Id="rId5" Type="http://schemas.openxmlformats.org/officeDocument/2006/relationships/image" Target="../media/image4.gif"/><Relationship Id="rId4" Type="http://schemas.openxmlformats.org/officeDocument/2006/relationships/image" Target="../media/image3.gif"/></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4.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4.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045" y="17038"/>
            <a:ext cx="3354014" cy="21251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Заголовок 1">
            <a:extLst>
              <a:ext uri="{FF2B5EF4-FFF2-40B4-BE49-F238E27FC236}">
                <a16:creationId xmlns:a16="http://schemas.microsoft.com/office/drawing/2014/main" id="{868EDF36-4DC9-4109-99AB-90BF660AD24E}"/>
              </a:ext>
            </a:extLst>
          </p:cNvPr>
          <p:cNvSpPr txBox="1">
            <a:spLocks/>
          </p:cNvSpPr>
          <p:nvPr/>
        </p:nvSpPr>
        <p:spPr>
          <a:xfrm>
            <a:off x="-372380" y="2173232"/>
            <a:ext cx="12936760" cy="2407896"/>
          </a:xfrm>
          <a:prstGeom prst="rect">
            <a:avLst/>
          </a:prstGeom>
        </p:spPr>
        <p:txBody>
          <a:bodyPr vert="horz" lIns="91440" tIns="45720" rIns="91440" bIns="45720" rtlCol="0" anchor="ctr">
            <a:normAutofit fontScale="82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ru-RU" b="1" dirty="0">
                <a:solidFill>
                  <a:schemeClr val="bg1"/>
                </a:solidFill>
                <a:latin typeface="Verdana" panose="020B0604030504040204" pitchFamily="34" charset="0"/>
                <a:ea typeface="Verdana" panose="020B0604030504040204" pitchFamily="34" charset="0"/>
              </a:rPr>
              <a:t>Машинное Обучение</a:t>
            </a:r>
          </a:p>
          <a:p>
            <a:endParaRPr lang="ru-RU" dirty="0">
              <a:solidFill>
                <a:schemeClr val="bg1"/>
              </a:solidFill>
              <a:latin typeface="Verdana" panose="020B0604030504040204" pitchFamily="34" charset="0"/>
              <a:ea typeface="Verdana" panose="020B0604030504040204" pitchFamily="34" charset="0"/>
            </a:endParaRPr>
          </a:p>
          <a:p>
            <a:r>
              <a:rPr lang="ru-RU" dirty="0">
                <a:solidFill>
                  <a:schemeClr val="bg1"/>
                </a:solidFill>
                <a:latin typeface="Verdana" panose="020B0604030504040204" pitchFamily="34" charset="0"/>
                <a:ea typeface="Verdana" panose="020B0604030504040204" pitchFamily="34" charset="0"/>
              </a:rPr>
              <a:t>Лекция 2.07</a:t>
            </a:r>
            <a:endParaRPr lang="en-US" dirty="0">
              <a:solidFill>
                <a:schemeClr val="bg1"/>
              </a:solidFill>
              <a:latin typeface="Verdana" panose="020B0604030504040204" pitchFamily="34" charset="0"/>
              <a:ea typeface="Verdana" panose="020B0604030504040204" pitchFamily="34" charset="0"/>
            </a:endParaRPr>
          </a:p>
          <a:p>
            <a:r>
              <a:rPr lang="ru-RU" dirty="0">
                <a:solidFill>
                  <a:schemeClr val="bg1"/>
                </a:solidFill>
                <a:latin typeface="Verdana" panose="020B0604030504040204" pitchFamily="34" charset="0"/>
                <a:ea typeface="Verdana" panose="020B0604030504040204" pitchFamily="34" charset="0"/>
              </a:rPr>
              <a:t>Введение в базовые основы </a:t>
            </a:r>
            <a:r>
              <a:rPr lang="ru-RU" dirty="0" err="1">
                <a:solidFill>
                  <a:schemeClr val="bg1"/>
                </a:solidFill>
                <a:latin typeface="Verdana" panose="020B0604030504040204" pitchFamily="34" charset="0"/>
                <a:ea typeface="Verdana" panose="020B0604030504040204" pitchFamily="34" charset="0"/>
              </a:rPr>
              <a:t>Промпт</a:t>
            </a:r>
            <a:r>
              <a:rPr lang="ru-RU" dirty="0">
                <a:solidFill>
                  <a:schemeClr val="bg1"/>
                </a:solidFill>
                <a:latin typeface="Verdana" panose="020B0604030504040204" pitchFamily="34" charset="0"/>
                <a:ea typeface="Verdana" panose="020B0604030504040204" pitchFamily="34" charset="0"/>
              </a:rPr>
              <a:t> </a:t>
            </a:r>
            <a:r>
              <a:rPr lang="ru-RU" dirty="0" err="1">
                <a:solidFill>
                  <a:schemeClr val="bg1"/>
                </a:solidFill>
                <a:latin typeface="Verdana" panose="020B0604030504040204" pitchFamily="34" charset="0"/>
                <a:ea typeface="Verdana" panose="020B0604030504040204" pitchFamily="34" charset="0"/>
              </a:rPr>
              <a:t>Инжениринга</a:t>
            </a:r>
            <a:endParaRPr lang="ru-RU" dirty="0">
              <a:solidFill>
                <a:schemeClr val="bg1"/>
              </a:solidFill>
              <a:latin typeface="Verdana" panose="020B0604030504040204" pitchFamily="34" charset="0"/>
              <a:ea typeface="Verdana" panose="020B0604030504040204" pitchFamily="34" charset="0"/>
            </a:endParaRPr>
          </a:p>
        </p:txBody>
      </p:sp>
      <p:sp>
        <p:nvSpPr>
          <p:cNvPr id="7" name="Текст 2">
            <a:extLst>
              <a:ext uri="{FF2B5EF4-FFF2-40B4-BE49-F238E27FC236}">
                <a16:creationId xmlns:a16="http://schemas.microsoft.com/office/drawing/2014/main" id="{966C9F99-32C2-4A86-A444-92F49780F2F0}"/>
              </a:ext>
            </a:extLst>
          </p:cNvPr>
          <p:cNvSpPr txBox="1">
            <a:spLocks/>
          </p:cNvSpPr>
          <p:nvPr/>
        </p:nvSpPr>
        <p:spPr>
          <a:xfrm>
            <a:off x="3585369" y="4941168"/>
            <a:ext cx="5021262" cy="879194"/>
          </a:xfrm>
          <a:prstGeom prst="rect">
            <a:avLst/>
          </a:prstGeom>
        </p:spPr>
        <p:txBody>
          <a:bodyPr vert="horz" lIns="91440" tIns="45720" rIns="91440" bIns="45720" rtlCol="0" anchor="ctr"/>
          <a:lstStyle>
            <a:defPPr>
              <a:defRPr lang="ru-RU"/>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ru-RU" sz="2400" dirty="0">
                <a:solidFill>
                  <a:schemeClr val="bg1"/>
                </a:solidFill>
                <a:latin typeface="Verdana" panose="020B0604030504040204" pitchFamily="34" charset="0"/>
                <a:ea typeface="Verdana" panose="020B0604030504040204" pitchFamily="34" charset="0"/>
              </a:rPr>
              <a:t>Докладчик</a:t>
            </a:r>
          </a:p>
          <a:p>
            <a:r>
              <a:rPr lang="ru-RU" sz="2400" b="1" dirty="0">
                <a:solidFill>
                  <a:schemeClr val="bg1"/>
                </a:solidFill>
                <a:latin typeface="Verdana" panose="020B0604030504040204" pitchFamily="34" charset="0"/>
                <a:ea typeface="Verdana" panose="020B0604030504040204" pitchFamily="34" charset="0"/>
              </a:rPr>
              <a:t>Долганов Антон </a:t>
            </a:r>
          </a:p>
        </p:txBody>
      </p:sp>
    </p:spTree>
    <p:extLst>
      <p:ext uri="{BB962C8B-B14F-4D97-AF65-F5344CB8AC3E}">
        <p14:creationId xmlns:p14="http://schemas.microsoft.com/office/powerpoint/2010/main" val="5042865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03512" y="0"/>
            <a:ext cx="9649072" cy="827739"/>
          </a:xfrm>
        </p:spPr>
        <p:txBody>
          <a:bodyPr>
            <a:normAutofit/>
          </a:bodyPr>
          <a:lstStyle/>
          <a:p>
            <a:r>
              <a:rPr lang="ru-RU" sz="3200" b="1" dirty="0">
                <a:solidFill>
                  <a:schemeClr val="bg1"/>
                </a:solidFill>
                <a:latin typeface="Verdana" panose="020B0604030504040204" pitchFamily="34" charset="0"/>
                <a:ea typeface="Verdana" panose="020B0604030504040204" pitchFamily="34" charset="0"/>
              </a:rPr>
              <a:t>Немного примеров</a:t>
            </a:r>
            <a:endParaRPr lang="ru-RU" sz="3200" dirty="0">
              <a:solidFill>
                <a:schemeClr val="bg1"/>
              </a:solidFill>
              <a:latin typeface="Verdana" panose="020B0604030504040204" pitchFamily="34" charset="0"/>
              <a:ea typeface="Verdana" panose="020B0604030504040204" pitchFamily="34" charset="0"/>
            </a:endParaRPr>
          </a:p>
        </p:txBody>
      </p:sp>
      <p:sp>
        <p:nvSpPr>
          <p:cNvPr id="8" name="Номер слайда 7"/>
          <p:cNvSpPr>
            <a:spLocks noGrp="1"/>
          </p:cNvSpPr>
          <p:nvPr>
            <p:ph type="sldNum" idx="4294967295"/>
          </p:nvPr>
        </p:nvSpPr>
        <p:spPr>
          <a:xfrm>
            <a:off x="11215780" y="6476951"/>
            <a:ext cx="956409" cy="382875"/>
          </a:xfrm>
          <a:prstGeom prst="rect">
            <a:avLst/>
          </a:prstGeom>
        </p:spPr>
        <p:txBody>
          <a:bodyPr/>
          <a:lstStyle/>
          <a:p>
            <a:fld id="{3CD50FA3-7693-4AD1-9E83-82DEDF06D4CE}" type="slidenum">
              <a:rPr lang="ru-RU" sz="2400" spc="-1">
                <a:solidFill>
                  <a:schemeClr val="bg1"/>
                </a:solidFill>
                <a:latin typeface="Verdana" panose="020B0604030504040204" pitchFamily="34" charset="0"/>
                <a:ea typeface="Verdana" panose="020B0604030504040204" pitchFamily="34" charset="0"/>
              </a:rPr>
              <a:pPr/>
              <a:t>10</a:t>
            </a:fld>
            <a:endParaRPr lang="ru-RU" sz="2400" spc="-1" dirty="0">
              <a:solidFill>
                <a:schemeClr val="bg1"/>
              </a:solidFill>
              <a:latin typeface="Verdana" panose="020B0604030504040204" pitchFamily="34" charset="0"/>
              <a:ea typeface="Verdana" panose="020B0604030504040204" pitchFamily="34" charset="0"/>
            </a:endParaRPr>
          </a:p>
        </p:txBody>
      </p:sp>
      <p:pic>
        <p:nvPicPr>
          <p:cNvPr id="12" name="Picture 2">
            <a:extLst>
              <a:ext uri="{FF2B5EF4-FFF2-40B4-BE49-F238E27FC236}">
                <a16:creationId xmlns:a16="http://schemas.microsoft.com/office/drawing/2014/main" id="{08FBCF8B-35C7-47E7-95BF-CB2E8F65A4D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1769838" cy="11214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4" name="Прямая соединительная линия 13">
            <a:extLst>
              <a:ext uri="{FF2B5EF4-FFF2-40B4-BE49-F238E27FC236}">
                <a16:creationId xmlns:a16="http://schemas.microsoft.com/office/drawing/2014/main" id="{4855BF48-2887-4862-9EF2-7FBA0ACEC953}"/>
              </a:ext>
            </a:extLst>
          </p:cNvPr>
          <p:cNvCxnSpPr>
            <a:cxnSpLocks/>
          </p:cNvCxnSpPr>
          <p:nvPr/>
        </p:nvCxnSpPr>
        <p:spPr>
          <a:xfrm>
            <a:off x="0" y="884681"/>
            <a:ext cx="12192000" cy="21704"/>
          </a:xfrm>
          <a:prstGeom prst="line">
            <a:avLst/>
          </a:prstGeom>
          <a:ln w="28575">
            <a:solidFill>
              <a:schemeClr val="bg1">
                <a:lumMod val="95000"/>
              </a:schemeClr>
            </a:solidFill>
          </a:ln>
        </p:spPr>
        <p:style>
          <a:lnRef idx="1">
            <a:schemeClr val="accent3"/>
          </a:lnRef>
          <a:fillRef idx="0">
            <a:schemeClr val="accent3"/>
          </a:fillRef>
          <a:effectRef idx="0">
            <a:schemeClr val="accent3"/>
          </a:effectRef>
          <a:fontRef idx="minor">
            <a:schemeClr val="tx1"/>
          </a:fontRef>
        </p:style>
      </p:cxnSp>
      <p:sp>
        <p:nvSpPr>
          <p:cNvPr id="10" name="Прямоугольник 9">
            <a:extLst>
              <a:ext uri="{FF2B5EF4-FFF2-40B4-BE49-F238E27FC236}">
                <a16:creationId xmlns:a16="http://schemas.microsoft.com/office/drawing/2014/main" id="{2765EE89-A799-4C1E-8737-B81932E13085}"/>
              </a:ext>
            </a:extLst>
          </p:cNvPr>
          <p:cNvSpPr/>
          <p:nvPr/>
        </p:nvSpPr>
        <p:spPr>
          <a:xfrm>
            <a:off x="11556540" y="138599"/>
            <a:ext cx="314510" cy="523220"/>
          </a:xfrm>
          <a:prstGeom prst="rect">
            <a:avLst/>
          </a:prstGeom>
        </p:spPr>
        <p:txBody>
          <a:bodyPr wrap="none">
            <a:spAutoFit/>
          </a:bodyPr>
          <a:lstStyle/>
          <a:p>
            <a:r>
              <a:rPr lang="en-US" sz="2800" dirty="0">
                <a:solidFill>
                  <a:schemeClr val="bg1"/>
                </a:solidFill>
                <a:latin typeface="Verdana" panose="020B0604030504040204" pitchFamily="34" charset="0"/>
                <a:ea typeface="Verdana" panose="020B0604030504040204" pitchFamily="34" charset="0"/>
              </a:rPr>
              <a:t>.</a:t>
            </a:r>
            <a:endParaRPr lang="ru-RU" sz="2800" dirty="0">
              <a:solidFill>
                <a:schemeClr val="bg1"/>
              </a:solidFill>
              <a:latin typeface="Verdana" panose="020B0604030504040204" pitchFamily="34" charset="0"/>
              <a:ea typeface="Verdana" panose="020B0604030504040204" pitchFamily="34" charset="0"/>
            </a:endParaRPr>
          </a:p>
        </p:txBody>
      </p:sp>
      <p:sp>
        <p:nvSpPr>
          <p:cNvPr id="7" name="TextBox 6">
            <a:extLst>
              <a:ext uri="{FF2B5EF4-FFF2-40B4-BE49-F238E27FC236}">
                <a16:creationId xmlns:a16="http://schemas.microsoft.com/office/drawing/2014/main" id="{EB89A931-3097-DA2D-AFCD-6F35E4833C8E}"/>
              </a:ext>
            </a:extLst>
          </p:cNvPr>
          <p:cNvSpPr txBox="1"/>
          <p:nvPr/>
        </p:nvSpPr>
        <p:spPr>
          <a:xfrm>
            <a:off x="539316" y="1178361"/>
            <a:ext cx="11017224" cy="5016758"/>
          </a:xfrm>
          <a:prstGeom prst="rect">
            <a:avLst/>
          </a:prstGeom>
          <a:noFill/>
        </p:spPr>
        <p:txBody>
          <a:bodyPr wrap="square">
            <a:spAutoFit/>
          </a:bodyPr>
          <a:lstStyle/>
          <a:p>
            <a:pPr algn="just"/>
            <a:r>
              <a:rPr lang="ru-RU" sz="2000" dirty="0">
                <a:solidFill>
                  <a:schemeClr val="bg1"/>
                </a:solidFill>
              </a:rPr>
              <a:t>Добро пожаловать на наш мастер-класс для начинающих по Python! На этом семинаре мы познакомим вас с Python, одним из самых популярных сегодня языков программирования. Мы сосредоточимся на двух важных библиотеках, </a:t>
            </a:r>
            <a:r>
              <a:rPr lang="ru-RU" sz="2000" dirty="0" err="1">
                <a:solidFill>
                  <a:schemeClr val="bg1"/>
                </a:solidFill>
              </a:rPr>
              <a:t>Pandas</a:t>
            </a:r>
            <a:r>
              <a:rPr lang="ru-RU" sz="2000" dirty="0">
                <a:solidFill>
                  <a:schemeClr val="bg1"/>
                </a:solidFill>
              </a:rPr>
              <a:t> и </a:t>
            </a:r>
            <a:r>
              <a:rPr lang="ru-RU" sz="2000" dirty="0" err="1">
                <a:solidFill>
                  <a:schemeClr val="bg1"/>
                </a:solidFill>
              </a:rPr>
              <a:t>scikit-learn</a:t>
            </a:r>
            <a:r>
              <a:rPr lang="ru-RU" sz="2000" dirty="0">
                <a:solidFill>
                  <a:schemeClr val="bg1"/>
                </a:solidFill>
              </a:rPr>
              <a:t>. К концу этого семинара вы будете хорошо понимать, как использовать эти библиотеки для анализа данных и построения моделей машинного обучения.</a:t>
            </a:r>
          </a:p>
          <a:p>
            <a:pPr algn="just"/>
            <a:endParaRPr lang="ru-RU" sz="2000" dirty="0">
              <a:solidFill>
                <a:schemeClr val="bg1"/>
              </a:solidFill>
            </a:endParaRPr>
          </a:p>
          <a:p>
            <a:pPr algn="just"/>
            <a:r>
              <a:rPr lang="ru-RU" sz="2000" dirty="0">
                <a:solidFill>
                  <a:schemeClr val="bg1"/>
                </a:solidFill>
              </a:rPr>
              <a:t>Независимо от того, являетесь ли вы полным новичком или имеете некоторые базовые знания Python, этот семинар предназначен для того, чтобы помочь вам начать работу с этими важными библиотеками и вывести свои навыки на новый уровень. Итак, давайте погрузимся и исследуем захватывающий мир Python вместе!</a:t>
            </a:r>
          </a:p>
          <a:p>
            <a:pPr algn="just"/>
            <a:endParaRPr lang="ru-RU" sz="2000" dirty="0">
              <a:solidFill>
                <a:schemeClr val="bg1"/>
              </a:solidFill>
            </a:endParaRPr>
          </a:p>
          <a:p>
            <a:pPr algn="just"/>
            <a:r>
              <a:rPr lang="ru-RU" sz="2000" dirty="0">
                <a:solidFill>
                  <a:schemeClr val="bg1"/>
                </a:solidFill>
              </a:rPr>
              <a:t>Но подождите, это еще не все! Мы также изучим библиотеку </a:t>
            </a:r>
            <a:r>
              <a:rPr lang="ru-RU" sz="2000" dirty="0" err="1">
                <a:solidFill>
                  <a:schemeClr val="bg1"/>
                </a:solidFill>
              </a:rPr>
              <a:t>Stable</a:t>
            </a:r>
            <a:r>
              <a:rPr lang="ru-RU" sz="2000" dirty="0">
                <a:solidFill>
                  <a:schemeClr val="bg1"/>
                </a:solidFill>
              </a:rPr>
              <a:t> </a:t>
            </a:r>
            <a:r>
              <a:rPr lang="ru-RU" sz="2000" dirty="0" err="1">
                <a:solidFill>
                  <a:schemeClr val="bg1"/>
                </a:solidFill>
              </a:rPr>
              <a:t>Diffusion</a:t>
            </a:r>
            <a:r>
              <a:rPr lang="ru-RU" sz="2000" dirty="0">
                <a:solidFill>
                  <a:schemeClr val="bg1"/>
                </a:solidFill>
              </a:rPr>
              <a:t> и научимся создавать с ее помощью потрясающие изображения. Приготовьтесь раскрыть свой творческий потенциал и создать завораживающие визуальные эффекты, которые вызовут трепет у вашей аудитории. С Python и </a:t>
            </a:r>
            <a:r>
              <a:rPr lang="ru-RU" sz="2000" dirty="0" err="1">
                <a:solidFill>
                  <a:schemeClr val="bg1"/>
                </a:solidFill>
              </a:rPr>
              <a:t>Stable</a:t>
            </a:r>
            <a:r>
              <a:rPr lang="ru-RU" sz="2000" dirty="0">
                <a:solidFill>
                  <a:schemeClr val="bg1"/>
                </a:solidFill>
              </a:rPr>
              <a:t> </a:t>
            </a:r>
            <a:r>
              <a:rPr lang="ru-RU" sz="2000" dirty="0" err="1">
                <a:solidFill>
                  <a:schemeClr val="bg1"/>
                </a:solidFill>
              </a:rPr>
              <a:t>Diffusion</a:t>
            </a:r>
            <a:r>
              <a:rPr lang="ru-RU" sz="2000" dirty="0">
                <a:solidFill>
                  <a:schemeClr val="bg1"/>
                </a:solidFill>
              </a:rPr>
              <a:t> возможности безграничны. Присоединяйтесь к нам в этом путешествии, и давайте воплотим ваше художественное видение в жизнь!</a:t>
            </a:r>
          </a:p>
        </p:txBody>
      </p:sp>
    </p:spTree>
    <p:extLst>
      <p:ext uri="{BB962C8B-B14F-4D97-AF65-F5344CB8AC3E}">
        <p14:creationId xmlns:p14="http://schemas.microsoft.com/office/powerpoint/2010/main" val="2895845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Номер слайда 7"/>
          <p:cNvSpPr>
            <a:spLocks noGrp="1"/>
          </p:cNvSpPr>
          <p:nvPr>
            <p:ph type="sldNum" idx="4294967295"/>
          </p:nvPr>
        </p:nvSpPr>
        <p:spPr>
          <a:xfrm>
            <a:off x="11235591" y="6475125"/>
            <a:ext cx="956409" cy="382875"/>
          </a:xfrm>
          <a:prstGeom prst="rect">
            <a:avLst/>
          </a:prstGeom>
        </p:spPr>
        <p:txBody>
          <a:bodyPr/>
          <a:lstStyle/>
          <a:p>
            <a:fld id="{3CD50FA3-7693-4AD1-9E83-82DEDF06D4CE}" type="slidenum">
              <a:rPr lang="ru-RU" sz="2400" spc="-1">
                <a:solidFill>
                  <a:schemeClr val="bg1"/>
                </a:solidFill>
                <a:latin typeface="Verdana" panose="020B0604030504040204" pitchFamily="34" charset="0"/>
                <a:ea typeface="Verdana" panose="020B0604030504040204" pitchFamily="34" charset="0"/>
              </a:rPr>
              <a:pPr/>
              <a:t>11</a:t>
            </a:fld>
            <a:endParaRPr lang="ru-RU" sz="2400" spc="-1" dirty="0">
              <a:solidFill>
                <a:schemeClr val="bg1"/>
              </a:solidFill>
              <a:latin typeface="Verdana" panose="020B0604030504040204" pitchFamily="34" charset="0"/>
              <a:ea typeface="Verdana" panose="020B0604030504040204" pitchFamily="34" charset="0"/>
            </a:endParaRPr>
          </a:p>
        </p:txBody>
      </p:sp>
      <p:pic>
        <p:nvPicPr>
          <p:cNvPr id="10" name="Picture 2">
            <a:extLst>
              <a:ext uri="{FF2B5EF4-FFF2-40B4-BE49-F238E27FC236}">
                <a16:creationId xmlns:a16="http://schemas.microsoft.com/office/drawing/2014/main" id="{E1A89972-363F-4391-8BC0-154EF6DC0C3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1769838" cy="11214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2" name="Прямая соединительная линия 11">
            <a:extLst>
              <a:ext uri="{FF2B5EF4-FFF2-40B4-BE49-F238E27FC236}">
                <a16:creationId xmlns:a16="http://schemas.microsoft.com/office/drawing/2014/main" id="{E235AC55-2B6F-4178-8775-4065DE601CAD}"/>
              </a:ext>
            </a:extLst>
          </p:cNvPr>
          <p:cNvCxnSpPr>
            <a:cxnSpLocks/>
          </p:cNvCxnSpPr>
          <p:nvPr/>
        </p:nvCxnSpPr>
        <p:spPr>
          <a:xfrm>
            <a:off x="0" y="884681"/>
            <a:ext cx="12192000" cy="21704"/>
          </a:xfrm>
          <a:prstGeom prst="line">
            <a:avLst/>
          </a:prstGeom>
          <a:ln w="28575">
            <a:solidFill>
              <a:schemeClr val="bg1">
                <a:lumMod val="95000"/>
              </a:schemeClr>
            </a:solidFill>
          </a:ln>
        </p:spPr>
        <p:style>
          <a:lnRef idx="1">
            <a:schemeClr val="accent3"/>
          </a:lnRef>
          <a:fillRef idx="0">
            <a:schemeClr val="accent3"/>
          </a:fillRef>
          <a:effectRef idx="0">
            <a:schemeClr val="accent3"/>
          </a:effectRef>
          <a:fontRef idx="minor">
            <a:schemeClr val="tx1"/>
          </a:fontRef>
        </p:style>
      </p:cxnSp>
      <p:sp>
        <p:nvSpPr>
          <p:cNvPr id="11" name="Прямоугольник 10">
            <a:extLst>
              <a:ext uri="{FF2B5EF4-FFF2-40B4-BE49-F238E27FC236}">
                <a16:creationId xmlns:a16="http://schemas.microsoft.com/office/drawing/2014/main" id="{EEA5AB88-D7D6-4375-9BA5-95ABB2B2FDE7}"/>
              </a:ext>
            </a:extLst>
          </p:cNvPr>
          <p:cNvSpPr/>
          <p:nvPr/>
        </p:nvSpPr>
        <p:spPr>
          <a:xfrm>
            <a:off x="11556540" y="138599"/>
            <a:ext cx="314510" cy="523220"/>
          </a:xfrm>
          <a:prstGeom prst="rect">
            <a:avLst/>
          </a:prstGeom>
        </p:spPr>
        <p:txBody>
          <a:bodyPr wrap="none">
            <a:spAutoFit/>
          </a:bodyPr>
          <a:lstStyle/>
          <a:p>
            <a:r>
              <a:rPr lang="en-US" sz="2800" dirty="0">
                <a:solidFill>
                  <a:schemeClr val="bg1"/>
                </a:solidFill>
                <a:latin typeface="Verdana" panose="020B0604030504040204" pitchFamily="34" charset="0"/>
                <a:ea typeface="Verdana" panose="020B0604030504040204" pitchFamily="34" charset="0"/>
              </a:rPr>
              <a:t>.</a:t>
            </a:r>
            <a:endParaRPr lang="ru-RU" sz="2800" dirty="0">
              <a:solidFill>
                <a:schemeClr val="bg1"/>
              </a:solidFill>
              <a:latin typeface="Verdana" panose="020B0604030504040204" pitchFamily="34" charset="0"/>
              <a:ea typeface="Verdana" panose="020B0604030504040204" pitchFamily="34" charset="0"/>
            </a:endParaRPr>
          </a:p>
        </p:txBody>
      </p:sp>
      <p:sp>
        <p:nvSpPr>
          <p:cNvPr id="13" name="Прямоугольник 12">
            <a:extLst>
              <a:ext uri="{FF2B5EF4-FFF2-40B4-BE49-F238E27FC236}">
                <a16:creationId xmlns:a16="http://schemas.microsoft.com/office/drawing/2014/main" id="{3644AB9B-3C7C-4523-823F-206A4505CA70}"/>
              </a:ext>
            </a:extLst>
          </p:cNvPr>
          <p:cNvSpPr/>
          <p:nvPr/>
        </p:nvSpPr>
        <p:spPr>
          <a:xfrm>
            <a:off x="2768818" y="273451"/>
            <a:ext cx="6654364" cy="369332"/>
          </a:xfrm>
          <a:prstGeom prst="rect">
            <a:avLst/>
          </a:prstGeom>
        </p:spPr>
        <p:txBody>
          <a:bodyPr wrap="square">
            <a:spAutoFit/>
          </a:bodyPr>
          <a:lstStyle/>
          <a:p>
            <a:pPr algn="ctr"/>
            <a:r>
              <a:rPr lang="ru-RU" dirty="0" err="1">
                <a:solidFill>
                  <a:schemeClr val="bg1"/>
                </a:solidFill>
                <a:latin typeface="Verdana" panose="020B0604030504040204" pitchFamily="34" charset="0"/>
                <a:ea typeface="Verdana" panose="020B0604030504040204" pitchFamily="34" charset="0"/>
              </a:rPr>
              <a:t>Трансформеры</a:t>
            </a:r>
            <a:r>
              <a:rPr lang="ru-RU" dirty="0">
                <a:solidFill>
                  <a:schemeClr val="bg1"/>
                </a:solidFill>
                <a:latin typeface="Verdana" panose="020B0604030504040204" pitchFamily="34" charset="0"/>
                <a:ea typeface="Verdana" panose="020B0604030504040204" pitchFamily="34" charset="0"/>
              </a:rPr>
              <a:t> в NLP. Долганов Антон Юрьевич</a:t>
            </a:r>
            <a:endParaRPr lang="ru-RU" spc="-1" dirty="0">
              <a:solidFill>
                <a:schemeClr val="bg1"/>
              </a:solidFill>
              <a:latin typeface="Verdana" panose="020B0604030504040204" pitchFamily="34" charset="0"/>
              <a:ea typeface="Verdana" panose="020B0604030504040204" pitchFamily="34" charset="0"/>
            </a:endParaRPr>
          </a:p>
        </p:txBody>
      </p:sp>
      <p:sp>
        <p:nvSpPr>
          <p:cNvPr id="15" name="Заголовок 1">
            <a:extLst>
              <a:ext uri="{FF2B5EF4-FFF2-40B4-BE49-F238E27FC236}">
                <a16:creationId xmlns:a16="http://schemas.microsoft.com/office/drawing/2014/main" id="{00BA752A-EF9B-4DA7-9BC1-BB8AD96104D0}"/>
              </a:ext>
            </a:extLst>
          </p:cNvPr>
          <p:cNvSpPr txBox="1">
            <a:spLocks/>
          </p:cNvSpPr>
          <p:nvPr/>
        </p:nvSpPr>
        <p:spPr>
          <a:xfrm>
            <a:off x="2063552" y="2188876"/>
            <a:ext cx="8568952" cy="827739"/>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ru-RU" sz="6600" dirty="0">
                <a:solidFill>
                  <a:schemeClr val="bg1"/>
                </a:solidFill>
                <a:latin typeface="Verdana" panose="020B0604030504040204" pitchFamily="34" charset="0"/>
                <a:ea typeface="Verdana" panose="020B0604030504040204" pitchFamily="34" charset="0"/>
              </a:rPr>
              <a:t>Вопросы, пожелания, предложения</a:t>
            </a:r>
          </a:p>
        </p:txBody>
      </p:sp>
      <p:sp>
        <p:nvSpPr>
          <p:cNvPr id="16" name="TextBox 15">
            <a:extLst>
              <a:ext uri="{FF2B5EF4-FFF2-40B4-BE49-F238E27FC236}">
                <a16:creationId xmlns:a16="http://schemas.microsoft.com/office/drawing/2014/main" id="{06CA3076-B656-4FCE-B369-84F4C5F285C1}"/>
              </a:ext>
            </a:extLst>
          </p:cNvPr>
          <p:cNvSpPr txBox="1"/>
          <p:nvPr/>
        </p:nvSpPr>
        <p:spPr>
          <a:xfrm>
            <a:off x="2567608" y="4010997"/>
            <a:ext cx="7299434" cy="1862048"/>
          </a:xfrm>
          <a:prstGeom prst="rect">
            <a:avLst/>
          </a:prstGeom>
          <a:noFill/>
        </p:spPr>
        <p:txBody>
          <a:bodyPr wrap="square" rtlCol="0">
            <a:spAutoFit/>
          </a:bodyPr>
          <a:lstStyle/>
          <a:p>
            <a:pPr lvl="1"/>
            <a:r>
              <a:rPr lang="en-US" sz="7200" b="1" dirty="0">
                <a:solidFill>
                  <a:schemeClr val="bg1"/>
                </a:solidFill>
                <a:latin typeface="Verdana" panose="020B0604030504040204" pitchFamily="34" charset="0"/>
                <a:ea typeface="Verdana" panose="020B0604030504040204" pitchFamily="34" charset="0"/>
                <a:cs typeface="Verdana" panose="020B0604030504040204" pitchFamily="34" charset="0"/>
              </a:rPr>
              <a:t>?</a:t>
            </a:r>
            <a:r>
              <a:rPr lang="en-US" sz="8000" b="1" dirty="0">
                <a:solidFill>
                  <a:schemeClr val="bg1"/>
                </a:solidFill>
                <a:latin typeface="Verdana" panose="020B0604030504040204" pitchFamily="34" charset="0"/>
                <a:ea typeface="Verdana" panose="020B0604030504040204" pitchFamily="34" charset="0"/>
                <a:cs typeface="Verdana" panose="020B0604030504040204" pitchFamily="34" charset="0"/>
              </a:rPr>
              <a:t>?</a:t>
            </a:r>
            <a:r>
              <a:rPr lang="en-US" sz="8800" b="1" dirty="0">
                <a:solidFill>
                  <a:schemeClr val="bg1"/>
                </a:solidFill>
                <a:latin typeface="Verdana" panose="020B0604030504040204" pitchFamily="34" charset="0"/>
                <a:ea typeface="Verdana" panose="020B0604030504040204" pitchFamily="34" charset="0"/>
                <a:cs typeface="Verdana" panose="020B0604030504040204" pitchFamily="34" charset="0"/>
              </a:rPr>
              <a:t>?</a:t>
            </a:r>
            <a:r>
              <a:rPr lang="en-US" sz="9600" b="1" dirty="0">
                <a:solidFill>
                  <a:schemeClr val="bg1"/>
                </a:solidFill>
                <a:latin typeface="Verdana" panose="020B0604030504040204" pitchFamily="34" charset="0"/>
                <a:ea typeface="Verdana" panose="020B0604030504040204" pitchFamily="34" charset="0"/>
                <a:cs typeface="Verdana" panose="020B0604030504040204" pitchFamily="34" charset="0"/>
              </a:rPr>
              <a:t>?</a:t>
            </a:r>
            <a:r>
              <a:rPr lang="en-US" sz="11500" b="1" dirty="0">
                <a:solidFill>
                  <a:schemeClr val="bg1"/>
                </a:solidFill>
                <a:latin typeface="Verdana" panose="020B0604030504040204" pitchFamily="34" charset="0"/>
                <a:ea typeface="Verdana" panose="020B0604030504040204" pitchFamily="34" charset="0"/>
                <a:cs typeface="Verdana" panose="020B0604030504040204" pitchFamily="34" charset="0"/>
              </a:rPr>
              <a:t>?</a:t>
            </a:r>
            <a:r>
              <a:rPr lang="en-US" sz="9600" b="1" dirty="0">
                <a:solidFill>
                  <a:schemeClr val="bg1"/>
                </a:solidFill>
                <a:latin typeface="Verdana" panose="020B0604030504040204" pitchFamily="34" charset="0"/>
                <a:ea typeface="Verdana" panose="020B0604030504040204" pitchFamily="34" charset="0"/>
                <a:cs typeface="Verdana" panose="020B0604030504040204" pitchFamily="34" charset="0"/>
              </a:rPr>
              <a:t>?</a:t>
            </a:r>
            <a:r>
              <a:rPr lang="en-US" sz="8800" b="1" dirty="0">
                <a:solidFill>
                  <a:schemeClr val="bg1"/>
                </a:solidFill>
                <a:latin typeface="Verdana" panose="020B0604030504040204" pitchFamily="34" charset="0"/>
                <a:ea typeface="Verdana" panose="020B0604030504040204" pitchFamily="34" charset="0"/>
                <a:cs typeface="Verdana" panose="020B0604030504040204" pitchFamily="34" charset="0"/>
              </a:rPr>
              <a:t>?</a:t>
            </a:r>
            <a:r>
              <a:rPr lang="en-US" sz="8000" b="1" dirty="0">
                <a:solidFill>
                  <a:schemeClr val="bg1"/>
                </a:solidFill>
                <a:latin typeface="Verdana" panose="020B0604030504040204" pitchFamily="34" charset="0"/>
                <a:ea typeface="Verdana" panose="020B0604030504040204" pitchFamily="34" charset="0"/>
                <a:cs typeface="Verdana" panose="020B0604030504040204" pitchFamily="34" charset="0"/>
              </a:rPr>
              <a:t>?</a:t>
            </a:r>
            <a:r>
              <a:rPr lang="en-US" sz="7200" b="1" dirty="0">
                <a:solidFill>
                  <a:schemeClr val="bg1"/>
                </a:solidFill>
                <a:latin typeface="Verdana" panose="020B0604030504040204" pitchFamily="34" charset="0"/>
                <a:ea typeface="Verdana" panose="020B0604030504040204" pitchFamily="34" charset="0"/>
                <a:cs typeface="Verdana" panose="020B0604030504040204" pitchFamily="34" charset="0"/>
              </a:rPr>
              <a:t>?</a:t>
            </a:r>
            <a:endParaRPr lang="ru-RU" sz="6000"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194563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Номер слайда 7"/>
          <p:cNvSpPr>
            <a:spLocks noGrp="1"/>
          </p:cNvSpPr>
          <p:nvPr>
            <p:ph type="sldNum" idx="4294967295"/>
          </p:nvPr>
        </p:nvSpPr>
        <p:spPr>
          <a:xfrm>
            <a:off x="11215780" y="6476951"/>
            <a:ext cx="956409" cy="382875"/>
          </a:xfrm>
          <a:prstGeom prst="rect">
            <a:avLst/>
          </a:prstGeom>
        </p:spPr>
        <p:txBody>
          <a:bodyPr/>
          <a:lstStyle/>
          <a:p>
            <a:fld id="{3CD50FA3-7693-4AD1-9E83-82DEDF06D4CE}" type="slidenum">
              <a:rPr lang="ru-RU" sz="2400" spc="-1">
                <a:solidFill>
                  <a:schemeClr val="bg1"/>
                </a:solidFill>
                <a:latin typeface="Verdana" panose="020B0604030504040204" pitchFamily="34" charset="0"/>
                <a:ea typeface="Verdana" panose="020B0604030504040204" pitchFamily="34" charset="0"/>
              </a:rPr>
              <a:pPr/>
              <a:t>2</a:t>
            </a:fld>
            <a:endParaRPr lang="ru-RU" sz="2400" spc="-1" dirty="0">
              <a:solidFill>
                <a:schemeClr val="bg1"/>
              </a:solidFill>
              <a:latin typeface="Verdana" panose="020B0604030504040204" pitchFamily="34" charset="0"/>
              <a:ea typeface="Verdana" panose="020B0604030504040204" pitchFamily="34" charset="0"/>
            </a:endParaRPr>
          </a:p>
        </p:txBody>
      </p:sp>
      <p:pic>
        <p:nvPicPr>
          <p:cNvPr id="12" name="Picture 2">
            <a:extLst>
              <a:ext uri="{FF2B5EF4-FFF2-40B4-BE49-F238E27FC236}">
                <a16:creationId xmlns:a16="http://schemas.microsoft.com/office/drawing/2014/main" id="{08FBCF8B-35C7-47E7-95BF-CB2E8F65A4D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1769838" cy="11214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4" name="Прямая соединительная линия 13">
            <a:extLst>
              <a:ext uri="{FF2B5EF4-FFF2-40B4-BE49-F238E27FC236}">
                <a16:creationId xmlns:a16="http://schemas.microsoft.com/office/drawing/2014/main" id="{4855BF48-2887-4862-9EF2-7FBA0ACEC953}"/>
              </a:ext>
            </a:extLst>
          </p:cNvPr>
          <p:cNvCxnSpPr>
            <a:cxnSpLocks/>
          </p:cNvCxnSpPr>
          <p:nvPr/>
        </p:nvCxnSpPr>
        <p:spPr>
          <a:xfrm>
            <a:off x="0" y="884681"/>
            <a:ext cx="12192000" cy="21704"/>
          </a:xfrm>
          <a:prstGeom prst="line">
            <a:avLst/>
          </a:prstGeom>
          <a:ln w="28575">
            <a:solidFill>
              <a:schemeClr val="bg1">
                <a:lumMod val="95000"/>
              </a:schemeClr>
            </a:solidFill>
          </a:ln>
        </p:spPr>
        <p:style>
          <a:lnRef idx="1">
            <a:schemeClr val="accent3"/>
          </a:lnRef>
          <a:fillRef idx="0">
            <a:schemeClr val="accent3"/>
          </a:fillRef>
          <a:effectRef idx="0">
            <a:schemeClr val="accent3"/>
          </a:effectRef>
          <a:fontRef idx="minor">
            <a:schemeClr val="tx1"/>
          </a:fontRef>
        </p:style>
      </p:cxnSp>
      <p:sp>
        <p:nvSpPr>
          <p:cNvPr id="10" name="Прямоугольник 9">
            <a:extLst>
              <a:ext uri="{FF2B5EF4-FFF2-40B4-BE49-F238E27FC236}">
                <a16:creationId xmlns:a16="http://schemas.microsoft.com/office/drawing/2014/main" id="{2765EE89-A799-4C1E-8737-B81932E13085}"/>
              </a:ext>
            </a:extLst>
          </p:cNvPr>
          <p:cNvSpPr/>
          <p:nvPr/>
        </p:nvSpPr>
        <p:spPr>
          <a:xfrm>
            <a:off x="11556540" y="138599"/>
            <a:ext cx="314510" cy="523220"/>
          </a:xfrm>
          <a:prstGeom prst="rect">
            <a:avLst/>
          </a:prstGeom>
        </p:spPr>
        <p:txBody>
          <a:bodyPr wrap="none">
            <a:spAutoFit/>
          </a:bodyPr>
          <a:lstStyle/>
          <a:p>
            <a:r>
              <a:rPr lang="en-US" sz="2800" dirty="0">
                <a:solidFill>
                  <a:schemeClr val="bg1"/>
                </a:solidFill>
                <a:latin typeface="Verdana" panose="020B0604030504040204" pitchFamily="34" charset="0"/>
                <a:ea typeface="Verdana" panose="020B0604030504040204" pitchFamily="34" charset="0"/>
              </a:rPr>
              <a:t>.</a:t>
            </a:r>
            <a:endParaRPr lang="ru-RU" sz="2800" dirty="0">
              <a:solidFill>
                <a:schemeClr val="bg1"/>
              </a:solidFill>
              <a:latin typeface="Verdana" panose="020B0604030504040204" pitchFamily="34" charset="0"/>
              <a:ea typeface="Verdana" panose="020B0604030504040204" pitchFamily="34" charset="0"/>
            </a:endParaRPr>
          </a:p>
        </p:txBody>
      </p:sp>
      <p:sp>
        <p:nvSpPr>
          <p:cNvPr id="9" name="TextBox 8">
            <a:extLst>
              <a:ext uri="{FF2B5EF4-FFF2-40B4-BE49-F238E27FC236}">
                <a16:creationId xmlns:a16="http://schemas.microsoft.com/office/drawing/2014/main" id="{E0D66B04-26D5-44DA-96A1-C5984C539ECC}"/>
              </a:ext>
            </a:extLst>
          </p:cNvPr>
          <p:cNvSpPr txBox="1"/>
          <p:nvPr/>
        </p:nvSpPr>
        <p:spPr>
          <a:xfrm>
            <a:off x="623392" y="1196752"/>
            <a:ext cx="11305256" cy="5262979"/>
          </a:xfrm>
          <a:prstGeom prst="rect">
            <a:avLst/>
          </a:prstGeom>
          <a:noFill/>
        </p:spPr>
        <p:txBody>
          <a:bodyPr wrap="square" rtlCol="0">
            <a:spAutoFit/>
          </a:bodyPr>
          <a:lstStyle/>
          <a:p>
            <a:r>
              <a:rPr lang="ru-RU" sz="2800" b="1" dirty="0">
                <a:solidFill>
                  <a:schemeClr val="bg1"/>
                </a:solidFill>
                <a:latin typeface="Verdana" panose="020B0604030504040204" pitchFamily="34" charset="0"/>
                <a:ea typeface="Verdana" panose="020B0604030504040204" pitchFamily="34" charset="0"/>
              </a:rPr>
              <a:t>Про </a:t>
            </a:r>
            <a:r>
              <a:rPr lang="ru-RU" sz="2800" b="1" dirty="0" err="1">
                <a:solidFill>
                  <a:schemeClr val="bg1"/>
                </a:solidFill>
                <a:latin typeface="Verdana" panose="020B0604030504040204" pitchFamily="34" charset="0"/>
                <a:ea typeface="Verdana" panose="020B0604030504040204" pitchFamily="34" charset="0"/>
              </a:rPr>
              <a:t>токенизацию</a:t>
            </a:r>
            <a:endParaRPr lang="en-US" sz="2800" dirty="0">
              <a:solidFill>
                <a:schemeClr val="bg1"/>
              </a:solidFill>
              <a:latin typeface="Verdana" panose="020B0604030504040204" pitchFamily="34" charset="0"/>
              <a:ea typeface="Verdana" panose="020B0604030504040204" pitchFamily="34" charset="0"/>
            </a:endParaRPr>
          </a:p>
          <a:p>
            <a:r>
              <a:rPr lang="en-US" sz="2800" dirty="0">
                <a:solidFill>
                  <a:schemeClr val="bg1"/>
                </a:solidFill>
                <a:latin typeface="Verdana" panose="020B0604030504040204" pitchFamily="34" charset="0"/>
                <a:ea typeface="Verdana" panose="020B0604030504040204" pitchFamily="34" charset="0"/>
              </a:rPr>
              <a:t>	Byte-Pair Encoding </a:t>
            </a:r>
          </a:p>
          <a:p>
            <a:r>
              <a:rPr lang="ru-RU" sz="2800" b="1" dirty="0">
                <a:solidFill>
                  <a:schemeClr val="bg1"/>
                </a:solidFill>
                <a:latin typeface="Verdana" panose="020B0604030504040204" pitchFamily="34" charset="0"/>
                <a:ea typeface="Verdana" panose="020B0604030504040204" pitchFamily="34" charset="0"/>
              </a:rPr>
              <a:t>Внимание </a:t>
            </a:r>
            <a:r>
              <a:rPr lang="en-US" sz="2800" b="1" dirty="0">
                <a:solidFill>
                  <a:schemeClr val="bg1"/>
                </a:solidFill>
                <a:latin typeface="Verdana" panose="020B0604030504040204" pitchFamily="34" charset="0"/>
                <a:ea typeface="Verdana" panose="020B0604030504040204" pitchFamily="34" charset="0"/>
              </a:rPr>
              <a:t>Attention</a:t>
            </a:r>
            <a:r>
              <a:rPr lang="en-US" sz="2800" dirty="0">
                <a:solidFill>
                  <a:schemeClr val="bg1"/>
                </a:solidFill>
                <a:latin typeface="Verdana" panose="020B0604030504040204" pitchFamily="34" charset="0"/>
                <a:ea typeface="Verdana" panose="020B0604030504040204" pitchFamily="34" charset="0"/>
              </a:rPr>
              <a:t> </a:t>
            </a:r>
          </a:p>
          <a:p>
            <a:r>
              <a:rPr lang="en-US" sz="2800" dirty="0">
                <a:solidFill>
                  <a:schemeClr val="bg1"/>
                </a:solidFill>
                <a:latin typeface="Verdana" panose="020B0604030504040204" pitchFamily="34" charset="0"/>
                <a:ea typeface="Verdana" panose="020B0604030504040204" pitchFamily="34" charset="0"/>
              </a:rPr>
              <a:t>	Key, Query, Value</a:t>
            </a:r>
          </a:p>
          <a:p>
            <a:r>
              <a:rPr lang="en-US" sz="2800" dirty="0">
                <a:solidFill>
                  <a:schemeClr val="bg1"/>
                </a:solidFill>
                <a:latin typeface="Verdana" panose="020B0604030504040204" pitchFamily="34" charset="0"/>
                <a:ea typeface="Verdana" panose="020B0604030504040204" pitchFamily="34" charset="0"/>
              </a:rPr>
              <a:t>	Multi-Head attention</a:t>
            </a:r>
          </a:p>
          <a:p>
            <a:r>
              <a:rPr lang="en-US" sz="2800" b="1" dirty="0">
                <a:solidFill>
                  <a:schemeClr val="bg1"/>
                </a:solidFill>
                <a:latin typeface="Verdana" panose="020B0604030504040204" pitchFamily="34" charset="0"/>
                <a:ea typeface="Verdana" panose="020B0604030504040204" pitchFamily="34" charset="0"/>
              </a:rPr>
              <a:t>Transformers</a:t>
            </a:r>
          </a:p>
          <a:p>
            <a:r>
              <a:rPr lang="en-US" sz="2800" dirty="0">
                <a:solidFill>
                  <a:schemeClr val="bg1"/>
                </a:solidFill>
                <a:latin typeface="Verdana" panose="020B0604030504040204" pitchFamily="34" charset="0"/>
                <a:ea typeface="Verdana" panose="020B0604030504040204" pitchFamily="34" charset="0"/>
              </a:rPr>
              <a:t>	Encoder-Decoder</a:t>
            </a:r>
            <a:r>
              <a:rPr lang="ru-RU" sz="2800" dirty="0">
                <a:solidFill>
                  <a:schemeClr val="bg1"/>
                </a:solidFill>
                <a:latin typeface="Verdana" panose="020B0604030504040204" pitchFamily="34" charset="0"/>
                <a:ea typeface="Verdana" panose="020B0604030504040204" pitchFamily="34" charset="0"/>
              </a:rPr>
              <a:t> (оригинал для перевода)</a:t>
            </a:r>
            <a:endParaRPr lang="en-US" sz="2800" dirty="0">
              <a:solidFill>
                <a:schemeClr val="bg1"/>
              </a:solidFill>
              <a:latin typeface="Verdana" panose="020B0604030504040204" pitchFamily="34" charset="0"/>
              <a:ea typeface="Verdana" panose="020B0604030504040204" pitchFamily="34" charset="0"/>
            </a:endParaRPr>
          </a:p>
          <a:p>
            <a:r>
              <a:rPr lang="en-US" sz="2800" dirty="0">
                <a:solidFill>
                  <a:schemeClr val="bg1"/>
                </a:solidFill>
                <a:latin typeface="Verdana" panose="020B0604030504040204" pitchFamily="34" charset="0"/>
                <a:ea typeface="Verdana" panose="020B0604030504040204" pitchFamily="34" charset="0"/>
              </a:rPr>
              <a:t>		Masked Attention, Positional Encoding</a:t>
            </a:r>
          </a:p>
          <a:p>
            <a:r>
              <a:rPr lang="en-US" sz="2800" dirty="0">
                <a:solidFill>
                  <a:schemeClr val="bg1"/>
                </a:solidFill>
                <a:latin typeface="Verdana" panose="020B0604030504040204" pitchFamily="34" charset="0"/>
                <a:ea typeface="Verdana" panose="020B0604030504040204" pitchFamily="34" charset="0"/>
              </a:rPr>
              <a:t>	Encoder</a:t>
            </a:r>
            <a:r>
              <a:rPr lang="ru-RU" sz="2800" dirty="0">
                <a:solidFill>
                  <a:schemeClr val="bg1"/>
                </a:solidFill>
                <a:latin typeface="Verdana" panose="020B0604030504040204" pitchFamily="34" charset="0"/>
                <a:ea typeface="Verdana" panose="020B0604030504040204" pitchFamily="34" charset="0"/>
              </a:rPr>
              <a:t> (пропускаем данные через Внимание)</a:t>
            </a:r>
            <a:endParaRPr lang="en-US" sz="2800" dirty="0">
              <a:solidFill>
                <a:schemeClr val="bg1"/>
              </a:solidFill>
              <a:latin typeface="Verdana" panose="020B0604030504040204" pitchFamily="34" charset="0"/>
              <a:ea typeface="Verdana" panose="020B0604030504040204" pitchFamily="34" charset="0"/>
            </a:endParaRPr>
          </a:p>
          <a:p>
            <a:r>
              <a:rPr lang="en-US" sz="2800" dirty="0">
                <a:solidFill>
                  <a:schemeClr val="bg1"/>
                </a:solidFill>
                <a:latin typeface="Verdana" panose="020B0604030504040204" pitchFamily="34" charset="0"/>
                <a:ea typeface="Verdana" panose="020B0604030504040204" pitchFamily="34" charset="0"/>
              </a:rPr>
              <a:t>		</a:t>
            </a:r>
            <a:r>
              <a:rPr lang="ru-RU" sz="2800" dirty="0">
                <a:solidFill>
                  <a:schemeClr val="bg1"/>
                </a:solidFill>
                <a:latin typeface="Verdana" panose="020B0604030504040204" pitchFamily="34" charset="0"/>
                <a:ea typeface="Verdana" panose="020B0604030504040204" pitchFamily="34" charset="0"/>
              </a:rPr>
              <a:t>Семейство </a:t>
            </a:r>
            <a:r>
              <a:rPr lang="en-US" sz="2800" dirty="0">
                <a:solidFill>
                  <a:schemeClr val="bg1"/>
                </a:solidFill>
                <a:latin typeface="Verdana" panose="020B0604030504040204" pitchFamily="34" charset="0"/>
                <a:ea typeface="Verdana" panose="020B0604030504040204" pitchFamily="34" charset="0"/>
              </a:rPr>
              <a:t>BERT</a:t>
            </a:r>
          </a:p>
          <a:p>
            <a:r>
              <a:rPr lang="en-US" sz="2800" dirty="0">
                <a:solidFill>
                  <a:schemeClr val="bg1"/>
                </a:solidFill>
                <a:latin typeface="Verdana" panose="020B0604030504040204" pitchFamily="34" charset="0"/>
                <a:ea typeface="Verdana" panose="020B0604030504040204" pitchFamily="34" charset="0"/>
              </a:rPr>
              <a:t>	Decoder</a:t>
            </a:r>
            <a:r>
              <a:rPr lang="ru-RU" sz="2800" dirty="0">
                <a:solidFill>
                  <a:schemeClr val="bg1"/>
                </a:solidFill>
                <a:latin typeface="Verdana" panose="020B0604030504040204" pitchFamily="34" charset="0"/>
                <a:ea typeface="Verdana" panose="020B0604030504040204" pitchFamily="34" charset="0"/>
              </a:rPr>
              <a:t> («просто» генерируем текст)</a:t>
            </a:r>
            <a:endParaRPr lang="en-US" sz="2800" dirty="0">
              <a:solidFill>
                <a:schemeClr val="bg1"/>
              </a:solidFill>
              <a:latin typeface="Verdana" panose="020B0604030504040204" pitchFamily="34" charset="0"/>
              <a:ea typeface="Verdana" panose="020B0604030504040204" pitchFamily="34" charset="0"/>
            </a:endParaRPr>
          </a:p>
          <a:p>
            <a:r>
              <a:rPr lang="en-US" sz="2800" dirty="0">
                <a:solidFill>
                  <a:schemeClr val="bg1"/>
                </a:solidFill>
                <a:latin typeface="Verdana" panose="020B0604030504040204" pitchFamily="34" charset="0"/>
                <a:ea typeface="Verdana" panose="020B0604030504040204" pitchFamily="34" charset="0"/>
              </a:rPr>
              <a:t>		</a:t>
            </a:r>
            <a:r>
              <a:rPr lang="ru-RU" sz="2800" dirty="0">
                <a:solidFill>
                  <a:schemeClr val="bg1"/>
                </a:solidFill>
                <a:latin typeface="Verdana" panose="020B0604030504040204" pitchFamily="34" charset="0"/>
                <a:ea typeface="Verdana" panose="020B0604030504040204" pitchFamily="34" charset="0"/>
              </a:rPr>
              <a:t> Семейство </a:t>
            </a:r>
            <a:r>
              <a:rPr lang="en-US" sz="2800" dirty="0">
                <a:solidFill>
                  <a:schemeClr val="bg1"/>
                </a:solidFill>
                <a:latin typeface="Verdana" panose="020B0604030504040204" pitchFamily="34" charset="0"/>
                <a:ea typeface="Verdana" panose="020B0604030504040204" pitchFamily="34" charset="0"/>
              </a:rPr>
              <a:t>GPT</a:t>
            </a:r>
          </a:p>
        </p:txBody>
      </p:sp>
      <p:sp>
        <p:nvSpPr>
          <p:cNvPr id="5" name="Заголовок 1">
            <a:extLst>
              <a:ext uri="{FF2B5EF4-FFF2-40B4-BE49-F238E27FC236}">
                <a16:creationId xmlns:a16="http://schemas.microsoft.com/office/drawing/2014/main" id="{10B0604F-745C-C2B0-B45F-30E8ABC89085}"/>
              </a:ext>
            </a:extLst>
          </p:cNvPr>
          <p:cNvSpPr txBox="1">
            <a:spLocks/>
          </p:cNvSpPr>
          <p:nvPr/>
        </p:nvSpPr>
        <p:spPr>
          <a:xfrm>
            <a:off x="1919536" y="-1243"/>
            <a:ext cx="7920880" cy="827739"/>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ru-RU" sz="3200" b="1" dirty="0">
                <a:solidFill>
                  <a:schemeClr val="bg1"/>
                </a:solidFill>
                <a:latin typeface="Verdana" panose="020B0604030504040204" pitchFamily="34" charset="0"/>
                <a:ea typeface="Verdana" panose="020B0604030504040204" pitchFamily="34" charset="0"/>
              </a:rPr>
              <a:t>Ранее в Машинном Обучении</a:t>
            </a:r>
            <a:endParaRPr lang="ru-RU" sz="3200" dirty="0">
              <a:solidFill>
                <a:schemeClr val="bg1"/>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794241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991544" y="963327"/>
            <a:ext cx="7920880" cy="827739"/>
          </a:xfrm>
        </p:spPr>
        <p:txBody>
          <a:bodyPr>
            <a:normAutofit/>
          </a:bodyPr>
          <a:lstStyle/>
          <a:p>
            <a:r>
              <a:rPr lang="en-US" sz="3200" b="1" dirty="0">
                <a:solidFill>
                  <a:schemeClr val="bg1"/>
                </a:solidFill>
                <a:latin typeface="Verdana" panose="020B0604030504040204" pitchFamily="34" charset="0"/>
                <a:ea typeface="Verdana" panose="020B0604030504040204" pitchFamily="34" charset="0"/>
              </a:rPr>
              <a:t>Copilot</a:t>
            </a:r>
            <a:endParaRPr lang="ru-RU" sz="3200" dirty="0">
              <a:solidFill>
                <a:schemeClr val="bg1"/>
              </a:solidFill>
              <a:latin typeface="Verdana" panose="020B0604030504040204" pitchFamily="34" charset="0"/>
              <a:ea typeface="Verdana" panose="020B0604030504040204" pitchFamily="34" charset="0"/>
            </a:endParaRPr>
          </a:p>
        </p:txBody>
      </p:sp>
      <p:sp>
        <p:nvSpPr>
          <p:cNvPr id="8" name="Номер слайда 7"/>
          <p:cNvSpPr>
            <a:spLocks noGrp="1"/>
          </p:cNvSpPr>
          <p:nvPr>
            <p:ph type="sldNum" idx="4294967295"/>
          </p:nvPr>
        </p:nvSpPr>
        <p:spPr>
          <a:xfrm>
            <a:off x="11215780" y="6476951"/>
            <a:ext cx="956409" cy="382875"/>
          </a:xfrm>
          <a:prstGeom prst="rect">
            <a:avLst/>
          </a:prstGeom>
        </p:spPr>
        <p:txBody>
          <a:bodyPr/>
          <a:lstStyle/>
          <a:p>
            <a:fld id="{3CD50FA3-7693-4AD1-9E83-82DEDF06D4CE}" type="slidenum">
              <a:rPr lang="ru-RU" sz="2400" spc="-1">
                <a:solidFill>
                  <a:schemeClr val="bg1"/>
                </a:solidFill>
                <a:latin typeface="Verdana" panose="020B0604030504040204" pitchFamily="34" charset="0"/>
                <a:ea typeface="Verdana" panose="020B0604030504040204" pitchFamily="34" charset="0"/>
              </a:rPr>
              <a:pPr/>
              <a:t>3</a:t>
            </a:fld>
            <a:endParaRPr lang="ru-RU" sz="2400" spc="-1" dirty="0">
              <a:solidFill>
                <a:schemeClr val="bg1"/>
              </a:solidFill>
              <a:latin typeface="Verdana" panose="020B0604030504040204" pitchFamily="34" charset="0"/>
              <a:ea typeface="Verdana" panose="020B0604030504040204" pitchFamily="34" charset="0"/>
            </a:endParaRPr>
          </a:p>
        </p:txBody>
      </p:sp>
      <p:pic>
        <p:nvPicPr>
          <p:cNvPr id="12" name="Picture 2">
            <a:extLst>
              <a:ext uri="{FF2B5EF4-FFF2-40B4-BE49-F238E27FC236}">
                <a16:creationId xmlns:a16="http://schemas.microsoft.com/office/drawing/2014/main" id="{08FBCF8B-35C7-47E7-95BF-CB2E8F65A4D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1769838" cy="11214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4" name="Прямая соединительная линия 13">
            <a:extLst>
              <a:ext uri="{FF2B5EF4-FFF2-40B4-BE49-F238E27FC236}">
                <a16:creationId xmlns:a16="http://schemas.microsoft.com/office/drawing/2014/main" id="{4855BF48-2887-4862-9EF2-7FBA0ACEC953}"/>
              </a:ext>
            </a:extLst>
          </p:cNvPr>
          <p:cNvCxnSpPr>
            <a:cxnSpLocks/>
          </p:cNvCxnSpPr>
          <p:nvPr/>
        </p:nvCxnSpPr>
        <p:spPr>
          <a:xfrm>
            <a:off x="0" y="884681"/>
            <a:ext cx="12192000" cy="21704"/>
          </a:xfrm>
          <a:prstGeom prst="line">
            <a:avLst/>
          </a:prstGeom>
          <a:ln w="28575">
            <a:solidFill>
              <a:schemeClr val="bg1">
                <a:lumMod val="95000"/>
              </a:schemeClr>
            </a:solidFill>
          </a:ln>
        </p:spPr>
        <p:style>
          <a:lnRef idx="1">
            <a:schemeClr val="accent3"/>
          </a:lnRef>
          <a:fillRef idx="0">
            <a:schemeClr val="accent3"/>
          </a:fillRef>
          <a:effectRef idx="0">
            <a:schemeClr val="accent3"/>
          </a:effectRef>
          <a:fontRef idx="minor">
            <a:schemeClr val="tx1"/>
          </a:fontRef>
        </p:style>
      </p:cxnSp>
      <p:sp>
        <p:nvSpPr>
          <p:cNvPr id="10" name="Прямоугольник 9">
            <a:extLst>
              <a:ext uri="{FF2B5EF4-FFF2-40B4-BE49-F238E27FC236}">
                <a16:creationId xmlns:a16="http://schemas.microsoft.com/office/drawing/2014/main" id="{2765EE89-A799-4C1E-8737-B81932E13085}"/>
              </a:ext>
            </a:extLst>
          </p:cNvPr>
          <p:cNvSpPr/>
          <p:nvPr/>
        </p:nvSpPr>
        <p:spPr>
          <a:xfrm>
            <a:off x="11556540" y="138599"/>
            <a:ext cx="314510" cy="523220"/>
          </a:xfrm>
          <a:prstGeom prst="rect">
            <a:avLst/>
          </a:prstGeom>
        </p:spPr>
        <p:txBody>
          <a:bodyPr wrap="none">
            <a:spAutoFit/>
          </a:bodyPr>
          <a:lstStyle/>
          <a:p>
            <a:r>
              <a:rPr lang="en-US" sz="2800" dirty="0">
                <a:solidFill>
                  <a:schemeClr val="bg1"/>
                </a:solidFill>
                <a:latin typeface="Verdana" panose="020B0604030504040204" pitchFamily="34" charset="0"/>
                <a:ea typeface="Verdana" panose="020B0604030504040204" pitchFamily="34" charset="0"/>
              </a:rPr>
              <a:t>.</a:t>
            </a:r>
            <a:endParaRPr lang="ru-RU" sz="2800" dirty="0">
              <a:solidFill>
                <a:schemeClr val="bg1"/>
              </a:solidFill>
              <a:latin typeface="Verdana" panose="020B0604030504040204" pitchFamily="34" charset="0"/>
              <a:ea typeface="Verdana" panose="020B0604030504040204" pitchFamily="34" charset="0"/>
            </a:endParaRPr>
          </a:p>
        </p:txBody>
      </p:sp>
      <p:sp>
        <p:nvSpPr>
          <p:cNvPr id="18" name="TextBox 17">
            <a:extLst>
              <a:ext uri="{FF2B5EF4-FFF2-40B4-BE49-F238E27FC236}">
                <a16:creationId xmlns:a16="http://schemas.microsoft.com/office/drawing/2014/main" id="{E59411B9-65FA-47D1-A6EE-C00596DEDEE5}"/>
              </a:ext>
            </a:extLst>
          </p:cNvPr>
          <p:cNvSpPr txBox="1"/>
          <p:nvPr/>
        </p:nvSpPr>
        <p:spPr>
          <a:xfrm>
            <a:off x="2567608" y="6402524"/>
            <a:ext cx="6132442" cy="369332"/>
          </a:xfrm>
          <a:prstGeom prst="rect">
            <a:avLst/>
          </a:prstGeom>
          <a:noFill/>
        </p:spPr>
        <p:txBody>
          <a:bodyPr wrap="square">
            <a:spAutoFit/>
          </a:bodyPr>
          <a:lstStyle/>
          <a:p>
            <a:pPr algn="ctr"/>
            <a:r>
              <a:rPr lang="tr-TR" dirty="0">
                <a:solidFill>
                  <a:schemeClr val="bg1"/>
                </a:solidFill>
              </a:rPr>
              <a:t>https://devsday.ru/blog/details/49410</a:t>
            </a:r>
            <a:endParaRPr lang="ru-RU" dirty="0">
              <a:solidFill>
                <a:schemeClr val="bg1"/>
              </a:solidFill>
            </a:endParaRPr>
          </a:p>
        </p:txBody>
      </p:sp>
      <p:pic>
        <p:nvPicPr>
          <p:cNvPr id="14338" name="Picture 2" descr="pokemonGithub">
            <a:extLst>
              <a:ext uri="{FF2B5EF4-FFF2-40B4-BE49-F238E27FC236}">
                <a16:creationId xmlns:a16="http://schemas.microsoft.com/office/drawing/2014/main" id="{269ABF9E-9D00-40D3-B383-1B0093D7AAB7}"/>
              </a:ext>
            </a:extLst>
          </p:cNvPr>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0" y="1905730"/>
            <a:ext cx="5715000" cy="3571875"/>
          </a:xfrm>
          <a:prstGeom prst="rect">
            <a:avLst/>
          </a:prstGeom>
          <a:noFill/>
          <a:extLst>
            <a:ext uri="{909E8E84-426E-40DD-AFC4-6F175D3DCCD1}">
              <a14:hiddenFill xmlns:a14="http://schemas.microsoft.com/office/drawing/2010/main">
                <a:solidFill>
                  <a:srgbClr val="FFFFFF"/>
                </a:solidFill>
              </a14:hiddenFill>
            </a:ext>
          </a:extLst>
        </p:spPr>
      </p:pic>
      <p:pic>
        <p:nvPicPr>
          <p:cNvPr id="14340" name="Picture 4" descr="tictactoe">
            <a:extLst>
              <a:ext uri="{FF2B5EF4-FFF2-40B4-BE49-F238E27FC236}">
                <a16:creationId xmlns:a16="http://schemas.microsoft.com/office/drawing/2014/main" id="{755FE834-C761-43CF-BC52-B73FB0AC9223}"/>
              </a:ext>
            </a:extLst>
          </p:cNvPr>
          <p:cNvPicPr>
            <a:picLocks noChangeAspect="1" noChangeArrowheads="1" noCrop="1"/>
          </p:cNvPicPr>
          <p:nvPr/>
        </p:nvPicPr>
        <p:blipFill>
          <a:blip r:embed="rId5">
            <a:extLst>
              <a:ext uri="{28A0092B-C50C-407E-A947-70E740481C1C}">
                <a14:useLocalDpi xmlns:a14="http://schemas.microsoft.com/office/drawing/2010/main" val="0"/>
              </a:ext>
            </a:extLst>
          </a:blip>
          <a:srcRect/>
          <a:stretch>
            <a:fillRect/>
          </a:stretch>
        </p:blipFill>
        <p:spPr bwMode="auto">
          <a:xfrm>
            <a:off x="6229182" y="1919917"/>
            <a:ext cx="5843482" cy="36521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0307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34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279576" y="0"/>
            <a:ext cx="8640960" cy="827739"/>
          </a:xfrm>
        </p:spPr>
        <p:txBody>
          <a:bodyPr>
            <a:normAutofit/>
          </a:bodyPr>
          <a:lstStyle/>
          <a:p>
            <a:r>
              <a:rPr lang="en-US" sz="3200" b="1" dirty="0">
                <a:solidFill>
                  <a:schemeClr val="bg1"/>
                </a:solidFill>
                <a:latin typeface="Verdana" panose="020B0604030504040204" pitchFamily="34" charset="0"/>
                <a:ea typeface="Verdana" panose="020B0604030504040204" pitchFamily="34" charset="0"/>
              </a:rPr>
              <a:t>Yet Another </a:t>
            </a:r>
            <a:r>
              <a:rPr lang="ru-RU" sz="3200" b="1" dirty="0">
                <a:solidFill>
                  <a:schemeClr val="bg1"/>
                </a:solidFill>
                <a:latin typeface="Verdana" panose="020B0604030504040204" pitchFamily="34" charset="0"/>
                <a:ea typeface="Verdana" panose="020B0604030504040204" pitchFamily="34" charset="0"/>
              </a:rPr>
              <a:t>Уровень Абстракции?</a:t>
            </a:r>
            <a:endParaRPr lang="ru-RU" sz="3200" dirty="0">
              <a:solidFill>
                <a:schemeClr val="bg1"/>
              </a:solidFill>
              <a:latin typeface="Verdana" panose="020B0604030504040204" pitchFamily="34" charset="0"/>
              <a:ea typeface="Verdana" panose="020B0604030504040204" pitchFamily="34" charset="0"/>
            </a:endParaRPr>
          </a:p>
        </p:txBody>
      </p:sp>
      <p:sp>
        <p:nvSpPr>
          <p:cNvPr id="8" name="Номер слайда 7"/>
          <p:cNvSpPr>
            <a:spLocks noGrp="1"/>
          </p:cNvSpPr>
          <p:nvPr>
            <p:ph type="sldNum" idx="4294967295"/>
          </p:nvPr>
        </p:nvSpPr>
        <p:spPr>
          <a:xfrm>
            <a:off x="11215780" y="6476951"/>
            <a:ext cx="956409" cy="382875"/>
          </a:xfrm>
          <a:prstGeom prst="rect">
            <a:avLst/>
          </a:prstGeom>
        </p:spPr>
        <p:txBody>
          <a:bodyPr/>
          <a:lstStyle/>
          <a:p>
            <a:fld id="{3CD50FA3-7693-4AD1-9E83-82DEDF06D4CE}" type="slidenum">
              <a:rPr lang="ru-RU" sz="2400" spc="-1">
                <a:solidFill>
                  <a:schemeClr val="bg1"/>
                </a:solidFill>
                <a:latin typeface="Verdana" panose="020B0604030504040204" pitchFamily="34" charset="0"/>
                <a:ea typeface="Verdana" panose="020B0604030504040204" pitchFamily="34" charset="0"/>
              </a:rPr>
              <a:pPr/>
              <a:t>4</a:t>
            </a:fld>
            <a:endParaRPr lang="ru-RU" sz="2400" spc="-1" dirty="0">
              <a:solidFill>
                <a:schemeClr val="bg1"/>
              </a:solidFill>
              <a:latin typeface="Verdana" panose="020B0604030504040204" pitchFamily="34" charset="0"/>
              <a:ea typeface="Verdana" panose="020B0604030504040204" pitchFamily="34" charset="0"/>
            </a:endParaRPr>
          </a:p>
        </p:txBody>
      </p:sp>
      <p:pic>
        <p:nvPicPr>
          <p:cNvPr id="12" name="Picture 2">
            <a:extLst>
              <a:ext uri="{FF2B5EF4-FFF2-40B4-BE49-F238E27FC236}">
                <a16:creationId xmlns:a16="http://schemas.microsoft.com/office/drawing/2014/main" id="{08FBCF8B-35C7-47E7-95BF-CB2E8F65A4D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1769838" cy="11214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4" name="Прямая соединительная линия 13">
            <a:extLst>
              <a:ext uri="{FF2B5EF4-FFF2-40B4-BE49-F238E27FC236}">
                <a16:creationId xmlns:a16="http://schemas.microsoft.com/office/drawing/2014/main" id="{4855BF48-2887-4862-9EF2-7FBA0ACEC953}"/>
              </a:ext>
            </a:extLst>
          </p:cNvPr>
          <p:cNvCxnSpPr>
            <a:cxnSpLocks/>
          </p:cNvCxnSpPr>
          <p:nvPr/>
        </p:nvCxnSpPr>
        <p:spPr>
          <a:xfrm>
            <a:off x="0" y="884681"/>
            <a:ext cx="12192000" cy="21704"/>
          </a:xfrm>
          <a:prstGeom prst="line">
            <a:avLst/>
          </a:prstGeom>
          <a:ln w="28575">
            <a:solidFill>
              <a:schemeClr val="bg1">
                <a:lumMod val="95000"/>
              </a:schemeClr>
            </a:solidFill>
          </a:ln>
        </p:spPr>
        <p:style>
          <a:lnRef idx="1">
            <a:schemeClr val="accent3"/>
          </a:lnRef>
          <a:fillRef idx="0">
            <a:schemeClr val="accent3"/>
          </a:fillRef>
          <a:effectRef idx="0">
            <a:schemeClr val="accent3"/>
          </a:effectRef>
          <a:fontRef idx="minor">
            <a:schemeClr val="tx1"/>
          </a:fontRef>
        </p:style>
      </p:cxnSp>
      <p:sp>
        <p:nvSpPr>
          <p:cNvPr id="10" name="Прямоугольник 9">
            <a:extLst>
              <a:ext uri="{FF2B5EF4-FFF2-40B4-BE49-F238E27FC236}">
                <a16:creationId xmlns:a16="http://schemas.microsoft.com/office/drawing/2014/main" id="{2765EE89-A799-4C1E-8737-B81932E13085}"/>
              </a:ext>
            </a:extLst>
          </p:cNvPr>
          <p:cNvSpPr/>
          <p:nvPr/>
        </p:nvSpPr>
        <p:spPr>
          <a:xfrm>
            <a:off x="11556540" y="138599"/>
            <a:ext cx="314510" cy="523220"/>
          </a:xfrm>
          <a:prstGeom prst="rect">
            <a:avLst/>
          </a:prstGeom>
        </p:spPr>
        <p:txBody>
          <a:bodyPr wrap="none">
            <a:spAutoFit/>
          </a:bodyPr>
          <a:lstStyle/>
          <a:p>
            <a:r>
              <a:rPr lang="en-US" sz="2800" dirty="0">
                <a:solidFill>
                  <a:schemeClr val="bg1"/>
                </a:solidFill>
                <a:latin typeface="Verdana" panose="020B0604030504040204" pitchFamily="34" charset="0"/>
                <a:ea typeface="Verdana" panose="020B0604030504040204" pitchFamily="34" charset="0"/>
              </a:rPr>
              <a:t>.</a:t>
            </a:r>
            <a:endParaRPr lang="ru-RU" sz="2800" dirty="0">
              <a:solidFill>
                <a:schemeClr val="bg1"/>
              </a:solidFill>
              <a:latin typeface="Verdana" panose="020B0604030504040204" pitchFamily="34" charset="0"/>
              <a:ea typeface="Verdana" panose="020B0604030504040204" pitchFamily="34" charset="0"/>
            </a:endParaRPr>
          </a:p>
        </p:txBody>
      </p:sp>
      <p:pic>
        <p:nvPicPr>
          <p:cNvPr id="6" name="Рисунок 5">
            <a:extLst>
              <a:ext uri="{FF2B5EF4-FFF2-40B4-BE49-F238E27FC236}">
                <a16:creationId xmlns:a16="http://schemas.microsoft.com/office/drawing/2014/main" id="{FD8DA2E8-0A6A-9000-6AED-32DB93A2A583}"/>
              </a:ext>
            </a:extLst>
          </p:cNvPr>
          <p:cNvPicPr>
            <a:picLocks noChangeAspect="1"/>
          </p:cNvPicPr>
          <p:nvPr/>
        </p:nvPicPr>
        <p:blipFill>
          <a:blip r:embed="rId4"/>
          <a:stretch>
            <a:fillRect/>
          </a:stretch>
        </p:blipFill>
        <p:spPr>
          <a:xfrm>
            <a:off x="1769838" y="916730"/>
            <a:ext cx="2532286" cy="5840772"/>
          </a:xfrm>
          <a:prstGeom prst="rect">
            <a:avLst/>
          </a:prstGeom>
        </p:spPr>
      </p:pic>
      <p:pic>
        <p:nvPicPr>
          <p:cNvPr id="7" name="Рисунок 6">
            <a:extLst>
              <a:ext uri="{FF2B5EF4-FFF2-40B4-BE49-F238E27FC236}">
                <a16:creationId xmlns:a16="http://schemas.microsoft.com/office/drawing/2014/main" id="{87C9284C-D2BE-2BAF-D71F-569948B04D4D}"/>
              </a:ext>
            </a:extLst>
          </p:cNvPr>
          <p:cNvPicPr>
            <a:picLocks noChangeAspect="1"/>
          </p:cNvPicPr>
          <p:nvPr/>
        </p:nvPicPr>
        <p:blipFill>
          <a:blip r:embed="rId5"/>
          <a:stretch>
            <a:fillRect/>
          </a:stretch>
        </p:blipFill>
        <p:spPr>
          <a:xfrm>
            <a:off x="6456040" y="1180565"/>
            <a:ext cx="3937838" cy="5363336"/>
          </a:xfrm>
          <a:prstGeom prst="rect">
            <a:avLst/>
          </a:prstGeom>
        </p:spPr>
      </p:pic>
    </p:spTree>
    <p:extLst>
      <p:ext uri="{BB962C8B-B14F-4D97-AF65-F5344CB8AC3E}">
        <p14:creationId xmlns:p14="http://schemas.microsoft.com/office/powerpoint/2010/main" val="1730363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03512" y="0"/>
            <a:ext cx="9649072" cy="827739"/>
          </a:xfrm>
        </p:spPr>
        <p:txBody>
          <a:bodyPr>
            <a:normAutofit fontScale="90000"/>
          </a:bodyPr>
          <a:lstStyle/>
          <a:p>
            <a:r>
              <a:rPr lang="ru-RU" sz="3200" b="1" dirty="0">
                <a:solidFill>
                  <a:schemeClr val="bg1"/>
                </a:solidFill>
                <a:latin typeface="Verdana" panose="020B0604030504040204" pitchFamily="34" charset="0"/>
                <a:ea typeface="Verdana" panose="020B0604030504040204" pitchFamily="34" charset="0"/>
              </a:rPr>
              <a:t>Как обычно нужно было учиться еще вчера</a:t>
            </a:r>
            <a:endParaRPr lang="ru-RU" sz="3200" dirty="0">
              <a:solidFill>
                <a:schemeClr val="bg1"/>
              </a:solidFill>
              <a:latin typeface="Verdana" panose="020B0604030504040204" pitchFamily="34" charset="0"/>
              <a:ea typeface="Verdana" panose="020B0604030504040204" pitchFamily="34" charset="0"/>
            </a:endParaRPr>
          </a:p>
        </p:txBody>
      </p:sp>
      <p:sp>
        <p:nvSpPr>
          <p:cNvPr id="8" name="Номер слайда 7"/>
          <p:cNvSpPr>
            <a:spLocks noGrp="1"/>
          </p:cNvSpPr>
          <p:nvPr>
            <p:ph type="sldNum" idx="4294967295"/>
          </p:nvPr>
        </p:nvSpPr>
        <p:spPr>
          <a:xfrm>
            <a:off x="11215780" y="6476951"/>
            <a:ext cx="956409" cy="382875"/>
          </a:xfrm>
          <a:prstGeom prst="rect">
            <a:avLst/>
          </a:prstGeom>
        </p:spPr>
        <p:txBody>
          <a:bodyPr/>
          <a:lstStyle/>
          <a:p>
            <a:fld id="{3CD50FA3-7693-4AD1-9E83-82DEDF06D4CE}" type="slidenum">
              <a:rPr lang="ru-RU" sz="2400" spc="-1">
                <a:solidFill>
                  <a:schemeClr val="bg1"/>
                </a:solidFill>
                <a:latin typeface="Verdana" panose="020B0604030504040204" pitchFamily="34" charset="0"/>
                <a:ea typeface="Verdana" panose="020B0604030504040204" pitchFamily="34" charset="0"/>
              </a:rPr>
              <a:pPr/>
              <a:t>5</a:t>
            </a:fld>
            <a:endParaRPr lang="ru-RU" sz="2400" spc="-1" dirty="0">
              <a:solidFill>
                <a:schemeClr val="bg1"/>
              </a:solidFill>
              <a:latin typeface="Verdana" panose="020B0604030504040204" pitchFamily="34" charset="0"/>
              <a:ea typeface="Verdana" panose="020B0604030504040204" pitchFamily="34" charset="0"/>
            </a:endParaRPr>
          </a:p>
        </p:txBody>
      </p:sp>
      <p:pic>
        <p:nvPicPr>
          <p:cNvPr id="12" name="Picture 2">
            <a:extLst>
              <a:ext uri="{FF2B5EF4-FFF2-40B4-BE49-F238E27FC236}">
                <a16:creationId xmlns:a16="http://schemas.microsoft.com/office/drawing/2014/main" id="{08FBCF8B-35C7-47E7-95BF-CB2E8F65A4D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1769838" cy="11214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4" name="Прямая соединительная линия 13">
            <a:extLst>
              <a:ext uri="{FF2B5EF4-FFF2-40B4-BE49-F238E27FC236}">
                <a16:creationId xmlns:a16="http://schemas.microsoft.com/office/drawing/2014/main" id="{4855BF48-2887-4862-9EF2-7FBA0ACEC953}"/>
              </a:ext>
            </a:extLst>
          </p:cNvPr>
          <p:cNvCxnSpPr>
            <a:cxnSpLocks/>
          </p:cNvCxnSpPr>
          <p:nvPr/>
        </p:nvCxnSpPr>
        <p:spPr>
          <a:xfrm>
            <a:off x="0" y="884681"/>
            <a:ext cx="12192000" cy="21704"/>
          </a:xfrm>
          <a:prstGeom prst="line">
            <a:avLst/>
          </a:prstGeom>
          <a:ln w="28575">
            <a:solidFill>
              <a:schemeClr val="bg1">
                <a:lumMod val="95000"/>
              </a:schemeClr>
            </a:solidFill>
          </a:ln>
        </p:spPr>
        <p:style>
          <a:lnRef idx="1">
            <a:schemeClr val="accent3"/>
          </a:lnRef>
          <a:fillRef idx="0">
            <a:schemeClr val="accent3"/>
          </a:fillRef>
          <a:effectRef idx="0">
            <a:schemeClr val="accent3"/>
          </a:effectRef>
          <a:fontRef idx="minor">
            <a:schemeClr val="tx1"/>
          </a:fontRef>
        </p:style>
      </p:cxnSp>
      <p:sp>
        <p:nvSpPr>
          <p:cNvPr id="10" name="Прямоугольник 9">
            <a:extLst>
              <a:ext uri="{FF2B5EF4-FFF2-40B4-BE49-F238E27FC236}">
                <a16:creationId xmlns:a16="http://schemas.microsoft.com/office/drawing/2014/main" id="{2765EE89-A799-4C1E-8737-B81932E13085}"/>
              </a:ext>
            </a:extLst>
          </p:cNvPr>
          <p:cNvSpPr/>
          <p:nvPr/>
        </p:nvSpPr>
        <p:spPr>
          <a:xfrm>
            <a:off x="11556540" y="138599"/>
            <a:ext cx="314510" cy="523220"/>
          </a:xfrm>
          <a:prstGeom prst="rect">
            <a:avLst/>
          </a:prstGeom>
        </p:spPr>
        <p:txBody>
          <a:bodyPr wrap="none">
            <a:spAutoFit/>
          </a:bodyPr>
          <a:lstStyle/>
          <a:p>
            <a:r>
              <a:rPr lang="en-US" sz="2800" dirty="0">
                <a:solidFill>
                  <a:schemeClr val="bg1"/>
                </a:solidFill>
                <a:latin typeface="Verdana" panose="020B0604030504040204" pitchFamily="34" charset="0"/>
                <a:ea typeface="Verdana" panose="020B0604030504040204" pitchFamily="34" charset="0"/>
              </a:rPr>
              <a:t>.</a:t>
            </a:r>
            <a:endParaRPr lang="ru-RU" sz="2800" dirty="0">
              <a:solidFill>
                <a:schemeClr val="bg1"/>
              </a:solidFill>
              <a:latin typeface="Verdana" panose="020B0604030504040204" pitchFamily="34" charset="0"/>
              <a:ea typeface="Verdana" panose="020B0604030504040204" pitchFamily="34" charset="0"/>
            </a:endParaRPr>
          </a:p>
        </p:txBody>
      </p:sp>
      <p:pic>
        <p:nvPicPr>
          <p:cNvPr id="4" name="Рисунок 3">
            <a:extLst>
              <a:ext uri="{FF2B5EF4-FFF2-40B4-BE49-F238E27FC236}">
                <a16:creationId xmlns:a16="http://schemas.microsoft.com/office/drawing/2014/main" id="{A6BCE16E-812D-AC70-8FB1-ED1A9F9EDD08}"/>
              </a:ext>
            </a:extLst>
          </p:cNvPr>
          <p:cNvPicPr>
            <a:picLocks noChangeAspect="1"/>
          </p:cNvPicPr>
          <p:nvPr/>
        </p:nvPicPr>
        <p:blipFill>
          <a:blip r:embed="rId4"/>
          <a:stretch>
            <a:fillRect/>
          </a:stretch>
        </p:blipFill>
        <p:spPr>
          <a:xfrm>
            <a:off x="5460540" y="1791066"/>
            <a:ext cx="6096000" cy="2427111"/>
          </a:xfrm>
          <a:prstGeom prst="rect">
            <a:avLst/>
          </a:prstGeom>
        </p:spPr>
      </p:pic>
      <p:pic>
        <p:nvPicPr>
          <p:cNvPr id="5" name="Рисунок 4">
            <a:extLst>
              <a:ext uri="{FF2B5EF4-FFF2-40B4-BE49-F238E27FC236}">
                <a16:creationId xmlns:a16="http://schemas.microsoft.com/office/drawing/2014/main" id="{4B1E54A1-5A19-AC90-334D-78E7B630DA37}"/>
              </a:ext>
            </a:extLst>
          </p:cNvPr>
          <p:cNvPicPr>
            <a:picLocks noChangeAspect="1"/>
          </p:cNvPicPr>
          <p:nvPr/>
        </p:nvPicPr>
        <p:blipFill>
          <a:blip r:embed="rId5"/>
          <a:stretch>
            <a:fillRect/>
          </a:stretch>
        </p:blipFill>
        <p:spPr>
          <a:xfrm>
            <a:off x="898982" y="963327"/>
            <a:ext cx="3703182" cy="5290260"/>
          </a:xfrm>
          <a:prstGeom prst="rect">
            <a:avLst/>
          </a:prstGeom>
        </p:spPr>
      </p:pic>
    </p:spTree>
    <p:extLst>
      <p:ext uri="{BB962C8B-B14F-4D97-AF65-F5344CB8AC3E}">
        <p14:creationId xmlns:p14="http://schemas.microsoft.com/office/powerpoint/2010/main" val="2667630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03512" y="0"/>
            <a:ext cx="9649072" cy="827739"/>
          </a:xfrm>
        </p:spPr>
        <p:txBody>
          <a:bodyPr>
            <a:normAutofit/>
          </a:bodyPr>
          <a:lstStyle/>
          <a:p>
            <a:r>
              <a:rPr lang="ru-RU" sz="3200" b="1" dirty="0">
                <a:solidFill>
                  <a:schemeClr val="bg1"/>
                </a:solidFill>
                <a:latin typeface="Verdana" panose="020B0604030504040204" pitchFamily="34" charset="0"/>
                <a:ea typeface="Verdana" panose="020B0604030504040204" pitchFamily="34" charset="0"/>
              </a:rPr>
              <a:t>Условно полезное</a:t>
            </a:r>
            <a:endParaRPr lang="ru-RU" sz="3200" dirty="0">
              <a:solidFill>
                <a:schemeClr val="bg1"/>
              </a:solidFill>
              <a:latin typeface="Verdana" panose="020B0604030504040204" pitchFamily="34" charset="0"/>
              <a:ea typeface="Verdana" panose="020B0604030504040204" pitchFamily="34" charset="0"/>
            </a:endParaRPr>
          </a:p>
        </p:txBody>
      </p:sp>
      <p:sp>
        <p:nvSpPr>
          <p:cNvPr id="8" name="Номер слайда 7"/>
          <p:cNvSpPr>
            <a:spLocks noGrp="1"/>
          </p:cNvSpPr>
          <p:nvPr>
            <p:ph type="sldNum" idx="4294967295"/>
          </p:nvPr>
        </p:nvSpPr>
        <p:spPr>
          <a:xfrm>
            <a:off x="11215780" y="6476951"/>
            <a:ext cx="956409" cy="382875"/>
          </a:xfrm>
          <a:prstGeom prst="rect">
            <a:avLst/>
          </a:prstGeom>
        </p:spPr>
        <p:txBody>
          <a:bodyPr/>
          <a:lstStyle/>
          <a:p>
            <a:fld id="{3CD50FA3-7693-4AD1-9E83-82DEDF06D4CE}" type="slidenum">
              <a:rPr lang="ru-RU" sz="2400" spc="-1">
                <a:solidFill>
                  <a:schemeClr val="bg1"/>
                </a:solidFill>
                <a:latin typeface="Verdana" panose="020B0604030504040204" pitchFamily="34" charset="0"/>
                <a:ea typeface="Verdana" panose="020B0604030504040204" pitchFamily="34" charset="0"/>
              </a:rPr>
              <a:pPr/>
              <a:t>6</a:t>
            </a:fld>
            <a:endParaRPr lang="ru-RU" sz="2400" spc="-1" dirty="0">
              <a:solidFill>
                <a:schemeClr val="bg1"/>
              </a:solidFill>
              <a:latin typeface="Verdana" panose="020B0604030504040204" pitchFamily="34" charset="0"/>
              <a:ea typeface="Verdana" panose="020B0604030504040204" pitchFamily="34" charset="0"/>
            </a:endParaRPr>
          </a:p>
        </p:txBody>
      </p:sp>
      <p:pic>
        <p:nvPicPr>
          <p:cNvPr id="12" name="Picture 2">
            <a:extLst>
              <a:ext uri="{FF2B5EF4-FFF2-40B4-BE49-F238E27FC236}">
                <a16:creationId xmlns:a16="http://schemas.microsoft.com/office/drawing/2014/main" id="{08FBCF8B-35C7-47E7-95BF-CB2E8F65A4D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1769838" cy="11214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4" name="Прямая соединительная линия 13">
            <a:extLst>
              <a:ext uri="{FF2B5EF4-FFF2-40B4-BE49-F238E27FC236}">
                <a16:creationId xmlns:a16="http://schemas.microsoft.com/office/drawing/2014/main" id="{4855BF48-2887-4862-9EF2-7FBA0ACEC953}"/>
              </a:ext>
            </a:extLst>
          </p:cNvPr>
          <p:cNvCxnSpPr>
            <a:cxnSpLocks/>
          </p:cNvCxnSpPr>
          <p:nvPr/>
        </p:nvCxnSpPr>
        <p:spPr>
          <a:xfrm>
            <a:off x="0" y="884681"/>
            <a:ext cx="12192000" cy="21704"/>
          </a:xfrm>
          <a:prstGeom prst="line">
            <a:avLst/>
          </a:prstGeom>
          <a:ln w="28575">
            <a:solidFill>
              <a:schemeClr val="bg1">
                <a:lumMod val="95000"/>
              </a:schemeClr>
            </a:solidFill>
          </a:ln>
        </p:spPr>
        <p:style>
          <a:lnRef idx="1">
            <a:schemeClr val="accent3"/>
          </a:lnRef>
          <a:fillRef idx="0">
            <a:schemeClr val="accent3"/>
          </a:fillRef>
          <a:effectRef idx="0">
            <a:schemeClr val="accent3"/>
          </a:effectRef>
          <a:fontRef idx="minor">
            <a:schemeClr val="tx1"/>
          </a:fontRef>
        </p:style>
      </p:cxnSp>
      <p:sp>
        <p:nvSpPr>
          <p:cNvPr id="10" name="Прямоугольник 9">
            <a:extLst>
              <a:ext uri="{FF2B5EF4-FFF2-40B4-BE49-F238E27FC236}">
                <a16:creationId xmlns:a16="http://schemas.microsoft.com/office/drawing/2014/main" id="{2765EE89-A799-4C1E-8737-B81932E13085}"/>
              </a:ext>
            </a:extLst>
          </p:cNvPr>
          <p:cNvSpPr/>
          <p:nvPr/>
        </p:nvSpPr>
        <p:spPr>
          <a:xfrm>
            <a:off x="11556540" y="138599"/>
            <a:ext cx="314510" cy="523220"/>
          </a:xfrm>
          <a:prstGeom prst="rect">
            <a:avLst/>
          </a:prstGeom>
        </p:spPr>
        <p:txBody>
          <a:bodyPr wrap="none">
            <a:spAutoFit/>
          </a:bodyPr>
          <a:lstStyle/>
          <a:p>
            <a:r>
              <a:rPr lang="en-US" sz="2800" dirty="0">
                <a:solidFill>
                  <a:schemeClr val="bg1"/>
                </a:solidFill>
                <a:latin typeface="Verdana" panose="020B0604030504040204" pitchFamily="34" charset="0"/>
                <a:ea typeface="Verdana" panose="020B0604030504040204" pitchFamily="34" charset="0"/>
              </a:rPr>
              <a:t>.</a:t>
            </a:r>
            <a:endParaRPr lang="ru-RU" sz="2800" dirty="0">
              <a:solidFill>
                <a:schemeClr val="bg1"/>
              </a:solidFill>
              <a:latin typeface="Verdana" panose="020B0604030504040204" pitchFamily="34" charset="0"/>
              <a:ea typeface="Verdana" panose="020B0604030504040204" pitchFamily="34" charset="0"/>
            </a:endParaRPr>
          </a:p>
        </p:txBody>
      </p:sp>
      <p:sp>
        <p:nvSpPr>
          <p:cNvPr id="6" name="TextBox 5">
            <a:extLst>
              <a:ext uri="{FF2B5EF4-FFF2-40B4-BE49-F238E27FC236}">
                <a16:creationId xmlns:a16="http://schemas.microsoft.com/office/drawing/2014/main" id="{E4130BF6-A0C0-A282-BDC0-E934FB965AC7}"/>
              </a:ext>
            </a:extLst>
          </p:cNvPr>
          <p:cNvSpPr txBox="1"/>
          <p:nvPr/>
        </p:nvSpPr>
        <p:spPr>
          <a:xfrm>
            <a:off x="1532583" y="4129895"/>
            <a:ext cx="6134876" cy="369332"/>
          </a:xfrm>
          <a:prstGeom prst="rect">
            <a:avLst/>
          </a:prstGeom>
          <a:noFill/>
        </p:spPr>
        <p:txBody>
          <a:bodyPr wrap="square">
            <a:spAutoFit/>
          </a:bodyPr>
          <a:lstStyle/>
          <a:p>
            <a:r>
              <a:rPr lang="ru-RU" dirty="0">
                <a:solidFill>
                  <a:schemeClr val="bg1"/>
                </a:solidFill>
              </a:rPr>
              <a:t>https://github.com/dair-ai/Prompt-Engineering-Guide</a:t>
            </a:r>
          </a:p>
        </p:txBody>
      </p:sp>
      <p:sp>
        <p:nvSpPr>
          <p:cNvPr id="9" name="TextBox 8">
            <a:extLst>
              <a:ext uri="{FF2B5EF4-FFF2-40B4-BE49-F238E27FC236}">
                <a16:creationId xmlns:a16="http://schemas.microsoft.com/office/drawing/2014/main" id="{4D8E21E4-3E67-1D64-DA1C-082FD88B06D6}"/>
              </a:ext>
            </a:extLst>
          </p:cNvPr>
          <p:cNvSpPr txBox="1"/>
          <p:nvPr/>
        </p:nvSpPr>
        <p:spPr>
          <a:xfrm>
            <a:off x="746177" y="3314176"/>
            <a:ext cx="6134876" cy="523220"/>
          </a:xfrm>
          <a:prstGeom prst="rect">
            <a:avLst/>
          </a:prstGeom>
          <a:noFill/>
        </p:spPr>
        <p:txBody>
          <a:bodyPr wrap="square">
            <a:spAutoFit/>
          </a:bodyPr>
          <a:lstStyle/>
          <a:p>
            <a:pPr algn="l"/>
            <a:r>
              <a:rPr lang="tr-TR" sz="2800" b="1" i="0" dirty="0">
                <a:solidFill>
                  <a:srgbClr val="E6EDF3"/>
                </a:solidFill>
                <a:effectLst/>
                <a:latin typeface="Verdana" panose="020B0604030504040204" pitchFamily="34" charset="0"/>
                <a:ea typeface="Verdana" panose="020B0604030504040204" pitchFamily="34" charset="0"/>
              </a:rPr>
              <a:t>Prompt Engineering Guide</a:t>
            </a:r>
          </a:p>
        </p:txBody>
      </p:sp>
      <p:sp>
        <p:nvSpPr>
          <p:cNvPr id="13" name="TextBox 12">
            <a:extLst>
              <a:ext uri="{FF2B5EF4-FFF2-40B4-BE49-F238E27FC236}">
                <a16:creationId xmlns:a16="http://schemas.microsoft.com/office/drawing/2014/main" id="{A7AD8599-BA54-9837-B729-113657CF72E2}"/>
              </a:ext>
            </a:extLst>
          </p:cNvPr>
          <p:cNvSpPr txBox="1"/>
          <p:nvPr/>
        </p:nvSpPr>
        <p:spPr>
          <a:xfrm>
            <a:off x="1338605" y="2213159"/>
            <a:ext cx="6134876" cy="646331"/>
          </a:xfrm>
          <a:prstGeom prst="rect">
            <a:avLst/>
          </a:prstGeom>
          <a:noFill/>
        </p:spPr>
        <p:txBody>
          <a:bodyPr wrap="square">
            <a:spAutoFit/>
          </a:bodyPr>
          <a:lstStyle/>
          <a:p>
            <a:r>
              <a:rPr lang="ru-RU" dirty="0">
                <a:solidFill>
                  <a:schemeClr val="bg1"/>
                </a:solidFill>
              </a:rPr>
              <a:t>https://www.deeplearning.ai/short-courses/chatgpt-prompt-engineering-for-developers/</a:t>
            </a:r>
          </a:p>
        </p:txBody>
      </p:sp>
      <p:sp>
        <p:nvSpPr>
          <p:cNvPr id="16" name="TextBox 15">
            <a:extLst>
              <a:ext uri="{FF2B5EF4-FFF2-40B4-BE49-F238E27FC236}">
                <a16:creationId xmlns:a16="http://schemas.microsoft.com/office/drawing/2014/main" id="{4CBF247F-E6AF-7E87-6017-BBD3B6E9F901}"/>
              </a:ext>
            </a:extLst>
          </p:cNvPr>
          <p:cNvSpPr txBox="1"/>
          <p:nvPr/>
        </p:nvSpPr>
        <p:spPr>
          <a:xfrm>
            <a:off x="767408" y="1212774"/>
            <a:ext cx="9353265" cy="523220"/>
          </a:xfrm>
          <a:prstGeom prst="rect">
            <a:avLst/>
          </a:prstGeom>
          <a:noFill/>
        </p:spPr>
        <p:txBody>
          <a:bodyPr wrap="square">
            <a:spAutoFit/>
          </a:bodyPr>
          <a:lstStyle/>
          <a:p>
            <a:r>
              <a:rPr lang="en-US" sz="2800" b="1" dirty="0" err="1">
                <a:solidFill>
                  <a:srgbClr val="E6EDF3"/>
                </a:solidFill>
                <a:latin typeface="Verdana" panose="020B0604030504040204" pitchFamily="34" charset="0"/>
                <a:ea typeface="Verdana" panose="020B0604030504040204" pitchFamily="34" charset="0"/>
              </a:rPr>
              <a:t>ChatGPT</a:t>
            </a:r>
            <a:r>
              <a:rPr lang="en-US" sz="2800" b="1" dirty="0">
                <a:solidFill>
                  <a:srgbClr val="E6EDF3"/>
                </a:solidFill>
                <a:latin typeface="Verdana" panose="020B0604030504040204" pitchFamily="34" charset="0"/>
                <a:ea typeface="Verdana" panose="020B0604030504040204" pitchFamily="34" charset="0"/>
              </a:rPr>
              <a:t> Prompt Engineering for Developers</a:t>
            </a:r>
            <a:endParaRPr lang="ru-RU" sz="2800" b="1" dirty="0">
              <a:solidFill>
                <a:srgbClr val="E6EDF3"/>
              </a:solidFill>
              <a:latin typeface="Verdana" panose="020B0604030504040204" pitchFamily="34" charset="0"/>
              <a:ea typeface="Verdana" panose="020B0604030504040204" pitchFamily="34" charset="0"/>
            </a:endParaRPr>
          </a:p>
        </p:txBody>
      </p:sp>
      <p:pic>
        <p:nvPicPr>
          <p:cNvPr id="18" name="Рисунок 17">
            <a:extLst>
              <a:ext uri="{FF2B5EF4-FFF2-40B4-BE49-F238E27FC236}">
                <a16:creationId xmlns:a16="http://schemas.microsoft.com/office/drawing/2014/main" id="{0D746215-99C5-056D-FF16-C180A4CA602A}"/>
              </a:ext>
            </a:extLst>
          </p:cNvPr>
          <p:cNvPicPr>
            <a:picLocks noChangeAspect="1"/>
          </p:cNvPicPr>
          <p:nvPr/>
        </p:nvPicPr>
        <p:blipFill>
          <a:blip r:embed="rId4"/>
          <a:stretch>
            <a:fillRect/>
          </a:stretch>
        </p:blipFill>
        <p:spPr>
          <a:xfrm>
            <a:off x="7752184" y="1805848"/>
            <a:ext cx="4230696" cy="4000386"/>
          </a:xfrm>
          <a:prstGeom prst="rect">
            <a:avLst/>
          </a:prstGeom>
        </p:spPr>
      </p:pic>
    </p:spTree>
    <p:extLst>
      <p:ext uri="{BB962C8B-B14F-4D97-AF65-F5344CB8AC3E}">
        <p14:creationId xmlns:p14="http://schemas.microsoft.com/office/powerpoint/2010/main" val="3148269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03512" y="0"/>
            <a:ext cx="9649072" cy="827739"/>
          </a:xfrm>
        </p:spPr>
        <p:txBody>
          <a:bodyPr>
            <a:normAutofit/>
          </a:bodyPr>
          <a:lstStyle/>
          <a:p>
            <a:r>
              <a:rPr lang="ru-RU" sz="3200" b="1" dirty="0">
                <a:solidFill>
                  <a:schemeClr val="bg1"/>
                </a:solidFill>
                <a:latin typeface="Verdana" panose="020B0604030504040204" pitchFamily="34" charset="0"/>
                <a:ea typeface="Verdana" panose="020B0604030504040204" pitchFamily="34" charset="0"/>
              </a:rPr>
              <a:t>Некая База</a:t>
            </a:r>
            <a:endParaRPr lang="ru-RU" sz="3200" dirty="0">
              <a:solidFill>
                <a:schemeClr val="bg1"/>
              </a:solidFill>
              <a:latin typeface="Verdana" panose="020B0604030504040204" pitchFamily="34" charset="0"/>
              <a:ea typeface="Verdana" panose="020B0604030504040204" pitchFamily="34" charset="0"/>
            </a:endParaRPr>
          </a:p>
        </p:txBody>
      </p:sp>
      <p:sp>
        <p:nvSpPr>
          <p:cNvPr id="8" name="Номер слайда 7"/>
          <p:cNvSpPr>
            <a:spLocks noGrp="1"/>
          </p:cNvSpPr>
          <p:nvPr>
            <p:ph type="sldNum" idx="4294967295"/>
          </p:nvPr>
        </p:nvSpPr>
        <p:spPr>
          <a:xfrm>
            <a:off x="11215780" y="6476951"/>
            <a:ext cx="956409" cy="382875"/>
          </a:xfrm>
          <a:prstGeom prst="rect">
            <a:avLst/>
          </a:prstGeom>
        </p:spPr>
        <p:txBody>
          <a:bodyPr/>
          <a:lstStyle/>
          <a:p>
            <a:fld id="{3CD50FA3-7693-4AD1-9E83-82DEDF06D4CE}" type="slidenum">
              <a:rPr lang="ru-RU" sz="2400" spc="-1">
                <a:solidFill>
                  <a:schemeClr val="bg1"/>
                </a:solidFill>
                <a:latin typeface="Verdana" panose="020B0604030504040204" pitchFamily="34" charset="0"/>
                <a:ea typeface="Verdana" panose="020B0604030504040204" pitchFamily="34" charset="0"/>
              </a:rPr>
              <a:pPr/>
              <a:t>7</a:t>
            </a:fld>
            <a:endParaRPr lang="ru-RU" sz="2400" spc="-1" dirty="0">
              <a:solidFill>
                <a:schemeClr val="bg1"/>
              </a:solidFill>
              <a:latin typeface="Verdana" panose="020B0604030504040204" pitchFamily="34" charset="0"/>
              <a:ea typeface="Verdana" panose="020B0604030504040204" pitchFamily="34" charset="0"/>
            </a:endParaRPr>
          </a:p>
        </p:txBody>
      </p:sp>
      <p:pic>
        <p:nvPicPr>
          <p:cNvPr id="12" name="Picture 2">
            <a:extLst>
              <a:ext uri="{FF2B5EF4-FFF2-40B4-BE49-F238E27FC236}">
                <a16:creationId xmlns:a16="http://schemas.microsoft.com/office/drawing/2014/main" id="{08FBCF8B-35C7-47E7-95BF-CB2E8F65A4D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1769838" cy="11214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4" name="Прямая соединительная линия 13">
            <a:extLst>
              <a:ext uri="{FF2B5EF4-FFF2-40B4-BE49-F238E27FC236}">
                <a16:creationId xmlns:a16="http://schemas.microsoft.com/office/drawing/2014/main" id="{4855BF48-2887-4862-9EF2-7FBA0ACEC953}"/>
              </a:ext>
            </a:extLst>
          </p:cNvPr>
          <p:cNvCxnSpPr>
            <a:cxnSpLocks/>
          </p:cNvCxnSpPr>
          <p:nvPr/>
        </p:nvCxnSpPr>
        <p:spPr>
          <a:xfrm>
            <a:off x="0" y="884681"/>
            <a:ext cx="12192000" cy="21704"/>
          </a:xfrm>
          <a:prstGeom prst="line">
            <a:avLst/>
          </a:prstGeom>
          <a:ln w="28575">
            <a:solidFill>
              <a:schemeClr val="bg1">
                <a:lumMod val="95000"/>
              </a:schemeClr>
            </a:solidFill>
          </a:ln>
        </p:spPr>
        <p:style>
          <a:lnRef idx="1">
            <a:schemeClr val="accent3"/>
          </a:lnRef>
          <a:fillRef idx="0">
            <a:schemeClr val="accent3"/>
          </a:fillRef>
          <a:effectRef idx="0">
            <a:schemeClr val="accent3"/>
          </a:effectRef>
          <a:fontRef idx="minor">
            <a:schemeClr val="tx1"/>
          </a:fontRef>
        </p:style>
      </p:cxnSp>
      <p:sp>
        <p:nvSpPr>
          <p:cNvPr id="10" name="Прямоугольник 9">
            <a:extLst>
              <a:ext uri="{FF2B5EF4-FFF2-40B4-BE49-F238E27FC236}">
                <a16:creationId xmlns:a16="http://schemas.microsoft.com/office/drawing/2014/main" id="{2765EE89-A799-4C1E-8737-B81932E13085}"/>
              </a:ext>
            </a:extLst>
          </p:cNvPr>
          <p:cNvSpPr/>
          <p:nvPr/>
        </p:nvSpPr>
        <p:spPr>
          <a:xfrm>
            <a:off x="11556540" y="138599"/>
            <a:ext cx="314510" cy="523220"/>
          </a:xfrm>
          <a:prstGeom prst="rect">
            <a:avLst/>
          </a:prstGeom>
        </p:spPr>
        <p:txBody>
          <a:bodyPr wrap="none">
            <a:spAutoFit/>
          </a:bodyPr>
          <a:lstStyle/>
          <a:p>
            <a:r>
              <a:rPr lang="en-US" sz="2800" dirty="0">
                <a:solidFill>
                  <a:schemeClr val="bg1"/>
                </a:solidFill>
                <a:latin typeface="Verdana" panose="020B0604030504040204" pitchFamily="34" charset="0"/>
                <a:ea typeface="Verdana" panose="020B0604030504040204" pitchFamily="34" charset="0"/>
              </a:rPr>
              <a:t>.</a:t>
            </a:r>
            <a:endParaRPr lang="ru-RU" sz="2800" dirty="0">
              <a:solidFill>
                <a:schemeClr val="bg1"/>
              </a:solidFill>
              <a:latin typeface="Verdana" panose="020B0604030504040204" pitchFamily="34" charset="0"/>
              <a:ea typeface="Verdana" panose="020B0604030504040204" pitchFamily="34" charset="0"/>
            </a:endParaRPr>
          </a:p>
        </p:txBody>
      </p:sp>
      <p:sp>
        <p:nvSpPr>
          <p:cNvPr id="9" name="TextBox 8">
            <a:extLst>
              <a:ext uri="{FF2B5EF4-FFF2-40B4-BE49-F238E27FC236}">
                <a16:creationId xmlns:a16="http://schemas.microsoft.com/office/drawing/2014/main" id="{4D8E21E4-3E67-1D64-DA1C-082FD88B06D6}"/>
              </a:ext>
            </a:extLst>
          </p:cNvPr>
          <p:cNvSpPr txBox="1"/>
          <p:nvPr/>
        </p:nvSpPr>
        <p:spPr>
          <a:xfrm>
            <a:off x="899356" y="1267846"/>
            <a:ext cx="10657184" cy="523220"/>
          </a:xfrm>
          <a:prstGeom prst="rect">
            <a:avLst/>
          </a:prstGeom>
          <a:noFill/>
        </p:spPr>
        <p:txBody>
          <a:bodyPr wrap="square">
            <a:spAutoFit/>
          </a:bodyPr>
          <a:lstStyle/>
          <a:p>
            <a:pPr algn="l"/>
            <a:r>
              <a:rPr lang="ru-RU" sz="2800" i="0" dirty="0">
                <a:solidFill>
                  <a:srgbClr val="E6EDF3"/>
                </a:solidFill>
                <a:effectLst/>
                <a:latin typeface="Verdana" panose="020B0604030504040204" pitchFamily="34" charset="0"/>
                <a:ea typeface="Verdana" panose="020B0604030504040204" pitchFamily="34" charset="0"/>
              </a:rPr>
              <a:t>Принцип 1: «Нормально проси – Нормально будет»</a:t>
            </a:r>
            <a:endParaRPr lang="tr-TR" sz="2800" i="0" dirty="0">
              <a:solidFill>
                <a:srgbClr val="E6EDF3"/>
              </a:solidFill>
              <a:effectLst/>
              <a:latin typeface="Verdana" panose="020B0604030504040204" pitchFamily="34" charset="0"/>
              <a:ea typeface="Verdana" panose="020B0604030504040204" pitchFamily="34" charset="0"/>
            </a:endParaRPr>
          </a:p>
        </p:txBody>
      </p:sp>
      <p:sp>
        <p:nvSpPr>
          <p:cNvPr id="4" name="TextBox 3">
            <a:extLst>
              <a:ext uri="{FF2B5EF4-FFF2-40B4-BE49-F238E27FC236}">
                <a16:creationId xmlns:a16="http://schemas.microsoft.com/office/drawing/2014/main" id="{8BF00E0E-0907-C3F2-E29F-82BD41AD393B}"/>
              </a:ext>
            </a:extLst>
          </p:cNvPr>
          <p:cNvSpPr txBox="1"/>
          <p:nvPr/>
        </p:nvSpPr>
        <p:spPr>
          <a:xfrm>
            <a:off x="899356" y="2075196"/>
            <a:ext cx="10657184" cy="4154984"/>
          </a:xfrm>
          <a:prstGeom prst="rect">
            <a:avLst/>
          </a:prstGeom>
          <a:noFill/>
        </p:spPr>
        <p:txBody>
          <a:bodyPr wrap="square">
            <a:spAutoFit/>
          </a:bodyPr>
          <a:lstStyle/>
          <a:p>
            <a:pPr marL="342900" indent="-342900" algn="l">
              <a:buFont typeface="Wingdings" panose="05000000000000000000" pitchFamily="2" charset="2"/>
              <a:buChar char="Ø"/>
            </a:pPr>
            <a:r>
              <a:rPr lang="ru-RU" sz="2400" i="0" dirty="0">
                <a:solidFill>
                  <a:srgbClr val="E6EDF3"/>
                </a:solidFill>
                <a:effectLst/>
                <a:latin typeface="Verdana" panose="020B0604030504040204" pitchFamily="34" charset="0"/>
                <a:ea typeface="Verdana" panose="020B0604030504040204" pitchFamily="34" charset="0"/>
              </a:rPr>
              <a:t>Используйте разделители в тексте чтобы структурировать информацию в </a:t>
            </a:r>
            <a:r>
              <a:rPr lang="ru-RU" sz="2400" i="0" dirty="0" err="1">
                <a:solidFill>
                  <a:srgbClr val="E6EDF3"/>
                </a:solidFill>
                <a:effectLst/>
                <a:latin typeface="Verdana" panose="020B0604030504040204" pitchFamily="34" charset="0"/>
                <a:ea typeface="Verdana" panose="020B0604030504040204" pitchFamily="34" charset="0"/>
              </a:rPr>
              <a:t>промпте</a:t>
            </a:r>
            <a:r>
              <a:rPr lang="ru-RU" sz="2400" i="0" dirty="0">
                <a:solidFill>
                  <a:srgbClr val="E6EDF3"/>
                </a:solidFill>
                <a:effectLst/>
                <a:latin typeface="Verdana" panose="020B0604030504040204" pitchFamily="34" charset="0"/>
                <a:ea typeface="Verdana" panose="020B0604030504040204" pitchFamily="34" charset="0"/>
              </a:rPr>
              <a:t> (</a:t>
            </a:r>
            <a:r>
              <a:rPr lang="en-US" sz="2400" i="0" dirty="0">
                <a:solidFill>
                  <a:srgbClr val="E6EDF3"/>
                </a:solidFill>
                <a:effectLst/>
                <a:latin typeface="Verdana" panose="020B0604030504040204" pitchFamily="34" charset="0"/>
                <a:ea typeface="Verdana" panose="020B0604030504040204" pitchFamily="34" charset="0"/>
              </a:rPr>
              <a:t>{}, &lt;&gt;, “““””” )</a:t>
            </a:r>
            <a:endParaRPr lang="ru-RU" sz="2400" i="0" dirty="0">
              <a:solidFill>
                <a:srgbClr val="E6EDF3"/>
              </a:solidFill>
              <a:effectLst/>
              <a:latin typeface="Verdana" panose="020B0604030504040204" pitchFamily="34" charset="0"/>
              <a:ea typeface="Verdana" panose="020B0604030504040204" pitchFamily="34" charset="0"/>
            </a:endParaRPr>
          </a:p>
          <a:p>
            <a:pPr marL="342900" indent="-342900" algn="l">
              <a:buFont typeface="Wingdings" panose="05000000000000000000" pitchFamily="2" charset="2"/>
              <a:buChar char="Ø"/>
            </a:pPr>
            <a:endParaRPr lang="ru-RU" sz="2400" dirty="0">
              <a:solidFill>
                <a:srgbClr val="E6EDF3"/>
              </a:solidFill>
              <a:latin typeface="Verdana" panose="020B0604030504040204" pitchFamily="34" charset="0"/>
              <a:ea typeface="Verdana" panose="020B0604030504040204" pitchFamily="34" charset="0"/>
            </a:endParaRPr>
          </a:p>
          <a:p>
            <a:pPr marL="342900" indent="-342900" algn="l">
              <a:buFont typeface="Wingdings" panose="05000000000000000000" pitchFamily="2" charset="2"/>
              <a:buChar char="Ø"/>
            </a:pPr>
            <a:r>
              <a:rPr lang="ru-RU" sz="2400" dirty="0">
                <a:solidFill>
                  <a:srgbClr val="E6EDF3"/>
                </a:solidFill>
                <a:latin typeface="Verdana" panose="020B0604030504040204" pitchFamily="34" charset="0"/>
                <a:ea typeface="Verdana" panose="020B0604030504040204" pitchFamily="34" charset="0"/>
              </a:rPr>
              <a:t>Конкретизируйте как должен выглядеть выход (</a:t>
            </a:r>
            <a:r>
              <a:rPr lang="en-US" sz="2400" dirty="0" err="1">
                <a:solidFill>
                  <a:srgbClr val="E6EDF3"/>
                </a:solidFill>
                <a:latin typeface="Verdana" panose="020B0604030504040204" pitchFamily="34" charset="0"/>
                <a:ea typeface="Verdana" panose="020B0604030504040204" pitchFamily="34" charset="0"/>
              </a:rPr>
              <a:t>json</a:t>
            </a:r>
            <a:r>
              <a:rPr lang="en-US" sz="2400" dirty="0">
                <a:solidFill>
                  <a:srgbClr val="E6EDF3"/>
                </a:solidFill>
                <a:latin typeface="Verdana" panose="020B0604030504040204" pitchFamily="34" charset="0"/>
                <a:ea typeface="Verdana" panose="020B0604030504040204" pitchFamily="34" charset="0"/>
              </a:rPr>
              <a:t>, html, </a:t>
            </a:r>
            <a:r>
              <a:rPr lang="ru-RU" sz="2400" dirty="0">
                <a:solidFill>
                  <a:srgbClr val="E6EDF3"/>
                </a:solidFill>
                <a:latin typeface="Verdana" panose="020B0604030504040204" pitchFamily="34" charset="0"/>
                <a:ea typeface="Verdana" panose="020B0604030504040204" pitchFamily="34" charset="0"/>
              </a:rPr>
              <a:t>просто ответ «да»/«нет»</a:t>
            </a:r>
          </a:p>
          <a:p>
            <a:pPr marL="342900" indent="-342900" algn="l">
              <a:buFont typeface="Wingdings" panose="05000000000000000000" pitchFamily="2" charset="2"/>
              <a:buChar char="Ø"/>
            </a:pPr>
            <a:endParaRPr lang="ru-RU" sz="2400" i="0" dirty="0">
              <a:solidFill>
                <a:srgbClr val="E6EDF3"/>
              </a:solidFill>
              <a:effectLst/>
              <a:latin typeface="Verdana" panose="020B0604030504040204" pitchFamily="34" charset="0"/>
              <a:ea typeface="Verdana" panose="020B0604030504040204" pitchFamily="34" charset="0"/>
            </a:endParaRPr>
          </a:p>
          <a:p>
            <a:pPr marL="342900" indent="-342900" algn="l">
              <a:buFont typeface="Wingdings" panose="05000000000000000000" pitchFamily="2" charset="2"/>
              <a:buChar char="Ø"/>
            </a:pPr>
            <a:r>
              <a:rPr lang="ru-RU" sz="2400" dirty="0">
                <a:solidFill>
                  <a:srgbClr val="E6EDF3"/>
                </a:solidFill>
                <a:latin typeface="Verdana" panose="020B0604030504040204" pitchFamily="34" charset="0"/>
                <a:ea typeface="Verdana" panose="020B0604030504040204" pitchFamily="34" charset="0"/>
              </a:rPr>
              <a:t>Просите не только делать ответ, а сначала просите проверить некоторые условия</a:t>
            </a:r>
          </a:p>
          <a:p>
            <a:pPr marL="342900" indent="-342900" algn="l">
              <a:buFont typeface="Wingdings" panose="05000000000000000000" pitchFamily="2" charset="2"/>
              <a:buChar char="Ø"/>
            </a:pPr>
            <a:endParaRPr lang="ru-RU" sz="2400" i="0" dirty="0">
              <a:solidFill>
                <a:srgbClr val="E6EDF3"/>
              </a:solidFill>
              <a:effectLst/>
              <a:latin typeface="Verdana" panose="020B0604030504040204" pitchFamily="34" charset="0"/>
              <a:ea typeface="Verdana" panose="020B0604030504040204" pitchFamily="34" charset="0"/>
            </a:endParaRPr>
          </a:p>
          <a:p>
            <a:pPr marL="342900" indent="-342900" algn="l">
              <a:buFont typeface="Wingdings" panose="05000000000000000000" pitchFamily="2" charset="2"/>
              <a:buChar char="Ø"/>
            </a:pPr>
            <a:r>
              <a:rPr lang="ru-RU" sz="2400" dirty="0">
                <a:solidFill>
                  <a:srgbClr val="E6EDF3"/>
                </a:solidFill>
                <a:latin typeface="Verdana" panose="020B0604030504040204" pitchFamily="34" charset="0"/>
                <a:ea typeface="Verdana" panose="020B0604030504040204" pitchFamily="34" charset="0"/>
              </a:rPr>
              <a:t>Дайте модели примеры как надо выполнить задачу (</a:t>
            </a:r>
            <a:r>
              <a:rPr lang="en-US" sz="2400" dirty="0">
                <a:solidFill>
                  <a:srgbClr val="E6EDF3"/>
                </a:solidFill>
                <a:latin typeface="Verdana" panose="020B0604030504040204" pitchFamily="34" charset="0"/>
                <a:ea typeface="Verdana" panose="020B0604030504040204" pitchFamily="34" charset="0"/>
              </a:rPr>
              <a:t>few-shot learning)</a:t>
            </a:r>
            <a:endParaRPr lang="tr-TR" sz="2400" i="0" dirty="0">
              <a:solidFill>
                <a:srgbClr val="E6EDF3"/>
              </a:solidFill>
              <a:effectLst/>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745497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03512" y="0"/>
            <a:ext cx="9649072" cy="827739"/>
          </a:xfrm>
        </p:spPr>
        <p:txBody>
          <a:bodyPr>
            <a:normAutofit/>
          </a:bodyPr>
          <a:lstStyle/>
          <a:p>
            <a:r>
              <a:rPr lang="ru-RU" sz="3200" b="1" dirty="0">
                <a:solidFill>
                  <a:schemeClr val="bg1"/>
                </a:solidFill>
                <a:latin typeface="Verdana" panose="020B0604030504040204" pitchFamily="34" charset="0"/>
                <a:ea typeface="Verdana" panose="020B0604030504040204" pitchFamily="34" charset="0"/>
              </a:rPr>
              <a:t>Некая База</a:t>
            </a:r>
            <a:endParaRPr lang="ru-RU" sz="3200" dirty="0">
              <a:solidFill>
                <a:schemeClr val="bg1"/>
              </a:solidFill>
              <a:latin typeface="Verdana" panose="020B0604030504040204" pitchFamily="34" charset="0"/>
              <a:ea typeface="Verdana" panose="020B0604030504040204" pitchFamily="34" charset="0"/>
            </a:endParaRPr>
          </a:p>
        </p:txBody>
      </p:sp>
      <p:sp>
        <p:nvSpPr>
          <p:cNvPr id="8" name="Номер слайда 7"/>
          <p:cNvSpPr>
            <a:spLocks noGrp="1"/>
          </p:cNvSpPr>
          <p:nvPr>
            <p:ph type="sldNum" idx="4294967295"/>
          </p:nvPr>
        </p:nvSpPr>
        <p:spPr>
          <a:xfrm>
            <a:off x="11215780" y="6476951"/>
            <a:ext cx="956409" cy="382875"/>
          </a:xfrm>
          <a:prstGeom prst="rect">
            <a:avLst/>
          </a:prstGeom>
        </p:spPr>
        <p:txBody>
          <a:bodyPr/>
          <a:lstStyle/>
          <a:p>
            <a:fld id="{3CD50FA3-7693-4AD1-9E83-82DEDF06D4CE}" type="slidenum">
              <a:rPr lang="ru-RU" sz="2400" spc="-1">
                <a:solidFill>
                  <a:schemeClr val="bg1"/>
                </a:solidFill>
                <a:latin typeface="Verdana" panose="020B0604030504040204" pitchFamily="34" charset="0"/>
                <a:ea typeface="Verdana" panose="020B0604030504040204" pitchFamily="34" charset="0"/>
              </a:rPr>
              <a:pPr/>
              <a:t>8</a:t>
            </a:fld>
            <a:endParaRPr lang="ru-RU" sz="2400" spc="-1" dirty="0">
              <a:solidFill>
                <a:schemeClr val="bg1"/>
              </a:solidFill>
              <a:latin typeface="Verdana" panose="020B0604030504040204" pitchFamily="34" charset="0"/>
              <a:ea typeface="Verdana" panose="020B0604030504040204" pitchFamily="34" charset="0"/>
            </a:endParaRPr>
          </a:p>
        </p:txBody>
      </p:sp>
      <p:pic>
        <p:nvPicPr>
          <p:cNvPr id="12" name="Picture 2">
            <a:extLst>
              <a:ext uri="{FF2B5EF4-FFF2-40B4-BE49-F238E27FC236}">
                <a16:creationId xmlns:a16="http://schemas.microsoft.com/office/drawing/2014/main" id="{08FBCF8B-35C7-47E7-95BF-CB2E8F65A4D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1769838" cy="11214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4" name="Прямая соединительная линия 13">
            <a:extLst>
              <a:ext uri="{FF2B5EF4-FFF2-40B4-BE49-F238E27FC236}">
                <a16:creationId xmlns:a16="http://schemas.microsoft.com/office/drawing/2014/main" id="{4855BF48-2887-4862-9EF2-7FBA0ACEC953}"/>
              </a:ext>
            </a:extLst>
          </p:cNvPr>
          <p:cNvCxnSpPr>
            <a:cxnSpLocks/>
          </p:cNvCxnSpPr>
          <p:nvPr/>
        </p:nvCxnSpPr>
        <p:spPr>
          <a:xfrm>
            <a:off x="0" y="884681"/>
            <a:ext cx="12192000" cy="21704"/>
          </a:xfrm>
          <a:prstGeom prst="line">
            <a:avLst/>
          </a:prstGeom>
          <a:ln w="28575">
            <a:solidFill>
              <a:schemeClr val="bg1">
                <a:lumMod val="95000"/>
              </a:schemeClr>
            </a:solidFill>
          </a:ln>
        </p:spPr>
        <p:style>
          <a:lnRef idx="1">
            <a:schemeClr val="accent3"/>
          </a:lnRef>
          <a:fillRef idx="0">
            <a:schemeClr val="accent3"/>
          </a:fillRef>
          <a:effectRef idx="0">
            <a:schemeClr val="accent3"/>
          </a:effectRef>
          <a:fontRef idx="minor">
            <a:schemeClr val="tx1"/>
          </a:fontRef>
        </p:style>
      </p:cxnSp>
      <p:sp>
        <p:nvSpPr>
          <p:cNvPr id="10" name="Прямоугольник 9">
            <a:extLst>
              <a:ext uri="{FF2B5EF4-FFF2-40B4-BE49-F238E27FC236}">
                <a16:creationId xmlns:a16="http://schemas.microsoft.com/office/drawing/2014/main" id="{2765EE89-A799-4C1E-8737-B81932E13085}"/>
              </a:ext>
            </a:extLst>
          </p:cNvPr>
          <p:cNvSpPr/>
          <p:nvPr/>
        </p:nvSpPr>
        <p:spPr>
          <a:xfrm>
            <a:off x="11556540" y="138599"/>
            <a:ext cx="314510" cy="523220"/>
          </a:xfrm>
          <a:prstGeom prst="rect">
            <a:avLst/>
          </a:prstGeom>
        </p:spPr>
        <p:txBody>
          <a:bodyPr wrap="none">
            <a:spAutoFit/>
          </a:bodyPr>
          <a:lstStyle/>
          <a:p>
            <a:r>
              <a:rPr lang="en-US" sz="2800" dirty="0">
                <a:solidFill>
                  <a:schemeClr val="bg1"/>
                </a:solidFill>
                <a:latin typeface="Verdana" panose="020B0604030504040204" pitchFamily="34" charset="0"/>
                <a:ea typeface="Verdana" panose="020B0604030504040204" pitchFamily="34" charset="0"/>
              </a:rPr>
              <a:t>.</a:t>
            </a:r>
            <a:endParaRPr lang="ru-RU" sz="2800" dirty="0">
              <a:solidFill>
                <a:schemeClr val="bg1"/>
              </a:solidFill>
              <a:latin typeface="Verdana" panose="020B0604030504040204" pitchFamily="34" charset="0"/>
              <a:ea typeface="Verdana" panose="020B0604030504040204" pitchFamily="34" charset="0"/>
            </a:endParaRPr>
          </a:p>
        </p:txBody>
      </p:sp>
      <p:sp>
        <p:nvSpPr>
          <p:cNvPr id="9" name="TextBox 8">
            <a:extLst>
              <a:ext uri="{FF2B5EF4-FFF2-40B4-BE49-F238E27FC236}">
                <a16:creationId xmlns:a16="http://schemas.microsoft.com/office/drawing/2014/main" id="{4D8E21E4-3E67-1D64-DA1C-082FD88B06D6}"/>
              </a:ext>
            </a:extLst>
          </p:cNvPr>
          <p:cNvSpPr txBox="1"/>
          <p:nvPr/>
        </p:nvSpPr>
        <p:spPr>
          <a:xfrm>
            <a:off x="409710" y="1103689"/>
            <a:ext cx="11461340" cy="954107"/>
          </a:xfrm>
          <a:prstGeom prst="rect">
            <a:avLst/>
          </a:prstGeom>
          <a:noFill/>
        </p:spPr>
        <p:txBody>
          <a:bodyPr wrap="square">
            <a:spAutoFit/>
          </a:bodyPr>
          <a:lstStyle/>
          <a:p>
            <a:pPr algn="l"/>
            <a:r>
              <a:rPr lang="ru-RU" sz="2800" i="0" dirty="0">
                <a:solidFill>
                  <a:srgbClr val="E6EDF3"/>
                </a:solidFill>
                <a:effectLst/>
                <a:latin typeface="Verdana" panose="020B0604030504040204" pitchFamily="34" charset="0"/>
                <a:ea typeface="Verdana" panose="020B0604030504040204" pitchFamily="34" charset="0"/>
              </a:rPr>
              <a:t>Принцип </a:t>
            </a:r>
            <a:r>
              <a:rPr lang="en-US" sz="2800" i="0" dirty="0">
                <a:solidFill>
                  <a:srgbClr val="E6EDF3"/>
                </a:solidFill>
                <a:effectLst/>
                <a:latin typeface="Verdana" panose="020B0604030504040204" pitchFamily="34" charset="0"/>
                <a:ea typeface="Verdana" panose="020B0604030504040204" pitchFamily="34" charset="0"/>
              </a:rPr>
              <a:t>2</a:t>
            </a:r>
            <a:r>
              <a:rPr lang="ru-RU" sz="2800" i="0" dirty="0">
                <a:solidFill>
                  <a:srgbClr val="E6EDF3"/>
                </a:solidFill>
                <a:effectLst/>
                <a:latin typeface="Verdana" panose="020B0604030504040204" pitchFamily="34" charset="0"/>
                <a:ea typeface="Verdana" panose="020B0604030504040204" pitchFamily="34" charset="0"/>
              </a:rPr>
              <a:t>: «</a:t>
            </a:r>
            <a:r>
              <a:rPr lang="ru-RU" sz="2800" dirty="0">
                <a:solidFill>
                  <a:srgbClr val="E6EDF3"/>
                </a:solidFill>
                <a:latin typeface="Verdana" panose="020B0604030504040204" pitchFamily="34" charset="0"/>
                <a:ea typeface="Verdana" panose="020B0604030504040204" pitchFamily="34" charset="0"/>
              </a:rPr>
              <a:t>Это всего лишь модель которая предсказывает следующий токен, а не ИИ уровня </a:t>
            </a:r>
            <a:r>
              <a:rPr lang="ru-RU" sz="2800" dirty="0" err="1">
                <a:solidFill>
                  <a:srgbClr val="E6EDF3"/>
                </a:solidFill>
                <a:latin typeface="Verdana" panose="020B0604030504040204" pitchFamily="34" charset="0"/>
                <a:ea typeface="Verdana" panose="020B0604030504040204" pitchFamily="34" charset="0"/>
              </a:rPr>
              <a:t>СкайНет</a:t>
            </a:r>
            <a:r>
              <a:rPr lang="ru-RU" sz="2800" i="0" dirty="0">
                <a:solidFill>
                  <a:srgbClr val="E6EDF3"/>
                </a:solidFill>
                <a:effectLst/>
                <a:latin typeface="Verdana" panose="020B0604030504040204" pitchFamily="34" charset="0"/>
                <a:ea typeface="Verdana" panose="020B0604030504040204" pitchFamily="34" charset="0"/>
              </a:rPr>
              <a:t>»</a:t>
            </a:r>
            <a:endParaRPr lang="tr-TR" sz="2800" i="0" dirty="0">
              <a:solidFill>
                <a:srgbClr val="E6EDF3"/>
              </a:solidFill>
              <a:effectLst/>
              <a:latin typeface="Verdana" panose="020B0604030504040204" pitchFamily="34" charset="0"/>
              <a:ea typeface="Verdana" panose="020B0604030504040204" pitchFamily="34" charset="0"/>
            </a:endParaRPr>
          </a:p>
        </p:txBody>
      </p:sp>
      <p:sp>
        <p:nvSpPr>
          <p:cNvPr id="4" name="TextBox 3">
            <a:extLst>
              <a:ext uri="{FF2B5EF4-FFF2-40B4-BE49-F238E27FC236}">
                <a16:creationId xmlns:a16="http://schemas.microsoft.com/office/drawing/2014/main" id="{8BF00E0E-0907-C3F2-E29F-82BD41AD393B}"/>
              </a:ext>
            </a:extLst>
          </p:cNvPr>
          <p:cNvSpPr txBox="1"/>
          <p:nvPr/>
        </p:nvSpPr>
        <p:spPr>
          <a:xfrm>
            <a:off x="531888" y="2105998"/>
            <a:ext cx="10657184" cy="1938992"/>
          </a:xfrm>
          <a:prstGeom prst="rect">
            <a:avLst/>
          </a:prstGeom>
          <a:noFill/>
        </p:spPr>
        <p:txBody>
          <a:bodyPr wrap="square">
            <a:spAutoFit/>
          </a:bodyPr>
          <a:lstStyle/>
          <a:p>
            <a:pPr marL="342900" indent="-342900" algn="l">
              <a:buFont typeface="Wingdings" panose="05000000000000000000" pitchFamily="2" charset="2"/>
              <a:buChar char="Ø"/>
            </a:pPr>
            <a:r>
              <a:rPr lang="ru-RU" sz="2400" i="0" dirty="0">
                <a:solidFill>
                  <a:srgbClr val="E6EDF3"/>
                </a:solidFill>
                <a:effectLst/>
                <a:latin typeface="Verdana" panose="020B0604030504040204" pitchFamily="34" charset="0"/>
                <a:ea typeface="Verdana" panose="020B0604030504040204" pitchFamily="34" charset="0"/>
              </a:rPr>
              <a:t>Указывайте конкретные шаги, которые вы ожидаете что она сделает</a:t>
            </a:r>
          </a:p>
          <a:p>
            <a:pPr marL="342900" indent="-342900" algn="l">
              <a:buFont typeface="Wingdings" panose="05000000000000000000" pitchFamily="2" charset="2"/>
              <a:buChar char="Ø"/>
            </a:pPr>
            <a:endParaRPr lang="ru-RU" sz="2400" dirty="0">
              <a:solidFill>
                <a:srgbClr val="E6EDF3"/>
              </a:solidFill>
              <a:latin typeface="Verdana" panose="020B0604030504040204" pitchFamily="34" charset="0"/>
              <a:ea typeface="Verdana" panose="020B0604030504040204" pitchFamily="34" charset="0"/>
            </a:endParaRPr>
          </a:p>
          <a:p>
            <a:pPr marL="342900" indent="-342900" algn="l">
              <a:buFont typeface="Wingdings" panose="05000000000000000000" pitchFamily="2" charset="2"/>
              <a:buChar char="Ø"/>
            </a:pPr>
            <a:r>
              <a:rPr lang="ru-RU" sz="2400" dirty="0">
                <a:solidFill>
                  <a:srgbClr val="E6EDF3"/>
                </a:solidFill>
                <a:latin typeface="Verdana" panose="020B0604030504040204" pitchFamily="34" charset="0"/>
                <a:ea typeface="Verdana" panose="020B0604030504040204" pitchFamily="34" charset="0"/>
              </a:rPr>
              <a:t>Просите модель сначала самой решить задачу, а потом давать оценку правильности / неправильности</a:t>
            </a:r>
            <a:endParaRPr lang="tr-TR" sz="2400" i="0" dirty="0">
              <a:solidFill>
                <a:srgbClr val="E6EDF3"/>
              </a:solidFill>
              <a:effectLst/>
              <a:latin typeface="Verdana" panose="020B0604030504040204" pitchFamily="34" charset="0"/>
              <a:ea typeface="Verdana" panose="020B0604030504040204" pitchFamily="34" charset="0"/>
            </a:endParaRPr>
          </a:p>
        </p:txBody>
      </p:sp>
      <p:sp>
        <p:nvSpPr>
          <p:cNvPr id="3" name="TextBox 2">
            <a:extLst>
              <a:ext uri="{FF2B5EF4-FFF2-40B4-BE49-F238E27FC236}">
                <a16:creationId xmlns:a16="http://schemas.microsoft.com/office/drawing/2014/main" id="{4C8B3A17-1A3D-6E9B-A3A5-65F3A067F1E8}"/>
              </a:ext>
            </a:extLst>
          </p:cNvPr>
          <p:cNvSpPr txBox="1"/>
          <p:nvPr/>
        </p:nvSpPr>
        <p:spPr>
          <a:xfrm>
            <a:off x="558596" y="4184651"/>
            <a:ext cx="10657184" cy="1569660"/>
          </a:xfrm>
          <a:prstGeom prst="rect">
            <a:avLst/>
          </a:prstGeom>
          <a:noFill/>
        </p:spPr>
        <p:txBody>
          <a:bodyPr wrap="square">
            <a:spAutoFit/>
          </a:bodyPr>
          <a:lstStyle/>
          <a:p>
            <a:pPr marL="342900" indent="-342900" algn="l">
              <a:buFont typeface="Wingdings" panose="05000000000000000000" pitchFamily="2" charset="2"/>
              <a:buChar char="Ø"/>
            </a:pPr>
            <a:r>
              <a:rPr lang="ru-RU" sz="2400" i="0" dirty="0">
                <a:solidFill>
                  <a:srgbClr val="E6EDF3"/>
                </a:solidFill>
                <a:effectLst/>
                <a:latin typeface="Verdana" panose="020B0604030504040204" pitchFamily="34" charset="0"/>
                <a:ea typeface="Verdana" panose="020B0604030504040204" pitchFamily="34" charset="0"/>
              </a:rPr>
              <a:t>Модель может уверенно обманывать «галлюцинировать» </a:t>
            </a:r>
          </a:p>
          <a:p>
            <a:pPr marL="342900" indent="-342900" algn="l">
              <a:buFont typeface="Wingdings" panose="05000000000000000000" pitchFamily="2" charset="2"/>
              <a:buChar char="Ø"/>
            </a:pPr>
            <a:endParaRPr lang="ru-RU" sz="2400" dirty="0">
              <a:solidFill>
                <a:srgbClr val="E6EDF3"/>
              </a:solidFill>
              <a:latin typeface="Verdana" panose="020B0604030504040204" pitchFamily="34" charset="0"/>
              <a:ea typeface="Verdana" panose="020B0604030504040204" pitchFamily="34" charset="0"/>
            </a:endParaRPr>
          </a:p>
          <a:p>
            <a:pPr algn="l"/>
            <a:r>
              <a:rPr lang="ru-RU" sz="2400" i="0" dirty="0">
                <a:solidFill>
                  <a:srgbClr val="E6EDF3"/>
                </a:solidFill>
                <a:effectLst/>
                <a:latin typeface="Verdana" panose="020B0604030504040204" pitchFamily="34" charset="0"/>
                <a:ea typeface="Verdana" panose="020B0604030504040204" pitchFamily="34" charset="0"/>
              </a:rPr>
              <a:t>Во избежание можете сначала попросить «давай только корректную информацию»</a:t>
            </a:r>
            <a:endParaRPr lang="tr-TR" sz="2400" i="0" dirty="0">
              <a:solidFill>
                <a:srgbClr val="E6EDF3"/>
              </a:solidFill>
              <a:effectLst/>
              <a:latin typeface="Verdana" panose="020B0604030504040204" pitchFamily="34" charset="0"/>
              <a:ea typeface="Verdana" panose="020B0604030504040204" pitchFamily="34" charset="0"/>
            </a:endParaRPr>
          </a:p>
        </p:txBody>
      </p:sp>
      <p:sp>
        <p:nvSpPr>
          <p:cNvPr id="5" name="TextBox 4">
            <a:extLst>
              <a:ext uri="{FF2B5EF4-FFF2-40B4-BE49-F238E27FC236}">
                <a16:creationId xmlns:a16="http://schemas.microsoft.com/office/drawing/2014/main" id="{5A4F2AB0-6A66-9801-9538-0469DD0A864C}"/>
              </a:ext>
            </a:extLst>
          </p:cNvPr>
          <p:cNvSpPr txBox="1"/>
          <p:nvPr/>
        </p:nvSpPr>
        <p:spPr>
          <a:xfrm>
            <a:off x="524450" y="5982337"/>
            <a:ext cx="10657184" cy="461665"/>
          </a:xfrm>
          <a:prstGeom prst="rect">
            <a:avLst/>
          </a:prstGeom>
          <a:noFill/>
        </p:spPr>
        <p:txBody>
          <a:bodyPr wrap="square">
            <a:spAutoFit/>
          </a:bodyPr>
          <a:lstStyle/>
          <a:p>
            <a:pPr marL="342900" indent="-342900" algn="l">
              <a:buFont typeface="Wingdings" panose="05000000000000000000" pitchFamily="2" charset="2"/>
              <a:buChar char="Ø"/>
            </a:pPr>
            <a:r>
              <a:rPr lang="ru-RU" sz="2400" i="0" dirty="0">
                <a:solidFill>
                  <a:srgbClr val="E6EDF3"/>
                </a:solidFill>
                <a:effectLst/>
                <a:latin typeface="Verdana" panose="020B0604030504040204" pitchFamily="34" charset="0"/>
                <a:ea typeface="Verdana" panose="020B0604030504040204" pitchFamily="34" charset="0"/>
              </a:rPr>
              <a:t>Готовьтесь к Итеративному процессу работы</a:t>
            </a:r>
            <a:endParaRPr lang="tr-TR" sz="2400" i="0" dirty="0">
              <a:solidFill>
                <a:srgbClr val="E6EDF3"/>
              </a:solidFill>
              <a:effectLst/>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790883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03512" y="0"/>
            <a:ext cx="9649072" cy="827739"/>
          </a:xfrm>
        </p:spPr>
        <p:txBody>
          <a:bodyPr>
            <a:normAutofit/>
          </a:bodyPr>
          <a:lstStyle/>
          <a:p>
            <a:r>
              <a:rPr lang="ru-RU" sz="3200" b="1" dirty="0">
                <a:solidFill>
                  <a:schemeClr val="bg1"/>
                </a:solidFill>
                <a:latin typeface="Verdana" panose="020B0604030504040204" pitchFamily="34" charset="0"/>
                <a:ea typeface="Verdana" panose="020B0604030504040204" pitchFamily="34" charset="0"/>
              </a:rPr>
              <a:t>Немного примеров</a:t>
            </a:r>
            <a:endParaRPr lang="ru-RU" sz="3200" dirty="0">
              <a:solidFill>
                <a:schemeClr val="bg1"/>
              </a:solidFill>
              <a:latin typeface="Verdana" panose="020B0604030504040204" pitchFamily="34" charset="0"/>
              <a:ea typeface="Verdana" panose="020B0604030504040204" pitchFamily="34" charset="0"/>
            </a:endParaRPr>
          </a:p>
        </p:txBody>
      </p:sp>
      <p:sp>
        <p:nvSpPr>
          <p:cNvPr id="8" name="Номер слайда 7"/>
          <p:cNvSpPr>
            <a:spLocks noGrp="1"/>
          </p:cNvSpPr>
          <p:nvPr>
            <p:ph type="sldNum" idx="4294967295"/>
          </p:nvPr>
        </p:nvSpPr>
        <p:spPr>
          <a:xfrm>
            <a:off x="11215780" y="6476951"/>
            <a:ext cx="956409" cy="382875"/>
          </a:xfrm>
          <a:prstGeom prst="rect">
            <a:avLst/>
          </a:prstGeom>
        </p:spPr>
        <p:txBody>
          <a:bodyPr/>
          <a:lstStyle/>
          <a:p>
            <a:fld id="{3CD50FA3-7693-4AD1-9E83-82DEDF06D4CE}" type="slidenum">
              <a:rPr lang="ru-RU" sz="2400" spc="-1">
                <a:solidFill>
                  <a:schemeClr val="bg1"/>
                </a:solidFill>
                <a:latin typeface="Verdana" panose="020B0604030504040204" pitchFamily="34" charset="0"/>
                <a:ea typeface="Verdana" panose="020B0604030504040204" pitchFamily="34" charset="0"/>
              </a:rPr>
              <a:pPr/>
              <a:t>9</a:t>
            </a:fld>
            <a:endParaRPr lang="ru-RU" sz="2400" spc="-1" dirty="0">
              <a:solidFill>
                <a:schemeClr val="bg1"/>
              </a:solidFill>
              <a:latin typeface="Verdana" panose="020B0604030504040204" pitchFamily="34" charset="0"/>
              <a:ea typeface="Verdana" panose="020B0604030504040204" pitchFamily="34" charset="0"/>
            </a:endParaRPr>
          </a:p>
        </p:txBody>
      </p:sp>
      <p:pic>
        <p:nvPicPr>
          <p:cNvPr id="12" name="Picture 2">
            <a:extLst>
              <a:ext uri="{FF2B5EF4-FFF2-40B4-BE49-F238E27FC236}">
                <a16:creationId xmlns:a16="http://schemas.microsoft.com/office/drawing/2014/main" id="{08FBCF8B-35C7-47E7-95BF-CB2E8F65A4D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1769838" cy="11214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4" name="Прямая соединительная линия 13">
            <a:extLst>
              <a:ext uri="{FF2B5EF4-FFF2-40B4-BE49-F238E27FC236}">
                <a16:creationId xmlns:a16="http://schemas.microsoft.com/office/drawing/2014/main" id="{4855BF48-2887-4862-9EF2-7FBA0ACEC953}"/>
              </a:ext>
            </a:extLst>
          </p:cNvPr>
          <p:cNvCxnSpPr>
            <a:cxnSpLocks/>
          </p:cNvCxnSpPr>
          <p:nvPr/>
        </p:nvCxnSpPr>
        <p:spPr>
          <a:xfrm>
            <a:off x="0" y="884681"/>
            <a:ext cx="12192000" cy="21704"/>
          </a:xfrm>
          <a:prstGeom prst="line">
            <a:avLst/>
          </a:prstGeom>
          <a:ln w="28575">
            <a:solidFill>
              <a:schemeClr val="bg1">
                <a:lumMod val="95000"/>
              </a:schemeClr>
            </a:solidFill>
          </a:ln>
        </p:spPr>
        <p:style>
          <a:lnRef idx="1">
            <a:schemeClr val="accent3"/>
          </a:lnRef>
          <a:fillRef idx="0">
            <a:schemeClr val="accent3"/>
          </a:fillRef>
          <a:effectRef idx="0">
            <a:schemeClr val="accent3"/>
          </a:effectRef>
          <a:fontRef idx="minor">
            <a:schemeClr val="tx1"/>
          </a:fontRef>
        </p:style>
      </p:cxnSp>
      <p:sp>
        <p:nvSpPr>
          <p:cNvPr id="10" name="Прямоугольник 9">
            <a:extLst>
              <a:ext uri="{FF2B5EF4-FFF2-40B4-BE49-F238E27FC236}">
                <a16:creationId xmlns:a16="http://schemas.microsoft.com/office/drawing/2014/main" id="{2765EE89-A799-4C1E-8737-B81932E13085}"/>
              </a:ext>
            </a:extLst>
          </p:cNvPr>
          <p:cNvSpPr/>
          <p:nvPr/>
        </p:nvSpPr>
        <p:spPr>
          <a:xfrm>
            <a:off x="11556540" y="138599"/>
            <a:ext cx="314510" cy="523220"/>
          </a:xfrm>
          <a:prstGeom prst="rect">
            <a:avLst/>
          </a:prstGeom>
        </p:spPr>
        <p:txBody>
          <a:bodyPr wrap="none">
            <a:spAutoFit/>
          </a:bodyPr>
          <a:lstStyle/>
          <a:p>
            <a:r>
              <a:rPr lang="en-US" sz="2800" dirty="0">
                <a:solidFill>
                  <a:schemeClr val="bg1"/>
                </a:solidFill>
                <a:latin typeface="Verdana" panose="020B0604030504040204" pitchFamily="34" charset="0"/>
                <a:ea typeface="Verdana" panose="020B0604030504040204" pitchFamily="34" charset="0"/>
              </a:rPr>
              <a:t>.</a:t>
            </a:r>
            <a:endParaRPr lang="ru-RU" sz="2800" dirty="0">
              <a:solidFill>
                <a:schemeClr val="bg1"/>
              </a:solidFill>
              <a:latin typeface="Verdana" panose="020B0604030504040204" pitchFamily="34" charset="0"/>
              <a:ea typeface="Verdana" panose="020B0604030504040204" pitchFamily="34" charset="0"/>
            </a:endParaRPr>
          </a:p>
        </p:txBody>
      </p:sp>
      <p:sp>
        <p:nvSpPr>
          <p:cNvPr id="4" name="TextBox 3">
            <a:extLst>
              <a:ext uri="{FF2B5EF4-FFF2-40B4-BE49-F238E27FC236}">
                <a16:creationId xmlns:a16="http://schemas.microsoft.com/office/drawing/2014/main" id="{9B8FBBEE-A3CD-89A5-50C6-8A0D8779F91C}"/>
              </a:ext>
            </a:extLst>
          </p:cNvPr>
          <p:cNvSpPr txBox="1"/>
          <p:nvPr/>
        </p:nvSpPr>
        <p:spPr>
          <a:xfrm>
            <a:off x="187660" y="1146357"/>
            <a:ext cx="11163368" cy="923330"/>
          </a:xfrm>
          <a:prstGeom prst="rect">
            <a:avLst/>
          </a:prstGeom>
          <a:noFill/>
        </p:spPr>
        <p:txBody>
          <a:bodyPr wrap="square">
            <a:spAutoFit/>
          </a:bodyPr>
          <a:lstStyle/>
          <a:p>
            <a:r>
              <a:rPr lang="en-US" dirty="0">
                <a:solidFill>
                  <a:srgbClr val="FFFF00"/>
                </a:solidFill>
              </a:rPr>
              <a:t>Write a small intro to workshop aimed for a beginner students. The topic of workshop is a swift introduction to Python,  in particular Pandas and </a:t>
            </a:r>
            <a:r>
              <a:rPr lang="en-US" dirty="0" err="1">
                <a:solidFill>
                  <a:srgbClr val="FFFF00"/>
                </a:solidFill>
              </a:rPr>
              <a:t>scikitlearn</a:t>
            </a:r>
            <a:r>
              <a:rPr lang="en-US" dirty="0">
                <a:solidFill>
                  <a:srgbClr val="FFFF00"/>
                </a:solidFill>
              </a:rPr>
              <a:t> </a:t>
            </a:r>
            <a:r>
              <a:rPr lang="en-US" dirty="0" err="1">
                <a:solidFill>
                  <a:srgbClr val="FFFF00"/>
                </a:solidFill>
              </a:rPr>
              <a:t>libriaries</a:t>
            </a:r>
            <a:r>
              <a:rPr lang="en-US" dirty="0">
                <a:solidFill>
                  <a:srgbClr val="FFFF00"/>
                </a:solidFill>
              </a:rPr>
              <a:t> . Last part of the workshop will be devoted to image generation using Stable Diffusion</a:t>
            </a:r>
            <a:endParaRPr lang="ru-RU" dirty="0">
              <a:solidFill>
                <a:srgbClr val="FFFF00"/>
              </a:solidFill>
            </a:endParaRPr>
          </a:p>
        </p:txBody>
      </p:sp>
      <p:sp>
        <p:nvSpPr>
          <p:cNvPr id="6" name="TextBox 5">
            <a:extLst>
              <a:ext uri="{FF2B5EF4-FFF2-40B4-BE49-F238E27FC236}">
                <a16:creationId xmlns:a16="http://schemas.microsoft.com/office/drawing/2014/main" id="{2368D265-DB30-8DD5-A826-C4C3DB8EB960}"/>
              </a:ext>
            </a:extLst>
          </p:cNvPr>
          <p:cNvSpPr txBox="1"/>
          <p:nvPr/>
        </p:nvSpPr>
        <p:spPr>
          <a:xfrm>
            <a:off x="550427" y="2204864"/>
            <a:ext cx="11320623" cy="2554545"/>
          </a:xfrm>
          <a:prstGeom prst="rect">
            <a:avLst/>
          </a:prstGeom>
          <a:noFill/>
        </p:spPr>
        <p:txBody>
          <a:bodyPr wrap="square">
            <a:spAutoFit/>
          </a:bodyPr>
          <a:lstStyle/>
          <a:p>
            <a:r>
              <a:rPr lang="en-US" sz="1600" dirty="0">
                <a:solidFill>
                  <a:schemeClr val="bg1"/>
                </a:solidFill>
              </a:rPr>
              <a:t>Welcome to our beginner's workshop on Python! In this workshop, we will provide you with a swift introduction to Python, one of the most popular programming languages today. We will focus on two essential libraries, Pandas and scikit-learn, which are widely used for data analysis and machine learning. </a:t>
            </a:r>
          </a:p>
          <a:p>
            <a:endParaRPr lang="en-US" sz="1600" dirty="0">
              <a:solidFill>
                <a:schemeClr val="bg1"/>
              </a:solidFill>
            </a:endParaRPr>
          </a:p>
          <a:p>
            <a:r>
              <a:rPr lang="en-US" sz="1600" dirty="0">
                <a:solidFill>
                  <a:schemeClr val="bg1"/>
                </a:solidFill>
              </a:rPr>
              <a:t>By the end of this workshop, you will have a good understanding of how to use these libraries to perform data analysis and build machine learning models. Additionally, we will also explore the Stable Diffusion library and learn how to generate images using it.</a:t>
            </a:r>
          </a:p>
          <a:p>
            <a:endParaRPr lang="en-US" sz="1600" dirty="0">
              <a:solidFill>
                <a:schemeClr val="bg1"/>
              </a:solidFill>
            </a:endParaRPr>
          </a:p>
          <a:p>
            <a:r>
              <a:rPr lang="en-US" sz="1600" dirty="0">
                <a:solidFill>
                  <a:schemeClr val="bg1"/>
                </a:solidFill>
              </a:rPr>
              <a:t>Whether you are a complete beginner or someone who has some basic knowledge of Python, this workshop is designed to help you get started with these essential libraries and take your skills to the next level. So, let's dive in and explore the exciting world of Python together!</a:t>
            </a:r>
            <a:endParaRPr lang="ru-RU" sz="1600" dirty="0">
              <a:solidFill>
                <a:schemeClr val="bg1"/>
              </a:solidFill>
            </a:endParaRPr>
          </a:p>
        </p:txBody>
      </p:sp>
      <p:sp>
        <p:nvSpPr>
          <p:cNvPr id="11" name="TextBox 10">
            <a:extLst>
              <a:ext uri="{FF2B5EF4-FFF2-40B4-BE49-F238E27FC236}">
                <a16:creationId xmlns:a16="http://schemas.microsoft.com/office/drawing/2014/main" id="{524CF111-7166-618D-8D20-91A20F5BF8EE}"/>
              </a:ext>
            </a:extLst>
          </p:cNvPr>
          <p:cNvSpPr txBox="1"/>
          <p:nvPr/>
        </p:nvSpPr>
        <p:spPr>
          <a:xfrm>
            <a:off x="75862" y="4880646"/>
            <a:ext cx="6134876" cy="369332"/>
          </a:xfrm>
          <a:prstGeom prst="rect">
            <a:avLst/>
          </a:prstGeom>
          <a:noFill/>
        </p:spPr>
        <p:txBody>
          <a:bodyPr wrap="square">
            <a:spAutoFit/>
          </a:bodyPr>
          <a:lstStyle/>
          <a:p>
            <a:r>
              <a:rPr lang="en-US" dirty="0">
                <a:solidFill>
                  <a:srgbClr val="FFFF00"/>
                </a:solidFill>
              </a:rPr>
              <a:t>Rewrite part about stable diffusion with more catchy style</a:t>
            </a:r>
            <a:endParaRPr lang="ru-RU" dirty="0">
              <a:solidFill>
                <a:srgbClr val="FFFF00"/>
              </a:solidFill>
            </a:endParaRPr>
          </a:p>
        </p:txBody>
      </p:sp>
      <p:sp>
        <p:nvSpPr>
          <p:cNvPr id="15" name="TextBox 14">
            <a:extLst>
              <a:ext uri="{FF2B5EF4-FFF2-40B4-BE49-F238E27FC236}">
                <a16:creationId xmlns:a16="http://schemas.microsoft.com/office/drawing/2014/main" id="{AD727646-812B-9E73-2B4C-72EE2E9978D5}"/>
              </a:ext>
            </a:extLst>
          </p:cNvPr>
          <p:cNvSpPr txBox="1"/>
          <p:nvPr/>
        </p:nvSpPr>
        <p:spPr>
          <a:xfrm>
            <a:off x="551711" y="5430565"/>
            <a:ext cx="9989302" cy="1077218"/>
          </a:xfrm>
          <a:prstGeom prst="rect">
            <a:avLst/>
          </a:prstGeom>
          <a:noFill/>
        </p:spPr>
        <p:txBody>
          <a:bodyPr wrap="square">
            <a:spAutoFit/>
          </a:bodyPr>
          <a:lstStyle/>
          <a:p>
            <a:r>
              <a:rPr lang="en-US" sz="1600" dirty="0">
                <a:solidFill>
                  <a:schemeClr val="bg1"/>
                </a:solidFill>
              </a:rPr>
              <a:t>But wait, there's more! We'll also be exploring the Stable Diffusion library and learning how to generate stunning images with it. Get ready to unleash your creativity and produce mesmerizing visuals that will leave your audience in awe. With Python and Stable Diffusion, the possibilities are endless. Join us on this journey and let's bring your artistic vision to life!</a:t>
            </a:r>
            <a:endParaRPr lang="ru-RU" sz="1600" dirty="0">
              <a:solidFill>
                <a:schemeClr val="bg1"/>
              </a:solidFill>
            </a:endParaRPr>
          </a:p>
        </p:txBody>
      </p:sp>
    </p:spTree>
    <p:extLst>
      <p:ext uri="{BB962C8B-B14F-4D97-AF65-F5344CB8AC3E}">
        <p14:creationId xmlns:p14="http://schemas.microsoft.com/office/powerpoint/2010/main" val="834109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9982</TotalTime>
  <Words>759</Words>
  <Application>Microsoft Office PowerPoint</Application>
  <PresentationFormat>Широкоэкранный</PresentationFormat>
  <Paragraphs>94</Paragraphs>
  <Slides>11</Slides>
  <Notes>10</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11</vt:i4>
      </vt:variant>
    </vt:vector>
  </HeadingPairs>
  <TitlesOfParts>
    <vt:vector size="17" baseType="lpstr">
      <vt:lpstr>Arial</vt:lpstr>
      <vt:lpstr>Calibri</vt:lpstr>
      <vt:lpstr>Times New Roman</vt:lpstr>
      <vt:lpstr>Verdana</vt:lpstr>
      <vt:lpstr>Wingdings</vt:lpstr>
      <vt:lpstr>Тема Office</vt:lpstr>
      <vt:lpstr>Презентация PowerPoint</vt:lpstr>
      <vt:lpstr>Презентация PowerPoint</vt:lpstr>
      <vt:lpstr>Copilot</vt:lpstr>
      <vt:lpstr>Yet Another Уровень Абстракции?</vt:lpstr>
      <vt:lpstr>Как обычно нужно было учиться еще вчера</vt:lpstr>
      <vt:lpstr>Условно полезное</vt:lpstr>
      <vt:lpstr>Некая База</vt:lpstr>
      <vt:lpstr>Некая База</vt:lpstr>
      <vt:lpstr>Немного примеров</vt:lpstr>
      <vt:lpstr>Немного примеров</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Атоша</dc:creator>
  <cp:lastModifiedBy>Долганов Антон Юрьевич</cp:lastModifiedBy>
  <cp:revision>378</cp:revision>
  <dcterms:created xsi:type="dcterms:W3CDTF">2019-05-20T04:53:11Z</dcterms:created>
  <dcterms:modified xsi:type="dcterms:W3CDTF">2023-05-31T14:16:26Z</dcterms:modified>
</cp:coreProperties>
</file>