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39"/>
  </p:notesMasterIdLst>
  <p:sldIdLst>
    <p:sldId id="258" r:id="rId2"/>
    <p:sldId id="417" r:id="rId3"/>
    <p:sldId id="260" r:id="rId4"/>
    <p:sldId id="388" r:id="rId5"/>
    <p:sldId id="329" r:id="rId6"/>
    <p:sldId id="418" r:id="rId7"/>
    <p:sldId id="419" r:id="rId8"/>
    <p:sldId id="321" r:id="rId9"/>
    <p:sldId id="390" r:id="rId10"/>
    <p:sldId id="555" r:id="rId11"/>
    <p:sldId id="391" r:id="rId12"/>
    <p:sldId id="392" r:id="rId13"/>
    <p:sldId id="393" r:id="rId14"/>
    <p:sldId id="394" r:id="rId15"/>
    <p:sldId id="420" r:id="rId16"/>
    <p:sldId id="396" r:id="rId17"/>
    <p:sldId id="398" r:id="rId18"/>
    <p:sldId id="397" r:id="rId19"/>
    <p:sldId id="421" r:id="rId20"/>
    <p:sldId id="395" r:id="rId21"/>
    <p:sldId id="424" r:id="rId22"/>
    <p:sldId id="422" r:id="rId23"/>
    <p:sldId id="409" r:id="rId24"/>
    <p:sldId id="413" r:id="rId25"/>
    <p:sldId id="408" r:id="rId26"/>
    <p:sldId id="402" r:id="rId27"/>
    <p:sldId id="405" r:id="rId28"/>
    <p:sldId id="407" r:id="rId29"/>
    <p:sldId id="412" r:id="rId30"/>
    <p:sldId id="401" r:id="rId31"/>
    <p:sldId id="403" r:id="rId32"/>
    <p:sldId id="411" r:id="rId33"/>
    <p:sldId id="338" r:id="rId34"/>
    <p:sldId id="423" r:id="rId35"/>
    <p:sldId id="387" r:id="rId36"/>
    <p:sldId id="335" r:id="rId37"/>
    <p:sldId id="264" r:id="rId38"/>
  </p:sldIdLst>
  <p:sldSz cx="12239625" cy="6840538"/>
  <p:notesSz cx="6858000" cy="9144000"/>
  <p:embeddedFontLst>
    <p:embeddedFont>
      <p:font typeface="Comic Sans MS" panose="030F0702030302020204" pitchFamily="66" charset="0"/>
      <p:regular r:id="rId40"/>
      <p:bold r:id="rId41"/>
      <p:italic r:id="rId42"/>
      <p:boldItalic r:id="rId43"/>
    </p:embeddedFont>
    <p:embeddedFont>
      <p:font typeface="Montserrat Black" panose="020B0604020202020204" charset="-52"/>
      <p:bold r:id="rId44"/>
      <p:boldItalic r:id="rId45"/>
    </p:embeddedFont>
    <p:embeddedFont>
      <p:font typeface="IBM Plex Mono" panose="020B0604020202020204" charset="-52"/>
      <p:regular r:id="rId46"/>
      <p:bold r:id="rId47"/>
      <p:italic r:id="rId48"/>
      <p:boldItalic r:id="rId49"/>
    </p:embeddedFont>
    <p:embeddedFont>
      <p:font typeface="Montserrat" panose="020B0604020202020204" charset="-52"/>
      <p:regular r:id="rId50"/>
      <p:bold r:id="rId51"/>
      <p:italic r:id="rId52"/>
      <p:boldItalic r:id="rId53"/>
    </p:embeddedFont>
    <p:embeddedFont>
      <p:font typeface="Source Sans Pro" panose="020B0503030403020204" pitchFamily="34" charset="0"/>
      <p:regular r:id="rId54"/>
      <p:bold r:id="rId55"/>
      <p:italic r:id="rId56"/>
      <p:boldItalic r:id="rId57"/>
    </p:embeddedFont>
    <p:embeddedFont>
      <p:font typeface="Cambria Math" panose="02040503050406030204" pitchFamily="18" charset="0"/>
      <p:regular r:id="rId58"/>
    </p:embeddedFont>
    <p:embeddedFont>
      <p:font typeface="Verdana" panose="020B0604030504040204" pitchFamily="34" charset="0"/>
      <p:regular r:id="rId59"/>
      <p:bold r:id="rId60"/>
      <p:italic r:id="rId61"/>
      <p:boldItalic r:id="rId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55" userDrawn="1">
          <p15:clr>
            <a:srgbClr val="A4A3A4"/>
          </p15:clr>
        </p15:guide>
        <p15:guide id="2" orient="horz" pos="1310" userDrawn="1">
          <p15:clr>
            <a:srgbClr val="A4A3A4"/>
          </p15:clr>
        </p15:guide>
        <p15:guide id="3" pos="7228" userDrawn="1">
          <p15:clr>
            <a:srgbClr val="9AA0A6"/>
          </p15:clr>
        </p15:guide>
        <p15:guide id="4" orient="horz" pos="287" userDrawn="1">
          <p15:clr>
            <a:srgbClr val="9AA0A6"/>
          </p15:clr>
        </p15:guide>
        <p15:guide id="5" orient="horz" pos="4022" userDrawn="1">
          <p15:clr>
            <a:srgbClr val="9AA0A6"/>
          </p15:clr>
        </p15:guide>
        <p15:guide id="6" pos="5783" userDrawn="1">
          <p15:clr>
            <a:srgbClr val="9AA0A6"/>
          </p15:clr>
        </p15:guide>
        <p15:guide id="7" pos="482" userDrawn="1">
          <p15:clr>
            <a:srgbClr val="9AA0A6"/>
          </p15:clr>
        </p15:guide>
        <p15:guide id="8" orient="horz" pos="766" userDrawn="1">
          <p15:clr>
            <a:srgbClr val="9AA0A6"/>
          </p15:clr>
        </p15:guide>
        <p15:guide id="9" orient="horz" pos="383" userDrawn="1">
          <p15:clr>
            <a:srgbClr val="9AA0A6"/>
          </p15:clr>
        </p15:guide>
        <p15:guide id="10" orient="horz" pos="992" userDrawn="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Темный стиль 1 —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60" y="102"/>
      </p:cViewPr>
      <p:guideLst>
        <p:guide pos="3855"/>
        <p:guide orient="horz" pos="1310"/>
        <p:guide pos="7228"/>
        <p:guide orient="horz" pos="287"/>
        <p:guide orient="horz" pos="4022"/>
        <p:guide pos="5783"/>
        <p:guide pos="482"/>
        <p:guide orient="horz" pos="766"/>
        <p:guide orient="horz" pos="383"/>
        <p:guide orient="horz" pos="9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font" Target="fonts/font16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font" Target="fonts/font14.fntdata"/><Relationship Id="rId58" Type="http://schemas.openxmlformats.org/officeDocument/2006/relationships/font" Target="fonts/font19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2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font" Target="fonts/font17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59" Type="http://schemas.openxmlformats.org/officeDocument/2006/relationships/font" Target="fonts/font20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54" Type="http://schemas.openxmlformats.org/officeDocument/2006/relationships/font" Target="fonts/font15.fntdata"/><Relationship Id="rId62" Type="http://schemas.openxmlformats.org/officeDocument/2006/relationships/font" Target="fonts/font2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Relationship Id="rId57" Type="http://schemas.openxmlformats.org/officeDocument/2006/relationships/font" Target="fonts/font18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font" Target="fonts/font13.fntdata"/><Relationship Id="rId60" Type="http://schemas.openxmlformats.org/officeDocument/2006/relationships/font" Target="fonts/font21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68338" y="1143000"/>
            <a:ext cx="55213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c613ab3f7_0_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9" name="Google Shape;129;gbc613ab3f7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8338" y="1143000"/>
            <a:ext cx="55213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06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80992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58404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1771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7443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c613ab3f7_0_3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gbc613ab3f7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8338" y="1143000"/>
            <a:ext cx="55213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636598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08591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1389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18510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9602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45206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65879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57770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c613ab3f7_0_3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gbc613ab3f7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8338" y="1143000"/>
            <a:ext cx="55213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49299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47412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54990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45458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82471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03420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11722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3848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c613ab3f7_0_3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gbc613ab3f7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8338" y="1143000"/>
            <a:ext cx="55213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74508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6264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04735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57233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c613ab3f7_0_3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gbc613ab3f7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8338" y="1143000"/>
            <a:ext cx="55213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185899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32869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79950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c613ab3f7_0_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bc613ab3f7_0_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c613ab3f7_0_3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gbc613ab3f7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8338" y="1143000"/>
            <a:ext cx="55213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35293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3286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298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c613ab3f7_0_3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gbc613ab3f7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8338" y="1143000"/>
            <a:ext cx="55213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78550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0925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9389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Обложка 1">
  <p:cSld name="3_01 - BLANK">
    <p:bg>
      <p:bgPr>
        <a:solidFill>
          <a:schemeClr val="dk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l="30939"/>
          <a:stretch/>
        </p:blipFill>
        <p:spPr>
          <a:xfrm>
            <a:off x="4581997" y="0"/>
            <a:ext cx="7657630" cy="6197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977" y="374371"/>
            <a:ext cx="2262636" cy="48329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767655" y="2596744"/>
            <a:ext cx="4660133" cy="142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Black"/>
              <a:buNone/>
              <a:defRPr sz="399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" name="Google Shape;14;p2"/>
          <p:cNvCxnSpPr/>
          <p:nvPr/>
        </p:nvCxnSpPr>
        <p:spPr>
          <a:xfrm>
            <a:off x="764976" y="5191647"/>
            <a:ext cx="5362466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54937" y="5337770"/>
            <a:ext cx="5362466" cy="312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400"/>
              <a:buFont typeface="Montserrat"/>
              <a:buNone/>
              <a:defRPr b="1">
                <a:solidFill>
                  <a:srgbClr val="01C60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2"/>
          </p:nvPr>
        </p:nvSpPr>
        <p:spPr>
          <a:xfrm>
            <a:off x="767520" y="5702942"/>
            <a:ext cx="5362466" cy="2153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8001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 sz="1197">
                <a:solidFill>
                  <a:schemeClr val="lt1"/>
                </a:solidFill>
              </a:defRPr>
            </a:lvl1pPr>
            <a:lvl2pPr marL="1216061" lvl="1" indent="-38001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 sz="1197">
                <a:solidFill>
                  <a:schemeClr val="lt1"/>
                </a:solidFill>
              </a:defRPr>
            </a:lvl2pPr>
            <a:lvl3pPr marL="1824091" lvl="2" indent="-38001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1197">
                <a:solidFill>
                  <a:schemeClr val="lt1"/>
                </a:solidFill>
              </a:defRPr>
            </a:lvl3pPr>
            <a:lvl4pPr marL="2432121" lvl="3" indent="-38001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 sz="1197">
                <a:solidFill>
                  <a:schemeClr val="lt1"/>
                </a:solidFill>
              </a:defRPr>
            </a:lvl4pPr>
            <a:lvl5pPr marL="3040151" lvl="4" indent="-38001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 sz="1197">
                <a:solidFill>
                  <a:schemeClr val="lt1"/>
                </a:solidFill>
              </a:defRPr>
            </a:lvl5pPr>
            <a:lvl6pPr marL="3648182" lvl="5" indent="-38001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1197">
                <a:solidFill>
                  <a:schemeClr val="lt1"/>
                </a:solidFill>
              </a:defRPr>
            </a:lvl6pPr>
            <a:lvl7pPr marL="4256212" lvl="6" indent="-38001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 sz="1197">
                <a:solidFill>
                  <a:schemeClr val="lt1"/>
                </a:solidFill>
              </a:defRPr>
            </a:lvl7pPr>
            <a:lvl8pPr marL="4864242" lvl="7" indent="-38001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 sz="1197">
                <a:solidFill>
                  <a:schemeClr val="lt1"/>
                </a:solidFill>
              </a:defRPr>
            </a:lvl8pPr>
            <a:lvl9pPr marL="5472273" lvl="8" indent="-38001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11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orient="horz" pos="287" userDrawn="1">
          <p15:clr>
            <a:srgbClr val="FA7B17"/>
          </p15:clr>
        </p15:guide>
        <p15:guide id="3" pos="7228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pos="3855" userDrawn="1">
          <p15:clr>
            <a:srgbClr val="FA7B17"/>
          </p15:clr>
        </p15:guide>
        <p15:guide id="6" orient="horz" pos="3504" userDrawn="1">
          <p15:clr>
            <a:srgbClr val="FA7B17"/>
          </p15:clr>
        </p15:guide>
        <p15:guide id="7" orient="horz" pos="3685" userDrawn="1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подзаголовок/текст 2">
  <p:cSld name="CUSTOM_5_1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sz="119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ubTitle" idx="2"/>
          </p:nvPr>
        </p:nvSpPr>
        <p:spPr>
          <a:xfrm>
            <a:off x="761128" y="985744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3"/>
          </p:nvPr>
        </p:nvSpPr>
        <p:spPr>
          <a:xfrm>
            <a:off x="761128" y="1729120"/>
            <a:ext cx="5361261" cy="4655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/место для иконок 1">
  <p:cSld name="CUSTOM_4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sz="1197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body" idx="3"/>
          </p:nvPr>
        </p:nvSpPr>
        <p:spPr>
          <a:xfrm>
            <a:off x="1529953" y="2791507"/>
            <a:ext cx="4592269" cy="3777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  <p15:guide id="10" pos="964" userDrawn="1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/место для иконок 2">
  <p:cSld name="CUSTOM_4_1">
    <p:bg>
      <p:bgPr>
        <a:solidFill>
          <a:srgbClr val="FFFFFF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sz="119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3"/>
          </p:nvPr>
        </p:nvSpPr>
        <p:spPr>
          <a:xfrm>
            <a:off x="1529953" y="2791507"/>
            <a:ext cx="4592269" cy="3777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  <p15:guide id="10" pos="964" userDrawn="1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/задание 1">
  <p:cSld name="CUSTOM_3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sz="1197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3"/>
          </p:nvPr>
        </p:nvSpPr>
        <p:spPr>
          <a:xfrm>
            <a:off x="761128" y="2791509"/>
            <a:ext cx="5354836" cy="230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cxnSp>
        <p:nvCxnSpPr>
          <p:cNvPr id="77" name="Google Shape;77;p14"/>
          <p:cNvCxnSpPr/>
          <p:nvPr/>
        </p:nvCxnSpPr>
        <p:spPr>
          <a:xfrm>
            <a:off x="774279" y="5092733"/>
            <a:ext cx="536326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" name="Google Shape;78;p14"/>
          <p:cNvSpPr txBox="1">
            <a:spLocks noGrp="1"/>
          </p:cNvSpPr>
          <p:nvPr>
            <p:ph type="subTitle" idx="4"/>
          </p:nvPr>
        </p:nvSpPr>
        <p:spPr>
          <a:xfrm>
            <a:off x="754937" y="5284811"/>
            <a:ext cx="5363269" cy="30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200"/>
              <a:buFont typeface="Montserrat"/>
              <a:buNone/>
              <a:defRPr sz="1596" b="1">
                <a:solidFill>
                  <a:srgbClr val="01C60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5"/>
          </p:nvPr>
        </p:nvSpPr>
        <p:spPr>
          <a:xfrm>
            <a:off x="761128" y="5594419"/>
            <a:ext cx="5363269" cy="230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  <p15:guide id="10" orient="horz" pos="3460" userDrawn="1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/задание 2">
  <p:cSld name="CUSTOM_3_1"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sz="119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3"/>
          </p:nvPr>
        </p:nvSpPr>
        <p:spPr>
          <a:xfrm>
            <a:off x="761128" y="2791509"/>
            <a:ext cx="5354836" cy="230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cxnSp>
        <p:nvCxnSpPr>
          <p:cNvPr id="85" name="Google Shape;85;p15"/>
          <p:cNvCxnSpPr/>
          <p:nvPr/>
        </p:nvCxnSpPr>
        <p:spPr>
          <a:xfrm>
            <a:off x="774279" y="5092733"/>
            <a:ext cx="536326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" name="Google Shape;86;p15"/>
          <p:cNvSpPr txBox="1">
            <a:spLocks noGrp="1"/>
          </p:cNvSpPr>
          <p:nvPr>
            <p:ph type="subTitle" idx="4"/>
          </p:nvPr>
        </p:nvSpPr>
        <p:spPr>
          <a:xfrm>
            <a:off x="754937" y="5284811"/>
            <a:ext cx="5363269" cy="30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200"/>
              <a:buFont typeface="Montserrat"/>
              <a:buNone/>
              <a:defRPr sz="1596" b="1">
                <a:solidFill>
                  <a:srgbClr val="01C60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5"/>
          </p:nvPr>
        </p:nvSpPr>
        <p:spPr>
          <a:xfrm>
            <a:off x="761128" y="5594419"/>
            <a:ext cx="5363269" cy="230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  <p15:guide id="10" orient="horz" pos="3460" userDrawn="1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 2">
  <p:cSld name="CUSTOM_2"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sz="119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3"/>
          </p:nvPr>
        </p:nvSpPr>
        <p:spPr>
          <a:xfrm>
            <a:off x="761128" y="2791507"/>
            <a:ext cx="5361261" cy="359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 1.1">
  <p:cSld name="CUSTOM_6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 rotWithShape="1">
          <a:blip r:embed="rId2">
            <a:alphaModFix/>
          </a:blip>
          <a:srcRect l="30939"/>
          <a:stretch/>
        </p:blipFill>
        <p:spPr>
          <a:xfrm flipH="1">
            <a:off x="2" y="1"/>
            <a:ext cx="5181024" cy="419286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767453" y="4432217"/>
            <a:ext cx="5354836" cy="2174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Black"/>
              <a:buNone/>
              <a:defRPr sz="399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55" userDrawn="1">
          <p15:clr>
            <a:srgbClr val="FA7B17"/>
          </p15:clr>
        </p15:guide>
        <p15:guide id="2" pos="3855" userDrawn="1">
          <p15:clr>
            <a:srgbClr val="FA7B17"/>
          </p15:clr>
        </p15:guide>
        <p15:guide id="3" pos="482" userDrawn="1">
          <p15:clr>
            <a:srgbClr val="FA7B17"/>
          </p15:clr>
        </p15:guide>
        <p15:guide id="4" orient="horz" pos="3862" userDrawn="1">
          <p15:clr>
            <a:srgbClr val="FA7B17"/>
          </p15:clr>
        </p15:guide>
        <p15:guide id="5" orient="horz" pos="3099" userDrawn="1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 1.2">
  <p:cSld name="CUSTOM_6_2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764977" y="729822"/>
            <a:ext cx="5354836" cy="2174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Black"/>
              <a:buNone/>
              <a:defRPr sz="399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 rotWithShape="1">
          <a:blip r:embed="rId2">
            <a:alphaModFix/>
          </a:blip>
          <a:srcRect l="30939"/>
          <a:stretch/>
        </p:blipFill>
        <p:spPr>
          <a:xfrm rot="10800000">
            <a:off x="2" y="2718394"/>
            <a:ext cx="5093618" cy="4122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55" userDrawn="1">
          <p15:clr>
            <a:srgbClr val="FA7B17"/>
          </p15:clr>
        </p15:guide>
        <p15:guide id="2" pos="3855" userDrawn="1">
          <p15:clr>
            <a:srgbClr val="FA7B17"/>
          </p15:clr>
        </p15:guide>
        <p15:guide id="3" pos="482" userDrawn="1">
          <p15:clr>
            <a:srgbClr val="FA7B17"/>
          </p15:clr>
        </p15:guide>
        <p15:guide id="4" orient="horz" pos="3862" userDrawn="1">
          <p15:clr>
            <a:srgbClr val="FA7B17"/>
          </p15:clr>
        </p15:guide>
        <p15:guide id="5" orient="horz" pos="3099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 2.1">
  <p:cSld name="CUSTOM_6_2_1">
    <p:bg>
      <p:bgPr>
        <a:solidFill>
          <a:srgbClr val="FFFFF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764977" y="729822"/>
            <a:ext cx="5354836" cy="2174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sz="399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2">
            <a:alphaModFix/>
          </a:blip>
          <a:srcRect l="30939"/>
          <a:stretch/>
        </p:blipFill>
        <p:spPr>
          <a:xfrm rot="10800000">
            <a:off x="2" y="2718394"/>
            <a:ext cx="5093618" cy="4122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55" userDrawn="1">
          <p15:clr>
            <a:srgbClr val="FA7B17"/>
          </p15:clr>
        </p15:guide>
        <p15:guide id="2" pos="3855" userDrawn="1">
          <p15:clr>
            <a:srgbClr val="FA7B17"/>
          </p15:clr>
        </p15:guide>
        <p15:guide id="3" pos="482" userDrawn="1">
          <p15:clr>
            <a:srgbClr val="FA7B17"/>
          </p15:clr>
        </p15:guide>
        <p15:guide id="4" orient="horz" pos="3862" userDrawn="1">
          <p15:clr>
            <a:srgbClr val="FA7B17"/>
          </p15:clr>
        </p15:guide>
        <p15:guide id="5" orient="horz" pos="3099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 2.2">
  <p:cSld name="CUSTOM_6_1">
    <p:bg>
      <p:bgPr>
        <a:solidFill>
          <a:srgbClr val="FFFFFF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 rotWithShape="1">
          <a:blip r:embed="rId2">
            <a:alphaModFix/>
          </a:blip>
          <a:srcRect l="30939"/>
          <a:stretch/>
        </p:blipFill>
        <p:spPr>
          <a:xfrm flipH="1">
            <a:off x="2" y="1"/>
            <a:ext cx="5181024" cy="419286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767453" y="4432217"/>
            <a:ext cx="5354836" cy="2174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sz="399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55" userDrawn="1">
          <p15:clr>
            <a:srgbClr val="FA7B17"/>
          </p15:clr>
        </p15:guide>
        <p15:guide id="2" pos="3855" userDrawn="1">
          <p15:clr>
            <a:srgbClr val="FA7B17"/>
          </p15:clr>
        </p15:guide>
        <p15:guide id="3" pos="482" userDrawn="1">
          <p15:clr>
            <a:srgbClr val="FA7B17"/>
          </p15:clr>
        </p15:guide>
        <p15:guide id="4" orient="horz" pos="3862" userDrawn="1">
          <p15:clr>
            <a:srgbClr val="FA7B17"/>
          </p15:clr>
        </p15:guide>
        <p15:guide id="5" orient="horz" pos="3099" userDrawn="1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Обложка 2">
  <p:cSld name="3_01 - BLANK_1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l="30939"/>
          <a:stretch/>
        </p:blipFill>
        <p:spPr>
          <a:xfrm>
            <a:off x="4581997" y="0"/>
            <a:ext cx="7657630" cy="6197082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767655" y="2596744"/>
            <a:ext cx="4660133" cy="142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sz="399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" name="Google Shape;20;p3"/>
          <p:cNvCxnSpPr/>
          <p:nvPr/>
        </p:nvCxnSpPr>
        <p:spPr>
          <a:xfrm>
            <a:off x="764976" y="5191647"/>
            <a:ext cx="536246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754937" y="5337770"/>
            <a:ext cx="5362466" cy="312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400"/>
              <a:buFont typeface="Montserrat"/>
              <a:buNone/>
              <a:defRPr b="1">
                <a:solidFill>
                  <a:srgbClr val="01C60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2"/>
          </p:nvPr>
        </p:nvSpPr>
        <p:spPr>
          <a:xfrm>
            <a:off x="767520" y="5702942"/>
            <a:ext cx="5362466" cy="2153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1197">
                <a:solidFill>
                  <a:schemeClr val="dk1"/>
                </a:solidFill>
              </a:defRPr>
            </a:lvl1pPr>
            <a:lvl2pPr marL="1216061" lvl="1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1197">
                <a:solidFill>
                  <a:schemeClr val="dk1"/>
                </a:solidFill>
              </a:defRPr>
            </a:lvl2pPr>
            <a:lvl3pPr marL="1824091" lvl="2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1197">
                <a:solidFill>
                  <a:schemeClr val="dk1"/>
                </a:solidFill>
              </a:defRPr>
            </a:lvl3pPr>
            <a:lvl4pPr marL="2432121" lvl="3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1197">
                <a:solidFill>
                  <a:schemeClr val="dk1"/>
                </a:solidFill>
              </a:defRPr>
            </a:lvl4pPr>
            <a:lvl5pPr marL="3040151" lvl="4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1197">
                <a:solidFill>
                  <a:schemeClr val="dk1"/>
                </a:solidFill>
              </a:defRPr>
            </a:lvl5pPr>
            <a:lvl6pPr marL="3648182" lvl="5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1197">
                <a:solidFill>
                  <a:schemeClr val="dk1"/>
                </a:solidFill>
              </a:defRPr>
            </a:lvl6pPr>
            <a:lvl7pPr marL="4256212" lvl="6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1197">
                <a:solidFill>
                  <a:schemeClr val="dk1"/>
                </a:solidFill>
              </a:defRPr>
            </a:lvl7pPr>
            <a:lvl8pPr marL="4864242" lvl="7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1197">
                <a:solidFill>
                  <a:schemeClr val="dk1"/>
                </a:solidFill>
              </a:defRPr>
            </a:lvl8pPr>
            <a:lvl9pPr marL="5472273" lvl="8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119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pic>
        <p:nvPicPr>
          <p:cNvPr id="23" name="Google Shape;2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6" y="456034"/>
            <a:ext cx="2259960" cy="482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orient="horz" pos="287" userDrawn="1">
          <p15:clr>
            <a:srgbClr val="FA7B17"/>
          </p15:clr>
        </p15:guide>
        <p15:guide id="3" pos="7228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pos="3855" userDrawn="1">
          <p15:clr>
            <a:srgbClr val="FA7B17"/>
          </p15:clr>
        </p15:guide>
        <p15:guide id="6" orient="horz" pos="3504" userDrawn="1">
          <p15:clr>
            <a:srgbClr val="FA7B17"/>
          </p15:clr>
        </p15:guide>
        <p15:guide id="7" orient="horz" pos="3685" userDrawn="1">
          <p15:clr>
            <a:srgbClr val="FA7B17"/>
          </p15:clr>
        </p15:guide>
        <p15:guide id="8" pos="1907" userDrawn="1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 для инструкций в шаблоне">
  <p:cSld name="3_DEFAULT - Title">
    <p:bg>
      <p:bgPr>
        <a:solidFill>
          <a:srgbClr val="FFFFFF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7" userDrawn="1">
          <p15:clr>
            <a:srgbClr val="FA7B17"/>
          </p15:clr>
        </p15:guide>
        <p15:guide id="2" orient="horz" pos="4022" userDrawn="1">
          <p15:clr>
            <a:srgbClr val="FA7B17"/>
          </p15:clr>
        </p15:guide>
        <p15:guide id="3" pos="482" userDrawn="1">
          <p15:clr>
            <a:srgbClr val="FA7B17"/>
          </p15:clr>
        </p15:guide>
        <p15:guide id="4" pos="7228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417224" y="591856"/>
            <a:ext cx="11405178" cy="761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1"/>
          </p:nvPr>
        </p:nvSpPr>
        <p:spPr>
          <a:xfrm>
            <a:off x="417224" y="1532721"/>
            <a:ext cx="11405178" cy="4543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8030" lvl="0" indent="-42224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6061" lvl="1" indent="-42224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4091" lvl="2" indent="-42224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2121" lvl="3" indent="-42224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0151" lvl="4" indent="-42224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48182" lvl="5" indent="-42224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56212" lvl="6" indent="-42224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64242" lvl="7" indent="-42224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72273" lvl="8" indent="-42224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sldNum" idx="12"/>
          </p:nvPr>
        </p:nvSpPr>
        <p:spPr>
          <a:xfrm>
            <a:off x="11340738" y="6201791"/>
            <a:ext cx="734458" cy="523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 1">
  <p:cSld name="CUSTOM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sz="1197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3"/>
          </p:nvPr>
        </p:nvSpPr>
        <p:spPr>
          <a:xfrm>
            <a:off x="761128" y="2791507"/>
            <a:ext cx="5361261" cy="359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+инфографика или картинка 1">
  <p:cSld name="CUSTOM_7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sz="1197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3"/>
          </p:nvPr>
        </p:nvSpPr>
        <p:spPr>
          <a:xfrm>
            <a:off x="761128" y="2791508"/>
            <a:ext cx="5361261" cy="1221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+инфографика или картинка 2">
  <p:cSld name="CUSTOM_7_1">
    <p:bg>
      <p:bgPr>
        <a:solidFill>
          <a:srgbClr val="FFFFFF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sz="119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3"/>
          </p:nvPr>
        </p:nvSpPr>
        <p:spPr>
          <a:xfrm>
            <a:off x="761128" y="2791508"/>
            <a:ext cx="5361261" cy="1221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подзаголовок/текст 1">
  <p:cSld name="CUSTOM_5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sz="1197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ubTitle" idx="2"/>
          </p:nvPr>
        </p:nvSpPr>
        <p:spPr>
          <a:xfrm>
            <a:off x="761128" y="985744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3"/>
          </p:nvPr>
        </p:nvSpPr>
        <p:spPr>
          <a:xfrm>
            <a:off x="761128" y="1729120"/>
            <a:ext cx="5361261" cy="4655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подзаголовок/текст/задание 1">
  <p:cSld name="CUSTOM_5_2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sz="1197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2"/>
          </p:nvPr>
        </p:nvSpPr>
        <p:spPr>
          <a:xfrm>
            <a:off x="761128" y="985744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3"/>
          </p:nvPr>
        </p:nvSpPr>
        <p:spPr>
          <a:xfrm>
            <a:off x="761128" y="1729120"/>
            <a:ext cx="5361261" cy="4655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774279" y="5092733"/>
            <a:ext cx="536326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9"/>
          <p:cNvSpPr txBox="1">
            <a:spLocks noGrp="1"/>
          </p:cNvSpPr>
          <p:nvPr>
            <p:ph type="subTitle" idx="4"/>
          </p:nvPr>
        </p:nvSpPr>
        <p:spPr>
          <a:xfrm>
            <a:off x="754937" y="5284811"/>
            <a:ext cx="5363269" cy="30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200"/>
              <a:buFont typeface="Montserrat"/>
              <a:buNone/>
              <a:defRPr sz="1596" b="1">
                <a:solidFill>
                  <a:srgbClr val="01C60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5"/>
          </p:nvPr>
        </p:nvSpPr>
        <p:spPr>
          <a:xfrm>
            <a:off x="761128" y="5594419"/>
            <a:ext cx="5363269" cy="230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подзаголовок/текст/задание 2">
  <p:cSld name="CUSTOM_5_2_1">
    <p:bg>
      <p:bgPr>
        <a:solidFill>
          <a:srgbClr val="FFFFFF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sz="119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ubTitle" idx="2"/>
          </p:nvPr>
        </p:nvSpPr>
        <p:spPr>
          <a:xfrm>
            <a:off x="761128" y="985744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3"/>
          </p:nvPr>
        </p:nvSpPr>
        <p:spPr>
          <a:xfrm>
            <a:off x="761128" y="1729120"/>
            <a:ext cx="5361261" cy="4655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cxnSp>
        <p:nvCxnSpPr>
          <p:cNvPr id="55" name="Google Shape;55;p10"/>
          <p:cNvCxnSpPr/>
          <p:nvPr/>
        </p:nvCxnSpPr>
        <p:spPr>
          <a:xfrm>
            <a:off x="774279" y="5092733"/>
            <a:ext cx="536326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" name="Google Shape;56;p10"/>
          <p:cNvSpPr txBox="1">
            <a:spLocks noGrp="1"/>
          </p:cNvSpPr>
          <p:nvPr>
            <p:ph type="subTitle" idx="4"/>
          </p:nvPr>
        </p:nvSpPr>
        <p:spPr>
          <a:xfrm>
            <a:off x="754937" y="5284811"/>
            <a:ext cx="5363269" cy="30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200"/>
              <a:buFont typeface="Montserrat"/>
              <a:buNone/>
              <a:defRPr sz="1596" b="1">
                <a:solidFill>
                  <a:srgbClr val="01C60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5"/>
          </p:nvPr>
        </p:nvSpPr>
        <p:spPr>
          <a:xfrm>
            <a:off x="761128" y="5594419"/>
            <a:ext cx="5363269" cy="230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5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6.png"/><Relationship Id="rId5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50.png"/><Relationship Id="rId4" Type="http://schemas.openxmlformats.org/officeDocument/2006/relationships/image" Target="../media/image49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colab.research.google.com/drive/1ZvcWGTGUWbzqhZ1cbNwq4LgztayuScxc?usp=sharing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6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2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8.emf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2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5.png"/><Relationship Id="rId5" Type="http://schemas.openxmlformats.org/officeDocument/2006/relationships/image" Target="../media/image22.png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colab.research.google.com/drive/1ZvcWGTGUWbzqhZ1cbNwq4LgztayuScxc?usp=sharing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forms.yandex.ru/u/6369eff5c09c02910cc362de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1.xml"/><Relationship Id="rId4" Type="http://schemas.openxmlformats.org/officeDocument/2006/relationships/hyperlink" Target="https://lms.skillfactory.ru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327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6;p23"/>
          <p:cNvSpPr txBox="1"/>
          <p:nvPr/>
        </p:nvSpPr>
        <p:spPr>
          <a:xfrm>
            <a:off x="519475" y="2578288"/>
            <a:ext cx="6649421" cy="2460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60811" bIns="60811" anchor="t" anchorCtr="0">
            <a:noAutofit/>
          </a:bodyPr>
          <a:lstStyle/>
          <a:p>
            <a:pPr lvl="0"/>
            <a:r>
              <a:rPr lang="ru-RU" sz="3990" dirty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Математические основы </a:t>
            </a:r>
            <a:r>
              <a:rPr lang="en-US" sz="3990" dirty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ML</a:t>
            </a:r>
            <a:endParaRPr lang="ru-RU" sz="3990" dirty="0">
              <a:solidFill>
                <a:schemeClr val="bg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lvl="0"/>
            <a:r>
              <a:rPr lang="ru-RU" sz="3990" dirty="0" smtClean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1.4 </a:t>
            </a:r>
            <a:r>
              <a:rPr lang="ru-RU" sz="3990" dirty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Предварительная обработка</a:t>
            </a:r>
            <a:endParaRPr sz="3990" dirty="0">
              <a:solidFill>
                <a:schemeClr val="bg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" name="Google Shape;114;p23"/>
          <p:cNvSpPr txBox="1"/>
          <p:nvPr/>
        </p:nvSpPr>
        <p:spPr>
          <a:xfrm>
            <a:off x="800059" y="5191647"/>
            <a:ext cx="6761884" cy="1005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>
              <a:lnSpc>
                <a:spcPct val="141818"/>
              </a:lnSpc>
              <a:spcBef>
                <a:spcPts val="1330"/>
              </a:spcBef>
            </a:pPr>
            <a:r>
              <a:rPr lang="ru-RU" sz="2400" b="1" dirty="0">
                <a:solidFill>
                  <a:srgbClr val="01C601"/>
                </a:solidFill>
                <a:latin typeface="Montserrat"/>
                <a:ea typeface="Montserrat"/>
                <a:cs typeface="Montserrat"/>
                <a:sym typeface="Montserrat"/>
              </a:rPr>
              <a:t>Долганов Антон Юрьевич</a:t>
            </a:r>
            <a:endParaRPr sz="2400" b="1" dirty="0">
              <a:solidFill>
                <a:srgbClr val="01C60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1800" dirty="0" err="1">
                <a:solidFill>
                  <a:schemeClr val="bg1"/>
                </a:solidFill>
              </a:rPr>
              <a:t>УрФУ</a:t>
            </a:r>
            <a:r>
              <a:rPr lang="ru-RU" altLang="ru-RU" sz="1800" dirty="0">
                <a:solidFill>
                  <a:schemeClr val="bg1"/>
                </a:solidFill>
              </a:rPr>
              <a:t>, ИРИТ-РТФ, к.т.н.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800" dirty="0">
                <a:solidFill>
                  <a:schemeClr val="bg1"/>
                </a:solidFill>
              </a:rPr>
              <a:t>anton.dolganov@urfu.ru</a:t>
            </a:r>
            <a:endParaRPr lang="ru-RU" altLang="ru-RU" sz="1800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ru-RU" sz="1800" dirty="0">
                <a:solidFill>
                  <a:schemeClr val="bg1"/>
                </a:solidFill>
              </a:rPr>
              <a:t>@</a:t>
            </a:r>
            <a:r>
              <a:rPr lang="en-US" altLang="ru-RU" sz="1800" dirty="0" err="1">
                <a:solidFill>
                  <a:schemeClr val="bg1"/>
                </a:solidFill>
              </a:rPr>
              <a:t>not_olga</a:t>
            </a:r>
            <a:endParaRPr lang="ru-RU" altLang="ru-RU" sz="1800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ru-RU" sz="1800" u="sng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DF9B44B-7BAD-4BB5-B40B-80E005297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53" y="873070"/>
            <a:ext cx="11401741" cy="827739"/>
          </a:xfrm>
        </p:spPr>
        <p:txBody>
          <a:bodyPr>
            <a:normAutofit fontScale="90000"/>
          </a:bodyPr>
          <a:lstStyle/>
          <a:p>
            <a:pPr algn="ctr">
              <a:buNone/>
            </a:pPr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Добавочный пример про «а зачем Стандартизировать»?</a:t>
            </a:r>
            <a:endParaRPr lang="ru-RU" sz="32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A11DDC24-2291-44CB-9930-17FCF1217EC4}"/>
              </a:ext>
            </a:extLst>
          </p:cNvPr>
          <p:cNvGraphicFramePr>
            <a:graphicFrameLocks noGrp="1"/>
          </p:cNvGraphicFramePr>
          <p:nvPr/>
        </p:nvGraphicFramePr>
        <p:xfrm>
          <a:off x="3443003" y="2380862"/>
          <a:ext cx="504599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130">
                  <a:extLst>
                    <a:ext uri="{9D8B030D-6E8A-4147-A177-3AD203B41FA5}">
                      <a16:colId xmlns:a16="http://schemas.microsoft.com/office/drawing/2014/main" val="1903350113"/>
                    </a:ext>
                  </a:extLst>
                </a:gridCol>
                <a:gridCol w="1606868">
                  <a:extLst>
                    <a:ext uri="{9D8B030D-6E8A-4147-A177-3AD203B41FA5}">
                      <a16:colId xmlns:a16="http://schemas.microsoft.com/office/drawing/2014/main" val="684059164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3458451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Montserrat" panose="00000500000000000000" pitchFamily="2" charset="-52"/>
                        </a:rPr>
                        <a:t>Человек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Montserrat" panose="00000500000000000000" pitchFamily="2" charset="-52"/>
                        </a:rPr>
                        <a:t>Возраст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Montserrat" panose="00000500000000000000" pitchFamily="2" charset="-52"/>
                        </a:rPr>
                        <a:t>Зарплата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96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Montserrat" panose="00000500000000000000" pitchFamily="2" charset="-52"/>
                        </a:rPr>
                        <a:t>Аркадий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Montserrat" panose="00000500000000000000" pitchFamily="2" charset="-52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Montserrat" panose="00000500000000000000" pitchFamily="2" charset="-52"/>
                        </a:rPr>
                        <a:t>100 000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19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Montserrat" panose="00000500000000000000" pitchFamily="2" charset="-52"/>
                        </a:rPr>
                        <a:t>Борис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Montserrat" panose="00000500000000000000" pitchFamily="2" charset="-52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Montserrat" panose="00000500000000000000" pitchFamily="2" charset="-52"/>
                        </a:rPr>
                        <a:t>100 001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193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Montserrat" panose="00000500000000000000" pitchFamily="2" charset="-52"/>
                        </a:rPr>
                        <a:t>Василий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Montserrat" panose="00000500000000000000" pitchFamily="2" charset="-52"/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Montserrat" panose="00000500000000000000" pitchFamily="2" charset="-52"/>
                        </a:rPr>
                        <a:t>100 000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252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701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2899798B-ED0F-4D29-861F-305501706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Стандартизация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3A01CC42-94F2-43CF-A3A7-F3A175C90409}"/>
                  </a:ext>
                </a:extLst>
              </p:cNvPr>
              <p:cNvSpPr/>
              <p:nvPr/>
            </p:nvSpPr>
            <p:spPr>
              <a:xfrm>
                <a:off x="2927648" y="1700808"/>
                <a:ext cx="3019735" cy="10470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8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3A01CC42-94F2-43CF-A3A7-F3A175C904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648" y="1700808"/>
                <a:ext cx="3019735" cy="10470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54350475-4078-4167-B69B-E786750CBB54}"/>
                  </a:ext>
                </a:extLst>
              </p:cNvPr>
              <p:cNvSpPr/>
              <p:nvPr/>
            </p:nvSpPr>
            <p:spPr>
              <a:xfrm>
                <a:off x="335360" y="2636912"/>
                <a:ext cx="6933187" cy="4247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μ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 </a:t>
                </a:r>
                <a:r>
                  <a:rPr lang="ru-RU" sz="2000" dirty="0">
                    <a:solidFill>
                      <a:schemeClr val="bg1"/>
                    </a:solidFill>
                    <a:latin typeface="Montserrat" panose="00000500000000000000" pitchFamily="2" charset="-52"/>
                    <a:cs typeface="Times New Roman" panose="02020603050405020304" pitchFamily="18" charset="0"/>
                  </a:rPr>
                  <a:t>среднее значение </a:t>
                </a:r>
                <a:r>
                  <a:rPr lang="en-US" sz="2000" dirty="0">
                    <a:solidFill>
                      <a:schemeClr val="bg1"/>
                    </a:solidFill>
                    <a:latin typeface="Montserrat" panose="00000500000000000000" pitchFamily="2" charset="-52"/>
                    <a:cs typeface="Times New Roman" panose="02020603050405020304" pitchFamily="18" charset="0"/>
                  </a:rPr>
                  <a:t>j-</a:t>
                </a:r>
                <a:r>
                  <a:rPr lang="ru-RU" sz="2000" dirty="0">
                    <a:solidFill>
                      <a:schemeClr val="bg1"/>
                    </a:solidFill>
                    <a:latin typeface="Montserrat" panose="00000500000000000000" pitchFamily="2" charset="-52"/>
                    <a:cs typeface="Times New Roman" panose="02020603050405020304" pitchFamily="18" charset="0"/>
                  </a:rPr>
                  <a:t>го признака</a:t>
                </a:r>
                <a:endParaRPr lang="ru-RU" sz="2800" dirty="0">
                  <a:solidFill>
                    <a:schemeClr val="bg1"/>
                  </a:solidFill>
                  <a:latin typeface="Montserrat" panose="00000500000000000000" pitchFamily="2" charset="-5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54350475-4078-4167-B69B-E786750CBB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2636912"/>
                <a:ext cx="6933187" cy="424796"/>
              </a:xfrm>
              <a:prstGeom prst="rect">
                <a:avLst/>
              </a:prstGeom>
              <a:blipFill>
                <a:blip r:embed="rId5"/>
                <a:stretch>
                  <a:fillRect t="-7246" b="-217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58A90018-CC4F-4D39-9405-1F1B0D10D04F}"/>
                  </a:ext>
                </a:extLst>
              </p:cNvPr>
              <p:cNvSpPr/>
              <p:nvPr/>
            </p:nvSpPr>
            <p:spPr>
              <a:xfrm>
                <a:off x="1998263" y="3177837"/>
                <a:ext cx="5969945" cy="4247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 </a:t>
                </a:r>
                <a:r>
                  <a:rPr lang="ru-RU" sz="2000" dirty="0">
                    <a:solidFill>
                      <a:schemeClr val="bg1"/>
                    </a:solidFill>
                    <a:latin typeface="Montserrat" panose="00000500000000000000" pitchFamily="2" charset="-52"/>
                    <a:cs typeface="Times New Roman" panose="02020603050405020304" pitchFamily="18" charset="0"/>
                  </a:rPr>
                  <a:t>стандартное отклонение </a:t>
                </a:r>
                <a:r>
                  <a:rPr lang="en-US" sz="2000" dirty="0">
                    <a:solidFill>
                      <a:schemeClr val="bg1"/>
                    </a:solidFill>
                    <a:latin typeface="Montserrat" panose="00000500000000000000" pitchFamily="2" charset="-52"/>
                    <a:cs typeface="Times New Roman" panose="02020603050405020304" pitchFamily="18" charset="0"/>
                  </a:rPr>
                  <a:t>j-</a:t>
                </a:r>
                <a:r>
                  <a:rPr lang="ru-RU" sz="2000" dirty="0">
                    <a:solidFill>
                      <a:schemeClr val="bg1"/>
                    </a:solidFill>
                    <a:latin typeface="Montserrat" panose="00000500000000000000" pitchFamily="2" charset="-52"/>
                    <a:cs typeface="Times New Roman" panose="02020603050405020304" pitchFamily="18" charset="0"/>
                  </a:rPr>
                  <a:t>го признака</a:t>
                </a:r>
                <a:endParaRPr lang="ru-RU" sz="2800" dirty="0">
                  <a:solidFill>
                    <a:schemeClr val="bg1"/>
                  </a:solidFill>
                  <a:latin typeface="Montserrat" panose="00000500000000000000" pitchFamily="2" charset="-5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58A90018-CC4F-4D39-9405-1F1B0D10D0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263" y="3177837"/>
                <a:ext cx="5969945" cy="424796"/>
              </a:xfrm>
              <a:prstGeom prst="rect">
                <a:avLst/>
              </a:prstGeom>
              <a:blipFill>
                <a:blip r:embed="rId6"/>
                <a:stretch>
                  <a:fillRect t="-5714" b="-2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6D3EF890-5C92-4CAC-AF95-48DD9F070548}"/>
                  </a:ext>
                </a:extLst>
              </p:cNvPr>
              <p:cNvSpPr/>
              <p:nvPr/>
            </p:nvSpPr>
            <p:spPr>
              <a:xfrm>
                <a:off x="955048" y="2028007"/>
                <a:ext cx="181185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28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8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IBM Plex Mono" panose="020B0509050203000203" pitchFamily="49" charset="-52"/>
                </a:endParaRPr>
              </a:p>
            </p:txBody>
          </p:sp>
        </mc:Choice>
        <mc:Fallback xmlns="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6D3EF890-5C92-4CAC-AF95-48DD9F0705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048" y="2028007"/>
                <a:ext cx="181185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5C67F83-9B0F-4DC7-829D-0B76B14BC378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68208" y="1700808"/>
            <a:ext cx="3464630" cy="2376264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7CF4E7D-323C-48AD-8C77-D94327180F12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68208" y="4428767"/>
            <a:ext cx="3528392" cy="2429233"/>
          </a:xfrm>
          <a:prstGeom prst="rect">
            <a:avLst/>
          </a:prstGeom>
        </p:spPr>
      </p:pic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BFDD36E1-8EF9-4AF7-8459-1BF8D735DB79}"/>
              </a:ext>
            </a:extLst>
          </p:cNvPr>
          <p:cNvSpPr/>
          <p:nvPr/>
        </p:nvSpPr>
        <p:spPr>
          <a:xfrm>
            <a:off x="119336" y="3789040"/>
            <a:ext cx="8064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preprocessing </a:t>
            </a:r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as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prep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7932757F-24F8-4D5D-B8FF-F5958BB0EEF7}"/>
              </a:ext>
            </a:extLst>
          </p:cNvPr>
          <p:cNvSpPr/>
          <p:nvPr/>
        </p:nvSpPr>
        <p:spPr>
          <a:xfrm>
            <a:off x="191344" y="4437112"/>
            <a:ext cx="73741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Standard = 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prep.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StandardScaler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.fit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fr-F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350FB0F8-6D2F-40C4-9DFD-06F337E853D5}"/>
              </a:ext>
            </a:extLst>
          </p:cNvPr>
          <p:cNvSpPr/>
          <p:nvPr/>
        </p:nvSpPr>
        <p:spPr>
          <a:xfrm>
            <a:off x="191344" y="5085184"/>
            <a:ext cx="5852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Standard.mean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_,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Standard.scale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_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F914152B-27B5-4A33-8292-35BE92AE802D}"/>
              </a:ext>
            </a:extLst>
          </p:cNvPr>
          <p:cNvSpPr/>
          <p:nvPr/>
        </p:nvSpPr>
        <p:spPr>
          <a:xfrm>
            <a:off x="263352" y="5661248"/>
            <a:ext cx="68407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X_scaled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Standard.transform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(X)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D16502E3-C96B-48B6-A9FC-0AF67340B0D7}"/>
              </a:ext>
            </a:extLst>
          </p:cNvPr>
          <p:cNvSpPr/>
          <p:nvPr/>
        </p:nvSpPr>
        <p:spPr>
          <a:xfrm>
            <a:off x="263352" y="6165304"/>
            <a:ext cx="76328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X_new_scaled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Standard.transform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X_new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330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2" grpId="0"/>
      <p:bldP spid="13" grpId="0"/>
      <p:bldP spid="14" grpId="0"/>
      <p:bldP spid="15" grpId="0"/>
      <p:bldP spid="18" grpId="0"/>
      <p:bldP spid="19" grpId="0"/>
      <p:bldP spid="20" grpId="0"/>
      <p:bldP spid="21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9E2F6A4-721B-463F-B904-BC8E29B9D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Нормализация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D4022327-8EB7-4E32-9CB4-9EA35C22E1CB}"/>
                  </a:ext>
                </a:extLst>
              </p:cNvPr>
              <p:cNvSpPr/>
              <p:nvPr/>
            </p:nvSpPr>
            <p:spPr>
              <a:xfrm>
                <a:off x="3647728" y="1700808"/>
                <a:ext cx="3019735" cy="10618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8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</m:sSub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D4022327-8EB7-4E32-9CB4-9EA35C22E1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728" y="1700808"/>
                <a:ext cx="3019735" cy="10618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F2FDF59C-247C-475E-AF60-4E090E353994}"/>
                  </a:ext>
                </a:extLst>
              </p:cNvPr>
              <p:cNvSpPr/>
              <p:nvPr/>
            </p:nvSpPr>
            <p:spPr>
              <a:xfrm>
                <a:off x="955048" y="2028007"/>
                <a:ext cx="181185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28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8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IBM Plex Mono" panose="020B0509050203000203" pitchFamily="49" charset="-52"/>
                </a:endParaRPr>
              </a:p>
            </p:txBody>
          </p:sp>
        </mc:Choice>
        <mc:Fallback xmlns="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F2FDF59C-247C-475E-AF60-4E090E3539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048" y="2028007"/>
                <a:ext cx="181185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506FE74-CF2A-4569-8DA2-051F28223EE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56240" y="1844824"/>
            <a:ext cx="3464630" cy="237626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FD8CB62-7FE1-4A37-8E97-F9F517655C65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84232" y="4352925"/>
            <a:ext cx="3638550" cy="2505075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C2F200E-4086-4B71-9EC0-AB9C062F8A04}"/>
              </a:ext>
            </a:extLst>
          </p:cNvPr>
          <p:cNvSpPr/>
          <p:nvPr/>
        </p:nvSpPr>
        <p:spPr>
          <a:xfrm>
            <a:off x="335360" y="3861048"/>
            <a:ext cx="8064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preprocessing </a:t>
            </a:r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as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prep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6CE0B2F-8547-4EF8-9F38-8E909210D35F}"/>
              </a:ext>
            </a:extLst>
          </p:cNvPr>
          <p:cNvSpPr/>
          <p:nvPr/>
        </p:nvSpPr>
        <p:spPr>
          <a:xfrm>
            <a:off x="407368" y="4509120"/>
            <a:ext cx="66367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MinMax = 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prep.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MinMaxScaler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.fit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fr-F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B63A67D-E63A-43D3-A34B-C535A51DB694}"/>
              </a:ext>
            </a:extLst>
          </p:cNvPr>
          <p:cNvSpPr/>
          <p:nvPr/>
        </p:nvSpPr>
        <p:spPr>
          <a:xfrm>
            <a:off x="407368" y="5157192"/>
            <a:ext cx="68407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X_norm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MinMax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.transform(X)</a:t>
            </a:r>
          </a:p>
        </p:txBody>
      </p:sp>
    </p:spTree>
    <p:extLst>
      <p:ext uri="{BB962C8B-B14F-4D97-AF65-F5344CB8AC3E}">
        <p14:creationId xmlns:p14="http://schemas.microsoft.com/office/powerpoint/2010/main" val="163475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7" grpId="0"/>
      <p:bldP spid="8" grpId="0"/>
      <p:bldP spid="11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B0E1987-8185-4FD1-9C83-1AE8B2E2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Анализ Выбросов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BA20E79-23A3-49ED-A863-7D978FEAB2CD}"/>
              </a:ext>
            </a:extLst>
          </p:cNvPr>
          <p:cNvSpPr/>
          <p:nvPr/>
        </p:nvSpPr>
        <p:spPr>
          <a:xfrm>
            <a:off x="4460431" y="2420888"/>
            <a:ext cx="77545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preprocessing </a:t>
            </a:r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as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prep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20E72EC-E6D6-407C-9C38-913467DF0971}"/>
              </a:ext>
            </a:extLst>
          </p:cNvPr>
          <p:cNvSpPr/>
          <p:nvPr/>
        </p:nvSpPr>
        <p:spPr>
          <a:xfrm>
            <a:off x="4476057" y="2936612"/>
            <a:ext cx="77460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RobustSc = 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 prep.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RobustScaler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		quantile_range=(q1, q2))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.fit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fr-F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5265DC0-6CD7-4DB9-9175-7B7F53C8449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1384" y="2204864"/>
            <a:ext cx="3638550" cy="2495550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7437D5B-245D-4434-ACC7-4BA5DC72AA29}"/>
              </a:ext>
            </a:extLst>
          </p:cNvPr>
          <p:cNvSpPr/>
          <p:nvPr/>
        </p:nvSpPr>
        <p:spPr>
          <a:xfrm>
            <a:off x="983432" y="2708920"/>
            <a:ext cx="216024" cy="16561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7723460-7CFF-48A4-9C6B-D54752849101}"/>
              </a:ext>
            </a:extLst>
          </p:cNvPr>
          <p:cNvSpPr/>
          <p:nvPr/>
        </p:nvSpPr>
        <p:spPr>
          <a:xfrm>
            <a:off x="3935760" y="3356992"/>
            <a:ext cx="216024" cy="10081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99856" y="3717032"/>
            <a:ext cx="5680674" cy="300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96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7" grpId="0"/>
      <p:bldP spid="8" grpId="0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77A64AB-7270-487B-B0FB-7CA8403E8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Степенное Преобразование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873B0211-CE2E-4E0A-B37B-8C1352261F23}"/>
                  </a:ext>
                </a:extLst>
              </p:cNvPr>
              <p:cNvSpPr/>
              <p:nvPr/>
            </p:nvSpPr>
            <p:spPr>
              <a:xfrm>
                <a:off x="-384720" y="4221088"/>
                <a:ext cx="29730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b="0" i="0" dirty="0" smtClean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32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func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Linux Libertine"/>
                </a:endParaRPr>
              </a:p>
            </p:txBody>
          </p:sp>
        </mc:Choice>
        <mc:Fallback xmlns="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873B0211-CE2E-4E0A-B37B-8C1352261F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4720" y="4221088"/>
                <a:ext cx="297305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63D0163F-FD9E-40CB-AF26-7F6CF77CEF18}"/>
                  </a:ext>
                </a:extLst>
              </p:cNvPr>
              <p:cNvSpPr/>
              <p:nvPr/>
            </p:nvSpPr>
            <p:spPr>
              <a:xfrm>
                <a:off x="-436388" y="4941168"/>
                <a:ext cx="2973058" cy="6396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b="0" i="0" dirty="0" smtClean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32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rad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Linux Libertine"/>
                </a:endParaRPr>
              </a:p>
            </p:txBody>
          </p:sp>
        </mc:Choice>
        <mc:Fallback xmlns="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63D0163F-FD9E-40CB-AF26-7F6CF77CEF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36388" y="4941168"/>
                <a:ext cx="2973058" cy="6396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FC031EBA-61A7-4680-BCD2-62A435C6B1ED}"/>
                  </a:ext>
                </a:extLst>
              </p:cNvPr>
              <p:cNvSpPr/>
              <p:nvPr/>
            </p:nvSpPr>
            <p:spPr>
              <a:xfrm>
                <a:off x="-223050" y="5733256"/>
                <a:ext cx="2973058" cy="6079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b="0" i="0" dirty="0" smtClean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3200" b="0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l-GR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λ</m:t>
                          </m:r>
                        </m:sup>
                      </m:sSup>
                      <m:r>
                        <a:rPr lang="en-US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2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Linux Libertine"/>
                </a:endParaRPr>
              </a:p>
            </p:txBody>
          </p:sp>
        </mc:Choice>
        <mc:Fallback xmlns="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FC031EBA-61A7-4680-BCD2-62A435C6B1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3050" y="5733256"/>
                <a:ext cx="2973058" cy="6079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2">
            <a:extLst>
              <a:ext uri="{FF2B5EF4-FFF2-40B4-BE49-F238E27FC236}">
                <a16:creationId xmlns:a16="http://schemas.microsoft.com/office/drawing/2014/main" id="{CD407E60-392B-48D7-B415-A9B14FA5C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33557" y="2234659"/>
            <a:ext cx="2075386" cy="143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D0203257-6F16-47EA-959D-5C7A23E14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3929809"/>
            <a:ext cx="3126812" cy="2144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6138B228-CEE8-4D4A-8C6D-93B22E3DB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1" y="1916832"/>
            <a:ext cx="3096345" cy="207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AFD34833-1E92-4A7A-B49E-4B06EC99A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888" y="3929604"/>
            <a:ext cx="3097708" cy="2148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200560AE-AAA3-4562-8B46-29D4191CAC31}"/>
              </a:ext>
            </a:extLst>
          </p:cNvPr>
          <p:cNvSpPr/>
          <p:nvPr/>
        </p:nvSpPr>
        <p:spPr>
          <a:xfrm>
            <a:off x="5375920" y="2996952"/>
            <a:ext cx="64940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PowerTr = 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 prep.</a:t>
            </a:r>
            <a:r>
              <a:rPr lang="fr-F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PowerTransformer</a:t>
            </a:r>
            <a:r>
              <a:rPr lang="fr-F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DCDCDC"/>
                </a:solidFill>
                <a:latin typeface="Courier New" panose="02070309020205020404" pitchFamily="49" charset="0"/>
              </a:rPr>
              <a:t>.f</a:t>
            </a:r>
            <a:r>
              <a:rPr lang="fr-F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it</a:t>
            </a:r>
            <a:r>
              <a:rPr lang="fr-F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fr-F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fr-F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fr-FR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2C5E70E-F3F0-4210-ACE2-C87E9C9545ED}"/>
              </a:ext>
            </a:extLst>
          </p:cNvPr>
          <p:cNvSpPr/>
          <p:nvPr/>
        </p:nvSpPr>
        <p:spPr>
          <a:xfrm>
            <a:off x="5303912" y="2492896"/>
            <a:ext cx="66247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0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preprocessing </a:t>
            </a:r>
            <a:r>
              <a:rPr lang="en-US" sz="2000" dirty="0">
                <a:solidFill>
                  <a:srgbClr val="C586C0"/>
                </a:solidFill>
                <a:latin typeface="Courier New" panose="02070309020205020404" pitchFamily="49" charset="0"/>
              </a:rPr>
              <a:t>as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prep</a:t>
            </a:r>
          </a:p>
        </p:txBody>
      </p:sp>
    </p:spTree>
    <p:extLst>
      <p:ext uri="{BB962C8B-B14F-4D97-AF65-F5344CB8AC3E}">
        <p14:creationId xmlns:p14="http://schemas.microsoft.com/office/powerpoint/2010/main" val="156450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7" grpId="0"/>
      <p:bldP spid="8" grpId="0"/>
      <p:bldP spid="9" grpId="0"/>
      <p:bldP spid="1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/>
        </p:nvSpPr>
        <p:spPr>
          <a:xfrm>
            <a:off x="1400205" y="1918861"/>
            <a:ext cx="9433699" cy="471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В предыдущей серии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Предварительная обработка числовых данных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Предварительная обработка категориальных данных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Базовое конструирование признаков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Рефлексия</a:t>
            </a:r>
          </a:p>
        </p:txBody>
      </p:sp>
      <p:sp>
        <p:nvSpPr>
          <p:cNvPr id="164" name="Google Shape;164;p27"/>
          <p:cNvSpPr txBox="1"/>
          <p:nvPr/>
        </p:nvSpPr>
        <p:spPr>
          <a:xfrm>
            <a:off x="799394" y="800509"/>
            <a:ext cx="5320418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План</a:t>
            </a:r>
            <a:r>
              <a:rPr lang="en-US" sz="2394" dirty="0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вебинара</a:t>
            </a:r>
            <a:endParaRPr sz="2394" dirty="0">
              <a:solidFill>
                <a:srgbClr val="01C60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65" name="Google Shape;165;p27"/>
          <p:cNvSpPr/>
          <p:nvPr/>
        </p:nvSpPr>
        <p:spPr>
          <a:xfrm>
            <a:off x="751918" y="2160578"/>
            <a:ext cx="390417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00" y="72"/>
                </a:moveTo>
                <a:cubicBezTo>
                  <a:pt x="140" y="72"/>
                  <a:pt x="140" y="72"/>
                  <a:pt x="140" y="72"/>
                </a:cubicBezTo>
                <a:cubicBezTo>
                  <a:pt x="142" y="72"/>
                  <a:pt x="144" y="70"/>
                  <a:pt x="144" y="68"/>
                </a:cubicBezTo>
                <a:cubicBezTo>
                  <a:pt x="144" y="66"/>
                  <a:pt x="142" y="64"/>
                  <a:pt x="140" y="64"/>
                </a:cubicBezTo>
                <a:cubicBezTo>
                  <a:pt x="100" y="64"/>
                  <a:pt x="100" y="64"/>
                  <a:pt x="100" y="64"/>
                </a:cubicBezTo>
                <a:cubicBezTo>
                  <a:pt x="98" y="64"/>
                  <a:pt x="96" y="66"/>
                  <a:pt x="96" y="68"/>
                </a:cubicBezTo>
                <a:cubicBezTo>
                  <a:pt x="96" y="70"/>
                  <a:pt x="98" y="72"/>
                  <a:pt x="100" y="72"/>
                </a:cubicBezTo>
                <a:moveTo>
                  <a:pt x="100" y="56"/>
                </a:moveTo>
                <a:cubicBezTo>
                  <a:pt x="124" y="56"/>
                  <a:pt x="124" y="56"/>
                  <a:pt x="124" y="56"/>
                </a:cubicBezTo>
                <a:cubicBezTo>
                  <a:pt x="126" y="56"/>
                  <a:pt x="128" y="54"/>
                  <a:pt x="128" y="52"/>
                </a:cubicBezTo>
                <a:cubicBezTo>
                  <a:pt x="128" y="50"/>
                  <a:pt x="126" y="48"/>
                  <a:pt x="124" y="48"/>
                </a:cubicBezTo>
                <a:cubicBezTo>
                  <a:pt x="100" y="48"/>
                  <a:pt x="100" y="48"/>
                  <a:pt x="100" y="48"/>
                </a:cubicBezTo>
                <a:cubicBezTo>
                  <a:pt x="98" y="48"/>
                  <a:pt x="96" y="50"/>
                  <a:pt x="96" y="52"/>
                </a:cubicBezTo>
                <a:cubicBezTo>
                  <a:pt x="96" y="54"/>
                  <a:pt x="98" y="56"/>
                  <a:pt x="100" y="56"/>
                </a:cubicBezTo>
                <a:moveTo>
                  <a:pt x="100" y="88"/>
                </a:moveTo>
                <a:cubicBezTo>
                  <a:pt x="116" y="88"/>
                  <a:pt x="116" y="88"/>
                  <a:pt x="116" y="88"/>
                </a:cubicBezTo>
                <a:cubicBezTo>
                  <a:pt x="118" y="88"/>
                  <a:pt x="120" y="86"/>
                  <a:pt x="120" y="84"/>
                </a:cubicBezTo>
                <a:cubicBezTo>
                  <a:pt x="120" y="82"/>
                  <a:pt x="118" y="80"/>
                  <a:pt x="116" y="80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98" y="80"/>
                  <a:pt x="96" y="82"/>
                  <a:pt x="96" y="84"/>
                </a:cubicBezTo>
                <a:cubicBezTo>
                  <a:pt x="96" y="86"/>
                  <a:pt x="98" y="88"/>
                  <a:pt x="100" y="88"/>
                </a:cubicBezTo>
                <a:moveTo>
                  <a:pt x="40" y="104"/>
                </a:moveTo>
                <a:cubicBezTo>
                  <a:pt x="72" y="104"/>
                  <a:pt x="72" y="104"/>
                  <a:pt x="72" y="104"/>
                </a:cubicBezTo>
                <a:cubicBezTo>
                  <a:pt x="76" y="104"/>
                  <a:pt x="80" y="100"/>
                  <a:pt x="80" y="96"/>
                </a:cubicBezTo>
                <a:cubicBezTo>
                  <a:pt x="80" y="56"/>
                  <a:pt x="80" y="56"/>
                  <a:pt x="80" y="56"/>
                </a:cubicBezTo>
                <a:cubicBezTo>
                  <a:pt x="80" y="52"/>
                  <a:pt x="76" y="48"/>
                  <a:pt x="72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96"/>
                  <a:pt x="32" y="96"/>
                  <a:pt x="32" y="96"/>
                </a:cubicBezTo>
                <a:cubicBezTo>
                  <a:pt x="32" y="100"/>
                  <a:pt x="36" y="104"/>
                  <a:pt x="40" y="104"/>
                </a:cubicBezTo>
                <a:moveTo>
                  <a:pt x="40" y="56"/>
                </a:moveTo>
                <a:cubicBezTo>
                  <a:pt x="72" y="56"/>
                  <a:pt x="72" y="56"/>
                  <a:pt x="72" y="56"/>
                </a:cubicBezTo>
                <a:cubicBezTo>
                  <a:pt x="72" y="96"/>
                  <a:pt x="72" y="96"/>
                  <a:pt x="72" y="96"/>
                </a:cubicBezTo>
                <a:cubicBezTo>
                  <a:pt x="40" y="96"/>
                  <a:pt x="40" y="96"/>
                  <a:pt x="40" y="96"/>
                </a:cubicBezTo>
                <a:lnTo>
                  <a:pt x="40" y="56"/>
                </a:lnTo>
                <a:close/>
                <a:moveTo>
                  <a:pt x="100" y="104"/>
                </a:moveTo>
                <a:cubicBezTo>
                  <a:pt x="140" y="104"/>
                  <a:pt x="140" y="104"/>
                  <a:pt x="140" y="104"/>
                </a:cubicBezTo>
                <a:cubicBezTo>
                  <a:pt x="142" y="104"/>
                  <a:pt x="144" y="102"/>
                  <a:pt x="144" y="100"/>
                </a:cubicBezTo>
                <a:cubicBezTo>
                  <a:pt x="144" y="98"/>
                  <a:pt x="142" y="96"/>
                  <a:pt x="140" y="96"/>
                </a:cubicBezTo>
                <a:cubicBezTo>
                  <a:pt x="100" y="96"/>
                  <a:pt x="100" y="96"/>
                  <a:pt x="100" y="96"/>
                </a:cubicBezTo>
                <a:cubicBezTo>
                  <a:pt x="98" y="96"/>
                  <a:pt x="96" y="98"/>
                  <a:pt x="96" y="100"/>
                </a:cubicBezTo>
                <a:cubicBezTo>
                  <a:pt x="96" y="102"/>
                  <a:pt x="98" y="104"/>
                  <a:pt x="100" y="104"/>
                </a:cubicBezTo>
                <a:moveTo>
                  <a:pt x="168" y="8"/>
                </a:moveTo>
                <a:cubicBezTo>
                  <a:pt x="96" y="8"/>
                  <a:pt x="96" y="8"/>
                  <a:pt x="96" y="8"/>
                </a:cubicBezTo>
                <a:cubicBezTo>
                  <a:pt x="96" y="4"/>
                  <a:pt x="92" y="0"/>
                  <a:pt x="88" y="0"/>
                </a:cubicBezTo>
                <a:cubicBezTo>
                  <a:pt x="84" y="0"/>
                  <a:pt x="80" y="4"/>
                  <a:pt x="80" y="8"/>
                </a:cubicBezTo>
                <a:cubicBezTo>
                  <a:pt x="8" y="8"/>
                  <a:pt x="8" y="8"/>
                  <a:pt x="8" y="8"/>
                </a:cubicBezTo>
                <a:cubicBezTo>
                  <a:pt x="4" y="8"/>
                  <a:pt x="0" y="12"/>
                  <a:pt x="0" y="16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8"/>
                  <a:pt x="4" y="32"/>
                  <a:pt x="8" y="32"/>
                </a:cubicBezTo>
                <a:cubicBezTo>
                  <a:pt x="8" y="128"/>
                  <a:pt x="8" y="128"/>
                  <a:pt x="8" y="128"/>
                </a:cubicBezTo>
                <a:cubicBezTo>
                  <a:pt x="8" y="132"/>
                  <a:pt x="12" y="136"/>
                  <a:pt x="16" y="136"/>
                </a:cubicBezTo>
                <a:cubicBezTo>
                  <a:pt x="84" y="136"/>
                  <a:pt x="84" y="136"/>
                  <a:pt x="84" y="136"/>
                </a:cubicBezTo>
                <a:cubicBezTo>
                  <a:pt x="84" y="146"/>
                  <a:pt x="84" y="146"/>
                  <a:pt x="84" y="146"/>
                </a:cubicBezTo>
                <a:cubicBezTo>
                  <a:pt x="61" y="169"/>
                  <a:pt x="61" y="169"/>
                  <a:pt x="61" y="169"/>
                </a:cubicBezTo>
                <a:cubicBezTo>
                  <a:pt x="60" y="170"/>
                  <a:pt x="60" y="171"/>
                  <a:pt x="60" y="172"/>
                </a:cubicBezTo>
                <a:cubicBezTo>
                  <a:pt x="60" y="174"/>
                  <a:pt x="62" y="176"/>
                  <a:pt x="64" y="176"/>
                </a:cubicBezTo>
                <a:cubicBezTo>
                  <a:pt x="65" y="176"/>
                  <a:pt x="66" y="176"/>
                  <a:pt x="67" y="175"/>
                </a:cubicBezTo>
                <a:cubicBezTo>
                  <a:pt x="88" y="154"/>
                  <a:pt x="88" y="154"/>
                  <a:pt x="88" y="154"/>
                </a:cubicBezTo>
                <a:cubicBezTo>
                  <a:pt x="109" y="175"/>
                  <a:pt x="109" y="175"/>
                  <a:pt x="109" y="175"/>
                </a:cubicBezTo>
                <a:cubicBezTo>
                  <a:pt x="110" y="176"/>
                  <a:pt x="111" y="176"/>
                  <a:pt x="112" y="176"/>
                </a:cubicBezTo>
                <a:cubicBezTo>
                  <a:pt x="114" y="176"/>
                  <a:pt x="116" y="174"/>
                  <a:pt x="116" y="172"/>
                </a:cubicBezTo>
                <a:cubicBezTo>
                  <a:pt x="116" y="171"/>
                  <a:pt x="116" y="170"/>
                  <a:pt x="115" y="169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92" y="136"/>
                  <a:pt x="92" y="136"/>
                  <a:pt x="92" y="136"/>
                </a:cubicBezTo>
                <a:cubicBezTo>
                  <a:pt x="160" y="136"/>
                  <a:pt x="160" y="136"/>
                  <a:pt x="160" y="136"/>
                </a:cubicBezTo>
                <a:cubicBezTo>
                  <a:pt x="164" y="136"/>
                  <a:pt x="168" y="132"/>
                  <a:pt x="168" y="128"/>
                </a:cubicBezTo>
                <a:cubicBezTo>
                  <a:pt x="168" y="32"/>
                  <a:pt x="168" y="32"/>
                  <a:pt x="168" y="32"/>
                </a:cubicBezTo>
                <a:cubicBezTo>
                  <a:pt x="172" y="32"/>
                  <a:pt x="176" y="28"/>
                  <a:pt x="176" y="24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12"/>
                  <a:pt x="172" y="8"/>
                  <a:pt x="168" y="8"/>
                </a:cubicBezTo>
                <a:moveTo>
                  <a:pt x="160" y="128"/>
                </a:moveTo>
                <a:cubicBezTo>
                  <a:pt x="16" y="128"/>
                  <a:pt x="16" y="128"/>
                  <a:pt x="16" y="128"/>
                </a:cubicBezTo>
                <a:cubicBezTo>
                  <a:pt x="16" y="32"/>
                  <a:pt x="16" y="32"/>
                  <a:pt x="16" y="32"/>
                </a:cubicBezTo>
                <a:cubicBezTo>
                  <a:pt x="160" y="32"/>
                  <a:pt x="160" y="32"/>
                  <a:pt x="160" y="32"/>
                </a:cubicBezTo>
                <a:lnTo>
                  <a:pt x="160" y="128"/>
                </a:lnTo>
                <a:close/>
                <a:moveTo>
                  <a:pt x="168" y="24"/>
                </a:moveTo>
                <a:cubicBezTo>
                  <a:pt x="8" y="24"/>
                  <a:pt x="8" y="24"/>
                  <a:pt x="8" y="24"/>
                </a:cubicBezTo>
                <a:cubicBezTo>
                  <a:pt x="8" y="16"/>
                  <a:pt x="8" y="16"/>
                  <a:pt x="8" y="16"/>
                </a:cubicBezTo>
                <a:cubicBezTo>
                  <a:pt x="168" y="16"/>
                  <a:pt x="168" y="16"/>
                  <a:pt x="168" y="16"/>
                </a:cubicBezTo>
                <a:lnTo>
                  <a:pt x="168" y="24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6" name="Google Shape;166;p27"/>
          <p:cNvSpPr/>
          <p:nvPr/>
        </p:nvSpPr>
        <p:spPr>
          <a:xfrm>
            <a:off x="712806" y="2831499"/>
            <a:ext cx="391429" cy="391430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80" y="100"/>
                </a:moveTo>
                <a:cubicBezTo>
                  <a:pt x="80" y="99"/>
                  <a:pt x="79" y="98"/>
                  <a:pt x="78" y="97"/>
                </a:cubicBezTo>
                <a:cubicBezTo>
                  <a:pt x="78" y="97"/>
                  <a:pt x="78" y="97"/>
                  <a:pt x="78" y="97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2"/>
                  <a:pt x="45" y="72"/>
                  <a:pt x="44" y="72"/>
                </a:cubicBezTo>
                <a:cubicBezTo>
                  <a:pt x="42" y="72"/>
                  <a:pt x="40" y="74"/>
                  <a:pt x="40" y="76"/>
                </a:cubicBezTo>
                <a:cubicBezTo>
                  <a:pt x="40" y="77"/>
                  <a:pt x="41" y="78"/>
                  <a:pt x="42" y="79"/>
                </a:cubicBezTo>
                <a:cubicBezTo>
                  <a:pt x="42" y="79"/>
                  <a:pt x="42" y="79"/>
                  <a:pt x="42" y="79"/>
                </a:cubicBezTo>
                <a:cubicBezTo>
                  <a:pt x="69" y="100"/>
                  <a:pt x="69" y="100"/>
                  <a:pt x="69" y="100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1" y="122"/>
                  <a:pt x="40" y="123"/>
                  <a:pt x="40" y="124"/>
                </a:cubicBezTo>
                <a:cubicBezTo>
                  <a:pt x="40" y="126"/>
                  <a:pt x="42" y="128"/>
                  <a:pt x="44" y="128"/>
                </a:cubicBezTo>
                <a:cubicBezTo>
                  <a:pt x="45" y="128"/>
                  <a:pt x="46" y="128"/>
                  <a:pt x="46" y="127"/>
                </a:cubicBezTo>
                <a:cubicBezTo>
                  <a:pt x="46" y="127"/>
                  <a:pt x="46" y="127"/>
                  <a:pt x="46" y="127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9" y="102"/>
                  <a:pt x="80" y="101"/>
                  <a:pt x="80" y="100"/>
                </a:cubicBezTo>
                <a:moveTo>
                  <a:pt x="108" y="128"/>
                </a:moveTo>
                <a:cubicBezTo>
                  <a:pt x="84" y="128"/>
                  <a:pt x="84" y="128"/>
                  <a:pt x="84" y="128"/>
                </a:cubicBezTo>
                <a:cubicBezTo>
                  <a:pt x="82" y="128"/>
                  <a:pt x="80" y="130"/>
                  <a:pt x="80" y="132"/>
                </a:cubicBezTo>
                <a:cubicBezTo>
                  <a:pt x="80" y="134"/>
                  <a:pt x="82" y="136"/>
                  <a:pt x="84" y="136"/>
                </a:cubicBezTo>
                <a:cubicBezTo>
                  <a:pt x="108" y="136"/>
                  <a:pt x="108" y="136"/>
                  <a:pt x="108" y="136"/>
                </a:cubicBezTo>
                <a:cubicBezTo>
                  <a:pt x="110" y="136"/>
                  <a:pt x="112" y="134"/>
                  <a:pt x="112" y="132"/>
                </a:cubicBezTo>
                <a:cubicBezTo>
                  <a:pt x="112" y="130"/>
                  <a:pt x="110" y="128"/>
                  <a:pt x="108" y="128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660712" y="4370417"/>
            <a:ext cx="399091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76" y="88"/>
                </a:moveTo>
                <a:cubicBezTo>
                  <a:pt x="176" y="83"/>
                  <a:pt x="173" y="79"/>
                  <a:pt x="170" y="77"/>
                </a:cubicBezTo>
                <a:cubicBezTo>
                  <a:pt x="170" y="77"/>
                  <a:pt x="170" y="77"/>
                  <a:pt x="170" y="77"/>
                </a:cubicBezTo>
                <a:cubicBezTo>
                  <a:pt x="156" y="70"/>
                  <a:pt x="156" y="70"/>
                  <a:pt x="156" y="70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3" y="61"/>
                  <a:pt x="176" y="57"/>
                  <a:pt x="176" y="52"/>
                </a:cubicBezTo>
                <a:cubicBezTo>
                  <a:pt x="176" y="47"/>
                  <a:pt x="173" y="43"/>
                  <a:pt x="170" y="41"/>
                </a:cubicBezTo>
                <a:cubicBezTo>
                  <a:pt x="170" y="41"/>
                  <a:pt x="170" y="41"/>
                  <a:pt x="170" y="41"/>
                </a:cubicBezTo>
                <a:cubicBezTo>
                  <a:pt x="94" y="1"/>
                  <a:pt x="94" y="1"/>
                  <a:pt x="94" y="1"/>
                </a:cubicBezTo>
                <a:cubicBezTo>
                  <a:pt x="94" y="1"/>
                  <a:pt x="94" y="1"/>
                  <a:pt x="94" y="1"/>
                </a:cubicBezTo>
                <a:cubicBezTo>
                  <a:pt x="92" y="1"/>
                  <a:pt x="90" y="0"/>
                  <a:pt x="88" y="0"/>
                </a:cubicBezTo>
                <a:cubicBezTo>
                  <a:pt x="86" y="0"/>
                  <a:pt x="84" y="1"/>
                  <a:pt x="82" y="1"/>
                </a:cubicBezTo>
                <a:cubicBezTo>
                  <a:pt x="82" y="1"/>
                  <a:pt x="82" y="1"/>
                  <a:pt x="82" y="1"/>
                </a:cubicBezTo>
                <a:cubicBezTo>
                  <a:pt x="6" y="41"/>
                  <a:pt x="6" y="41"/>
                  <a:pt x="6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3" y="43"/>
                  <a:pt x="0" y="47"/>
                  <a:pt x="0" y="52"/>
                </a:cubicBezTo>
                <a:cubicBezTo>
                  <a:pt x="0" y="57"/>
                  <a:pt x="3" y="61"/>
                  <a:pt x="6" y="63"/>
                </a:cubicBezTo>
                <a:cubicBezTo>
                  <a:pt x="6" y="63"/>
                  <a:pt x="6" y="63"/>
                  <a:pt x="6" y="63"/>
                </a:cubicBezTo>
                <a:cubicBezTo>
                  <a:pt x="20" y="70"/>
                  <a:pt x="20" y="70"/>
                  <a:pt x="20" y="70"/>
                </a:cubicBezTo>
                <a:cubicBezTo>
                  <a:pt x="6" y="77"/>
                  <a:pt x="6" y="77"/>
                  <a:pt x="6" y="77"/>
                </a:cubicBezTo>
                <a:cubicBezTo>
                  <a:pt x="6" y="77"/>
                  <a:pt x="6" y="77"/>
                  <a:pt x="6" y="77"/>
                </a:cubicBezTo>
                <a:cubicBezTo>
                  <a:pt x="3" y="79"/>
                  <a:pt x="0" y="83"/>
                  <a:pt x="0" y="88"/>
                </a:cubicBezTo>
                <a:cubicBezTo>
                  <a:pt x="0" y="93"/>
                  <a:pt x="3" y="97"/>
                  <a:pt x="6" y="99"/>
                </a:cubicBezTo>
                <a:cubicBezTo>
                  <a:pt x="6" y="99"/>
                  <a:pt x="6" y="99"/>
                  <a:pt x="6" y="99"/>
                </a:cubicBezTo>
                <a:cubicBezTo>
                  <a:pt x="20" y="106"/>
                  <a:pt x="20" y="106"/>
                  <a:pt x="20" y="106"/>
                </a:cubicBezTo>
                <a:cubicBezTo>
                  <a:pt x="6" y="113"/>
                  <a:pt x="6" y="113"/>
                  <a:pt x="6" y="113"/>
                </a:cubicBezTo>
                <a:cubicBezTo>
                  <a:pt x="6" y="113"/>
                  <a:pt x="6" y="113"/>
                  <a:pt x="6" y="113"/>
                </a:cubicBezTo>
                <a:cubicBezTo>
                  <a:pt x="3" y="115"/>
                  <a:pt x="0" y="119"/>
                  <a:pt x="0" y="124"/>
                </a:cubicBezTo>
                <a:cubicBezTo>
                  <a:pt x="0" y="129"/>
                  <a:pt x="3" y="133"/>
                  <a:pt x="6" y="135"/>
                </a:cubicBezTo>
                <a:cubicBezTo>
                  <a:pt x="6" y="135"/>
                  <a:pt x="6" y="135"/>
                  <a:pt x="6" y="13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4" y="175"/>
                  <a:pt x="86" y="176"/>
                  <a:pt x="88" y="176"/>
                </a:cubicBezTo>
                <a:cubicBezTo>
                  <a:pt x="90" y="176"/>
                  <a:pt x="92" y="175"/>
                  <a:pt x="94" y="175"/>
                </a:cubicBezTo>
                <a:cubicBezTo>
                  <a:pt x="94" y="175"/>
                  <a:pt x="94" y="175"/>
                  <a:pt x="94" y="17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3" y="133"/>
                  <a:pt x="176" y="129"/>
                  <a:pt x="176" y="124"/>
                </a:cubicBezTo>
                <a:cubicBezTo>
                  <a:pt x="176" y="119"/>
                  <a:pt x="173" y="115"/>
                  <a:pt x="170" y="113"/>
                </a:cubicBezTo>
                <a:cubicBezTo>
                  <a:pt x="170" y="113"/>
                  <a:pt x="170" y="113"/>
                  <a:pt x="170" y="113"/>
                </a:cubicBezTo>
                <a:cubicBezTo>
                  <a:pt x="156" y="106"/>
                  <a:pt x="156" y="106"/>
                  <a:pt x="156" y="106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3" y="97"/>
                  <a:pt x="176" y="93"/>
                  <a:pt x="176" y="88"/>
                </a:cubicBezTo>
                <a:moveTo>
                  <a:pt x="10" y="56"/>
                </a:moveTo>
                <a:cubicBezTo>
                  <a:pt x="10" y="55"/>
                  <a:pt x="10" y="55"/>
                  <a:pt x="10" y="55"/>
                </a:cubicBezTo>
                <a:cubicBezTo>
                  <a:pt x="9" y="55"/>
                  <a:pt x="8" y="54"/>
                  <a:pt x="8" y="52"/>
                </a:cubicBezTo>
                <a:cubicBezTo>
                  <a:pt x="8" y="50"/>
                  <a:pt x="9" y="49"/>
                  <a:pt x="10" y="49"/>
                </a:cubicBezTo>
                <a:cubicBezTo>
                  <a:pt x="10" y="48"/>
                  <a:pt x="10" y="48"/>
                  <a:pt x="10" y="48"/>
                </a:cubicBezTo>
                <a:cubicBezTo>
                  <a:pt x="86" y="8"/>
                  <a:pt x="86" y="8"/>
                  <a:pt x="86" y="8"/>
                </a:cubicBezTo>
                <a:cubicBezTo>
                  <a:pt x="86" y="9"/>
                  <a:pt x="86" y="9"/>
                  <a:pt x="86" y="9"/>
                </a:cubicBezTo>
                <a:cubicBezTo>
                  <a:pt x="87" y="8"/>
                  <a:pt x="87" y="8"/>
                  <a:pt x="88" y="8"/>
                </a:cubicBezTo>
                <a:cubicBezTo>
                  <a:pt x="89" y="8"/>
                  <a:pt x="89" y="8"/>
                  <a:pt x="90" y="9"/>
                </a:cubicBezTo>
                <a:cubicBezTo>
                  <a:pt x="90" y="8"/>
                  <a:pt x="90" y="8"/>
                  <a:pt x="90" y="8"/>
                </a:cubicBezTo>
                <a:cubicBezTo>
                  <a:pt x="166" y="48"/>
                  <a:pt x="166" y="48"/>
                  <a:pt x="166" y="48"/>
                </a:cubicBezTo>
                <a:cubicBezTo>
                  <a:pt x="166" y="49"/>
                  <a:pt x="166" y="49"/>
                  <a:pt x="166" y="49"/>
                </a:cubicBezTo>
                <a:cubicBezTo>
                  <a:pt x="167" y="49"/>
                  <a:pt x="168" y="50"/>
                  <a:pt x="168" y="52"/>
                </a:cubicBezTo>
                <a:cubicBezTo>
                  <a:pt x="168" y="54"/>
                  <a:pt x="167" y="55"/>
                  <a:pt x="166" y="55"/>
                </a:cubicBezTo>
                <a:cubicBezTo>
                  <a:pt x="166" y="56"/>
                  <a:pt x="166" y="56"/>
                  <a:pt x="166" y="56"/>
                </a:cubicBezTo>
                <a:cubicBezTo>
                  <a:pt x="90" y="96"/>
                  <a:pt x="90" y="96"/>
                  <a:pt x="90" y="96"/>
                </a:cubicBezTo>
                <a:cubicBezTo>
                  <a:pt x="90" y="95"/>
                  <a:pt x="90" y="95"/>
                  <a:pt x="90" y="95"/>
                </a:cubicBezTo>
                <a:cubicBezTo>
                  <a:pt x="89" y="96"/>
                  <a:pt x="89" y="96"/>
                  <a:pt x="88" y="96"/>
                </a:cubicBezTo>
                <a:cubicBezTo>
                  <a:pt x="87" y="96"/>
                  <a:pt x="87" y="96"/>
                  <a:pt x="86" y="95"/>
                </a:cubicBezTo>
                <a:cubicBezTo>
                  <a:pt x="86" y="96"/>
                  <a:pt x="86" y="96"/>
                  <a:pt x="86" y="96"/>
                </a:cubicBezTo>
                <a:lnTo>
                  <a:pt x="10" y="56"/>
                </a:lnTo>
                <a:close/>
                <a:moveTo>
                  <a:pt x="166" y="120"/>
                </a:moveTo>
                <a:cubicBezTo>
                  <a:pt x="166" y="121"/>
                  <a:pt x="166" y="121"/>
                  <a:pt x="166" y="121"/>
                </a:cubicBezTo>
                <a:cubicBezTo>
                  <a:pt x="167" y="121"/>
                  <a:pt x="168" y="122"/>
                  <a:pt x="168" y="124"/>
                </a:cubicBezTo>
                <a:cubicBezTo>
                  <a:pt x="168" y="126"/>
                  <a:pt x="167" y="127"/>
                  <a:pt x="166" y="127"/>
                </a:cubicBezTo>
                <a:cubicBezTo>
                  <a:pt x="166" y="128"/>
                  <a:pt x="166" y="128"/>
                  <a:pt x="166" y="128"/>
                </a:cubicBezTo>
                <a:cubicBezTo>
                  <a:pt x="90" y="168"/>
                  <a:pt x="90" y="168"/>
                  <a:pt x="90" y="168"/>
                </a:cubicBezTo>
                <a:cubicBezTo>
                  <a:pt x="90" y="167"/>
                  <a:pt x="90" y="167"/>
                  <a:pt x="90" y="167"/>
                </a:cubicBezTo>
                <a:cubicBezTo>
                  <a:pt x="89" y="168"/>
                  <a:pt x="89" y="168"/>
                  <a:pt x="88" y="168"/>
                </a:cubicBezTo>
                <a:cubicBezTo>
                  <a:pt x="87" y="168"/>
                  <a:pt x="87" y="168"/>
                  <a:pt x="86" y="167"/>
                </a:cubicBezTo>
                <a:cubicBezTo>
                  <a:pt x="86" y="168"/>
                  <a:pt x="86" y="168"/>
                  <a:pt x="86" y="168"/>
                </a:cubicBezTo>
                <a:cubicBezTo>
                  <a:pt x="10" y="128"/>
                  <a:pt x="10" y="128"/>
                  <a:pt x="10" y="128"/>
                </a:cubicBezTo>
                <a:cubicBezTo>
                  <a:pt x="10" y="127"/>
                  <a:pt x="10" y="127"/>
                  <a:pt x="10" y="127"/>
                </a:cubicBezTo>
                <a:cubicBezTo>
                  <a:pt x="9" y="127"/>
                  <a:pt x="8" y="126"/>
                  <a:pt x="8" y="124"/>
                </a:cubicBezTo>
                <a:cubicBezTo>
                  <a:pt x="8" y="122"/>
                  <a:pt x="9" y="121"/>
                  <a:pt x="10" y="121"/>
                </a:cubicBezTo>
                <a:cubicBezTo>
                  <a:pt x="10" y="120"/>
                  <a:pt x="10" y="120"/>
                  <a:pt x="10" y="120"/>
                </a:cubicBezTo>
                <a:cubicBezTo>
                  <a:pt x="29" y="111"/>
                  <a:pt x="29" y="111"/>
                  <a:pt x="29" y="111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4" y="139"/>
                  <a:pt x="86" y="140"/>
                  <a:pt x="88" y="140"/>
                </a:cubicBezTo>
                <a:cubicBezTo>
                  <a:pt x="90" y="140"/>
                  <a:pt x="92" y="139"/>
                  <a:pt x="94" y="139"/>
                </a:cubicBezTo>
                <a:cubicBezTo>
                  <a:pt x="94" y="139"/>
                  <a:pt x="94" y="139"/>
                  <a:pt x="94" y="139"/>
                </a:cubicBezTo>
                <a:cubicBezTo>
                  <a:pt x="147" y="111"/>
                  <a:pt x="147" y="111"/>
                  <a:pt x="147" y="111"/>
                </a:cubicBezTo>
                <a:lnTo>
                  <a:pt x="166" y="120"/>
                </a:lnTo>
                <a:close/>
                <a:moveTo>
                  <a:pt x="166" y="91"/>
                </a:moveTo>
                <a:cubicBezTo>
                  <a:pt x="166" y="92"/>
                  <a:pt x="166" y="92"/>
                  <a:pt x="166" y="92"/>
                </a:cubicBezTo>
                <a:cubicBezTo>
                  <a:pt x="90" y="132"/>
                  <a:pt x="90" y="132"/>
                  <a:pt x="90" y="132"/>
                </a:cubicBezTo>
                <a:cubicBezTo>
                  <a:pt x="90" y="131"/>
                  <a:pt x="90" y="131"/>
                  <a:pt x="90" y="131"/>
                </a:cubicBezTo>
                <a:cubicBezTo>
                  <a:pt x="89" y="132"/>
                  <a:pt x="89" y="132"/>
                  <a:pt x="88" y="132"/>
                </a:cubicBezTo>
                <a:cubicBezTo>
                  <a:pt x="87" y="132"/>
                  <a:pt x="87" y="132"/>
                  <a:pt x="86" y="131"/>
                </a:cubicBezTo>
                <a:cubicBezTo>
                  <a:pt x="86" y="132"/>
                  <a:pt x="86" y="132"/>
                  <a:pt x="86" y="132"/>
                </a:cubicBezTo>
                <a:cubicBezTo>
                  <a:pt x="10" y="92"/>
                  <a:pt x="10" y="92"/>
                  <a:pt x="10" y="92"/>
                </a:cubicBezTo>
                <a:cubicBezTo>
                  <a:pt x="10" y="91"/>
                  <a:pt x="10" y="91"/>
                  <a:pt x="10" y="91"/>
                </a:cubicBezTo>
                <a:cubicBezTo>
                  <a:pt x="9" y="91"/>
                  <a:pt x="8" y="90"/>
                  <a:pt x="8" y="88"/>
                </a:cubicBezTo>
                <a:cubicBezTo>
                  <a:pt x="8" y="86"/>
                  <a:pt x="9" y="85"/>
                  <a:pt x="10" y="85"/>
                </a:cubicBezTo>
                <a:cubicBezTo>
                  <a:pt x="10" y="84"/>
                  <a:pt x="10" y="84"/>
                  <a:pt x="10" y="84"/>
                </a:cubicBezTo>
                <a:cubicBezTo>
                  <a:pt x="29" y="75"/>
                  <a:pt x="29" y="75"/>
                  <a:pt x="29" y="75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4" y="103"/>
                  <a:pt x="86" y="104"/>
                  <a:pt x="88" y="104"/>
                </a:cubicBezTo>
                <a:cubicBezTo>
                  <a:pt x="90" y="104"/>
                  <a:pt x="92" y="103"/>
                  <a:pt x="94" y="103"/>
                </a:cubicBezTo>
                <a:cubicBezTo>
                  <a:pt x="94" y="103"/>
                  <a:pt x="94" y="103"/>
                  <a:pt x="94" y="103"/>
                </a:cubicBezTo>
                <a:cubicBezTo>
                  <a:pt x="147" y="75"/>
                  <a:pt x="147" y="75"/>
                  <a:pt x="147" y="75"/>
                </a:cubicBezTo>
                <a:cubicBezTo>
                  <a:pt x="166" y="84"/>
                  <a:pt x="166" y="84"/>
                  <a:pt x="166" y="84"/>
                </a:cubicBezTo>
                <a:cubicBezTo>
                  <a:pt x="166" y="85"/>
                  <a:pt x="166" y="85"/>
                  <a:pt x="166" y="85"/>
                </a:cubicBezTo>
                <a:cubicBezTo>
                  <a:pt x="167" y="85"/>
                  <a:pt x="168" y="86"/>
                  <a:pt x="168" y="88"/>
                </a:cubicBezTo>
                <a:cubicBezTo>
                  <a:pt x="168" y="90"/>
                  <a:pt x="167" y="91"/>
                  <a:pt x="166" y="91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674189" y="3685924"/>
            <a:ext cx="391429" cy="356636"/>
          </a:xfrm>
          <a:custGeom>
            <a:avLst/>
            <a:gdLst/>
            <a:ahLst/>
            <a:cxnLst/>
            <a:rect l="l" t="t" r="r" b="b"/>
            <a:pathLst>
              <a:path w="176" h="160" extrusionOk="0">
                <a:moveTo>
                  <a:pt x="88" y="0"/>
                </a:moveTo>
                <a:cubicBezTo>
                  <a:pt x="39" y="0"/>
                  <a:pt x="0" y="36"/>
                  <a:pt x="0" y="80"/>
                </a:cubicBezTo>
                <a:cubicBezTo>
                  <a:pt x="0" y="124"/>
                  <a:pt x="39" y="160"/>
                  <a:pt x="88" y="160"/>
                </a:cubicBezTo>
                <a:cubicBezTo>
                  <a:pt x="137" y="160"/>
                  <a:pt x="176" y="124"/>
                  <a:pt x="176" y="80"/>
                </a:cubicBezTo>
                <a:cubicBezTo>
                  <a:pt x="176" y="36"/>
                  <a:pt x="137" y="0"/>
                  <a:pt x="88" y="0"/>
                </a:cubicBezTo>
                <a:moveTo>
                  <a:pt x="88" y="152"/>
                </a:moveTo>
                <a:cubicBezTo>
                  <a:pt x="60" y="152"/>
                  <a:pt x="36" y="139"/>
                  <a:pt x="21" y="120"/>
                </a:cubicBezTo>
                <a:cubicBezTo>
                  <a:pt x="81" y="120"/>
                  <a:pt x="81" y="120"/>
                  <a:pt x="81" y="120"/>
                </a:cubicBezTo>
                <a:cubicBezTo>
                  <a:pt x="85" y="128"/>
                  <a:pt x="100" y="140"/>
                  <a:pt x="110" y="140"/>
                </a:cubicBezTo>
                <a:cubicBezTo>
                  <a:pt x="122" y="140"/>
                  <a:pt x="132" y="132"/>
                  <a:pt x="132" y="116"/>
                </a:cubicBezTo>
                <a:cubicBezTo>
                  <a:pt x="132" y="100"/>
                  <a:pt x="122" y="92"/>
                  <a:pt x="110" y="92"/>
                </a:cubicBezTo>
                <a:cubicBezTo>
                  <a:pt x="100" y="92"/>
                  <a:pt x="85" y="104"/>
                  <a:pt x="81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1" y="102"/>
                  <a:pt x="8" y="92"/>
                  <a:pt x="8" y="80"/>
                </a:cubicBezTo>
                <a:cubicBezTo>
                  <a:pt x="8" y="68"/>
                  <a:pt x="11" y="58"/>
                  <a:pt x="16" y="48"/>
                </a:cubicBezTo>
                <a:cubicBezTo>
                  <a:pt x="81" y="48"/>
                  <a:pt x="81" y="48"/>
                  <a:pt x="81" y="48"/>
                </a:cubicBezTo>
                <a:cubicBezTo>
                  <a:pt x="85" y="56"/>
                  <a:pt x="100" y="68"/>
                  <a:pt x="110" y="68"/>
                </a:cubicBezTo>
                <a:cubicBezTo>
                  <a:pt x="122" y="68"/>
                  <a:pt x="132" y="60"/>
                  <a:pt x="132" y="44"/>
                </a:cubicBezTo>
                <a:cubicBezTo>
                  <a:pt x="132" y="28"/>
                  <a:pt x="122" y="20"/>
                  <a:pt x="110" y="20"/>
                </a:cubicBezTo>
                <a:cubicBezTo>
                  <a:pt x="100" y="20"/>
                  <a:pt x="85" y="32"/>
                  <a:pt x="81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36" y="21"/>
                  <a:pt x="60" y="8"/>
                  <a:pt x="88" y="8"/>
                </a:cubicBezTo>
                <a:cubicBezTo>
                  <a:pt x="131" y="8"/>
                  <a:pt x="165" y="38"/>
                  <a:pt x="168" y="76"/>
                </a:cubicBezTo>
                <a:cubicBezTo>
                  <a:pt x="87" y="76"/>
                  <a:pt x="87" y="76"/>
                  <a:pt x="87" y="76"/>
                </a:cubicBezTo>
                <a:cubicBezTo>
                  <a:pt x="83" y="68"/>
                  <a:pt x="68" y="56"/>
                  <a:pt x="58" y="56"/>
                </a:cubicBezTo>
                <a:cubicBezTo>
                  <a:pt x="46" y="56"/>
                  <a:pt x="36" y="64"/>
                  <a:pt x="36" y="80"/>
                </a:cubicBezTo>
                <a:cubicBezTo>
                  <a:pt x="36" y="96"/>
                  <a:pt x="46" y="104"/>
                  <a:pt x="58" y="104"/>
                </a:cubicBezTo>
                <a:cubicBezTo>
                  <a:pt x="68" y="104"/>
                  <a:pt x="83" y="92"/>
                  <a:pt x="87" y="84"/>
                </a:cubicBezTo>
                <a:cubicBezTo>
                  <a:pt x="168" y="84"/>
                  <a:pt x="168" y="84"/>
                  <a:pt x="168" y="84"/>
                </a:cubicBezTo>
                <a:cubicBezTo>
                  <a:pt x="165" y="122"/>
                  <a:pt x="131" y="152"/>
                  <a:pt x="88" y="152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Google Shape;169;p27"/>
          <p:cNvSpPr/>
          <p:nvPr/>
        </p:nvSpPr>
        <p:spPr>
          <a:xfrm>
            <a:off x="718632" y="5551980"/>
            <a:ext cx="399081" cy="337026"/>
          </a:xfrm>
          <a:custGeom>
            <a:avLst/>
            <a:gdLst/>
            <a:ahLst/>
            <a:cxnLst/>
            <a:rect l="l" t="t" r="r" b="b"/>
            <a:pathLst>
              <a:path w="176" h="144" extrusionOk="0">
                <a:moveTo>
                  <a:pt x="60" y="32"/>
                </a:moveTo>
                <a:cubicBezTo>
                  <a:pt x="116" y="32"/>
                  <a:pt x="116" y="32"/>
                  <a:pt x="116" y="32"/>
                </a:cubicBezTo>
                <a:cubicBezTo>
                  <a:pt x="118" y="32"/>
                  <a:pt x="120" y="30"/>
                  <a:pt x="120" y="28"/>
                </a:cubicBezTo>
                <a:cubicBezTo>
                  <a:pt x="120" y="26"/>
                  <a:pt x="118" y="24"/>
                  <a:pt x="116" y="24"/>
                </a:cubicBezTo>
                <a:cubicBezTo>
                  <a:pt x="60" y="24"/>
                  <a:pt x="60" y="24"/>
                  <a:pt x="60" y="24"/>
                </a:cubicBezTo>
                <a:cubicBezTo>
                  <a:pt x="58" y="24"/>
                  <a:pt x="56" y="26"/>
                  <a:pt x="56" y="28"/>
                </a:cubicBezTo>
                <a:cubicBezTo>
                  <a:pt x="56" y="30"/>
                  <a:pt x="58" y="32"/>
                  <a:pt x="60" y="32"/>
                </a:cubicBezTo>
                <a:moveTo>
                  <a:pt x="52" y="48"/>
                </a:moveTo>
                <a:cubicBezTo>
                  <a:pt x="124" y="48"/>
                  <a:pt x="124" y="48"/>
                  <a:pt x="124" y="48"/>
                </a:cubicBezTo>
                <a:cubicBezTo>
                  <a:pt x="126" y="48"/>
                  <a:pt x="128" y="46"/>
                  <a:pt x="128" y="44"/>
                </a:cubicBezTo>
                <a:cubicBezTo>
                  <a:pt x="128" y="42"/>
                  <a:pt x="126" y="40"/>
                  <a:pt x="124" y="40"/>
                </a:cubicBezTo>
                <a:cubicBezTo>
                  <a:pt x="52" y="40"/>
                  <a:pt x="52" y="40"/>
                  <a:pt x="52" y="40"/>
                </a:cubicBezTo>
                <a:cubicBezTo>
                  <a:pt x="50" y="40"/>
                  <a:pt x="48" y="42"/>
                  <a:pt x="48" y="44"/>
                </a:cubicBezTo>
                <a:cubicBezTo>
                  <a:pt x="48" y="46"/>
                  <a:pt x="50" y="48"/>
                  <a:pt x="52" y="48"/>
                </a:cubicBezTo>
                <a:moveTo>
                  <a:pt x="136" y="60"/>
                </a:moveTo>
                <a:cubicBezTo>
                  <a:pt x="136" y="58"/>
                  <a:pt x="134" y="56"/>
                  <a:pt x="132" y="56"/>
                </a:cubicBezTo>
                <a:cubicBezTo>
                  <a:pt x="44" y="56"/>
                  <a:pt x="44" y="56"/>
                  <a:pt x="44" y="56"/>
                </a:cubicBezTo>
                <a:cubicBezTo>
                  <a:pt x="42" y="56"/>
                  <a:pt x="40" y="58"/>
                  <a:pt x="40" y="60"/>
                </a:cubicBezTo>
                <a:cubicBezTo>
                  <a:pt x="40" y="62"/>
                  <a:pt x="42" y="64"/>
                  <a:pt x="44" y="64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4" y="64"/>
                  <a:pt x="136" y="62"/>
                  <a:pt x="136" y="60"/>
                </a:cubicBezTo>
                <a:moveTo>
                  <a:pt x="176" y="82"/>
                </a:moveTo>
                <a:cubicBezTo>
                  <a:pt x="176" y="82"/>
                  <a:pt x="176" y="82"/>
                  <a:pt x="176" y="8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5" y="1"/>
                  <a:pt x="134" y="0"/>
                  <a:pt x="13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2" y="0"/>
                  <a:pt x="41" y="1"/>
                  <a:pt x="40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3"/>
                  <a:pt x="0" y="83"/>
                  <a:pt x="0" y="84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172" y="144"/>
                  <a:pt x="172" y="144"/>
                  <a:pt x="172" y="144"/>
                </a:cubicBezTo>
                <a:cubicBezTo>
                  <a:pt x="174" y="144"/>
                  <a:pt x="176" y="142"/>
                  <a:pt x="176" y="140"/>
                </a:cubicBezTo>
                <a:cubicBezTo>
                  <a:pt x="176" y="84"/>
                  <a:pt x="176" y="84"/>
                  <a:pt x="176" y="84"/>
                </a:cubicBezTo>
                <a:cubicBezTo>
                  <a:pt x="176" y="83"/>
                  <a:pt x="176" y="83"/>
                  <a:pt x="176" y="82"/>
                </a:cubicBezTo>
                <a:moveTo>
                  <a:pt x="46" y="8"/>
                </a:moveTo>
                <a:cubicBezTo>
                  <a:pt x="130" y="8"/>
                  <a:pt x="130" y="8"/>
                  <a:pt x="130" y="8"/>
                </a:cubicBezTo>
                <a:cubicBezTo>
                  <a:pt x="166" y="80"/>
                  <a:pt x="166" y="80"/>
                  <a:pt x="166" y="80"/>
                </a:cubicBezTo>
                <a:cubicBezTo>
                  <a:pt x="116" y="80"/>
                  <a:pt x="116" y="80"/>
                  <a:pt x="116" y="80"/>
                </a:cubicBezTo>
                <a:cubicBezTo>
                  <a:pt x="114" y="80"/>
                  <a:pt x="112" y="82"/>
                  <a:pt x="112" y="84"/>
                </a:cubicBezTo>
                <a:cubicBezTo>
                  <a:pt x="112" y="97"/>
                  <a:pt x="101" y="108"/>
                  <a:pt x="88" y="108"/>
                </a:cubicBezTo>
                <a:cubicBezTo>
                  <a:pt x="75" y="108"/>
                  <a:pt x="64" y="97"/>
                  <a:pt x="64" y="84"/>
                </a:cubicBezTo>
                <a:cubicBezTo>
                  <a:pt x="64" y="82"/>
                  <a:pt x="62" y="80"/>
                  <a:pt x="60" y="80"/>
                </a:cubicBezTo>
                <a:cubicBezTo>
                  <a:pt x="10" y="80"/>
                  <a:pt x="10" y="80"/>
                  <a:pt x="10" y="80"/>
                </a:cubicBezTo>
                <a:lnTo>
                  <a:pt x="46" y="8"/>
                </a:lnTo>
                <a:close/>
                <a:moveTo>
                  <a:pt x="168" y="136"/>
                </a:moveTo>
                <a:cubicBezTo>
                  <a:pt x="8" y="136"/>
                  <a:pt x="8" y="136"/>
                  <a:pt x="8" y="136"/>
                </a:cubicBezTo>
                <a:cubicBezTo>
                  <a:pt x="8" y="88"/>
                  <a:pt x="8" y="88"/>
                  <a:pt x="8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58" y="104"/>
                  <a:pt x="72" y="116"/>
                  <a:pt x="88" y="116"/>
                </a:cubicBezTo>
                <a:cubicBezTo>
                  <a:pt x="104" y="116"/>
                  <a:pt x="118" y="104"/>
                  <a:pt x="120" y="88"/>
                </a:cubicBezTo>
                <a:cubicBezTo>
                  <a:pt x="168" y="88"/>
                  <a:pt x="168" y="88"/>
                  <a:pt x="168" y="88"/>
                </a:cubicBezTo>
                <a:lnTo>
                  <a:pt x="168" y="136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799394" y="339334"/>
            <a:ext cx="6206955" cy="471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/>
            <a:r>
              <a:rPr lang="ru-RU" sz="1197" dirty="0" smtClean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1.4 </a:t>
            </a:r>
            <a:r>
              <a:rPr lang="ru-RU" sz="1197" dirty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Предварительная обработка</a:t>
            </a:r>
          </a:p>
        </p:txBody>
      </p:sp>
    </p:spTree>
    <p:extLst>
      <p:ext uri="{BB962C8B-B14F-4D97-AF65-F5344CB8AC3E}">
        <p14:creationId xmlns:p14="http://schemas.microsoft.com/office/powerpoint/2010/main" val="385274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3DDC3B67-7B56-4494-BB01-FB467424D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3200" b="1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Категориальные Признаки</a:t>
            </a:r>
            <a:endParaRPr lang="ru-RU" sz="32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D6BD7E6D-F1A1-42E2-A827-B87EAF68E90D}"/>
                  </a:ext>
                </a:extLst>
              </p:cNvPr>
              <p:cNvSpPr/>
              <p:nvPr/>
            </p:nvSpPr>
            <p:spPr>
              <a:xfrm>
                <a:off x="262078" y="1970421"/>
                <a:ext cx="4901049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Montserrat" panose="00000500000000000000" pitchFamily="2" charset="-52"/>
                </a:endParaRPr>
              </a:p>
              <a:p>
                <a:r>
                  <a:rPr lang="ru-RU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Цвет</a:t>
                </a:r>
                <a:r>
                  <a:rPr lang="en-US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  </a:t>
                </a:r>
              </a:p>
              <a:p>
                <a:r>
                  <a:rPr lang="en-US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{</a:t>
                </a:r>
                <a:r>
                  <a:rPr lang="ru-RU" sz="2800" dirty="0">
                    <a:solidFill>
                      <a:schemeClr val="accent2"/>
                    </a:solidFill>
                    <a:latin typeface="Montserrat" panose="00000500000000000000" pitchFamily="2" charset="-52"/>
                  </a:rPr>
                  <a:t>Красный</a:t>
                </a:r>
                <a:r>
                  <a:rPr lang="en-US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,</a:t>
                </a:r>
                <a:r>
                  <a:rPr lang="ru-RU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 </a:t>
                </a:r>
                <a:r>
                  <a:rPr lang="ru-RU" sz="2800" dirty="0">
                    <a:solidFill>
                      <a:schemeClr val="bg2"/>
                    </a:solidFill>
                    <a:latin typeface="Montserrat" panose="00000500000000000000" pitchFamily="2" charset="-52"/>
                  </a:rPr>
                  <a:t>Зеленый</a:t>
                </a:r>
                <a:r>
                  <a:rPr lang="en-US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,</a:t>
                </a:r>
                <a:r>
                  <a:rPr lang="ru-RU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 </a:t>
                </a:r>
                <a:r>
                  <a:rPr lang="ru-RU" sz="2800" dirty="0">
                    <a:solidFill>
                      <a:srgbClr val="0070C0"/>
                    </a:solidFill>
                    <a:latin typeface="Montserrat" panose="00000500000000000000" pitchFamily="2" charset="-52"/>
                  </a:rPr>
                  <a:t>Синий</a:t>
                </a:r>
                <a:r>
                  <a:rPr lang="en-US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,</a:t>
                </a:r>
                <a:r>
                  <a:rPr lang="ru-RU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 Белый</a:t>
                </a:r>
                <a:r>
                  <a:rPr lang="en-US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}</a:t>
                </a:r>
              </a:p>
            </p:txBody>
          </p:sp>
        </mc:Choice>
        <mc:Fallback xmlns="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D6BD7E6D-F1A1-42E2-A827-B87EAF68E9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78" y="1970421"/>
                <a:ext cx="4901049" cy="1815882"/>
              </a:xfrm>
              <a:prstGeom prst="rect">
                <a:avLst/>
              </a:prstGeom>
              <a:blipFill>
                <a:blip r:embed="rId4"/>
                <a:stretch>
                  <a:fillRect l="-2612" b="-87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8574B60-76B7-4898-B02E-756C22FE9E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730" y="1753146"/>
            <a:ext cx="4149117" cy="312496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42E5F38-9D50-4242-9ECE-B32611A593B9}"/>
              </a:ext>
            </a:extLst>
          </p:cNvPr>
          <p:cNvSpPr txBox="1"/>
          <p:nvPr/>
        </p:nvSpPr>
        <p:spPr>
          <a:xfrm>
            <a:off x="4534383" y="5387227"/>
            <a:ext cx="6117220" cy="66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https://www.whichcar.com.au/car-news/what-is-the-most-popular-car-colour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B4B90F-EA0B-4F38-B8C0-E26D7CD2BB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11370" y="709196"/>
            <a:ext cx="1871993" cy="552202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2A7ED15-DB95-4BB2-91FB-9F1CB4265057}"/>
              </a:ext>
            </a:extLst>
          </p:cNvPr>
          <p:cNvSpPr txBox="1"/>
          <p:nvPr/>
        </p:nvSpPr>
        <p:spPr>
          <a:xfrm>
            <a:off x="6478930" y="6265403"/>
            <a:ext cx="6128794" cy="3801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 dirty="0"/>
              <a:t>https://dailyinfographic.com/most-popular-car-colors</a:t>
            </a:r>
            <a:endParaRPr lang="ru-RU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91A192F0-01C7-4903-9041-A645CAED7727}"/>
              </a:ext>
            </a:extLst>
          </p:cNvPr>
          <p:cNvSpPr/>
          <p:nvPr/>
        </p:nvSpPr>
        <p:spPr>
          <a:xfrm>
            <a:off x="425304" y="3955563"/>
            <a:ext cx="32175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Цвет</a:t>
            </a:r>
            <a:r>
              <a:rPr lang="en-US" sz="3200" dirty="0">
                <a:solidFill>
                  <a:schemeClr val="bg1"/>
                </a:solidFill>
              </a:rPr>
              <a:t>  {1,</a:t>
            </a:r>
            <a:r>
              <a:rPr lang="ru-RU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2,</a:t>
            </a:r>
            <a:r>
              <a:rPr lang="ru-RU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3,</a:t>
            </a:r>
            <a:r>
              <a:rPr lang="ru-RU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4}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6035D391-6B25-442D-94A6-B3AA68361B6F}"/>
              </a:ext>
            </a:extLst>
          </p:cNvPr>
          <p:cNvSpPr/>
          <p:nvPr/>
        </p:nvSpPr>
        <p:spPr>
          <a:xfrm>
            <a:off x="536726" y="4690749"/>
            <a:ext cx="3810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-52"/>
              </a:rPr>
              <a:t>Ordinal Encoding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66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7" grpId="0"/>
      <p:bldP spid="20" grpId="0"/>
      <p:bldP spid="24" grpId="0"/>
      <p:bldP spid="25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3CAE1D6-E696-4191-A92C-0F08EA0BC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200" y="873070"/>
            <a:ext cx="7732216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2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Категориальные Данные</a:t>
            </a:r>
            <a:endParaRPr lang="ru-RU" sz="32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D39E284-B600-4D07-A0F1-3DA0777E1F86}"/>
              </a:ext>
            </a:extLst>
          </p:cNvPr>
          <p:cNvSpPr/>
          <p:nvPr/>
        </p:nvSpPr>
        <p:spPr>
          <a:xfrm>
            <a:off x="407368" y="2132856"/>
            <a:ext cx="79208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Номинальные</a:t>
            </a:r>
            <a:r>
              <a:rPr lang="en-US" sz="32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 (Nominal)</a:t>
            </a:r>
            <a:r>
              <a:rPr lang="ru-RU" sz="32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 </a:t>
            </a:r>
            <a:r>
              <a:rPr lang="ru-RU" sz="32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данные</a:t>
            </a:r>
          </a:p>
          <a:p>
            <a:r>
              <a:rPr lang="ru-RU" sz="32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	 цвет, пол, язык</a:t>
            </a:r>
            <a:r>
              <a:rPr lang="en-US" sz="32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, …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114187C-B2EA-4B87-B7B7-2A9464DCF920}"/>
              </a:ext>
            </a:extLst>
          </p:cNvPr>
          <p:cNvSpPr/>
          <p:nvPr/>
        </p:nvSpPr>
        <p:spPr>
          <a:xfrm>
            <a:off x="479376" y="1628800"/>
            <a:ext cx="33634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Характеристики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15EDBE0-36B5-4F3D-8D1C-A47A66F524D8}"/>
              </a:ext>
            </a:extLst>
          </p:cNvPr>
          <p:cNvSpPr/>
          <p:nvPr/>
        </p:nvSpPr>
        <p:spPr>
          <a:xfrm>
            <a:off x="407368" y="3429000"/>
            <a:ext cx="36724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Ты женат: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да</a:t>
            </a:r>
            <a:endParaRPr lang="en-US" sz="28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нет</a:t>
            </a:r>
            <a:endParaRPr lang="en-US" sz="28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FE7770A-6B68-4F64-BEC0-9229C0D4A0E0}"/>
              </a:ext>
            </a:extLst>
          </p:cNvPr>
          <p:cNvSpPr/>
          <p:nvPr/>
        </p:nvSpPr>
        <p:spPr>
          <a:xfrm>
            <a:off x="1919536" y="3861048"/>
            <a:ext cx="13681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1</a:t>
            </a:r>
          </a:p>
          <a:p>
            <a:pPr marL="457200" indent="-45720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0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CE5C338-AA55-4ABB-AD48-B58B26D0FCEE}"/>
              </a:ext>
            </a:extLst>
          </p:cNvPr>
          <p:cNvSpPr/>
          <p:nvPr/>
        </p:nvSpPr>
        <p:spPr>
          <a:xfrm>
            <a:off x="8871735" y="3370509"/>
            <a:ext cx="13681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0</a:t>
            </a:r>
          </a:p>
          <a:p>
            <a:pPr marL="457200" indent="-45720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1</a:t>
            </a:r>
          </a:p>
          <a:p>
            <a:pPr marL="457200" indent="-45720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2</a:t>
            </a:r>
          </a:p>
          <a:p>
            <a:pPr marL="457200" indent="-45720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3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67347CC-9DD5-4E8E-88FF-89F195900C73}"/>
              </a:ext>
            </a:extLst>
          </p:cNvPr>
          <p:cNvSpPr/>
          <p:nvPr/>
        </p:nvSpPr>
        <p:spPr>
          <a:xfrm>
            <a:off x="9915851" y="3346210"/>
            <a:ext cx="13681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3</a:t>
            </a:r>
          </a:p>
          <a:p>
            <a:pPr marL="457200" indent="-45720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2</a:t>
            </a:r>
          </a:p>
          <a:p>
            <a:pPr marL="457200" indent="-45720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1</a:t>
            </a:r>
          </a:p>
          <a:p>
            <a:pPr marL="457200" indent="-45720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0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9952F8D-FFF3-49E2-8EDE-B3F6A0EECE23}"/>
              </a:ext>
            </a:extLst>
          </p:cNvPr>
          <p:cNvSpPr/>
          <p:nvPr/>
        </p:nvSpPr>
        <p:spPr>
          <a:xfrm>
            <a:off x="470868" y="5307304"/>
            <a:ext cx="109452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Категориальные данные могут быть представлены в виде числовых значений.</a:t>
            </a:r>
          </a:p>
          <a:p>
            <a:r>
              <a:rPr lang="ru-RU" sz="24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НО что эти числа не имеют математического значения (1+2 = ?)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6EFDE9-0936-4C59-8F0D-BCEA1926F9DF}"/>
              </a:ext>
            </a:extLst>
          </p:cNvPr>
          <p:cNvSpPr txBox="1"/>
          <p:nvPr/>
        </p:nvSpPr>
        <p:spPr>
          <a:xfrm>
            <a:off x="3215680" y="4149080"/>
            <a:ext cx="27363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Бинарные</a:t>
            </a:r>
            <a:endParaRPr lang="ru-RU" sz="28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10BDBE7-8C7C-4570-A2C9-3C01A29F49DD}"/>
              </a:ext>
            </a:extLst>
          </p:cNvPr>
          <p:cNvSpPr/>
          <p:nvPr/>
        </p:nvSpPr>
        <p:spPr>
          <a:xfrm>
            <a:off x="5879976" y="2852936"/>
            <a:ext cx="691276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На каком языке ты говоришь: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русский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английский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китайский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арабский</a:t>
            </a:r>
            <a:endParaRPr lang="en-US" sz="28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16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7195A0A-DDE3-4662-A559-66F86E46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tr-TR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One-hot Encoding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F9E4355-29C7-4512-9338-3FC738755760}"/>
              </a:ext>
            </a:extLst>
          </p:cNvPr>
          <p:cNvSpPr/>
          <p:nvPr/>
        </p:nvSpPr>
        <p:spPr>
          <a:xfrm>
            <a:off x="623392" y="1690224"/>
            <a:ext cx="8957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Montserrat" panose="00000500000000000000" pitchFamily="2" charset="-52"/>
              </a:rPr>
              <a:t>Цвет</a:t>
            </a:r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-52"/>
              </a:rPr>
              <a:t>  {</a:t>
            </a:r>
            <a:r>
              <a:rPr lang="ru-RU" sz="3200" dirty="0">
                <a:solidFill>
                  <a:schemeClr val="accent2"/>
                </a:solidFill>
                <a:latin typeface="Montserrat" panose="00000500000000000000" pitchFamily="2" charset="-52"/>
              </a:rPr>
              <a:t>Красный</a:t>
            </a:r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-52"/>
              </a:rPr>
              <a:t>,</a:t>
            </a:r>
            <a:r>
              <a:rPr lang="ru-RU" sz="3200" dirty="0">
                <a:solidFill>
                  <a:schemeClr val="bg1"/>
                </a:solidFill>
                <a:latin typeface="Montserrat" panose="00000500000000000000" pitchFamily="2" charset="-52"/>
              </a:rPr>
              <a:t> </a:t>
            </a:r>
            <a:r>
              <a:rPr lang="ru-RU" sz="3200" dirty="0">
                <a:solidFill>
                  <a:schemeClr val="bg2"/>
                </a:solidFill>
                <a:latin typeface="Montserrat" panose="00000500000000000000" pitchFamily="2" charset="-52"/>
              </a:rPr>
              <a:t>Зеленый</a:t>
            </a:r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-52"/>
              </a:rPr>
              <a:t>,</a:t>
            </a:r>
            <a:r>
              <a:rPr lang="ru-RU" sz="3200" dirty="0">
                <a:solidFill>
                  <a:schemeClr val="bg1"/>
                </a:solidFill>
                <a:latin typeface="Montserrat" panose="00000500000000000000" pitchFamily="2" charset="-52"/>
              </a:rPr>
              <a:t> </a:t>
            </a:r>
            <a:r>
              <a:rPr lang="ru-RU" sz="3200" dirty="0">
                <a:solidFill>
                  <a:srgbClr val="0070C0"/>
                </a:solidFill>
                <a:latin typeface="Montserrat" panose="00000500000000000000" pitchFamily="2" charset="-52"/>
              </a:rPr>
              <a:t>Синий</a:t>
            </a:r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-52"/>
              </a:rPr>
              <a:t>,</a:t>
            </a:r>
            <a:r>
              <a:rPr lang="ru-RU" sz="3200" dirty="0">
                <a:solidFill>
                  <a:schemeClr val="bg1"/>
                </a:solidFill>
                <a:latin typeface="Montserrat" panose="00000500000000000000" pitchFamily="2" charset="-52"/>
              </a:rPr>
              <a:t> Белый</a:t>
            </a:r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-52"/>
              </a:rPr>
              <a:t>}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A2CD5BA-2E8A-411C-BB79-1D5BCAF3FF49}"/>
              </a:ext>
            </a:extLst>
          </p:cNvPr>
          <p:cNvSpPr/>
          <p:nvPr/>
        </p:nvSpPr>
        <p:spPr>
          <a:xfrm>
            <a:off x="623392" y="2549426"/>
            <a:ext cx="32175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Montserrat" panose="00000500000000000000" pitchFamily="2" charset="-52"/>
              </a:rPr>
              <a:t>Цвет</a:t>
            </a:r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-52"/>
              </a:rPr>
              <a:t>  {1,</a:t>
            </a:r>
            <a:r>
              <a:rPr lang="ru-RU" sz="3200" dirty="0">
                <a:solidFill>
                  <a:schemeClr val="bg1"/>
                </a:solidFill>
                <a:latin typeface="Montserrat" panose="00000500000000000000" pitchFamily="2" charset="-52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-52"/>
              </a:rPr>
              <a:t>2,</a:t>
            </a:r>
            <a:r>
              <a:rPr lang="ru-RU" sz="3200" dirty="0">
                <a:solidFill>
                  <a:schemeClr val="bg1"/>
                </a:solidFill>
                <a:latin typeface="Montserrat" panose="00000500000000000000" pitchFamily="2" charset="-52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-52"/>
              </a:rPr>
              <a:t>3,</a:t>
            </a:r>
            <a:r>
              <a:rPr lang="ru-RU" sz="3200" dirty="0">
                <a:solidFill>
                  <a:schemeClr val="bg1"/>
                </a:solidFill>
                <a:latin typeface="Montserrat" panose="00000500000000000000" pitchFamily="2" charset="-52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-52"/>
              </a:rPr>
              <a:t>4}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C1E3F77-7B8C-4EFD-AEB0-0A46D77FC7D7}"/>
              </a:ext>
            </a:extLst>
          </p:cNvPr>
          <p:cNvSpPr/>
          <p:nvPr/>
        </p:nvSpPr>
        <p:spPr>
          <a:xfrm>
            <a:off x="1031776" y="5706959"/>
            <a:ext cx="111602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  <a:latin typeface="Courier New" panose="02070309020205020404" pitchFamily="49" charset="0"/>
              </a:rPr>
              <a:t>pd.get_dummies</a:t>
            </a:r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</a:rPr>
              <a:t>(DF[</a:t>
            </a:r>
            <a:r>
              <a:rPr lang="en-US" sz="3200" dirty="0">
                <a:solidFill>
                  <a:srgbClr val="C00000"/>
                </a:solidFill>
                <a:latin typeface="Courier New" panose="02070309020205020404" pitchFamily="49" charset="0"/>
              </a:rPr>
              <a:t>'</a:t>
            </a:r>
            <a:r>
              <a:rPr lang="ru-RU" sz="3200" dirty="0">
                <a:solidFill>
                  <a:srgbClr val="C00000"/>
                </a:solidFill>
                <a:latin typeface="Courier New" panose="02070309020205020404" pitchFamily="49" charset="0"/>
              </a:rPr>
              <a:t>Цвет</a:t>
            </a:r>
            <a:r>
              <a:rPr lang="en-US" sz="3200" dirty="0">
                <a:solidFill>
                  <a:srgbClr val="C00000"/>
                </a:solidFill>
                <a:latin typeface="Courier New" panose="02070309020205020404" pitchFamily="49" charset="0"/>
              </a:rPr>
              <a:t>'</a:t>
            </a:r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</a:rPr>
              <a:t>], prefix = </a:t>
            </a:r>
            <a:r>
              <a:rPr lang="en-US" sz="3200" dirty="0">
                <a:solidFill>
                  <a:srgbClr val="C00000"/>
                </a:solidFill>
                <a:latin typeface="Courier New" panose="02070309020205020404" pitchFamily="49" charset="0"/>
              </a:rPr>
              <a:t>'</a:t>
            </a:r>
            <a:r>
              <a:rPr lang="ru-RU" sz="3200" dirty="0">
                <a:solidFill>
                  <a:srgbClr val="C00000"/>
                </a:solidFill>
                <a:latin typeface="Courier New" panose="02070309020205020404" pitchFamily="49" charset="0"/>
              </a:rPr>
              <a:t>Цвет</a:t>
            </a:r>
            <a:r>
              <a:rPr lang="en-US" sz="3200" dirty="0">
                <a:solidFill>
                  <a:srgbClr val="C00000"/>
                </a:solidFill>
                <a:latin typeface="Courier New" panose="02070309020205020404" pitchFamily="49" charset="0"/>
              </a:rPr>
              <a:t>'</a:t>
            </a:r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</a:rPr>
              <a:t>)</a:t>
            </a:r>
            <a:endParaRPr lang="en-US" sz="3200" b="0" dirty="0">
              <a:solidFill>
                <a:schemeClr val="bg1"/>
              </a:solidFill>
              <a:effectLst/>
              <a:latin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4F4918B0-0760-4311-9BAC-6F461BEFF619}"/>
                  </a:ext>
                </a:extLst>
              </p:cNvPr>
              <p:cNvSpPr/>
              <p:nvPr/>
            </p:nvSpPr>
            <p:spPr>
              <a:xfrm>
                <a:off x="650441" y="3513427"/>
                <a:ext cx="329442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Ξ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chemeClr val="bg1"/>
                  </a:solidFill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4F4918B0-0760-4311-9BAC-6F461BEFF6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41" y="3513427"/>
                <a:ext cx="3294428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8CE8A4E5-8833-4246-824F-F64E43BF9D58}"/>
                  </a:ext>
                </a:extLst>
              </p:cNvPr>
              <p:cNvSpPr/>
              <p:nvPr/>
            </p:nvSpPr>
            <p:spPr>
              <a:xfrm>
                <a:off x="656254" y="4428048"/>
                <a:ext cx="453774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en</m:t>
                    </m:r>
                    <m:r>
                      <a:rPr lang="en-US" sz="28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np</m:t>
                    </m:r>
                    <m:r>
                      <a:rPr lang="en-US" sz="28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unique</m:t>
                    </m:r>
                    <m:d>
                      <m:dPr>
                        <m:ctrlPr>
                          <a:rPr lang="en-US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 </a:t>
                </a:r>
                <a:endParaRPr lang="en-US" sz="2800" dirty="0">
                  <a:solidFill>
                    <a:schemeClr val="bg1"/>
                  </a:solidFill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8CE8A4E5-8833-4246-824F-F64E43BF9D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254" y="4428048"/>
                <a:ext cx="453774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Таблица 5">
            <a:extLst>
              <a:ext uri="{FF2B5EF4-FFF2-40B4-BE49-F238E27FC236}">
                <a16:creationId xmlns:a16="http://schemas.microsoft.com/office/drawing/2014/main" id="{53B1B93F-0A5C-484E-A481-E889EB6298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197930"/>
              </p:ext>
            </p:extLst>
          </p:nvPr>
        </p:nvGraphicFramePr>
        <p:xfrm>
          <a:off x="4731198" y="2484648"/>
          <a:ext cx="2729603" cy="28008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2729603">
                  <a:extLst>
                    <a:ext uri="{9D8B030D-6E8A-4147-A177-3AD203B41FA5}">
                      <a16:colId xmlns:a16="http://schemas.microsoft.com/office/drawing/2014/main" val="4056593265"/>
                    </a:ext>
                  </a:extLst>
                </a:gridCol>
              </a:tblGrid>
              <a:tr h="640800">
                <a:tc>
                  <a:txBody>
                    <a:bodyPr/>
                    <a:lstStyle/>
                    <a:p>
                      <a:pPr algn="ctr"/>
                      <a:r>
                        <a:rPr kumimoji="0" lang="ru-RU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-52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Цвет</a:t>
                      </a:r>
                      <a:endParaRPr lang="ru-RU" sz="1200" dirty="0">
                        <a:latin typeface="Montserrat" panose="00000500000000000000" pitchFamily="2" charset="-52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10128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-52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Красный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586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-52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Зеленый</a:t>
                      </a:r>
                      <a:endParaRPr kumimoji="0" lang="ru-RU" sz="1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-52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50249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-52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Синий</a:t>
                      </a:r>
                      <a:endParaRPr kumimoji="0" lang="ru-RU" sz="1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-52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58966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-52"/>
                          <a:ea typeface="Verdana" panose="020B0604030504040204" pitchFamily="34" charset="0"/>
                          <a:cs typeface="Verdana" panose="020B0604030504040204" pitchFamily="34" charset="0"/>
                          <a:sym typeface="Arial"/>
                        </a:rPr>
                        <a:t>Белый</a:t>
                      </a:r>
                      <a:endParaRPr kumimoji="0" lang="ru-RU" sz="1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-52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293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-52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Красный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505512"/>
                  </a:ext>
                </a:extLst>
              </a:tr>
            </a:tbl>
          </a:graphicData>
        </a:graphic>
      </p:graphicFrame>
      <p:graphicFrame>
        <p:nvGraphicFramePr>
          <p:cNvPr id="14" name="Таблица 3">
            <a:extLst>
              <a:ext uri="{FF2B5EF4-FFF2-40B4-BE49-F238E27FC236}">
                <a16:creationId xmlns:a16="http://schemas.microsoft.com/office/drawing/2014/main" id="{4F16CF7F-992E-426F-84B3-BD934B52AA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795452"/>
              </p:ext>
            </p:extLst>
          </p:nvPr>
        </p:nvGraphicFramePr>
        <p:xfrm>
          <a:off x="7616616" y="2444133"/>
          <a:ext cx="4447600" cy="28190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4207">
                  <a:extLst>
                    <a:ext uri="{9D8B030D-6E8A-4147-A177-3AD203B41FA5}">
                      <a16:colId xmlns:a16="http://schemas.microsoft.com/office/drawing/2014/main" val="2344527463"/>
                    </a:ext>
                  </a:extLst>
                </a:gridCol>
                <a:gridCol w="1222131">
                  <a:extLst>
                    <a:ext uri="{9D8B030D-6E8A-4147-A177-3AD203B41FA5}">
                      <a16:colId xmlns:a16="http://schemas.microsoft.com/office/drawing/2014/main" val="556985766"/>
                    </a:ext>
                  </a:extLst>
                </a:gridCol>
                <a:gridCol w="1072661">
                  <a:extLst>
                    <a:ext uri="{9D8B030D-6E8A-4147-A177-3AD203B41FA5}">
                      <a16:colId xmlns:a16="http://schemas.microsoft.com/office/drawing/2014/main" val="3450339264"/>
                    </a:ext>
                  </a:extLst>
                </a:gridCol>
                <a:gridCol w="1018601">
                  <a:extLst>
                    <a:ext uri="{9D8B030D-6E8A-4147-A177-3AD203B41FA5}">
                      <a16:colId xmlns:a16="http://schemas.microsoft.com/office/drawing/2014/main" val="2882704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Цвет Красный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Цвет Зеленый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Цвет Синий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 Цвет Белый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36831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3717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536544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767469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115594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3626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169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0" grpId="0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37195A0A-DDE3-4662-A559-66F86E46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tr-TR" sz="32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One-hot Encoding</a:t>
            </a:r>
            <a:r>
              <a:rPr lang="ru-RU" sz="32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 по Взрослому</a:t>
            </a:r>
            <a:endParaRPr lang="tr-TR" sz="3200" b="1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695400" y="1916832"/>
            <a:ext cx="105851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sklearn.preprocessing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OneHotEncoder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290784" y="2658624"/>
            <a:ext cx="121210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OHE = </a:t>
            </a:r>
            <a:r>
              <a:rPr lang="en-US" sz="2000" dirty="0" err="1">
                <a:solidFill>
                  <a:srgbClr val="D4D4D4"/>
                </a:solidFill>
                <a:latin typeface="Courier New" panose="02070309020205020404" pitchFamily="49" charset="0"/>
              </a:rPr>
              <a:t>OneHotEncoder</a:t>
            </a:r>
            <a:r>
              <a:rPr lang="en-US" sz="20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drop=</a:t>
            </a:r>
            <a:r>
              <a:rPr lang="en-US" sz="2000" dirty="0">
                <a:solidFill>
                  <a:srgbClr val="CE9178"/>
                </a:solidFill>
                <a:latin typeface="Courier New" panose="02070309020205020404" pitchFamily="49" charset="0"/>
              </a:rPr>
              <a:t>'</a:t>
            </a:r>
            <a:r>
              <a:rPr lang="en-US" sz="2000" dirty="0" err="1">
                <a:solidFill>
                  <a:srgbClr val="CE9178"/>
                </a:solidFill>
                <a:latin typeface="Courier New" panose="02070309020205020404" pitchFamily="49" charset="0"/>
              </a:rPr>
              <a:t>if_binary</a:t>
            </a:r>
            <a:r>
              <a:rPr lang="en-US" sz="2000" dirty="0">
                <a:solidFill>
                  <a:srgbClr val="CE9178"/>
                </a:solidFill>
                <a:latin typeface="Courier New" panose="02070309020205020404" pitchFamily="49" charset="0"/>
              </a:rPr>
              <a:t>'</a:t>
            </a:r>
            <a:r>
              <a:rPr lang="en-US" sz="20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000" dirty="0" err="1">
                <a:solidFill>
                  <a:srgbClr val="D4D4D4"/>
                </a:solidFill>
                <a:latin typeface="Courier New" panose="02070309020205020404" pitchFamily="49" charset="0"/>
              </a:rPr>
              <a:t>handle_unknown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Courier New" panose="02070309020205020404" pitchFamily="49" charset="0"/>
              </a:rPr>
              <a:t>'ignore'</a:t>
            </a:r>
            <a:r>
              <a:rPr lang="en-US" sz="20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sparse=</a:t>
            </a:r>
            <a:r>
              <a:rPr lang="en-US" sz="2000" dirty="0">
                <a:solidFill>
                  <a:srgbClr val="569CD6"/>
                </a:solidFill>
                <a:latin typeface="Courier New" panose="02070309020205020404" pitchFamily="49" charset="0"/>
              </a:rPr>
              <a:t>False</a:t>
            </a:r>
            <a:r>
              <a:rPr lang="en-US" sz="20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58E1E63C-8FB1-4C0C-B9A0-EF8FDB860EC9}"/>
              </a:ext>
            </a:extLst>
          </p:cNvPr>
          <p:cNvSpPr/>
          <p:nvPr/>
        </p:nvSpPr>
        <p:spPr>
          <a:xfrm>
            <a:off x="524224" y="3536382"/>
            <a:ext cx="2028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D4D4D4"/>
                </a:solidFill>
                <a:latin typeface="Courier New" panose="02070309020205020404" pitchFamily="49" charset="0"/>
              </a:rPr>
              <a:t>OHE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.fit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fr-F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560438" y="5178657"/>
            <a:ext cx="68407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X_OHE_New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=  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OHE.transform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X_new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8E1E63C-8FB1-4C0C-B9A0-EF8FDB860EC9}"/>
              </a:ext>
            </a:extLst>
          </p:cNvPr>
          <p:cNvSpPr/>
          <p:nvPr/>
        </p:nvSpPr>
        <p:spPr>
          <a:xfrm>
            <a:off x="595143" y="4313471"/>
            <a:ext cx="47933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X_OHE = 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 smtClean="0">
                <a:solidFill>
                  <a:srgbClr val="D4D4D4"/>
                </a:solidFill>
                <a:latin typeface="Courier New" panose="02070309020205020404" pitchFamily="49" charset="0"/>
              </a:rPr>
              <a:t>OHE.transform</a:t>
            </a:r>
            <a:r>
              <a:rPr lang="en-US" sz="2400" dirty="0" smtClean="0">
                <a:solidFill>
                  <a:srgbClr val="D4D4D4"/>
                </a:solidFill>
                <a:latin typeface="Courier New" panose="02070309020205020404" pitchFamily="49" charset="0"/>
              </a:rPr>
              <a:t>(X)</a:t>
            </a:r>
            <a:endParaRPr lang="fr-F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73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8" grpId="0"/>
      <p:bldP spid="19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26"/>
          <p:cNvSpPr txBox="1"/>
          <p:nvPr/>
        </p:nvSpPr>
        <p:spPr>
          <a:xfrm>
            <a:off x="2576236" y="2184270"/>
            <a:ext cx="8058229" cy="8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/>
            <a:r>
              <a:rPr lang="ru-RU" sz="3990" b="1" dirty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Есть ли вопросы</a:t>
            </a:r>
          </a:p>
        </p:txBody>
      </p: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</a:t>
            </a:r>
            <a:r>
              <a:rPr lang="en-US" sz="1064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от</a:t>
            </a:r>
            <a:r>
              <a:rPr lang="en-US" sz="1064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ментора</a:t>
            </a:r>
            <a:endParaRPr sz="1064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Google Shape;143;p26"/>
          <p:cNvPicPr preferRelativeResize="0"/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FA3EA1-F613-40D7-8C2C-0D0243D612D4}"/>
              </a:ext>
            </a:extLst>
          </p:cNvPr>
          <p:cNvSpPr txBox="1"/>
          <p:nvPr/>
        </p:nvSpPr>
        <p:spPr>
          <a:xfrm>
            <a:off x="2576235" y="5636764"/>
            <a:ext cx="82965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https://miro.com/app/board/uXjVPHHTjvc=/</a:t>
            </a:r>
            <a:endParaRPr lang="ru-RU" sz="2800" dirty="0">
              <a:solidFill>
                <a:schemeClr val="bg2"/>
              </a:solidFill>
            </a:endParaRPr>
          </a:p>
        </p:txBody>
      </p:sp>
      <p:sp>
        <p:nvSpPr>
          <p:cNvPr id="10" name="Google Shape;139;p26">
            <a:extLst>
              <a:ext uri="{FF2B5EF4-FFF2-40B4-BE49-F238E27FC236}">
                <a16:creationId xmlns:a16="http://schemas.microsoft.com/office/drawing/2014/main" id="{5651F600-7461-4DE3-8B0F-37F23E5EB074}"/>
              </a:ext>
            </a:extLst>
          </p:cNvPr>
          <p:cNvSpPr txBox="1"/>
          <p:nvPr/>
        </p:nvSpPr>
        <p:spPr>
          <a:xfrm>
            <a:off x="2576235" y="3066817"/>
            <a:ext cx="8058229" cy="8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/>
            <a:r>
              <a:rPr lang="ru-RU" sz="3990" b="1" dirty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Материалы на платформе?</a:t>
            </a:r>
          </a:p>
        </p:txBody>
      </p:sp>
      <p:sp>
        <p:nvSpPr>
          <p:cNvPr id="12" name="Google Shape;139;p26">
            <a:extLst>
              <a:ext uri="{FF2B5EF4-FFF2-40B4-BE49-F238E27FC236}">
                <a16:creationId xmlns:a16="http://schemas.microsoft.com/office/drawing/2014/main" id="{95B40C04-3751-430F-8AEF-A111C0EBE990}"/>
              </a:ext>
            </a:extLst>
          </p:cNvPr>
          <p:cNvSpPr txBox="1"/>
          <p:nvPr/>
        </p:nvSpPr>
        <p:spPr>
          <a:xfrm>
            <a:off x="2576233" y="3773722"/>
            <a:ext cx="8058229" cy="8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/>
            <a:r>
              <a:rPr lang="ru-RU" sz="3990" b="1" dirty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Тесты «норм»?</a:t>
            </a:r>
          </a:p>
        </p:txBody>
      </p:sp>
    </p:spTree>
    <p:extLst>
      <p:ext uri="{BB962C8B-B14F-4D97-AF65-F5344CB8AC3E}">
        <p14:creationId xmlns:p14="http://schemas.microsoft.com/office/powerpoint/2010/main" val="15300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052879BB-1934-4FE1-B8B1-1ADE154456B6}"/>
              </a:ext>
            </a:extLst>
          </p:cNvPr>
          <p:cNvSpPr txBox="1">
            <a:spLocks/>
          </p:cNvSpPr>
          <p:nvPr/>
        </p:nvSpPr>
        <p:spPr>
          <a:xfrm>
            <a:off x="2273894" y="1089768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</a:rPr>
              <a:t>Предварительна Обработка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EA4B9B8-1AC1-4659-8B41-33178206ED63}"/>
              </a:ext>
            </a:extLst>
          </p:cNvPr>
          <p:cNvSpPr/>
          <p:nvPr/>
        </p:nvSpPr>
        <p:spPr>
          <a:xfrm>
            <a:off x="191344" y="2060848"/>
            <a:ext cx="95050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preprocessing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81297E8-BB84-49CE-8BA7-6923E295C22F}"/>
              </a:ext>
            </a:extLst>
          </p:cNvPr>
          <p:cNvSpPr/>
          <p:nvPr/>
        </p:nvSpPr>
        <p:spPr>
          <a:xfrm>
            <a:off x="778840" y="2650624"/>
            <a:ext cx="78488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Object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</a:rPr>
              <a:t> = 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</a:rPr>
              <a:t>preprocessing.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Method</a:t>
            </a:r>
            <a:r>
              <a:rPr lang="en-US" sz="24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()</a:t>
            </a:r>
            <a:endParaRPr lang="en-US" sz="2400" b="0" dirty="0">
              <a:solidFill>
                <a:schemeClr val="bg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066D2BE-4521-47D4-B072-0229F5091E37}"/>
              </a:ext>
            </a:extLst>
          </p:cNvPr>
          <p:cNvSpPr/>
          <p:nvPr/>
        </p:nvSpPr>
        <p:spPr>
          <a:xfrm>
            <a:off x="310216" y="3634736"/>
            <a:ext cx="102251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</a:rPr>
              <a:t>Prep_data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</a:rPr>
              <a:t> = 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Object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</a:rPr>
              <a:t>.transform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</a:rPr>
              <a:t>(DF)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DADD47B-92BC-4456-9C05-30D0927951B1}"/>
              </a:ext>
            </a:extLst>
          </p:cNvPr>
          <p:cNvSpPr/>
          <p:nvPr/>
        </p:nvSpPr>
        <p:spPr>
          <a:xfrm>
            <a:off x="227920" y="4371960"/>
            <a:ext cx="102251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</a:rPr>
              <a:t>Prep_data</a:t>
            </a:r>
            <a:r>
              <a:rPr lang="ru-RU" sz="2400" dirty="0">
                <a:solidFill>
                  <a:schemeClr val="bg1"/>
                </a:solidFill>
                <a:latin typeface="Courier New" panose="02070309020205020404" pitchFamily="49" charset="0"/>
              </a:rPr>
              <a:t>_2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</a:rPr>
              <a:t> = 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Object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</a:rPr>
              <a:t>.transform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</a:rPr>
              <a:t>(DF</a:t>
            </a:r>
            <a:r>
              <a:rPr lang="ru-RU" sz="2400" dirty="0">
                <a:solidFill>
                  <a:schemeClr val="bg1"/>
                </a:solidFill>
                <a:latin typeface="Courier New" panose="02070309020205020404" pitchFamily="49" charset="0"/>
              </a:rPr>
              <a:t>_2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906911E1-07B3-42ED-AEAB-3720D7B28FB8}"/>
              </a:ext>
            </a:extLst>
          </p:cNvPr>
          <p:cNvSpPr/>
          <p:nvPr/>
        </p:nvSpPr>
        <p:spPr>
          <a:xfrm>
            <a:off x="263352" y="5173192"/>
            <a:ext cx="11161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</a:rPr>
              <a:t>DF_rescaled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</a:rPr>
              <a:t> = 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Object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</a:rPr>
              <a:t>.inverse_transform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</a:rPr>
              <a:t>Prep_data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281297E8-BB84-49CE-8BA7-6923E295C22F}"/>
              </a:ext>
            </a:extLst>
          </p:cNvPr>
          <p:cNvSpPr/>
          <p:nvPr/>
        </p:nvSpPr>
        <p:spPr>
          <a:xfrm>
            <a:off x="839800" y="3159640"/>
            <a:ext cx="30738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Object</a:t>
            </a:r>
            <a:r>
              <a:rPr lang="en-US" sz="24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.fit</a:t>
            </a:r>
            <a:r>
              <a:rPr lang="en-US" sz="24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(DF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</a:rPr>
              <a:t>)</a:t>
            </a:r>
            <a:endParaRPr lang="en-US" sz="2400" b="0" dirty="0">
              <a:solidFill>
                <a:schemeClr val="bg1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98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3" grpId="0"/>
      <p:bldP spid="14" grpId="0"/>
      <p:bldP spid="15" grpId="0"/>
      <p:bldP spid="16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26"/>
          <p:cNvSpPr txBox="1"/>
          <p:nvPr/>
        </p:nvSpPr>
        <p:spPr>
          <a:xfrm>
            <a:off x="792162" y="1454953"/>
            <a:ext cx="10655300" cy="8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 algn="ctr"/>
            <a:r>
              <a:rPr lang="en-US" sz="3990" b="1" dirty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Google </a:t>
            </a:r>
            <a:r>
              <a:rPr lang="en-US" sz="3990" b="1" dirty="0" err="1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Golab</a:t>
            </a:r>
            <a:endParaRPr lang="en-US" sz="3990" b="1" dirty="0">
              <a:solidFill>
                <a:schemeClr val="tx1"/>
              </a:solidFill>
              <a:latin typeface="Montserrat" panose="020B0604020202020204" charset="-52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</a:t>
            </a:r>
            <a:r>
              <a:rPr lang="en-US" sz="1064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от</a:t>
            </a:r>
            <a:r>
              <a:rPr lang="en-US" sz="1064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ментора</a:t>
            </a:r>
            <a:endParaRPr sz="1064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Google Shape;143;p26"/>
          <p:cNvPicPr preferRelativeResize="0"/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F16201-95A5-4750-924D-7A5763726345}"/>
              </a:ext>
            </a:extLst>
          </p:cNvPr>
          <p:cNvSpPr txBox="1"/>
          <p:nvPr/>
        </p:nvSpPr>
        <p:spPr>
          <a:xfrm>
            <a:off x="2165508" y="3132397"/>
            <a:ext cx="829659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800" dirty="0">
                <a:hlinkClick r:id="rId4"/>
              </a:rPr>
              <a:t>https://colab.research.google.com/drive/1ZvcWGTGUWbzqhZ1cbNwq4LgztayuScxc?usp=sharing</a:t>
            </a:r>
            <a:endParaRPr lang="ru-RU" sz="2800" dirty="0"/>
          </a:p>
          <a:p>
            <a:endParaRPr lang="ru-RU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CFDCC7-2792-470E-A400-B53D8BBD4C21}"/>
              </a:ext>
            </a:extLst>
          </p:cNvPr>
          <p:cNvSpPr txBox="1"/>
          <p:nvPr/>
        </p:nvSpPr>
        <p:spPr>
          <a:xfrm>
            <a:off x="1192104" y="2567929"/>
            <a:ext cx="87858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>
                <a:latin typeface="Montserrat" panose="00000500000000000000" pitchFamily="2" charset="-52"/>
              </a:rPr>
              <a:t>Про предварительную обработку </a:t>
            </a:r>
          </a:p>
        </p:txBody>
      </p:sp>
    </p:spTree>
    <p:extLst>
      <p:ext uri="{BB962C8B-B14F-4D97-AF65-F5344CB8AC3E}">
        <p14:creationId xmlns:p14="http://schemas.microsoft.com/office/powerpoint/2010/main" val="390962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/>
        </p:nvSpPr>
        <p:spPr>
          <a:xfrm>
            <a:off x="1400205" y="1918861"/>
            <a:ext cx="9433699" cy="471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В предыдущей серии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Предварительная обработка числовых данных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Предварительная обработка категориальных данных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Базовое конструирование признаков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Рефлексия</a:t>
            </a:r>
          </a:p>
        </p:txBody>
      </p:sp>
      <p:sp>
        <p:nvSpPr>
          <p:cNvPr id="164" name="Google Shape;164;p27"/>
          <p:cNvSpPr txBox="1"/>
          <p:nvPr/>
        </p:nvSpPr>
        <p:spPr>
          <a:xfrm>
            <a:off x="799394" y="800509"/>
            <a:ext cx="5320418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План</a:t>
            </a:r>
            <a:r>
              <a:rPr lang="en-US" sz="2394" dirty="0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вебинара</a:t>
            </a:r>
            <a:endParaRPr sz="2394" dirty="0">
              <a:solidFill>
                <a:srgbClr val="01C60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65" name="Google Shape;165;p27"/>
          <p:cNvSpPr/>
          <p:nvPr/>
        </p:nvSpPr>
        <p:spPr>
          <a:xfrm>
            <a:off x="751918" y="2160578"/>
            <a:ext cx="390417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00" y="72"/>
                </a:moveTo>
                <a:cubicBezTo>
                  <a:pt x="140" y="72"/>
                  <a:pt x="140" y="72"/>
                  <a:pt x="140" y="72"/>
                </a:cubicBezTo>
                <a:cubicBezTo>
                  <a:pt x="142" y="72"/>
                  <a:pt x="144" y="70"/>
                  <a:pt x="144" y="68"/>
                </a:cubicBezTo>
                <a:cubicBezTo>
                  <a:pt x="144" y="66"/>
                  <a:pt x="142" y="64"/>
                  <a:pt x="140" y="64"/>
                </a:cubicBezTo>
                <a:cubicBezTo>
                  <a:pt x="100" y="64"/>
                  <a:pt x="100" y="64"/>
                  <a:pt x="100" y="64"/>
                </a:cubicBezTo>
                <a:cubicBezTo>
                  <a:pt x="98" y="64"/>
                  <a:pt x="96" y="66"/>
                  <a:pt x="96" y="68"/>
                </a:cubicBezTo>
                <a:cubicBezTo>
                  <a:pt x="96" y="70"/>
                  <a:pt x="98" y="72"/>
                  <a:pt x="100" y="72"/>
                </a:cubicBezTo>
                <a:moveTo>
                  <a:pt x="100" y="56"/>
                </a:moveTo>
                <a:cubicBezTo>
                  <a:pt x="124" y="56"/>
                  <a:pt x="124" y="56"/>
                  <a:pt x="124" y="56"/>
                </a:cubicBezTo>
                <a:cubicBezTo>
                  <a:pt x="126" y="56"/>
                  <a:pt x="128" y="54"/>
                  <a:pt x="128" y="52"/>
                </a:cubicBezTo>
                <a:cubicBezTo>
                  <a:pt x="128" y="50"/>
                  <a:pt x="126" y="48"/>
                  <a:pt x="124" y="48"/>
                </a:cubicBezTo>
                <a:cubicBezTo>
                  <a:pt x="100" y="48"/>
                  <a:pt x="100" y="48"/>
                  <a:pt x="100" y="48"/>
                </a:cubicBezTo>
                <a:cubicBezTo>
                  <a:pt x="98" y="48"/>
                  <a:pt x="96" y="50"/>
                  <a:pt x="96" y="52"/>
                </a:cubicBezTo>
                <a:cubicBezTo>
                  <a:pt x="96" y="54"/>
                  <a:pt x="98" y="56"/>
                  <a:pt x="100" y="56"/>
                </a:cubicBezTo>
                <a:moveTo>
                  <a:pt x="100" y="88"/>
                </a:moveTo>
                <a:cubicBezTo>
                  <a:pt x="116" y="88"/>
                  <a:pt x="116" y="88"/>
                  <a:pt x="116" y="88"/>
                </a:cubicBezTo>
                <a:cubicBezTo>
                  <a:pt x="118" y="88"/>
                  <a:pt x="120" y="86"/>
                  <a:pt x="120" y="84"/>
                </a:cubicBezTo>
                <a:cubicBezTo>
                  <a:pt x="120" y="82"/>
                  <a:pt x="118" y="80"/>
                  <a:pt x="116" y="80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98" y="80"/>
                  <a:pt x="96" y="82"/>
                  <a:pt x="96" y="84"/>
                </a:cubicBezTo>
                <a:cubicBezTo>
                  <a:pt x="96" y="86"/>
                  <a:pt x="98" y="88"/>
                  <a:pt x="100" y="88"/>
                </a:cubicBezTo>
                <a:moveTo>
                  <a:pt x="40" y="104"/>
                </a:moveTo>
                <a:cubicBezTo>
                  <a:pt x="72" y="104"/>
                  <a:pt x="72" y="104"/>
                  <a:pt x="72" y="104"/>
                </a:cubicBezTo>
                <a:cubicBezTo>
                  <a:pt x="76" y="104"/>
                  <a:pt x="80" y="100"/>
                  <a:pt x="80" y="96"/>
                </a:cubicBezTo>
                <a:cubicBezTo>
                  <a:pt x="80" y="56"/>
                  <a:pt x="80" y="56"/>
                  <a:pt x="80" y="56"/>
                </a:cubicBezTo>
                <a:cubicBezTo>
                  <a:pt x="80" y="52"/>
                  <a:pt x="76" y="48"/>
                  <a:pt x="72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96"/>
                  <a:pt x="32" y="96"/>
                  <a:pt x="32" y="96"/>
                </a:cubicBezTo>
                <a:cubicBezTo>
                  <a:pt x="32" y="100"/>
                  <a:pt x="36" y="104"/>
                  <a:pt x="40" y="104"/>
                </a:cubicBezTo>
                <a:moveTo>
                  <a:pt x="40" y="56"/>
                </a:moveTo>
                <a:cubicBezTo>
                  <a:pt x="72" y="56"/>
                  <a:pt x="72" y="56"/>
                  <a:pt x="72" y="56"/>
                </a:cubicBezTo>
                <a:cubicBezTo>
                  <a:pt x="72" y="96"/>
                  <a:pt x="72" y="96"/>
                  <a:pt x="72" y="96"/>
                </a:cubicBezTo>
                <a:cubicBezTo>
                  <a:pt x="40" y="96"/>
                  <a:pt x="40" y="96"/>
                  <a:pt x="40" y="96"/>
                </a:cubicBezTo>
                <a:lnTo>
                  <a:pt x="40" y="56"/>
                </a:lnTo>
                <a:close/>
                <a:moveTo>
                  <a:pt x="100" y="104"/>
                </a:moveTo>
                <a:cubicBezTo>
                  <a:pt x="140" y="104"/>
                  <a:pt x="140" y="104"/>
                  <a:pt x="140" y="104"/>
                </a:cubicBezTo>
                <a:cubicBezTo>
                  <a:pt x="142" y="104"/>
                  <a:pt x="144" y="102"/>
                  <a:pt x="144" y="100"/>
                </a:cubicBezTo>
                <a:cubicBezTo>
                  <a:pt x="144" y="98"/>
                  <a:pt x="142" y="96"/>
                  <a:pt x="140" y="96"/>
                </a:cubicBezTo>
                <a:cubicBezTo>
                  <a:pt x="100" y="96"/>
                  <a:pt x="100" y="96"/>
                  <a:pt x="100" y="96"/>
                </a:cubicBezTo>
                <a:cubicBezTo>
                  <a:pt x="98" y="96"/>
                  <a:pt x="96" y="98"/>
                  <a:pt x="96" y="100"/>
                </a:cubicBezTo>
                <a:cubicBezTo>
                  <a:pt x="96" y="102"/>
                  <a:pt x="98" y="104"/>
                  <a:pt x="100" y="104"/>
                </a:cubicBezTo>
                <a:moveTo>
                  <a:pt x="168" y="8"/>
                </a:moveTo>
                <a:cubicBezTo>
                  <a:pt x="96" y="8"/>
                  <a:pt x="96" y="8"/>
                  <a:pt x="96" y="8"/>
                </a:cubicBezTo>
                <a:cubicBezTo>
                  <a:pt x="96" y="4"/>
                  <a:pt x="92" y="0"/>
                  <a:pt x="88" y="0"/>
                </a:cubicBezTo>
                <a:cubicBezTo>
                  <a:pt x="84" y="0"/>
                  <a:pt x="80" y="4"/>
                  <a:pt x="80" y="8"/>
                </a:cubicBezTo>
                <a:cubicBezTo>
                  <a:pt x="8" y="8"/>
                  <a:pt x="8" y="8"/>
                  <a:pt x="8" y="8"/>
                </a:cubicBezTo>
                <a:cubicBezTo>
                  <a:pt x="4" y="8"/>
                  <a:pt x="0" y="12"/>
                  <a:pt x="0" y="16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8"/>
                  <a:pt x="4" y="32"/>
                  <a:pt x="8" y="32"/>
                </a:cubicBezTo>
                <a:cubicBezTo>
                  <a:pt x="8" y="128"/>
                  <a:pt x="8" y="128"/>
                  <a:pt x="8" y="128"/>
                </a:cubicBezTo>
                <a:cubicBezTo>
                  <a:pt x="8" y="132"/>
                  <a:pt x="12" y="136"/>
                  <a:pt x="16" y="136"/>
                </a:cubicBezTo>
                <a:cubicBezTo>
                  <a:pt x="84" y="136"/>
                  <a:pt x="84" y="136"/>
                  <a:pt x="84" y="136"/>
                </a:cubicBezTo>
                <a:cubicBezTo>
                  <a:pt x="84" y="146"/>
                  <a:pt x="84" y="146"/>
                  <a:pt x="84" y="146"/>
                </a:cubicBezTo>
                <a:cubicBezTo>
                  <a:pt x="61" y="169"/>
                  <a:pt x="61" y="169"/>
                  <a:pt x="61" y="169"/>
                </a:cubicBezTo>
                <a:cubicBezTo>
                  <a:pt x="60" y="170"/>
                  <a:pt x="60" y="171"/>
                  <a:pt x="60" y="172"/>
                </a:cubicBezTo>
                <a:cubicBezTo>
                  <a:pt x="60" y="174"/>
                  <a:pt x="62" y="176"/>
                  <a:pt x="64" y="176"/>
                </a:cubicBezTo>
                <a:cubicBezTo>
                  <a:pt x="65" y="176"/>
                  <a:pt x="66" y="176"/>
                  <a:pt x="67" y="175"/>
                </a:cubicBezTo>
                <a:cubicBezTo>
                  <a:pt x="88" y="154"/>
                  <a:pt x="88" y="154"/>
                  <a:pt x="88" y="154"/>
                </a:cubicBezTo>
                <a:cubicBezTo>
                  <a:pt x="109" y="175"/>
                  <a:pt x="109" y="175"/>
                  <a:pt x="109" y="175"/>
                </a:cubicBezTo>
                <a:cubicBezTo>
                  <a:pt x="110" y="176"/>
                  <a:pt x="111" y="176"/>
                  <a:pt x="112" y="176"/>
                </a:cubicBezTo>
                <a:cubicBezTo>
                  <a:pt x="114" y="176"/>
                  <a:pt x="116" y="174"/>
                  <a:pt x="116" y="172"/>
                </a:cubicBezTo>
                <a:cubicBezTo>
                  <a:pt x="116" y="171"/>
                  <a:pt x="116" y="170"/>
                  <a:pt x="115" y="169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92" y="136"/>
                  <a:pt x="92" y="136"/>
                  <a:pt x="92" y="136"/>
                </a:cubicBezTo>
                <a:cubicBezTo>
                  <a:pt x="160" y="136"/>
                  <a:pt x="160" y="136"/>
                  <a:pt x="160" y="136"/>
                </a:cubicBezTo>
                <a:cubicBezTo>
                  <a:pt x="164" y="136"/>
                  <a:pt x="168" y="132"/>
                  <a:pt x="168" y="128"/>
                </a:cubicBezTo>
                <a:cubicBezTo>
                  <a:pt x="168" y="32"/>
                  <a:pt x="168" y="32"/>
                  <a:pt x="168" y="32"/>
                </a:cubicBezTo>
                <a:cubicBezTo>
                  <a:pt x="172" y="32"/>
                  <a:pt x="176" y="28"/>
                  <a:pt x="176" y="24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12"/>
                  <a:pt x="172" y="8"/>
                  <a:pt x="168" y="8"/>
                </a:cubicBezTo>
                <a:moveTo>
                  <a:pt x="160" y="128"/>
                </a:moveTo>
                <a:cubicBezTo>
                  <a:pt x="16" y="128"/>
                  <a:pt x="16" y="128"/>
                  <a:pt x="16" y="128"/>
                </a:cubicBezTo>
                <a:cubicBezTo>
                  <a:pt x="16" y="32"/>
                  <a:pt x="16" y="32"/>
                  <a:pt x="16" y="32"/>
                </a:cubicBezTo>
                <a:cubicBezTo>
                  <a:pt x="160" y="32"/>
                  <a:pt x="160" y="32"/>
                  <a:pt x="160" y="32"/>
                </a:cubicBezTo>
                <a:lnTo>
                  <a:pt x="160" y="128"/>
                </a:lnTo>
                <a:close/>
                <a:moveTo>
                  <a:pt x="168" y="24"/>
                </a:moveTo>
                <a:cubicBezTo>
                  <a:pt x="8" y="24"/>
                  <a:pt x="8" y="24"/>
                  <a:pt x="8" y="24"/>
                </a:cubicBezTo>
                <a:cubicBezTo>
                  <a:pt x="8" y="16"/>
                  <a:pt x="8" y="16"/>
                  <a:pt x="8" y="16"/>
                </a:cubicBezTo>
                <a:cubicBezTo>
                  <a:pt x="168" y="16"/>
                  <a:pt x="168" y="16"/>
                  <a:pt x="168" y="16"/>
                </a:cubicBezTo>
                <a:lnTo>
                  <a:pt x="168" y="24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6" name="Google Shape;166;p27"/>
          <p:cNvSpPr/>
          <p:nvPr/>
        </p:nvSpPr>
        <p:spPr>
          <a:xfrm>
            <a:off x="712806" y="2831499"/>
            <a:ext cx="391429" cy="391430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80" y="100"/>
                </a:moveTo>
                <a:cubicBezTo>
                  <a:pt x="80" y="99"/>
                  <a:pt x="79" y="98"/>
                  <a:pt x="78" y="97"/>
                </a:cubicBezTo>
                <a:cubicBezTo>
                  <a:pt x="78" y="97"/>
                  <a:pt x="78" y="97"/>
                  <a:pt x="78" y="97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2"/>
                  <a:pt x="45" y="72"/>
                  <a:pt x="44" y="72"/>
                </a:cubicBezTo>
                <a:cubicBezTo>
                  <a:pt x="42" y="72"/>
                  <a:pt x="40" y="74"/>
                  <a:pt x="40" y="76"/>
                </a:cubicBezTo>
                <a:cubicBezTo>
                  <a:pt x="40" y="77"/>
                  <a:pt x="41" y="78"/>
                  <a:pt x="42" y="79"/>
                </a:cubicBezTo>
                <a:cubicBezTo>
                  <a:pt x="42" y="79"/>
                  <a:pt x="42" y="79"/>
                  <a:pt x="42" y="79"/>
                </a:cubicBezTo>
                <a:cubicBezTo>
                  <a:pt x="69" y="100"/>
                  <a:pt x="69" y="100"/>
                  <a:pt x="69" y="100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1" y="122"/>
                  <a:pt x="40" y="123"/>
                  <a:pt x="40" y="124"/>
                </a:cubicBezTo>
                <a:cubicBezTo>
                  <a:pt x="40" y="126"/>
                  <a:pt x="42" y="128"/>
                  <a:pt x="44" y="128"/>
                </a:cubicBezTo>
                <a:cubicBezTo>
                  <a:pt x="45" y="128"/>
                  <a:pt x="46" y="128"/>
                  <a:pt x="46" y="127"/>
                </a:cubicBezTo>
                <a:cubicBezTo>
                  <a:pt x="46" y="127"/>
                  <a:pt x="46" y="127"/>
                  <a:pt x="46" y="127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9" y="102"/>
                  <a:pt x="80" y="101"/>
                  <a:pt x="80" y="100"/>
                </a:cubicBezTo>
                <a:moveTo>
                  <a:pt x="108" y="128"/>
                </a:moveTo>
                <a:cubicBezTo>
                  <a:pt x="84" y="128"/>
                  <a:pt x="84" y="128"/>
                  <a:pt x="84" y="128"/>
                </a:cubicBezTo>
                <a:cubicBezTo>
                  <a:pt x="82" y="128"/>
                  <a:pt x="80" y="130"/>
                  <a:pt x="80" y="132"/>
                </a:cubicBezTo>
                <a:cubicBezTo>
                  <a:pt x="80" y="134"/>
                  <a:pt x="82" y="136"/>
                  <a:pt x="84" y="136"/>
                </a:cubicBezTo>
                <a:cubicBezTo>
                  <a:pt x="108" y="136"/>
                  <a:pt x="108" y="136"/>
                  <a:pt x="108" y="136"/>
                </a:cubicBezTo>
                <a:cubicBezTo>
                  <a:pt x="110" y="136"/>
                  <a:pt x="112" y="134"/>
                  <a:pt x="112" y="132"/>
                </a:cubicBezTo>
                <a:cubicBezTo>
                  <a:pt x="112" y="130"/>
                  <a:pt x="110" y="128"/>
                  <a:pt x="108" y="128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660712" y="4370417"/>
            <a:ext cx="399091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76" y="88"/>
                </a:moveTo>
                <a:cubicBezTo>
                  <a:pt x="176" y="83"/>
                  <a:pt x="173" y="79"/>
                  <a:pt x="170" y="77"/>
                </a:cubicBezTo>
                <a:cubicBezTo>
                  <a:pt x="170" y="77"/>
                  <a:pt x="170" y="77"/>
                  <a:pt x="170" y="77"/>
                </a:cubicBezTo>
                <a:cubicBezTo>
                  <a:pt x="156" y="70"/>
                  <a:pt x="156" y="70"/>
                  <a:pt x="156" y="70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3" y="61"/>
                  <a:pt x="176" y="57"/>
                  <a:pt x="176" y="52"/>
                </a:cubicBezTo>
                <a:cubicBezTo>
                  <a:pt x="176" y="47"/>
                  <a:pt x="173" y="43"/>
                  <a:pt x="170" y="41"/>
                </a:cubicBezTo>
                <a:cubicBezTo>
                  <a:pt x="170" y="41"/>
                  <a:pt x="170" y="41"/>
                  <a:pt x="170" y="41"/>
                </a:cubicBezTo>
                <a:cubicBezTo>
                  <a:pt x="94" y="1"/>
                  <a:pt x="94" y="1"/>
                  <a:pt x="94" y="1"/>
                </a:cubicBezTo>
                <a:cubicBezTo>
                  <a:pt x="94" y="1"/>
                  <a:pt x="94" y="1"/>
                  <a:pt x="94" y="1"/>
                </a:cubicBezTo>
                <a:cubicBezTo>
                  <a:pt x="92" y="1"/>
                  <a:pt x="90" y="0"/>
                  <a:pt x="88" y="0"/>
                </a:cubicBezTo>
                <a:cubicBezTo>
                  <a:pt x="86" y="0"/>
                  <a:pt x="84" y="1"/>
                  <a:pt x="82" y="1"/>
                </a:cubicBezTo>
                <a:cubicBezTo>
                  <a:pt x="82" y="1"/>
                  <a:pt x="82" y="1"/>
                  <a:pt x="82" y="1"/>
                </a:cubicBezTo>
                <a:cubicBezTo>
                  <a:pt x="6" y="41"/>
                  <a:pt x="6" y="41"/>
                  <a:pt x="6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3" y="43"/>
                  <a:pt x="0" y="47"/>
                  <a:pt x="0" y="52"/>
                </a:cubicBezTo>
                <a:cubicBezTo>
                  <a:pt x="0" y="57"/>
                  <a:pt x="3" y="61"/>
                  <a:pt x="6" y="63"/>
                </a:cubicBezTo>
                <a:cubicBezTo>
                  <a:pt x="6" y="63"/>
                  <a:pt x="6" y="63"/>
                  <a:pt x="6" y="63"/>
                </a:cubicBezTo>
                <a:cubicBezTo>
                  <a:pt x="20" y="70"/>
                  <a:pt x="20" y="70"/>
                  <a:pt x="20" y="70"/>
                </a:cubicBezTo>
                <a:cubicBezTo>
                  <a:pt x="6" y="77"/>
                  <a:pt x="6" y="77"/>
                  <a:pt x="6" y="77"/>
                </a:cubicBezTo>
                <a:cubicBezTo>
                  <a:pt x="6" y="77"/>
                  <a:pt x="6" y="77"/>
                  <a:pt x="6" y="77"/>
                </a:cubicBezTo>
                <a:cubicBezTo>
                  <a:pt x="3" y="79"/>
                  <a:pt x="0" y="83"/>
                  <a:pt x="0" y="88"/>
                </a:cubicBezTo>
                <a:cubicBezTo>
                  <a:pt x="0" y="93"/>
                  <a:pt x="3" y="97"/>
                  <a:pt x="6" y="99"/>
                </a:cubicBezTo>
                <a:cubicBezTo>
                  <a:pt x="6" y="99"/>
                  <a:pt x="6" y="99"/>
                  <a:pt x="6" y="99"/>
                </a:cubicBezTo>
                <a:cubicBezTo>
                  <a:pt x="20" y="106"/>
                  <a:pt x="20" y="106"/>
                  <a:pt x="20" y="106"/>
                </a:cubicBezTo>
                <a:cubicBezTo>
                  <a:pt x="6" y="113"/>
                  <a:pt x="6" y="113"/>
                  <a:pt x="6" y="113"/>
                </a:cubicBezTo>
                <a:cubicBezTo>
                  <a:pt x="6" y="113"/>
                  <a:pt x="6" y="113"/>
                  <a:pt x="6" y="113"/>
                </a:cubicBezTo>
                <a:cubicBezTo>
                  <a:pt x="3" y="115"/>
                  <a:pt x="0" y="119"/>
                  <a:pt x="0" y="124"/>
                </a:cubicBezTo>
                <a:cubicBezTo>
                  <a:pt x="0" y="129"/>
                  <a:pt x="3" y="133"/>
                  <a:pt x="6" y="135"/>
                </a:cubicBezTo>
                <a:cubicBezTo>
                  <a:pt x="6" y="135"/>
                  <a:pt x="6" y="135"/>
                  <a:pt x="6" y="13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4" y="175"/>
                  <a:pt x="86" y="176"/>
                  <a:pt x="88" y="176"/>
                </a:cubicBezTo>
                <a:cubicBezTo>
                  <a:pt x="90" y="176"/>
                  <a:pt x="92" y="175"/>
                  <a:pt x="94" y="175"/>
                </a:cubicBezTo>
                <a:cubicBezTo>
                  <a:pt x="94" y="175"/>
                  <a:pt x="94" y="175"/>
                  <a:pt x="94" y="17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3" y="133"/>
                  <a:pt x="176" y="129"/>
                  <a:pt x="176" y="124"/>
                </a:cubicBezTo>
                <a:cubicBezTo>
                  <a:pt x="176" y="119"/>
                  <a:pt x="173" y="115"/>
                  <a:pt x="170" y="113"/>
                </a:cubicBezTo>
                <a:cubicBezTo>
                  <a:pt x="170" y="113"/>
                  <a:pt x="170" y="113"/>
                  <a:pt x="170" y="113"/>
                </a:cubicBezTo>
                <a:cubicBezTo>
                  <a:pt x="156" y="106"/>
                  <a:pt x="156" y="106"/>
                  <a:pt x="156" y="106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3" y="97"/>
                  <a:pt x="176" y="93"/>
                  <a:pt x="176" y="88"/>
                </a:cubicBezTo>
                <a:moveTo>
                  <a:pt x="10" y="56"/>
                </a:moveTo>
                <a:cubicBezTo>
                  <a:pt x="10" y="55"/>
                  <a:pt x="10" y="55"/>
                  <a:pt x="10" y="55"/>
                </a:cubicBezTo>
                <a:cubicBezTo>
                  <a:pt x="9" y="55"/>
                  <a:pt x="8" y="54"/>
                  <a:pt x="8" y="52"/>
                </a:cubicBezTo>
                <a:cubicBezTo>
                  <a:pt x="8" y="50"/>
                  <a:pt x="9" y="49"/>
                  <a:pt x="10" y="49"/>
                </a:cubicBezTo>
                <a:cubicBezTo>
                  <a:pt x="10" y="48"/>
                  <a:pt x="10" y="48"/>
                  <a:pt x="10" y="48"/>
                </a:cubicBezTo>
                <a:cubicBezTo>
                  <a:pt x="86" y="8"/>
                  <a:pt x="86" y="8"/>
                  <a:pt x="86" y="8"/>
                </a:cubicBezTo>
                <a:cubicBezTo>
                  <a:pt x="86" y="9"/>
                  <a:pt x="86" y="9"/>
                  <a:pt x="86" y="9"/>
                </a:cubicBezTo>
                <a:cubicBezTo>
                  <a:pt x="87" y="8"/>
                  <a:pt x="87" y="8"/>
                  <a:pt x="88" y="8"/>
                </a:cubicBezTo>
                <a:cubicBezTo>
                  <a:pt x="89" y="8"/>
                  <a:pt x="89" y="8"/>
                  <a:pt x="90" y="9"/>
                </a:cubicBezTo>
                <a:cubicBezTo>
                  <a:pt x="90" y="8"/>
                  <a:pt x="90" y="8"/>
                  <a:pt x="90" y="8"/>
                </a:cubicBezTo>
                <a:cubicBezTo>
                  <a:pt x="166" y="48"/>
                  <a:pt x="166" y="48"/>
                  <a:pt x="166" y="48"/>
                </a:cubicBezTo>
                <a:cubicBezTo>
                  <a:pt x="166" y="49"/>
                  <a:pt x="166" y="49"/>
                  <a:pt x="166" y="49"/>
                </a:cubicBezTo>
                <a:cubicBezTo>
                  <a:pt x="167" y="49"/>
                  <a:pt x="168" y="50"/>
                  <a:pt x="168" y="52"/>
                </a:cubicBezTo>
                <a:cubicBezTo>
                  <a:pt x="168" y="54"/>
                  <a:pt x="167" y="55"/>
                  <a:pt x="166" y="55"/>
                </a:cubicBezTo>
                <a:cubicBezTo>
                  <a:pt x="166" y="56"/>
                  <a:pt x="166" y="56"/>
                  <a:pt x="166" y="56"/>
                </a:cubicBezTo>
                <a:cubicBezTo>
                  <a:pt x="90" y="96"/>
                  <a:pt x="90" y="96"/>
                  <a:pt x="90" y="96"/>
                </a:cubicBezTo>
                <a:cubicBezTo>
                  <a:pt x="90" y="95"/>
                  <a:pt x="90" y="95"/>
                  <a:pt x="90" y="95"/>
                </a:cubicBezTo>
                <a:cubicBezTo>
                  <a:pt x="89" y="96"/>
                  <a:pt x="89" y="96"/>
                  <a:pt x="88" y="96"/>
                </a:cubicBezTo>
                <a:cubicBezTo>
                  <a:pt x="87" y="96"/>
                  <a:pt x="87" y="96"/>
                  <a:pt x="86" y="95"/>
                </a:cubicBezTo>
                <a:cubicBezTo>
                  <a:pt x="86" y="96"/>
                  <a:pt x="86" y="96"/>
                  <a:pt x="86" y="96"/>
                </a:cubicBezTo>
                <a:lnTo>
                  <a:pt x="10" y="56"/>
                </a:lnTo>
                <a:close/>
                <a:moveTo>
                  <a:pt x="166" y="120"/>
                </a:moveTo>
                <a:cubicBezTo>
                  <a:pt x="166" y="121"/>
                  <a:pt x="166" y="121"/>
                  <a:pt x="166" y="121"/>
                </a:cubicBezTo>
                <a:cubicBezTo>
                  <a:pt x="167" y="121"/>
                  <a:pt x="168" y="122"/>
                  <a:pt x="168" y="124"/>
                </a:cubicBezTo>
                <a:cubicBezTo>
                  <a:pt x="168" y="126"/>
                  <a:pt x="167" y="127"/>
                  <a:pt x="166" y="127"/>
                </a:cubicBezTo>
                <a:cubicBezTo>
                  <a:pt x="166" y="128"/>
                  <a:pt x="166" y="128"/>
                  <a:pt x="166" y="128"/>
                </a:cubicBezTo>
                <a:cubicBezTo>
                  <a:pt x="90" y="168"/>
                  <a:pt x="90" y="168"/>
                  <a:pt x="90" y="168"/>
                </a:cubicBezTo>
                <a:cubicBezTo>
                  <a:pt x="90" y="167"/>
                  <a:pt x="90" y="167"/>
                  <a:pt x="90" y="167"/>
                </a:cubicBezTo>
                <a:cubicBezTo>
                  <a:pt x="89" y="168"/>
                  <a:pt x="89" y="168"/>
                  <a:pt x="88" y="168"/>
                </a:cubicBezTo>
                <a:cubicBezTo>
                  <a:pt x="87" y="168"/>
                  <a:pt x="87" y="168"/>
                  <a:pt x="86" y="167"/>
                </a:cubicBezTo>
                <a:cubicBezTo>
                  <a:pt x="86" y="168"/>
                  <a:pt x="86" y="168"/>
                  <a:pt x="86" y="168"/>
                </a:cubicBezTo>
                <a:cubicBezTo>
                  <a:pt x="10" y="128"/>
                  <a:pt x="10" y="128"/>
                  <a:pt x="10" y="128"/>
                </a:cubicBezTo>
                <a:cubicBezTo>
                  <a:pt x="10" y="127"/>
                  <a:pt x="10" y="127"/>
                  <a:pt x="10" y="127"/>
                </a:cubicBezTo>
                <a:cubicBezTo>
                  <a:pt x="9" y="127"/>
                  <a:pt x="8" y="126"/>
                  <a:pt x="8" y="124"/>
                </a:cubicBezTo>
                <a:cubicBezTo>
                  <a:pt x="8" y="122"/>
                  <a:pt x="9" y="121"/>
                  <a:pt x="10" y="121"/>
                </a:cubicBezTo>
                <a:cubicBezTo>
                  <a:pt x="10" y="120"/>
                  <a:pt x="10" y="120"/>
                  <a:pt x="10" y="120"/>
                </a:cubicBezTo>
                <a:cubicBezTo>
                  <a:pt x="29" y="111"/>
                  <a:pt x="29" y="111"/>
                  <a:pt x="29" y="111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4" y="139"/>
                  <a:pt x="86" y="140"/>
                  <a:pt x="88" y="140"/>
                </a:cubicBezTo>
                <a:cubicBezTo>
                  <a:pt x="90" y="140"/>
                  <a:pt x="92" y="139"/>
                  <a:pt x="94" y="139"/>
                </a:cubicBezTo>
                <a:cubicBezTo>
                  <a:pt x="94" y="139"/>
                  <a:pt x="94" y="139"/>
                  <a:pt x="94" y="139"/>
                </a:cubicBezTo>
                <a:cubicBezTo>
                  <a:pt x="147" y="111"/>
                  <a:pt x="147" y="111"/>
                  <a:pt x="147" y="111"/>
                </a:cubicBezTo>
                <a:lnTo>
                  <a:pt x="166" y="120"/>
                </a:lnTo>
                <a:close/>
                <a:moveTo>
                  <a:pt x="166" y="91"/>
                </a:moveTo>
                <a:cubicBezTo>
                  <a:pt x="166" y="92"/>
                  <a:pt x="166" y="92"/>
                  <a:pt x="166" y="92"/>
                </a:cubicBezTo>
                <a:cubicBezTo>
                  <a:pt x="90" y="132"/>
                  <a:pt x="90" y="132"/>
                  <a:pt x="90" y="132"/>
                </a:cubicBezTo>
                <a:cubicBezTo>
                  <a:pt x="90" y="131"/>
                  <a:pt x="90" y="131"/>
                  <a:pt x="90" y="131"/>
                </a:cubicBezTo>
                <a:cubicBezTo>
                  <a:pt x="89" y="132"/>
                  <a:pt x="89" y="132"/>
                  <a:pt x="88" y="132"/>
                </a:cubicBezTo>
                <a:cubicBezTo>
                  <a:pt x="87" y="132"/>
                  <a:pt x="87" y="132"/>
                  <a:pt x="86" y="131"/>
                </a:cubicBezTo>
                <a:cubicBezTo>
                  <a:pt x="86" y="132"/>
                  <a:pt x="86" y="132"/>
                  <a:pt x="86" y="132"/>
                </a:cubicBezTo>
                <a:cubicBezTo>
                  <a:pt x="10" y="92"/>
                  <a:pt x="10" y="92"/>
                  <a:pt x="10" y="92"/>
                </a:cubicBezTo>
                <a:cubicBezTo>
                  <a:pt x="10" y="91"/>
                  <a:pt x="10" y="91"/>
                  <a:pt x="10" y="91"/>
                </a:cubicBezTo>
                <a:cubicBezTo>
                  <a:pt x="9" y="91"/>
                  <a:pt x="8" y="90"/>
                  <a:pt x="8" y="88"/>
                </a:cubicBezTo>
                <a:cubicBezTo>
                  <a:pt x="8" y="86"/>
                  <a:pt x="9" y="85"/>
                  <a:pt x="10" y="85"/>
                </a:cubicBezTo>
                <a:cubicBezTo>
                  <a:pt x="10" y="84"/>
                  <a:pt x="10" y="84"/>
                  <a:pt x="10" y="84"/>
                </a:cubicBezTo>
                <a:cubicBezTo>
                  <a:pt x="29" y="75"/>
                  <a:pt x="29" y="75"/>
                  <a:pt x="29" y="75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4" y="103"/>
                  <a:pt x="86" y="104"/>
                  <a:pt x="88" y="104"/>
                </a:cubicBezTo>
                <a:cubicBezTo>
                  <a:pt x="90" y="104"/>
                  <a:pt x="92" y="103"/>
                  <a:pt x="94" y="103"/>
                </a:cubicBezTo>
                <a:cubicBezTo>
                  <a:pt x="94" y="103"/>
                  <a:pt x="94" y="103"/>
                  <a:pt x="94" y="103"/>
                </a:cubicBezTo>
                <a:cubicBezTo>
                  <a:pt x="147" y="75"/>
                  <a:pt x="147" y="75"/>
                  <a:pt x="147" y="75"/>
                </a:cubicBezTo>
                <a:cubicBezTo>
                  <a:pt x="166" y="84"/>
                  <a:pt x="166" y="84"/>
                  <a:pt x="166" y="84"/>
                </a:cubicBezTo>
                <a:cubicBezTo>
                  <a:pt x="166" y="85"/>
                  <a:pt x="166" y="85"/>
                  <a:pt x="166" y="85"/>
                </a:cubicBezTo>
                <a:cubicBezTo>
                  <a:pt x="167" y="85"/>
                  <a:pt x="168" y="86"/>
                  <a:pt x="168" y="88"/>
                </a:cubicBezTo>
                <a:cubicBezTo>
                  <a:pt x="168" y="90"/>
                  <a:pt x="167" y="91"/>
                  <a:pt x="166" y="91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674189" y="3685924"/>
            <a:ext cx="391429" cy="356636"/>
          </a:xfrm>
          <a:custGeom>
            <a:avLst/>
            <a:gdLst/>
            <a:ahLst/>
            <a:cxnLst/>
            <a:rect l="l" t="t" r="r" b="b"/>
            <a:pathLst>
              <a:path w="176" h="160" extrusionOk="0">
                <a:moveTo>
                  <a:pt x="88" y="0"/>
                </a:moveTo>
                <a:cubicBezTo>
                  <a:pt x="39" y="0"/>
                  <a:pt x="0" y="36"/>
                  <a:pt x="0" y="80"/>
                </a:cubicBezTo>
                <a:cubicBezTo>
                  <a:pt x="0" y="124"/>
                  <a:pt x="39" y="160"/>
                  <a:pt x="88" y="160"/>
                </a:cubicBezTo>
                <a:cubicBezTo>
                  <a:pt x="137" y="160"/>
                  <a:pt x="176" y="124"/>
                  <a:pt x="176" y="80"/>
                </a:cubicBezTo>
                <a:cubicBezTo>
                  <a:pt x="176" y="36"/>
                  <a:pt x="137" y="0"/>
                  <a:pt x="88" y="0"/>
                </a:cubicBezTo>
                <a:moveTo>
                  <a:pt x="88" y="152"/>
                </a:moveTo>
                <a:cubicBezTo>
                  <a:pt x="60" y="152"/>
                  <a:pt x="36" y="139"/>
                  <a:pt x="21" y="120"/>
                </a:cubicBezTo>
                <a:cubicBezTo>
                  <a:pt x="81" y="120"/>
                  <a:pt x="81" y="120"/>
                  <a:pt x="81" y="120"/>
                </a:cubicBezTo>
                <a:cubicBezTo>
                  <a:pt x="85" y="128"/>
                  <a:pt x="100" y="140"/>
                  <a:pt x="110" y="140"/>
                </a:cubicBezTo>
                <a:cubicBezTo>
                  <a:pt x="122" y="140"/>
                  <a:pt x="132" y="132"/>
                  <a:pt x="132" y="116"/>
                </a:cubicBezTo>
                <a:cubicBezTo>
                  <a:pt x="132" y="100"/>
                  <a:pt x="122" y="92"/>
                  <a:pt x="110" y="92"/>
                </a:cubicBezTo>
                <a:cubicBezTo>
                  <a:pt x="100" y="92"/>
                  <a:pt x="85" y="104"/>
                  <a:pt x="81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1" y="102"/>
                  <a:pt x="8" y="92"/>
                  <a:pt x="8" y="80"/>
                </a:cubicBezTo>
                <a:cubicBezTo>
                  <a:pt x="8" y="68"/>
                  <a:pt x="11" y="58"/>
                  <a:pt x="16" y="48"/>
                </a:cubicBezTo>
                <a:cubicBezTo>
                  <a:pt x="81" y="48"/>
                  <a:pt x="81" y="48"/>
                  <a:pt x="81" y="48"/>
                </a:cubicBezTo>
                <a:cubicBezTo>
                  <a:pt x="85" y="56"/>
                  <a:pt x="100" y="68"/>
                  <a:pt x="110" y="68"/>
                </a:cubicBezTo>
                <a:cubicBezTo>
                  <a:pt x="122" y="68"/>
                  <a:pt x="132" y="60"/>
                  <a:pt x="132" y="44"/>
                </a:cubicBezTo>
                <a:cubicBezTo>
                  <a:pt x="132" y="28"/>
                  <a:pt x="122" y="20"/>
                  <a:pt x="110" y="20"/>
                </a:cubicBezTo>
                <a:cubicBezTo>
                  <a:pt x="100" y="20"/>
                  <a:pt x="85" y="32"/>
                  <a:pt x="81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36" y="21"/>
                  <a:pt x="60" y="8"/>
                  <a:pt x="88" y="8"/>
                </a:cubicBezTo>
                <a:cubicBezTo>
                  <a:pt x="131" y="8"/>
                  <a:pt x="165" y="38"/>
                  <a:pt x="168" y="76"/>
                </a:cubicBezTo>
                <a:cubicBezTo>
                  <a:pt x="87" y="76"/>
                  <a:pt x="87" y="76"/>
                  <a:pt x="87" y="76"/>
                </a:cubicBezTo>
                <a:cubicBezTo>
                  <a:pt x="83" y="68"/>
                  <a:pt x="68" y="56"/>
                  <a:pt x="58" y="56"/>
                </a:cubicBezTo>
                <a:cubicBezTo>
                  <a:pt x="46" y="56"/>
                  <a:pt x="36" y="64"/>
                  <a:pt x="36" y="80"/>
                </a:cubicBezTo>
                <a:cubicBezTo>
                  <a:pt x="36" y="96"/>
                  <a:pt x="46" y="104"/>
                  <a:pt x="58" y="104"/>
                </a:cubicBezTo>
                <a:cubicBezTo>
                  <a:pt x="68" y="104"/>
                  <a:pt x="83" y="92"/>
                  <a:pt x="87" y="84"/>
                </a:cubicBezTo>
                <a:cubicBezTo>
                  <a:pt x="168" y="84"/>
                  <a:pt x="168" y="84"/>
                  <a:pt x="168" y="84"/>
                </a:cubicBezTo>
                <a:cubicBezTo>
                  <a:pt x="165" y="122"/>
                  <a:pt x="131" y="152"/>
                  <a:pt x="88" y="152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Google Shape;169;p27"/>
          <p:cNvSpPr/>
          <p:nvPr/>
        </p:nvSpPr>
        <p:spPr>
          <a:xfrm>
            <a:off x="718632" y="5551980"/>
            <a:ext cx="399081" cy="337026"/>
          </a:xfrm>
          <a:custGeom>
            <a:avLst/>
            <a:gdLst/>
            <a:ahLst/>
            <a:cxnLst/>
            <a:rect l="l" t="t" r="r" b="b"/>
            <a:pathLst>
              <a:path w="176" h="144" extrusionOk="0">
                <a:moveTo>
                  <a:pt x="60" y="32"/>
                </a:moveTo>
                <a:cubicBezTo>
                  <a:pt x="116" y="32"/>
                  <a:pt x="116" y="32"/>
                  <a:pt x="116" y="32"/>
                </a:cubicBezTo>
                <a:cubicBezTo>
                  <a:pt x="118" y="32"/>
                  <a:pt x="120" y="30"/>
                  <a:pt x="120" y="28"/>
                </a:cubicBezTo>
                <a:cubicBezTo>
                  <a:pt x="120" y="26"/>
                  <a:pt x="118" y="24"/>
                  <a:pt x="116" y="24"/>
                </a:cubicBezTo>
                <a:cubicBezTo>
                  <a:pt x="60" y="24"/>
                  <a:pt x="60" y="24"/>
                  <a:pt x="60" y="24"/>
                </a:cubicBezTo>
                <a:cubicBezTo>
                  <a:pt x="58" y="24"/>
                  <a:pt x="56" y="26"/>
                  <a:pt x="56" y="28"/>
                </a:cubicBezTo>
                <a:cubicBezTo>
                  <a:pt x="56" y="30"/>
                  <a:pt x="58" y="32"/>
                  <a:pt x="60" y="32"/>
                </a:cubicBezTo>
                <a:moveTo>
                  <a:pt x="52" y="48"/>
                </a:moveTo>
                <a:cubicBezTo>
                  <a:pt x="124" y="48"/>
                  <a:pt x="124" y="48"/>
                  <a:pt x="124" y="48"/>
                </a:cubicBezTo>
                <a:cubicBezTo>
                  <a:pt x="126" y="48"/>
                  <a:pt x="128" y="46"/>
                  <a:pt x="128" y="44"/>
                </a:cubicBezTo>
                <a:cubicBezTo>
                  <a:pt x="128" y="42"/>
                  <a:pt x="126" y="40"/>
                  <a:pt x="124" y="40"/>
                </a:cubicBezTo>
                <a:cubicBezTo>
                  <a:pt x="52" y="40"/>
                  <a:pt x="52" y="40"/>
                  <a:pt x="52" y="40"/>
                </a:cubicBezTo>
                <a:cubicBezTo>
                  <a:pt x="50" y="40"/>
                  <a:pt x="48" y="42"/>
                  <a:pt x="48" y="44"/>
                </a:cubicBezTo>
                <a:cubicBezTo>
                  <a:pt x="48" y="46"/>
                  <a:pt x="50" y="48"/>
                  <a:pt x="52" y="48"/>
                </a:cubicBezTo>
                <a:moveTo>
                  <a:pt x="136" y="60"/>
                </a:moveTo>
                <a:cubicBezTo>
                  <a:pt x="136" y="58"/>
                  <a:pt x="134" y="56"/>
                  <a:pt x="132" y="56"/>
                </a:cubicBezTo>
                <a:cubicBezTo>
                  <a:pt x="44" y="56"/>
                  <a:pt x="44" y="56"/>
                  <a:pt x="44" y="56"/>
                </a:cubicBezTo>
                <a:cubicBezTo>
                  <a:pt x="42" y="56"/>
                  <a:pt x="40" y="58"/>
                  <a:pt x="40" y="60"/>
                </a:cubicBezTo>
                <a:cubicBezTo>
                  <a:pt x="40" y="62"/>
                  <a:pt x="42" y="64"/>
                  <a:pt x="44" y="64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4" y="64"/>
                  <a:pt x="136" y="62"/>
                  <a:pt x="136" y="60"/>
                </a:cubicBezTo>
                <a:moveTo>
                  <a:pt x="176" y="82"/>
                </a:moveTo>
                <a:cubicBezTo>
                  <a:pt x="176" y="82"/>
                  <a:pt x="176" y="82"/>
                  <a:pt x="176" y="8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5" y="1"/>
                  <a:pt x="134" y="0"/>
                  <a:pt x="13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2" y="0"/>
                  <a:pt x="41" y="1"/>
                  <a:pt x="40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3"/>
                  <a:pt x="0" y="83"/>
                  <a:pt x="0" y="84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172" y="144"/>
                  <a:pt x="172" y="144"/>
                  <a:pt x="172" y="144"/>
                </a:cubicBezTo>
                <a:cubicBezTo>
                  <a:pt x="174" y="144"/>
                  <a:pt x="176" y="142"/>
                  <a:pt x="176" y="140"/>
                </a:cubicBezTo>
                <a:cubicBezTo>
                  <a:pt x="176" y="84"/>
                  <a:pt x="176" y="84"/>
                  <a:pt x="176" y="84"/>
                </a:cubicBezTo>
                <a:cubicBezTo>
                  <a:pt x="176" y="83"/>
                  <a:pt x="176" y="83"/>
                  <a:pt x="176" y="82"/>
                </a:cubicBezTo>
                <a:moveTo>
                  <a:pt x="46" y="8"/>
                </a:moveTo>
                <a:cubicBezTo>
                  <a:pt x="130" y="8"/>
                  <a:pt x="130" y="8"/>
                  <a:pt x="130" y="8"/>
                </a:cubicBezTo>
                <a:cubicBezTo>
                  <a:pt x="166" y="80"/>
                  <a:pt x="166" y="80"/>
                  <a:pt x="166" y="80"/>
                </a:cubicBezTo>
                <a:cubicBezTo>
                  <a:pt x="116" y="80"/>
                  <a:pt x="116" y="80"/>
                  <a:pt x="116" y="80"/>
                </a:cubicBezTo>
                <a:cubicBezTo>
                  <a:pt x="114" y="80"/>
                  <a:pt x="112" y="82"/>
                  <a:pt x="112" y="84"/>
                </a:cubicBezTo>
                <a:cubicBezTo>
                  <a:pt x="112" y="97"/>
                  <a:pt x="101" y="108"/>
                  <a:pt x="88" y="108"/>
                </a:cubicBezTo>
                <a:cubicBezTo>
                  <a:pt x="75" y="108"/>
                  <a:pt x="64" y="97"/>
                  <a:pt x="64" y="84"/>
                </a:cubicBezTo>
                <a:cubicBezTo>
                  <a:pt x="64" y="82"/>
                  <a:pt x="62" y="80"/>
                  <a:pt x="60" y="80"/>
                </a:cubicBezTo>
                <a:cubicBezTo>
                  <a:pt x="10" y="80"/>
                  <a:pt x="10" y="80"/>
                  <a:pt x="10" y="80"/>
                </a:cubicBezTo>
                <a:lnTo>
                  <a:pt x="46" y="8"/>
                </a:lnTo>
                <a:close/>
                <a:moveTo>
                  <a:pt x="168" y="136"/>
                </a:moveTo>
                <a:cubicBezTo>
                  <a:pt x="8" y="136"/>
                  <a:pt x="8" y="136"/>
                  <a:pt x="8" y="136"/>
                </a:cubicBezTo>
                <a:cubicBezTo>
                  <a:pt x="8" y="88"/>
                  <a:pt x="8" y="88"/>
                  <a:pt x="8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58" y="104"/>
                  <a:pt x="72" y="116"/>
                  <a:pt x="88" y="116"/>
                </a:cubicBezTo>
                <a:cubicBezTo>
                  <a:pt x="104" y="116"/>
                  <a:pt x="118" y="104"/>
                  <a:pt x="120" y="88"/>
                </a:cubicBezTo>
                <a:cubicBezTo>
                  <a:pt x="168" y="88"/>
                  <a:pt x="168" y="88"/>
                  <a:pt x="168" y="88"/>
                </a:cubicBezTo>
                <a:lnTo>
                  <a:pt x="168" y="136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799394" y="339334"/>
            <a:ext cx="6206955" cy="471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/>
            <a:r>
              <a:rPr lang="ru-RU" sz="1197" dirty="0" smtClean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1.4 </a:t>
            </a:r>
            <a:r>
              <a:rPr lang="ru-RU" sz="1197" dirty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Предварительная обработка</a:t>
            </a:r>
          </a:p>
        </p:txBody>
      </p:sp>
    </p:spTree>
    <p:extLst>
      <p:ext uri="{BB962C8B-B14F-4D97-AF65-F5344CB8AC3E}">
        <p14:creationId xmlns:p14="http://schemas.microsoft.com/office/powerpoint/2010/main" val="2833514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D3A15B5-E502-489B-B08E-C715241B5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73070"/>
            <a:ext cx="11871050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Источники Новых Признаков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ACD6F8-0592-4EB0-86F0-15C5B6246706}"/>
              </a:ext>
            </a:extLst>
          </p:cNvPr>
          <p:cNvSpPr txBox="1"/>
          <p:nvPr/>
        </p:nvSpPr>
        <p:spPr>
          <a:xfrm>
            <a:off x="766488" y="1594383"/>
            <a:ext cx="101300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 err="1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Verdana" panose="020B0604030504040204" pitchFamily="34" charset="0"/>
              </a:rPr>
              <a:t>Domain</a:t>
            </a:r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3200" b="1" dirty="0" err="1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Verdana" panose="020B0604030504040204" pitchFamily="34" charset="0"/>
              </a:rPr>
              <a:t>Specific</a:t>
            </a:r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3200" b="1" dirty="0" err="1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Verdana" panose="020B0604030504040204" pitchFamily="34" charset="0"/>
              </a:rPr>
              <a:t>Knowledge</a:t>
            </a:r>
            <a:endParaRPr lang="ru-RU" sz="3200" b="1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E0AD08-F97C-4F17-9A30-D42719182D90}"/>
              </a:ext>
            </a:extLst>
          </p:cNvPr>
          <p:cNvSpPr txBox="1"/>
          <p:nvPr/>
        </p:nvSpPr>
        <p:spPr>
          <a:xfrm>
            <a:off x="775378" y="2465107"/>
            <a:ext cx="116549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Verdana" panose="020B0604030504040204" pitchFamily="34" charset="0"/>
              </a:rPr>
              <a:t>Знания, специфичные для предметной области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A7568A-E979-44A2-ADA4-4299459C05A7}"/>
              </a:ext>
            </a:extLst>
          </p:cNvPr>
          <p:cNvSpPr txBox="1"/>
          <p:nvPr/>
        </p:nvSpPr>
        <p:spPr>
          <a:xfrm>
            <a:off x="766488" y="4661381"/>
            <a:ext cx="103602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 err="1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Verdana" panose="020B0604030504040204" pitchFamily="34" charset="0"/>
              </a:rPr>
              <a:t>Exploratory</a:t>
            </a:r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3200" b="1" dirty="0" err="1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Verdana" panose="020B0604030504040204" pitchFamily="34" charset="0"/>
              </a:rPr>
              <a:t>Data</a:t>
            </a:r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3200" b="1" dirty="0" err="1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Verdana" panose="020B0604030504040204" pitchFamily="34" charset="0"/>
              </a:rPr>
              <a:t>Analysis</a:t>
            </a:r>
            <a:endParaRPr lang="ru-RU" sz="3200" b="1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9AC7C6-98D7-42A9-A628-66FC1E7C6E24}"/>
              </a:ext>
            </a:extLst>
          </p:cNvPr>
          <p:cNvSpPr txBox="1"/>
          <p:nvPr/>
        </p:nvSpPr>
        <p:spPr>
          <a:xfrm>
            <a:off x="775378" y="5382693"/>
            <a:ext cx="103602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Verdana" panose="020B0604030504040204" pitchFamily="34" charset="0"/>
              </a:rPr>
              <a:t>Исследовательский анализ данных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B3A53A-1367-4D8D-9398-C6979B0F4A4F}"/>
              </a:ext>
            </a:extLst>
          </p:cNvPr>
          <p:cNvSpPr txBox="1"/>
          <p:nvPr/>
        </p:nvSpPr>
        <p:spPr>
          <a:xfrm>
            <a:off x="1407408" y="3075881"/>
            <a:ext cx="621560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ru-RU" sz="2800" dirty="0">
                <a:solidFill>
                  <a:schemeClr val="bg1"/>
                </a:solidFill>
                <a:latin typeface="Montserrat" panose="00000500000000000000" pitchFamily="2" charset="-52"/>
              </a:rPr>
              <a:t>Чтение статей по теме</a:t>
            </a:r>
          </a:p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ru-RU" sz="2800" dirty="0">
                <a:solidFill>
                  <a:schemeClr val="bg1"/>
                </a:solidFill>
                <a:latin typeface="Montserrat" panose="00000500000000000000" pitchFamily="2" charset="-52"/>
              </a:rPr>
              <a:t>Обсуждения на </a:t>
            </a:r>
            <a:r>
              <a:rPr lang="ru-RU" sz="2800" dirty="0" err="1">
                <a:solidFill>
                  <a:schemeClr val="bg1"/>
                </a:solidFill>
                <a:latin typeface="Montserrat" panose="00000500000000000000" pitchFamily="2" charset="-52"/>
              </a:rPr>
              <a:t>Kaggle</a:t>
            </a:r>
            <a:endParaRPr lang="ru-RU" sz="2800" dirty="0">
              <a:solidFill>
                <a:schemeClr val="bg1"/>
              </a:solidFill>
              <a:latin typeface="Montserrat" panose="00000500000000000000" pitchFamily="2" charset="-52"/>
            </a:endParaRPr>
          </a:p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ru-RU" sz="2800" dirty="0">
                <a:solidFill>
                  <a:schemeClr val="bg1"/>
                </a:solidFill>
                <a:latin typeface="Montserrat" panose="00000500000000000000" pitchFamily="2" charset="-52"/>
              </a:rPr>
              <a:t>Научный руководитель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4AB74E10-B0CB-4A75-8D1D-737C094B7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764" y="3047752"/>
            <a:ext cx="4013821" cy="3579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00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7" grpId="0"/>
      <p:bldP spid="8" grpId="0"/>
      <p:bldP spid="9" grpId="0"/>
      <p:bldP spid="10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26"/>
          <p:cNvSpPr txBox="1"/>
          <p:nvPr/>
        </p:nvSpPr>
        <p:spPr>
          <a:xfrm>
            <a:off x="831839" y="1590659"/>
            <a:ext cx="10575946" cy="243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/>
            <a:r>
              <a:rPr lang="ru-RU" sz="3600" b="1" dirty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Поделитесь примером инженерии признаков из вашей предметной области?</a:t>
            </a:r>
          </a:p>
        </p:txBody>
      </p: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</a:t>
            </a:r>
            <a:r>
              <a:rPr lang="en-US" sz="1064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от</a:t>
            </a:r>
            <a:r>
              <a:rPr lang="en-US" sz="1064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ментора</a:t>
            </a:r>
            <a:endParaRPr sz="1064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Google Shape;143;p26"/>
          <p:cNvPicPr preferRelativeResize="0"/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FA3EA1-F613-40D7-8C2C-0D0243D612D4}"/>
              </a:ext>
            </a:extLst>
          </p:cNvPr>
          <p:cNvSpPr txBox="1"/>
          <p:nvPr/>
        </p:nvSpPr>
        <p:spPr>
          <a:xfrm>
            <a:off x="2553087" y="5140010"/>
            <a:ext cx="82965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https://miro.com/app/board/uXjVPHHTjvc=/</a:t>
            </a:r>
            <a:endParaRPr lang="ru-RU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07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316A213-68D6-4A08-977E-DCC39FFF8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Анализ Пропусков</a:t>
            </a:r>
          </a:p>
        </p:txBody>
      </p:sp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27421690-8E7E-403F-8A0F-E92426BA353C}"/>
              </a:ext>
            </a:extLst>
          </p:cNvPr>
          <p:cNvSpPr/>
          <p:nvPr/>
        </p:nvSpPr>
        <p:spPr>
          <a:xfrm>
            <a:off x="4907868" y="3621083"/>
            <a:ext cx="1512167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33D6A0F-16E0-4C38-A354-8A2A424D1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805" y="1580252"/>
            <a:ext cx="2324100" cy="4572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460F6C-02B9-4695-A2ED-709E455A21AA}"/>
              </a:ext>
            </a:extLst>
          </p:cNvPr>
          <p:cNvSpPr txBox="1"/>
          <p:nvPr/>
        </p:nvSpPr>
        <p:spPr>
          <a:xfrm>
            <a:off x="3426107" y="6425985"/>
            <a:ext cx="3680749" cy="380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https://www.kaggle.com/c/titanic</a:t>
            </a:r>
          </a:p>
        </p:txBody>
      </p:sp>
      <p:pic>
        <p:nvPicPr>
          <p:cNvPr id="11" name="Picture 4" descr="Иконка Титаник в стиле Стиль Офис">
            <a:extLst>
              <a:ext uri="{FF2B5EF4-FFF2-40B4-BE49-F238E27FC236}">
                <a16:creationId xmlns:a16="http://schemas.microsoft.com/office/drawing/2014/main" id="{882D52B6-F20D-4500-B8E3-8A0F36144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252" y="4757197"/>
            <a:ext cx="2164364" cy="216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44E3906-6707-4C96-AA8E-D33CD8E058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6856" y="1665977"/>
            <a:ext cx="228600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31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D214604-A7F0-4FA4-B121-8C2F387D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157" y="873070"/>
            <a:ext cx="9259747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2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Новые Признаки на Основе Имеющихся</a:t>
            </a:r>
            <a:endParaRPr lang="ru-RU" sz="32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58F4E7-1BD8-4DE4-B34A-F29E7E09E95C}"/>
              </a:ext>
            </a:extLst>
          </p:cNvPr>
          <p:cNvSpPr txBox="1"/>
          <p:nvPr/>
        </p:nvSpPr>
        <p:spPr>
          <a:xfrm>
            <a:off x="876588" y="1831868"/>
            <a:ext cx="10773772" cy="380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dataset</a:t>
            </a:r>
            <a:r>
              <a:rPr lang="tr-T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tr-T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'Family_Size'</a:t>
            </a:r>
            <a:r>
              <a:rPr lang="tr-T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r-T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tr-TR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tr-T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+ dataset</a:t>
            </a:r>
            <a:r>
              <a:rPr lang="tr-T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tr-T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'Parch'</a:t>
            </a:r>
            <a:r>
              <a:rPr lang="tr-T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r-T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+dataset</a:t>
            </a:r>
            <a:r>
              <a:rPr lang="tr-T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tr-T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'SibSp'</a:t>
            </a:r>
            <a:r>
              <a:rPr lang="tr-T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endParaRPr lang="tr-T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518735E-00F1-415C-9174-A4E3AE1123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7874" y="2490954"/>
            <a:ext cx="3208681" cy="365873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8131BFB-D57C-4353-B01A-B0DAE593F2BF}"/>
              </a:ext>
            </a:extLst>
          </p:cNvPr>
          <p:cNvSpPr txBox="1"/>
          <p:nvPr/>
        </p:nvSpPr>
        <p:spPr>
          <a:xfrm>
            <a:off x="3426107" y="6425985"/>
            <a:ext cx="3680749" cy="380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https://www.kaggle.com/c/titanic</a:t>
            </a:r>
          </a:p>
        </p:txBody>
      </p:sp>
      <p:pic>
        <p:nvPicPr>
          <p:cNvPr id="18" name="Picture 4" descr="Иконка Титаник в стиле Стиль Офис">
            <a:extLst>
              <a:ext uri="{FF2B5EF4-FFF2-40B4-BE49-F238E27FC236}">
                <a16:creationId xmlns:a16="http://schemas.microsoft.com/office/drawing/2014/main" id="{7073D587-5489-4C5C-93B5-46DA34FE0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9489" y="4676174"/>
            <a:ext cx="2164364" cy="216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34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9D163BE7-63E6-4D8D-B2B7-3FEA35B52AFB}"/>
              </a:ext>
            </a:extLst>
          </p:cNvPr>
          <p:cNvSpPr/>
          <p:nvPr/>
        </p:nvSpPr>
        <p:spPr>
          <a:xfrm>
            <a:off x="263352" y="1988840"/>
            <a:ext cx="4752528" cy="4304176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89F827-BC17-48EE-A7C2-A031FE61F1F0}"/>
              </a:ext>
            </a:extLst>
          </p:cNvPr>
          <p:cNvSpPr txBox="1"/>
          <p:nvPr/>
        </p:nvSpPr>
        <p:spPr>
          <a:xfrm>
            <a:off x="1703512" y="3573016"/>
            <a:ext cx="19752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Comic Sans MS" panose="030F0702030302020204" pitchFamily="66" charset="0"/>
              </a:rPr>
              <a:t>Metro</a:t>
            </a:r>
            <a:endParaRPr lang="ru-RU" sz="48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42447DD-E411-45C0-876B-80D84FD00310}"/>
              </a:ext>
            </a:extLst>
          </p:cNvPr>
          <p:cNvSpPr/>
          <p:nvPr/>
        </p:nvSpPr>
        <p:spPr>
          <a:xfrm>
            <a:off x="638824" y="2961819"/>
            <a:ext cx="54809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Слишком близко (плохо)</a:t>
            </a:r>
            <a:endParaRPr lang="ru-RU" sz="360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994D984-ADAA-4C77-81E2-F9D5CE95A530}"/>
              </a:ext>
            </a:extLst>
          </p:cNvPr>
          <p:cNvSpPr/>
          <p:nvPr/>
        </p:nvSpPr>
        <p:spPr>
          <a:xfrm>
            <a:off x="5303912" y="5877272"/>
            <a:ext cx="66912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Слишком далеко (тоже плохо)</a:t>
            </a:r>
            <a:endParaRPr lang="ru-RU" sz="36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8C5658F-01FC-4124-89D8-F03CB39DBE53}"/>
              </a:ext>
            </a:extLst>
          </p:cNvPr>
          <p:cNvSpPr/>
          <p:nvPr/>
        </p:nvSpPr>
        <p:spPr>
          <a:xfrm>
            <a:off x="4079776" y="4509120"/>
            <a:ext cx="28584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Оптимально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279BD071-3976-4A6B-8D2D-F2EBD9CDD28E}"/>
                  </a:ext>
                </a:extLst>
              </p:cNvPr>
              <p:cNvSpPr/>
              <p:nvPr/>
            </p:nvSpPr>
            <p:spPr>
              <a:xfrm>
                <a:off x="5071268" y="3573016"/>
                <a:ext cx="712073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𝐷𝑖𝑠𝑡𝑎𝑛𝑐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𝐶𝑒𝑛𝑡𝑒𝑟𝑒𝑑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𝐷𝑖𝑠𝑡𝑎𝑛𝑐𝑒</m:t>
                              </m:r>
                              <m:r>
                                <a:rPr lang="en-US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𝑐𝑟𝑖𝑡𝑖𝑐𝑎𝑙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279BD071-3976-4A6B-8D2D-F2EBD9CDD2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268" y="3573016"/>
                <a:ext cx="712073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16C005D2-A2D1-47EE-831A-CBE2E6CC6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157" y="873070"/>
            <a:ext cx="9259747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2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Новые Признаки на Основе Имеющихся</a:t>
            </a:r>
            <a:endParaRPr lang="ru-RU" sz="32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1487C91-BAC0-4B99-B2C1-A5B995C9E69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lum bright="70000" contrast="-70000"/>
          </a:blip>
          <a:srcRect l="5138" t="5179" r="29034" b="12321"/>
          <a:stretch/>
        </p:blipFill>
        <p:spPr>
          <a:xfrm>
            <a:off x="335360" y="1556792"/>
            <a:ext cx="4947266" cy="520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6" grpId="0" animBg="1"/>
      <p:bldP spid="7" grpId="0"/>
      <p:bldP spid="8" grpId="0"/>
      <p:bldP spid="9" grpId="0"/>
      <p:bldP spid="10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D214604-A7F0-4FA4-B121-8C2F387D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157" y="873070"/>
            <a:ext cx="9259747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2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Новые Признаки на Основе Имеющихся</a:t>
            </a:r>
            <a:endParaRPr lang="ru-RU" sz="32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5B8DF394-AA72-4DBB-98A3-327F09240792}"/>
                  </a:ext>
                </a:extLst>
              </p:cNvPr>
              <p:cNvSpPr/>
              <p:nvPr/>
            </p:nvSpPr>
            <p:spPr>
              <a:xfrm>
                <a:off x="1192104" y="1713107"/>
                <a:ext cx="7234266" cy="43956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3200" dirty="0">
                    <a:solidFill>
                      <a:schemeClr val="bg1"/>
                    </a:solidFill>
                    <a:latin typeface="Montserrat" panose="020B0604020202020204" charset="-52"/>
                    <a:ea typeface="Verdana" panose="020B0604030504040204" pitchFamily="34" charset="0"/>
                  </a:rPr>
                  <a:t>Разные </a:t>
                </a:r>
                <a:r>
                  <a:rPr lang="ru-RU" sz="3200" dirty="0" err="1">
                    <a:solidFill>
                      <a:schemeClr val="bg1"/>
                    </a:solidFill>
                    <a:latin typeface="Montserrat" panose="020B0604020202020204" charset="-52"/>
                    <a:ea typeface="Verdana" panose="020B0604030504040204" pitchFamily="34" charset="0"/>
                  </a:rPr>
                  <a:t>мат.операций</a:t>
                </a:r>
                <a:endParaRPr lang="ru-RU" sz="3200" dirty="0">
                  <a:solidFill>
                    <a:schemeClr val="bg1"/>
                  </a:solidFill>
                  <a:latin typeface="Montserrat" panose="020B0604020202020204" charset="-52"/>
                  <a:ea typeface="Verdana" panose="020B0604030504040204" pitchFamily="34" charset="0"/>
                </a:endParaRPr>
              </a:p>
              <a:p>
                <a:pPr marL="457200" indent="-4572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𝑥</m:t>
                    </m:r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𝑧</m:t>
                    </m:r>
                  </m:oMath>
                </a14:m>
                <a:endParaRPr lang="en-US" sz="3600" dirty="0">
                  <a:solidFill>
                    <a:schemeClr val="bg1"/>
                  </a:solidFill>
                  <a:latin typeface="Montserrat" panose="020B0604020202020204" charset="-52"/>
                  <a:ea typeface="Verdana" panose="020B0604030504040204" pitchFamily="34" charset="0"/>
                </a:endParaRPr>
              </a:p>
              <a:p>
                <a:pPr marL="457200" indent="-4572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𝑥</m:t>
                            </m:r>
                            <m:r>
                              <a:rPr lang="en-US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−</m:t>
                            </m:r>
                            <m:r>
                              <a:rPr lang="en-US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𝑧</m:t>
                            </m:r>
                          </m:e>
                        </m:d>
                      </m:e>
                      <m:sup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600" dirty="0">
                  <a:solidFill>
                    <a:schemeClr val="bg1"/>
                  </a:solidFill>
                  <a:latin typeface="Montserrat" panose="020B0604020202020204" charset="-52"/>
                  <a:ea typeface="Verdana" panose="020B0604030504040204" pitchFamily="34" charset="0"/>
                </a:endParaRPr>
              </a:p>
              <a:p>
                <a:pPr marL="457200" indent="-4572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fPr>
                      <m:num>
                        <m: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𝑥</m:t>
                        </m:r>
                        <m:r>
                          <a:rPr lang="en-US" sz="3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𝑧</m:t>
                        </m:r>
                      </m:num>
                      <m:den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𝑧</m:t>
                        </m:r>
                      </m:den>
                    </m:f>
                  </m:oMath>
                </a14:m>
                <a:endParaRPr lang="en-US" sz="3600" b="0" dirty="0">
                  <a:solidFill>
                    <a:schemeClr val="bg1"/>
                  </a:solidFill>
                  <a:latin typeface="Montserrat" panose="020B0604020202020204" charset="-52"/>
                  <a:ea typeface="Verdana" panose="020B0604030504040204" pitchFamily="34" charset="0"/>
                </a:endParaRPr>
              </a:p>
              <a:p>
                <a:pPr marL="457200" indent="-4572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𝑥</m:t>
                    </m:r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𝐶𝑜𝑛𝑠𝑡</m:t>
                    </m:r>
                  </m:oMath>
                </a14:m>
                <a:endParaRPr lang="en-US" sz="3600" dirty="0">
                  <a:solidFill>
                    <a:schemeClr val="bg1"/>
                  </a:solidFill>
                  <a:latin typeface="Montserrat" panose="020B0604020202020204" charset="-52"/>
                  <a:ea typeface="Verdana" panose="020B0604030504040204" pitchFamily="34" charset="0"/>
                </a:endParaRPr>
              </a:p>
              <a:p>
                <a:pPr marL="457200" indent="-4572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𝑥</m:t>
                    </m:r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∗</m:t>
                    </m:r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𝑧</m:t>
                    </m:r>
                  </m:oMath>
                </a14:m>
                <a:endParaRPr lang="en-US" sz="3600" dirty="0">
                  <a:solidFill>
                    <a:schemeClr val="bg1"/>
                  </a:solidFill>
                  <a:latin typeface="Montserrat" panose="020B0604020202020204" charset="-52"/>
                  <a:ea typeface="Verdana" panose="020B0604030504040204" pitchFamily="34" charset="0"/>
                </a:endParaRPr>
              </a:p>
              <a:p>
                <a:pPr marL="457200" indent="-4572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fPr>
                      <m:num>
                        <m: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𝑥</m:t>
                        </m:r>
                        <m: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∗</m:t>
                        </m:r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𝑧</m:t>
                        </m:r>
                      </m:num>
                      <m:den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𝑡</m:t>
                        </m:r>
                      </m:den>
                    </m:f>
                  </m:oMath>
                </a14:m>
                <a:endParaRPr lang="en-US" sz="3600" dirty="0">
                  <a:solidFill>
                    <a:schemeClr val="bg1"/>
                  </a:solidFill>
                  <a:latin typeface="Montserrat" panose="020B0604020202020204" charset="-52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5B8DF394-AA72-4DBB-98A3-327F092407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104" y="1713107"/>
                <a:ext cx="7234266" cy="4395627"/>
              </a:xfrm>
              <a:prstGeom prst="rect">
                <a:avLst/>
              </a:prstGeom>
              <a:blipFill>
                <a:blip r:embed="rId4"/>
                <a:stretch>
                  <a:fillRect l="-2192" t="-16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9635840" y="2081424"/>
                <a:ext cx="2139112" cy="7684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800" b="0" i="0" smtClean="0">
                        <a:solidFill>
                          <a:schemeClr val="bg1"/>
                        </a:solidFill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СИ</m:t>
                    </m:r>
                    <m:r>
                      <a:rPr lang="ru-RU" sz="2800" i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2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800" i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А</m:t>
                        </m:r>
                        <m:sSub>
                          <m:sSubPr>
                            <m:ctrlPr>
                              <a:rPr lang="ru-RU" sz="2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М</m:t>
                            </m:r>
                          </m:e>
                          <m:sub>
                            <m:r>
                              <a:rPr lang="ru-RU" sz="2800" i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ru-RU" sz="2800" i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ru-RU" sz="2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М</m:t>
                            </m:r>
                          </m:e>
                          <m:sub>
                            <m:r>
                              <a:rPr lang="ru-RU" sz="2800" i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ru-RU" sz="2800" i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ru-RU" sz="2800" i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VR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;</a:t>
                </a:r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5840" y="2081424"/>
                <a:ext cx="2139112" cy="768480"/>
              </a:xfrm>
              <a:prstGeom prst="rect">
                <a:avLst/>
              </a:prstGeom>
              <a:blipFill>
                <a:blip r:embed="rId5"/>
                <a:stretch>
                  <a:fillRect r="-4558" b="-7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9635840" y="2945520"/>
                <a:ext cx="1938736" cy="7149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800" b="0" i="0" smtClean="0">
                        <a:solidFill>
                          <a:schemeClr val="bg1"/>
                        </a:solidFill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ИВР</m:t>
                    </m:r>
                    <m:r>
                      <a:rPr lang="ru-RU" sz="2800" i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2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800" i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А</m:t>
                        </m:r>
                        <m:sSub>
                          <m:sSubPr>
                            <m:ctrlPr>
                              <a:rPr lang="ru-RU" sz="2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М</m:t>
                            </m:r>
                          </m:e>
                          <m:sub>
                            <m:r>
                              <a:rPr lang="ru-RU" sz="2800" i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ru-RU" sz="2800" i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VR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;</a:t>
                </a:r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5840" y="2945520"/>
                <a:ext cx="1938736" cy="714939"/>
              </a:xfrm>
              <a:prstGeom prst="rect">
                <a:avLst/>
              </a:prstGeom>
              <a:blipFill>
                <a:blip r:embed="rId6"/>
                <a:stretch>
                  <a:fillRect r="-5346" b="-94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9635840" y="3737608"/>
                <a:ext cx="2201628" cy="756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800" b="0" i="0" smtClean="0">
                        <a:solidFill>
                          <a:schemeClr val="bg1"/>
                        </a:solidFill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ВПР</m:t>
                    </m:r>
                    <m:r>
                      <a:rPr lang="ru-RU" sz="2800" i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2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800" i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ru-RU" sz="2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М</m:t>
                            </m:r>
                          </m:e>
                          <m:sub>
                            <m:r>
                              <a:rPr lang="ru-RU" sz="2800" i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ru-RU" sz="2800" i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ru-RU" sz="2800" i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VR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;</a:t>
                </a:r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5840" y="3737608"/>
                <a:ext cx="2201628" cy="756554"/>
              </a:xfrm>
              <a:prstGeom prst="rect">
                <a:avLst/>
              </a:prstGeom>
              <a:blipFill>
                <a:blip r:embed="rId7"/>
                <a:stretch>
                  <a:fillRect r="-4709" b="-24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9635840" y="4601704"/>
                <a:ext cx="2169568" cy="7684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800" smtClean="0">
                        <a:solidFill>
                          <a:schemeClr val="bg1"/>
                        </a:solidFill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П</m:t>
                    </m:r>
                    <m:r>
                      <a:rPr lang="ru-RU" sz="2800" b="0" i="0" smtClean="0">
                        <a:solidFill>
                          <a:schemeClr val="bg1"/>
                        </a:solidFill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АПР</m:t>
                    </m:r>
                    <m:r>
                      <a:rPr lang="ru-RU" sz="2800" i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2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800" i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А</m:t>
                        </m:r>
                        <m:sSub>
                          <m:sSubPr>
                            <m:ctrlPr>
                              <a:rPr lang="ru-RU" sz="2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М</m:t>
                            </m:r>
                          </m:e>
                          <m:sub>
                            <m:r>
                              <a:rPr lang="ru-RU" sz="2800" i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sz="2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М</m:t>
                            </m:r>
                          </m:e>
                          <m:sub>
                            <m:r>
                              <a:rPr lang="ru-RU" sz="2800" i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5840" y="4601704"/>
                <a:ext cx="2169568" cy="768480"/>
              </a:xfrm>
              <a:prstGeom prst="rect">
                <a:avLst/>
              </a:prstGeom>
              <a:blipFill>
                <a:blip r:embed="rId8"/>
                <a:stretch>
                  <a:fillRect r="-4775" b="-15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рямоугольник 12"/>
          <p:cNvSpPr/>
          <p:nvPr/>
        </p:nvSpPr>
        <p:spPr>
          <a:xfrm>
            <a:off x="3950208" y="5693248"/>
            <a:ext cx="828941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Баевский</a:t>
            </a:r>
            <a:r>
              <a:rPr lang="ru-RU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Р.М. Методические рекомендации: Анализ вариабельности сердечного ритма при использовании различных электрокардиографических систем / Р.М. </a:t>
            </a:r>
            <a:r>
              <a:rPr lang="ru-RU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Баевский</a:t>
            </a:r>
            <a:r>
              <a:rPr lang="ru-RU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Г.Г. Иванов, Л.В. </a:t>
            </a:r>
            <a:r>
              <a:rPr lang="ru-RU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Чирейкин</a:t>
            </a:r>
            <a:r>
              <a:rPr lang="ru-RU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// Вестник </a:t>
            </a:r>
            <a:r>
              <a:rPr lang="ru-RU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аритмологии</a:t>
            </a:r>
            <a:r>
              <a:rPr lang="ru-RU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– 2001. – № 24. – С. 65-87.</a:t>
            </a: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79976" y="2754784"/>
            <a:ext cx="4620917" cy="245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28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8" grpId="0"/>
      <p:bldP spid="10" grpId="0"/>
      <p:bldP spid="11" grpId="0"/>
      <p:bldP spid="12" grpId="0"/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D214604-A7F0-4FA4-B121-8C2F387D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157" y="873070"/>
            <a:ext cx="9259747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2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Новые Признаки на Основе Имеющихся</a:t>
            </a:r>
            <a:endParaRPr lang="ru-RU" sz="32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B8DF394-AA72-4DBB-98A3-327F09240792}"/>
              </a:ext>
            </a:extLst>
          </p:cNvPr>
          <p:cNvSpPr/>
          <p:nvPr/>
        </p:nvSpPr>
        <p:spPr>
          <a:xfrm>
            <a:off x="1192104" y="1822835"/>
            <a:ext cx="107910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Категориальные комбинации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59663B-6073-4C90-BD42-4DF220BDA883}"/>
              </a:ext>
            </a:extLst>
          </p:cNvPr>
          <p:cNvSpPr txBox="1"/>
          <p:nvPr/>
        </p:nvSpPr>
        <p:spPr>
          <a:xfrm>
            <a:off x="699757" y="2724500"/>
            <a:ext cx="11104548" cy="380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dataset</a:t>
            </a:r>
            <a:r>
              <a:rPr lang="tr-T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tr-T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'Sex_Pclass'</a:t>
            </a:r>
            <a:r>
              <a:rPr lang="tr-T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r-T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 dataset</a:t>
            </a:r>
            <a:r>
              <a:rPr lang="tr-T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tr-T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'Sex'</a:t>
            </a:r>
            <a:r>
              <a:rPr lang="tr-T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r-T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+dataset</a:t>
            </a:r>
            <a:r>
              <a:rPr lang="tr-T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tr-T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'Pclass'</a:t>
            </a:r>
            <a:r>
              <a:rPr lang="tr-T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r-T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.astype</a:t>
            </a:r>
            <a:r>
              <a:rPr lang="tr-T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tr-TR" b="0" dirty="0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str</a:t>
            </a:r>
            <a:r>
              <a:rPr lang="tr-T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tr-T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AFEF118-E2A7-4961-890B-571FD59432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0935" y="3359938"/>
            <a:ext cx="2419350" cy="26670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2C8EF1B-6B40-4FEF-B10C-50E3E6B9D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2177" y="3384829"/>
            <a:ext cx="2000250" cy="10668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56526EC-4AC5-43E6-ABD3-D2B0DC5DD8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7031" y="3384829"/>
            <a:ext cx="2019300" cy="15430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4D88A9D-FAC9-4B8F-8A85-EF5FE8328C0A}"/>
              </a:ext>
            </a:extLst>
          </p:cNvPr>
          <p:cNvSpPr txBox="1"/>
          <p:nvPr/>
        </p:nvSpPr>
        <p:spPr>
          <a:xfrm>
            <a:off x="3426107" y="6425985"/>
            <a:ext cx="3680749" cy="380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https://www.kaggle.com/c/titanic</a:t>
            </a:r>
          </a:p>
        </p:txBody>
      </p:sp>
      <p:pic>
        <p:nvPicPr>
          <p:cNvPr id="16" name="Picture 4" descr="Иконка Титаник в стиле Стиль Офис">
            <a:extLst>
              <a:ext uri="{FF2B5EF4-FFF2-40B4-BE49-F238E27FC236}">
                <a16:creationId xmlns:a16="http://schemas.microsoft.com/office/drawing/2014/main" id="{145FB7FB-FBF6-4549-9CC8-8008AD2A8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9489" y="4676174"/>
            <a:ext cx="2164364" cy="216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238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/>
        </p:nvSpPr>
        <p:spPr>
          <a:xfrm>
            <a:off x="1400205" y="1918861"/>
            <a:ext cx="9132757" cy="471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В предыдущей серии</a:t>
            </a:r>
            <a:endParaRPr sz="2261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Предварительная обработка</a:t>
            </a:r>
            <a:r>
              <a:rPr lang="en-US" sz="226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-RU" sz="226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числовых данных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Предварительная обработка</a:t>
            </a:r>
            <a:r>
              <a:rPr lang="en-US" sz="226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-RU" sz="226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категориальных данных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Базовое конструирование признаков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Рефлексия</a:t>
            </a:r>
            <a:endParaRPr sz="2261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799394" y="800509"/>
            <a:ext cx="5320418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План</a:t>
            </a:r>
            <a:r>
              <a:rPr lang="en-US" sz="2394" dirty="0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вебинара</a:t>
            </a:r>
            <a:endParaRPr sz="2394" dirty="0">
              <a:solidFill>
                <a:srgbClr val="01C60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65" name="Google Shape;165;p27"/>
          <p:cNvSpPr/>
          <p:nvPr/>
        </p:nvSpPr>
        <p:spPr>
          <a:xfrm>
            <a:off x="751918" y="2160578"/>
            <a:ext cx="390417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00" y="72"/>
                </a:moveTo>
                <a:cubicBezTo>
                  <a:pt x="140" y="72"/>
                  <a:pt x="140" y="72"/>
                  <a:pt x="140" y="72"/>
                </a:cubicBezTo>
                <a:cubicBezTo>
                  <a:pt x="142" y="72"/>
                  <a:pt x="144" y="70"/>
                  <a:pt x="144" y="68"/>
                </a:cubicBezTo>
                <a:cubicBezTo>
                  <a:pt x="144" y="66"/>
                  <a:pt x="142" y="64"/>
                  <a:pt x="140" y="64"/>
                </a:cubicBezTo>
                <a:cubicBezTo>
                  <a:pt x="100" y="64"/>
                  <a:pt x="100" y="64"/>
                  <a:pt x="100" y="64"/>
                </a:cubicBezTo>
                <a:cubicBezTo>
                  <a:pt x="98" y="64"/>
                  <a:pt x="96" y="66"/>
                  <a:pt x="96" y="68"/>
                </a:cubicBezTo>
                <a:cubicBezTo>
                  <a:pt x="96" y="70"/>
                  <a:pt x="98" y="72"/>
                  <a:pt x="100" y="72"/>
                </a:cubicBezTo>
                <a:moveTo>
                  <a:pt x="100" y="56"/>
                </a:moveTo>
                <a:cubicBezTo>
                  <a:pt x="124" y="56"/>
                  <a:pt x="124" y="56"/>
                  <a:pt x="124" y="56"/>
                </a:cubicBezTo>
                <a:cubicBezTo>
                  <a:pt x="126" y="56"/>
                  <a:pt x="128" y="54"/>
                  <a:pt x="128" y="52"/>
                </a:cubicBezTo>
                <a:cubicBezTo>
                  <a:pt x="128" y="50"/>
                  <a:pt x="126" y="48"/>
                  <a:pt x="124" y="48"/>
                </a:cubicBezTo>
                <a:cubicBezTo>
                  <a:pt x="100" y="48"/>
                  <a:pt x="100" y="48"/>
                  <a:pt x="100" y="48"/>
                </a:cubicBezTo>
                <a:cubicBezTo>
                  <a:pt x="98" y="48"/>
                  <a:pt x="96" y="50"/>
                  <a:pt x="96" y="52"/>
                </a:cubicBezTo>
                <a:cubicBezTo>
                  <a:pt x="96" y="54"/>
                  <a:pt x="98" y="56"/>
                  <a:pt x="100" y="56"/>
                </a:cubicBezTo>
                <a:moveTo>
                  <a:pt x="100" y="88"/>
                </a:moveTo>
                <a:cubicBezTo>
                  <a:pt x="116" y="88"/>
                  <a:pt x="116" y="88"/>
                  <a:pt x="116" y="88"/>
                </a:cubicBezTo>
                <a:cubicBezTo>
                  <a:pt x="118" y="88"/>
                  <a:pt x="120" y="86"/>
                  <a:pt x="120" y="84"/>
                </a:cubicBezTo>
                <a:cubicBezTo>
                  <a:pt x="120" y="82"/>
                  <a:pt x="118" y="80"/>
                  <a:pt x="116" y="80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98" y="80"/>
                  <a:pt x="96" y="82"/>
                  <a:pt x="96" y="84"/>
                </a:cubicBezTo>
                <a:cubicBezTo>
                  <a:pt x="96" y="86"/>
                  <a:pt x="98" y="88"/>
                  <a:pt x="100" y="88"/>
                </a:cubicBezTo>
                <a:moveTo>
                  <a:pt x="40" y="104"/>
                </a:moveTo>
                <a:cubicBezTo>
                  <a:pt x="72" y="104"/>
                  <a:pt x="72" y="104"/>
                  <a:pt x="72" y="104"/>
                </a:cubicBezTo>
                <a:cubicBezTo>
                  <a:pt x="76" y="104"/>
                  <a:pt x="80" y="100"/>
                  <a:pt x="80" y="96"/>
                </a:cubicBezTo>
                <a:cubicBezTo>
                  <a:pt x="80" y="56"/>
                  <a:pt x="80" y="56"/>
                  <a:pt x="80" y="56"/>
                </a:cubicBezTo>
                <a:cubicBezTo>
                  <a:pt x="80" y="52"/>
                  <a:pt x="76" y="48"/>
                  <a:pt x="72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96"/>
                  <a:pt x="32" y="96"/>
                  <a:pt x="32" y="96"/>
                </a:cubicBezTo>
                <a:cubicBezTo>
                  <a:pt x="32" y="100"/>
                  <a:pt x="36" y="104"/>
                  <a:pt x="40" y="104"/>
                </a:cubicBezTo>
                <a:moveTo>
                  <a:pt x="40" y="56"/>
                </a:moveTo>
                <a:cubicBezTo>
                  <a:pt x="72" y="56"/>
                  <a:pt x="72" y="56"/>
                  <a:pt x="72" y="56"/>
                </a:cubicBezTo>
                <a:cubicBezTo>
                  <a:pt x="72" y="96"/>
                  <a:pt x="72" y="96"/>
                  <a:pt x="72" y="96"/>
                </a:cubicBezTo>
                <a:cubicBezTo>
                  <a:pt x="40" y="96"/>
                  <a:pt x="40" y="96"/>
                  <a:pt x="40" y="96"/>
                </a:cubicBezTo>
                <a:lnTo>
                  <a:pt x="40" y="56"/>
                </a:lnTo>
                <a:close/>
                <a:moveTo>
                  <a:pt x="100" y="104"/>
                </a:moveTo>
                <a:cubicBezTo>
                  <a:pt x="140" y="104"/>
                  <a:pt x="140" y="104"/>
                  <a:pt x="140" y="104"/>
                </a:cubicBezTo>
                <a:cubicBezTo>
                  <a:pt x="142" y="104"/>
                  <a:pt x="144" y="102"/>
                  <a:pt x="144" y="100"/>
                </a:cubicBezTo>
                <a:cubicBezTo>
                  <a:pt x="144" y="98"/>
                  <a:pt x="142" y="96"/>
                  <a:pt x="140" y="96"/>
                </a:cubicBezTo>
                <a:cubicBezTo>
                  <a:pt x="100" y="96"/>
                  <a:pt x="100" y="96"/>
                  <a:pt x="100" y="96"/>
                </a:cubicBezTo>
                <a:cubicBezTo>
                  <a:pt x="98" y="96"/>
                  <a:pt x="96" y="98"/>
                  <a:pt x="96" y="100"/>
                </a:cubicBezTo>
                <a:cubicBezTo>
                  <a:pt x="96" y="102"/>
                  <a:pt x="98" y="104"/>
                  <a:pt x="100" y="104"/>
                </a:cubicBezTo>
                <a:moveTo>
                  <a:pt x="168" y="8"/>
                </a:moveTo>
                <a:cubicBezTo>
                  <a:pt x="96" y="8"/>
                  <a:pt x="96" y="8"/>
                  <a:pt x="96" y="8"/>
                </a:cubicBezTo>
                <a:cubicBezTo>
                  <a:pt x="96" y="4"/>
                  <a:pt x="92" y="0"/>
                  <a:pt x="88" y="0"/>
                </a:cubicBezTo>
                <a:cubicBezTo>
                  <a:pt x="84" y="0"/>
                  <a:pt x="80" y="4"/>
                  <a:pt x="80" y="8"/>
                </a:cubicBezTo>
                <a:cubicBezTo>
                  <a:pt x="8" y="8"/>
                  <a:pt x="8" y="8"/>
                  <a:pt x="8" y="8"/>
                </a:cubicBezTo>
                <a:cubicBezTo>
                  <a:pt x="4" y="8"/>
                  <a:pt x="0" y="12"/>
                  <a:pt x="0" y="16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8"/>
                  <a:pt x="4" y="32"/>
                  <a:pt x="8" y="32"/>
                </a:cubicBezTo>
                <a:cubicBezTo>
                  <a:pt x="8" y="128"/>
                  <a:pt x="8" y="128"/>
                  <a:pt x="8" y="128"/>
                </a:cubicBezTo>
                <a:cubicBezTo>
                  <a:pt x="8" y="132"/>
                  <a:pt x="12" y="136"/>
                  <a:pt x="16" y="136"/>
                </a:cubicBezTo>
                <a:cubicBezTo>
                  <a:pt x="84" y="136"/>
                  <a:pt x="84" y="136"/>
                  <a:pt x="84" y="136"/>
                </a:cubicBezTo>
                <a:cubicBezTo>
                  <a:pt x="84" y="146"/>
                  <a:pt x="84" y="146"/>
                  <a:pt x="84" y="146"/>
                </a:cubicBezTo>
                <a:cubicBezTo>
                  <a:pt x="61" y="169"/>
                  <a:pt x="61" y="169"/>
                  <a:pt x="61" y="169"/>
                </a:cubicBezTo>
                <a:cubicBezTo>
                  <a:pt x="60" y="170"/>
                  <a:pt x="60" y="171"/>
                  <a:pt x="60" y="172"/>
                </a:cubicBezTo>
                <a:cubicBezTo>
                  <a:pt x="60" y="174"/>
                  <a:pt x="62" y="176"/>
                  <a:pt x="64" y="176"/>
                </a:cubicBezTo>
                <a:cubicBezTo>
                  <a:pt x="65" y="176"/>
                  <a:pt x="66" y="176"/>
                  <a:pt x="67" y="175"/>
                </a:cubicBezTo>
                <a:cubicBezTo>
                  <a:pt x="88" y="154"/>
                  <a:pt x="88" y="154"/>
                  <a:pt x="88" y="154"/>
                </a:cubicBezTo>
                <a:cubicBezTo>
                  <a:pt x="109" y="175"/>
                  <a:pt x="109" y="175"/>
                  <a:pt x="109" y="175"/>
                </a:cubicBezTo>
                <a:cubicBezTo>
                  <a:pt x="110" y="176"/>
                  <a:pt x="111" y="176"/>
                  <a:pt x="112" y="176"/>
                </a:cubicBezTo>
                <a:cubicBezTo>
                  <a:pt x="114" y="176"/>
                  <a:pt x="116" y="174"/>
                  <a:pt x="116" y="172"/>
                </a:cubicBezTo>
                <a:cubicBezTo>
                  <a:pt x="116" y="171"/>
                  <a:pt x="116" y="170"/>
                  <a:pt x="115" y="169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92" y="136"/>
                  <a:pt x="92" y="136"/>
                  <a:pt x="92" y="136"/>
                </a:cubicBezTo>
                <a:cubicBezTo>
                  <a:pt x="160" y="136"/>
                  <a:pt x="160" y="136"/>
                  <a:pt x="160" y="136"/>
                </a:cubicBezTo>
                <a:cubicBezTo>
                  <a:pt x="164" y="136"/>
                  <a:pt x="168" y="132"/>
                  <a:pt x="168" y="128"/>
                </a:cubicBezTo>
                <a:cubicBezTo>
                  <a:pt x="168" y="32"/>
                  <a:pt x="168" y="32"/>
                  <a:pt x="168" y="32"/>
                </a:cubicBezTo>
                <a:cubicBezTo>
                  <a:pt x="172" y="32"/>
                  <a:pt x="176" y="28"/>
                  <a:pt x="176" y="24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12"/>
                  <a:pt x="172" y="8"/>
                  <a:pt x="168" y="8"/>
                </a:cubicBezTo>
                <a:moveTo>
                  <a:pt x="160" y="128"/>
                </a:moveTo>
                <a:cubicBezTo>
                  <a:pt x="16" y="128"/>
                  <a:pt x="16" y="128"/>
                  <a:pt x="16" y="128"/>
                </a:cubicBezTo>
                <a:cubicBezTo>
                  <a:pt x="16" y="32"/>
                  <a:pt x="16" y="32"/>
                  <a:pt x="16" y="32"/>
                </a:cubicBezTo>
                <a:cubicBezTo>
                  <a:pt x="160" y="32"/>
                  <a:pt x="160" y="32"/>
                  <a:pt x="160" y="32"/>
                </a:cubicBezTo>
                <a:lnTo>
                  <a:pt x="160" y="128"/>
                </a:lnTo>
                <a:close/>
                <a:moveTo>
                  <a:pt x="168" y="24"/>
                </a:moveTo>
                <a:cubicBezTo>
                  <a:pt x="8" y="24"/>
                  <a:pt x="8" y="24"/>
                  <a:pt x="8" y="24"/>
                </a:cubicBezTo>
                <a:cubicBezTo>
                  <a:pt x="8" y="16"/>
                  <a:pt x="8" y="16"/>
                  <a:pt x="8" y="16"/>
                </a:cubicBezTo>
                <a:cubicBezTo>
                  <a:pt x="168" y="16"/>
                  <a:pt x="168" y="16"/>
                  <a:pt x="168" y="16"/>
                </a:cubicBezTo>
                <a:lnTo>
                  <a:pt x="168" y="24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6" name="Google Shape;166;p27"/>
          <p:cNvSpPr/>
          <p:nvPr/>
        </p:nvSpPr>
        <p:spPr>
          <a:xfrm>
            <a:off x="712806" y="2831499"/>
            <a:ext cx="391429" cy="391430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80" y="100"/>
                </a:moveTo>
                <a:cubicBezTo>
                  <a:pt x="80" y="99"/>
                  <a:pt x="79" y="98"/>
                  <a:pt x="78" y="97"/>
                </a:cubicBezTo>
                <a:cubicBezTo>
                  <a:pt x="78" y="97"/>
                  <a:pt x="78" y="97"/>
                  <a:pt x="78" y="97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2"/>
                  <a:pt x="45" y="72"/>
                  <a:pt x="44" y="72"/>
                </a:cubicBezTo>
                <a:cubicBezTo>
                  <a:pt x="42" y="72"/>
                  <a:pt x="40" y="74"/>
                  <a:pt x="40" y="76"/>
                </a:cubicBezTo>
                <a:cubicBezTo>
                  <a:pt x="40" y="77"/>
                  <a:pt x="41" y="78"/>
                  <a:pt x="42" y="79"/>
                </a:cubicBezTo>
                <a:cubicBezTo>
                  <a:pt x="42" y="79"/>
                  <a:pt x="42" y="79"/>
                  <a:pt x="42" y="79"/>
                </a:cubicBezTo>
                <a:cubicBezTo>
                  <a:pt x="69" y="100"/>
                  <a:pt x="69" y="100"/>
                  <a:pt x="69" y="100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1" y="122"/>
                  <a:pt x="40" y="123"/>
                  <a:pt x="40" y="124"/>
                </a:cubicBezTo>
                <a:cubicBezTo>
                  <a:pt x="40" y="126"/>
                  <a:pt x="42" y="128"/>
                  <a:pt x="44" y="128"/>
                </a:cubicBezTo>
                <a:cubicBezTo>
                  <a:pt x="45" y="128"/>
                  <a:pt x="46" y="128"/>
                  <a:pt x="46" y="127"/>
                </a:cubicBezTo>
                <a:cubicBezTo>
                  <a:pt x="46" y="127"/>
                  <a:pt x="46" y="127"/>
                  <a:pt x="46" y="127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9" y="102"/>
                  <a:pt x="80" y="101"/>
                  <a:pt x="80" y="100"/>
                </a:cubicBezTo>
                <a:moveTo>
                  <a:pt x="108" y="128"/>
                </a:moveTo>
                <a:cubicBezTo>
                  <a:pt x="84" y="128"/>
                  <a:pt x="84" y="128"/>
                  <a:pt x="84" y="128"/>
                </a:cubicBezTo>
                <a:cubicBezTo>
                  <a:pt x="82" y="128"/>
                  <a:pt x="80" y="130"/>
                  <a:pt x="80" y="132"/>
                </a:cubicBezTo>
                <a:cubicBezTo>
                  <a:pt x="80" y="134"/>
                  <a:pt x="82" y="136"/>
                  <a:pt x="84" y="136"/>
                </a:cubicBezTo>
                <a:cubicBezTo>
                  <a:pt x="108" y="136"/>
                  <a:pt x="108" y="136"/>
                  <a:pt x="108" y="136"/>
                </a:cubicBezTo>
                <a:cubicBezTo>
                  <a:pt x="110" y="136"/>
                  <a:pt x="112" y="134"/>
                  <a:pt x="112" y="132"/>
                </a:cubicBezTo>
                <a:cubicBezTo>
                  <a:pt x="112" y="130"/>
                  <a:pt x="110" y="128"/>
                  <a:pt x="108" y="128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660712" y="4370417"/>
            <a:ext cx="399091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76" y="88"/>
                </a:moveTo>
                <a:cubicBezTo>
                  <a:pt x="176" y="83"/>
                  <a:pt x="173" y="79"/>
                  <a:pt x="170" y="77"/>
                </a:cubicBezTo>
                <a:cubicBezTo>
                  <a:pt x="170" y="77"/>
                  <a:pt x="170" y="77"/>
                  <a:pt x="170" y="77"/>
                </a:cubicBezTo>
                <a:cubicBezTo>
                  <a:pt x="156" y="70"/>
                  <a:pt x="156" y="70"/>
                  <a:pt x="156" y="70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3" y="61"/>
                  <a:pt x="176" y="57"/>
                  <a:pt x="176" y="52"/>
                </a:cubicBezTo>
                <a:cubicBezTo>
                  <a:pt x="176" y="47"/>
                  <a:pt x="173" y="43"/>
                  <a:pt x="170" y="41"/>
                </a:cubicBezTo>
                <a:cubicBezTo>
                  <a:pt x="170" y="41"/>
                  <a:pt x="170" y="41"/>
                  <a:pt x="170" y="41"/>
                </a:cubicBezTo>
                <a:cubicBezTo>
                  <a:pt x="94" y="1"/>
                  <a:pt x="94" y="1"/>
                  <a:pt x="94" y="1"/>
                </a:cubicBezTo>
                <a:cubicBezTo>
                  <a:pt x="94" y="1"/>
                  <a:pt x="94" y="1"/>
                  <a:pt x="94" y="1"/>
                </a:cubicBezTo>
                <a:cubicBezTo>
                  <a:pt x="92" y="1"/>
                  <a:pt x="90" y="0"/>
                  <a:pt x="88" y="0"/>
                </a:cubicBezTo>
                <a:cubicBezTo>
                  <a:pt x="86" y="0"/>
                  <a:pt x="84" y="1"/>
                  <a:pt x="82" y="1"/>
                </a:cubicBezTo>
                <a:cubicBezTo>
                  <a:pt x="82" y="1"/>
                  <a:pt x="82" y="1"/>
                  <a:pt x="82" y="1"/>
                </a:cubicBezTo>
                <a:cubicBezTo>
                  <a:pt x="6" y="41"/>
                  <a:pt x="6" y="41"/>
                  <a:pt x="6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3" y="43"/>
                  <a:pt x="0" y="47"/>
                  <a:pt x="0" y="52"/>
                </a:cubicBezTo>
                <a:cubicBezTo>
                  <a:pt x="0" y="57"/>
                  <a:pt x="3" y="61"/>
                  <a:pt x="6" y="63"/>
                </a:cubicBezTo>
                <a:cubicBezTo>
                  <a:pt x="6" y="63"/>
                  <a:pt x="6" y="63"/>
                  <a:pt x="6" y="63"/>
                </a:cubicBezTo>
                <a:cubicBezTo>
                  <a:pt x="20" y="70"/>
                  <a:pt x="20" y="70"/>
                  <a:pt x="20" y="70"/>
                </a:cubicBezTo>
                <a:cubicBezTo>
                  <a:pt x="6" y="77"/>
                  <a:pt x="6" y="77"/>
                  <a:pt x="6" y="77"/>
                </a:cubicBezTo>
                <a:cubicBezTo>
                  <a:pt x="6" y="77"/>
                  <a:pt x="6" y="77"/>
                  <a:pt x="6" y="77"/>
                </a:cubicBezTo>
                <a:cubicBezTo>
                  <a:pt x="3" y="79"/>
                  <a:pt x="0" y="83"/>
                  <a:pt x="0" y="88"/>
                </a:cubicBezTo>
                <a:cubicBezTo>
                  <a:pt x="0" y="93"/>
                  <a:pt x="3" y="97"/>
                  <a:pt x="6" y="99"/>
                </a:cubicBezTo>
                <a:cubicBezTo>
                  <a:pt x="6" y="99"/>
                  <a:pt x="6" y="99"/>
                  <a:pt x="6" y="99"/>
                </a:cubicBezTo>
                <a:cubicBezTo>
                  <a:pt x="20" y="106"/>
                  <a:pt x="20" y="106"/>
                  <a:pt x="20" y="106"/>
                </a:cubicBezTo>
                <a:cubicBezTo>
                  <a:pt x="6" y="113"/>
                  <a:pt x="6" y="113"/>
                  <a:pt x="6" y="113"/>
                </a:cubicBezTo>
                <a:cubicBezTo>
                  <a:pt x="6" y="113"/>
                  <a:pt x="6" y="113"/>
                  <a:pt x="6" y="113"/>
                </a:cubicBezTo>
                <a:cubicBezTo>
                  <a:pt x="3" y="115"/>
                  <a:pt x="0" y="119"/>
                  <a:pt x="0" y="124"/>
                </a:cubicBezTo>
                <a:cubicBezTo>
                  <a:pt x="0" y="129"/>
                  <a:pt x="3" y="133"/>
                  <a:pt x="6" y="135"/>
                </a:cubicBezTo>
                <a:cubicBezTo>
                  <a:pt x="6" y="135"/>
                  <a:pt x="6" y="135"/>
                  <a:pt x="6" y="13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4" y="175"/>
                  <a:pt x="86" y="176"/>
                  <a:pt x="88" y="176"/>
                </a:cubicBezTo>
                <a:cubicBezTo>
                  <a:pt x="90" y="176"/>
                  <a:pt x="92" y="175"/>
                  <a:pt x="94" y="175"/>
                </a:cubicBezTo>
                <a:cubicBezTo>
                  <a:pt x="94" y="175"/>
                  <a:pt x="94" y="175"/>
                  <a:pt x="94" y="17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3" y="133"/>
                  <a:pt x="176" y="129"/>
                  <a:pt x="176" y="124"/>
                </a:cubicBezTo>
                <a:cubicBezTo>
                  <a:pt x="176" y="119"/>
                  <a:pt x="173" y="115"/>
                  <a:pt x="170" y="113"/>
                </a:cubicBezTo>
                <a:cubicBezTo>
                  <a:pt x="170" y="113"/>
                  <a:pt x="170" y="113"/>
                  <a:pt x="170" y="113"/>
                </a:cubicBezTo>
                <a:cubicBezTo>
                  <a:pt x="156" y="106"/>
                  <a:pt x="156" y="106"/>
                  <a:pt x="156" y="106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3" y="97"/>
                  <a:pt x="176" y="93"/>
                  <a:pt x="176" y="88"/>
                </a:cubicBezTo>
                <a:moveTo>
                  <a:pt x="10" y="56"/>
                </a:moveTo>
                <a:cubicBezTo>
                  <a:pt x="10" y="55"/>
                  <a:pt x="10" y="55"/>
                  <a:pt x="10" y="55"/>
                </a:cubicBezTo>
                <a:cubicBezTo>
                  <a:pt x="9" y="55"/>
                  <a:pt x="8" y="54"/>
                  <a:pt x="8" y="52"/>
                </a:cubicBezTo>
                <a:cubicBezTo>
                  <a:pt x="8" y="50"/>
                  <a:pt x="9" y="49"/>
                  <a:pt x="10" y="49"/>
                </a:cubicBezTo>
                <a:cubicBezTo>
                  <a:pt x="10" y="48"/>
                  <a:pt x="10" y="48"/>
                  <a:pt x="10" y="48"/>
                </a:cubicBezTo>
                <a:cubicBezTo>
                  <a:pt x="86" y="8"/>
                  <a:pt x="86" y="8"/>
                  <a:pt x="86" y="8"/>
                </a:cubicBezTo>
                <a:cubicBezTo>
                  <a:pt x="86" y="9"/>
                  <a:pt x="86" y="9"/>
                  <a:pt x="86" y="9"/>
                </a:cubicBezTo>
                <a:cubicBezTo>
                  <a:pt x="87" y="8"/>
                  <a:pt x="87" y="8"/>
                  <a:pt x="88" y="8"/>
                </a:cubicBezTo>
                <a:cubicBezTo>
                  <a:pt x="89" y="8"/>
                  <a:pt x="89" y="8"/>
                  <a:pt x="90" y="9"/>
                </a:cubicBezTo>
                <a:cubicBezTo>
                  <a:pt x="90" y="8"/>
                  <a:pt x="90" y="8"/>
                  <a:pt x="90" y="8"/>
                </a:cubicBezTo>
                <a:cubicBezTo>
                  <a:pt x="166" y="48"/>
                  <a:pt x="166" y="48"/>
                  <a:pt x="166" y="48"/>
                </a:cubicBezTo>
                <a:cubicBezTo>
                  <a:pt x="166" y="49"/>
                  <a:pt x="166" y="49"/>
                  <a:pt x="166" y="49"/>
                </a:cubicBezTo>
                <a:cubicBezTo>
                  <a:pt x="167" y="49"/>
                  <a:pt x="168" y="50"/>
                  <a:pt x="168" y="52"/>
                </a:cubicBezTo>
                <a:cubicBezTo>
                  <a:pt x="168" y="54"/>
                  <a:pt x="167" y="55"/>
                  <a:pt x="166" y="55"/>
                </a:cubicBezTo>
                <a:cubicBezTo>
                  <a:pt x="166" y="56"/>
                  <a:pt x="166" y="56"/>
                  <a:pt x="166" y="56"/>
                </a:cubicBezTo>
                <a:cubicBezTo>
                  <a:pt x="90" y="96"/>
                  <a:pt x="90" y="96"/>
                  <a:pt x="90" y="96"/>
                </a:cubicBezTo>
                <a:cubicBezTo>
                  <a:pt x="90" y="95"/>
                  <a:pt x="90" y="95"/>
                  <a:pt x="90" y="95"/>
                </a:cubicBezTo>
                <a:cubicBezTo>
                  <a:pt x="89" y="96"/>
                  <a:pt x="89" y="96"/>
                  <a:pt x="88" y="96"/>
                </a:cubicBezTo>
                <a:cubicBezTo>
                  <a:pt x="87" y="96"/>
                  <a:pt x="87" y="96"/>
                  <a:pt x="86" y="95"/>
                </a:cubicBezTo>
                <a:cubicBezTo>
                  <a:pt x="86" y="96"/>
                  <a:pt x="86" y="96"/>
                  <a:pt x="86" y="96"/>
                </a:cubicBezTo>
                <a:lnTo>
                  <a:pt x="10" y="56"/>
                </a:lnTo>
                <a:close/>
                <a:moveTo>
                  <a:pt x="166" y="120"/>
                </a:moveTo>
                <a:cubicBezTo>
                  <a:pt x="166" y="121"/>
                  <a:pt x="166" y="121"/>
                  <a:pt x="166" y="121"/>
                </a:cubicBezTo>
                <a:cubicBezTo>
                  <a:pt x="167" y="121"/>
                  <a:pt x="168" y="122"/>
                  <a:pt x="168" y="124"/>
                </a:cubicBezTo>
                <a:cubicBezTo>
                  <a:pt x="168" y="126"/>
                  <a:pt x="167" y="127"/>
                  <a:pt x="166" y="127"/>
                </a:cubicBezTo>
                <a:cubicBezTo>
                  <a:pt x="166" y="128"/>
                  <a:pt x="166" y="128"/>
                  <a:pt x="166" y="128"/>
                </a:cubicBezTo>
                <a:cubicBezTo>
                  <a:pt x="90" y="168"/>
                  <a:pt x="90" y="168"/>
                  <a:pt x="90" y="168"/>
                </a:cubicBezTo>
                <a:cubicBezTo>
                  <a:pt x="90" y="167"/>
                  <a:pt x="90" y="167"/>
                  <a:pt x="90" y="167"/>
                </a:cubicBezTo>
                <a:cubicBezTo>
                  <a:pt x="89" y="168"/>
                  <a:pt x="89" y="168"/>
                  <a:pt x="88" y="168"/>
                </a:cubicBezTo>
                <a:cubicBezTo>
                  <a:pt x="87" y="168"/>
                  <a:pt x="87" y="168"/>
                  <a:pt x="86" y="167"/>
                </a:cubicBezTo>
                <a:cubicBezTo>
                  <a:pt x="86" y="168"/>
                  <a:pt x="86" y="168"/>
                  <a:pt x="86" y="168"/>
                </a:cubicBezTo>
                <a:cubicBezTo>
                  <a:pt x="10" y="128"/>
                  <a:pt x="10" y="128"/>
                  <a:pt x="10" y="128"/>
                </a:cubicBezTo>
                <a:cubicBezTo>
                  <a:pt x="10" y="127"/>
                  <a:pt x="10" y="127"/>
                  <a:pt x="10" y="127"/>
                </a:cubicBezTo>
                <a:cubicBezTo>
                  <a:pt x="9" y="127"/>
                  <a:pt x="8" y="126"/>
                  <a:pt x="8" y="124"/>
                </a:cubicBezTo>
                <a:cubicBezTo>
                  <a:pt x="8" y="122"/>
                  <a:pt x="9" y="121"/>
                  <a:pt x="10" y="121"/>
                </a:cubicBezTo>
                <a:cubicBezTo>
                  <a:pt x="10" y="120"/>
                  <a:pt x="10" y="120"/>
                  <a:pt x="10" y="120"/>
                </a:cubicBezTo>
                <a:cubicBezTo>
                  <a:pt x="29" y="111"/>
                  <a:pt x="29" y="111"/>
                  <a:pt x="29" y="111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4" y="139"/>
                  <a:pt x="86" y="140"/>
                  <a:pt x="88" y="140"/>
                </a:cubicBezTo>
                <a:cubicBezTo>
                  <a:pt x="90" y="140"/>
                  <a:pt x="92" y="139"/>
                  <a:pt x="94" y="139"/>
                </a:cubicBezTo>
                <a:cubicBezTo>
                  <a:pt x="94" y="139"/>
                  <a:pt x="94" y="139"/>
                  <a:pt x="94" y="139"/>
                </a:cubicBezTo>
                <a:cubicBezTo>
                  <a:pt x="147" y="111"/>
                  <a:pt x="147" y="111"/>
                  <a:pt x="147" y="111"/>
                </a:cubicBezTo>
                <a:lnTo>
                  <a:pt x="166" y="120"/>
                </a:lnTo>
                <a:close/>
                <a:moveTo>
                  <a:pt x="166" y="91"/>
                </a:moveTo>
                <a:cubicBezTo>
                  <a:pt x="166" y="92"/>
                  <a:pt x="166" y="92"/>
                  <a:pt x="166" y="92"/>
                </a:cubicBezTo>
                <a:cubicBezTo>
                  <a:pt x="90" y="132"/>
                  <a:pt x="90" y="132"/>
                  <a:pt x="90" y="132"/>
                </a:cubicBezTo>
                <a:cubicBezTo>
                  <a:pt x="90" y="131"/>
                  <a:pt x="90" y="131"/>
                  <a:pt x="90" y="131"/>
                </a:cubicBezTo>
                <a:cubicBezTo>
                  <a:pt x="89" y="132"/>
                  <a:pt x="89" y="132"/>
                  <a:pt x="88" y="132"/>
                </a:cubicBezTo>
                <a:cubicBezTo>
                  <a:pt x="87" y="132"/>
                  <a:pt x="87" y="132"/>
                  <a:pt x="86" y="131"/>
                </a:cubicBezTo>
                <a:cubicBezTo>
                  <a:pt x="86" y="132"/>
                  <a:pt x="86" y="132"/>
                  <a:pt x="86" y="132"/>
                </a:cubicBezTo>
                <a:cubicBezTo>
                  <a:pt x="10" y="92"/>
                  <a:pt x="10" y="92"/>
                  <a:pt x="10" y="92"/>
                </a:cubicBezTo>
                <a:cubicBezTo>
                  <a:pt x="10" y="91"/>
                  <a:pt x="10" y="91"/>
                  <a:pt x="10" y="91"/>
                </a:cubicBezTo>
                <a:cubicBezTo>
                  <a:pt x="9" y="91"/>
                  <a:pt x="8" y="90"/>
                  <a:pt x="8" y="88"/>
                </a:cubicBezTo>
                <a:cubicBezTo>
                  <a:pt x="8" y="86"/>
                  <a:pt x="9" y="85"/>
                  <a:pt x="10" y="85"/>
                </a:cubicBezTo>
                <a:cubicBezTo>
                  <a:pt x="10" y="84"/>
                  <a:pt x="10" y="84"/>
                  <a:pt x="10" y="84"/>
                </a:cubicBezTo>
                <a:cubicBezTo>
                  <a:pt x="29" y="75"/>
                  <a:pt x="29" y="75"/>
                  <a:pt x="29" y="75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4" y="103"/>
                  <a:pt x="86" y="104"/>
                  <a:pt x="88" y="104"/>
                </a:cubicBezTo>
                <a:cubicBezTo>
                  <a:pt x="90" y="104"/>
                  <a:pt x="92" y="103"/>
                  <a:pt x="94" y="103"/>
                </a:cubicBezTo>
                <a:cubicBezTo>
                  <a:pt x="94" y="103"/>
                  <a:pt x="94" y="103"/>
                  <a:pt x="94" y="103"/>
                </a:cubicBezTo>
                <a:cubicBezTo>
                  <a:pt x="147" y="75"/>
                  <a:pt x="147" y="75"/>
                  <a:pt x="147" y="75"/>
                </a:cubicBezTo>
                <a:cubicBezTo>
                  <a:pt x="166" y="84"/>
                  <a:pt x="166" y="84"/>
                  <a:pt x="166" y="84"/>
                </a:cubicBezTo>
                <a:cubicBezTo>
                  <a:pt x="166" y="85"/>
                  <a:pt x="166" y="85"/>
                  <a:pt x="166" y="85"/>
                </a:cubicBezTo>
                <a:cubicBezTo>
                  <a:pt x="167" y="85"/>
                  <a:pt x="168" y="86"/>
                  <a:pt x="168" y="88"/>
                </a:cubicBezTo>
                <a:cubicBezTo>
                  <a:pt x="168" y="90"/>
                  <a:pt x="167" y="91"/>
                  <a:pt x="166" y="91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674189" y="3685924"/>
            <a:ext cx="391429" cy="356636"/>
          </a:xfrm>
          <a:custGeom>
            <a:avLst/>
            <a:gdLst/>
            <a:ahLst/>
            <a:cxnLst/>
            <a:rect l="l" t="t" r="r" b="b"/>
            <a:pathLst>
              <a:path w="176" h="160" extrusionOk="0">
                <a:moveTo>
                  <a:pt x="88" y="0"/>
                </a:moveTo>
                <a:cubicBezTo>
                  <a:pt x="39" y="0"/>
                  <a:pt x="0" y="36"/>
                  <a:pt x="0" y="80"/>
                </a:cubicBezTo>
                <a:cubicBezTo>
                  <a:pt x="0" y="124"/>
                  <a:pt x="39" y="160"/>
                  <a:pt x="88" y="160"/>
                </a:cubicBezTo>
                <a:cubicBezTo>
                  <a:pt x="137" y="160"/>
                  <a:pt x="176" y="124"/>
                  <a:pt x="176" y="80"/>
                </a:cubicBezTo>
                <a:cubicBezTo>
                  <a:pt x="176" y="36"/>
                  <a:pt x="137" y="0"/>
                  <a:pt x="88" y="0"/>
                </a:cubicBezTo>
                <a:moveTo>
                  <a:pt x="88" y="152"/>
                </a:moveTo>
                <a:cubicBezTo>
                  <a:pt x="60" y="152"/>
                  <a:pt x="36" y="139"/>
                  <a:pt x="21" y="120"/>
                </a:cubicBezTo>
                <a:cubicBezTo>
                  <a:pt x="81" y="120"/>
                  <a:pt x="81" y="120"/>
                  <a:pt x="81" y="120"/>
                </a:cubicBezTo>
                <a:cubicBezTo>
                  <a:pt x="85" y="128"/>
                  <a:pt x="100" y="140"/>
                  <a:pt x="110" y="140"/>
                </a:cubicBezTo>
                <a:cubicBezTo>
                  <a:pt x="122" y="140"/>
                  <a:pt x="132" y="132"/>
                  <a:pt x="132" y="116"/>
                </a:cubicBezTo>
                <a:cubicBezTo>
                  <a:pt x="132" y="100"/>
                  <a:pt x="122" y="92"/>
                  <a:pt x="110" y="92"/>
                </a:cubicBezTo>
                <a:cubicBezTo>
                  <a:pt x="100" y="92"/>
                  <a:pt x="85" y="104"/>
                  <a:pt x="81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1" y="102"/>
                  <a:pt x="8" y="92"/>
                  <a:pt x="8" y="80"/>
                </a:cubicBezTo>
                <a:cubicBezTo>
                  <a:pt x="8" y="68"/>
                  <a:pt x="11" y="58"/>
                  <a:pt x="16" y="48"/>
                </a:cubicBezTo>
                <a:cubicBezTo>
                  <a:pt x="81" y="48"/>
                  <a:pt x="81" y="48"/>
                  <a:pt x="81" y="48"/>
                </a:cubicBezTo>
                <a:cubicBezTo>
                  <a:pt x="85" y="56"/>
                  <a:pt x="100" y="68"/>
                  <a:pt x="110" y="68"/>
                </a:cubicBezTo>
                <a:cubicBezTo>
                  <a:pt x="122" y="68"/>
                  <a:pt x="132" y="60"/>
                  <a:pt x="132" y="44"/>
                </a:cubicBezTo>
                <a:cubicBezTo>
                  <a:pt x="132" y="28"/>
                  <a:pt x="122" y="20"/>
                  <a:pt x="110" y="20"/>
                </a:cubicBezTo>
                <a:cubicBezTo>
                  <a:pt x="100" y="20"/>
                  <a:pt x="85" y="32"/>
                  <a:pt x="81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36" y="21"/>
                  <a:pt x="60" y="8"/>
                  <a:pt x="88" y="8"/>
                </a:cubicBezTo>
                <a:cubicBezTo>
                  <a:pt x="131" y="8"/>
                  <a:pt x="165" y="38"/>
                  <a:pt x="168" y="76"/>
                </a:cubicBezTo>
                <a:cubicBezTo>
                  <a:pt x="87" y="76"/>
                  <a:pt x="87" y="76"/>
                  <a:pt x="87" y="76"/>
                </a:cubicBezTo>
                <a:cubicBezTo>
                  <a:pt x="83" y="68"/>
                  <a:pt x="68" y="56"/>
                  <a:pt x="58" y="56"/>
                </a:cubicBezTo>
                <a:cubicBezTo>
                  <a:pt x="46" y="56"/>
                  <a:pt x="36" y="64"/>
                  <a:pt x="36" y="80"/>
                </a:cubicBezTo>
                <a:cubicBezTo>
                  <a:pt x="36" y="96"/>
                  <a:pt x="46" y="104"/>
                  <a:pt x="58" y="104"/>
                </a:cubicBezTo>
                <a:cubicBezTo>
                  <a:pt x="68" y="104"/>
                  <a:pt x="83" y="92"/>
                  <a:pt x="87" y="84"/>
                </a:cubicBezTo>
                <a:cubicBezTo>
                  <a:pt x="168" y="84"/>
                  <a:pt x="168" y="84"/>
                  <a:pt x="168" y="84"/>
                </a:cubicBezTo>
                <a:cubicBezTo>
                  <a:pt x="165" y="122"/>
                  <a:pt x="131" y="152"/>
                  <a:pt x="88" y="152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Google Shape;169;p27"/>
          <p:cNvSpPr/>
          <p:nvPr/>
        </p:nvSpPr>
        <p:spPr>
          <a:xfrm>
            <a:off x="718632" y="5551980"/>
            <a:ext cx="399081" cy="337026"/>
          </a:xfrm>
          <a:custGeom>
            <a:avLst/>
            <a:gdLst/>
            <a:ahLst/>
            <a:cxnLst/>
            <a:rect l="l" t="t" r="r" b="b"/>
            <a:pathLst>
              <a:path w="176" h="144" extrusionOk="0">
                <a:moveTo>
                  <a:pt x="60" y="32"/>
                </a:moveTo>
                <a:cubicBezTo>
                  <a:pt x="116" y="32"/>
                  <a:pt x="116" y="32"/>
                  <a:pt x="116" y="32"/>
                </a:cubicBezTo>
                <a:cubicBezTo>
                  <a:pt x="118" y="32"/>
                  <a:pt x="120" y="30"/>
                  <a:pt x="120" y="28"/>
                </a:cubicBezTo>
                <a:cubicBezTo>
                  <a:pt x="120" y="26"/>
                  <a:pt x="118" y="24"/>
                  <a:pt x="116" y="24"/>
                </a:cubicBezTo>
                <a:cubicBezTo>
                  <a:pt x="60" y="24"/>
                  <a:pt x="60" y="24"/>
                  <a:pt x="60" y="24"/>
                </a:cubicBezTo>
                <a:cubicBezTo>
                  <a:pt x="58" y="24"/>
                  <a:pt x="56" y="26"/>
                  <a:pt x="56" y="28"/>
                </a:cubicBezTo>
                <a:cubicBezTo>
                  <a:pt x="56" y="30"/>
                  <a:pt x="58" y="32"/>
                  <a:pt x="60" y="32"/>
                </a:cubicBezTo>
                <a:moveTo>
                  <a:pt x="52" y="48"/>
                </a:moveTo>
                <a:cubicBezTo>
                  <a:pt x="124" y="48"/>
                  <a:pt x="124" y="48"/>
                  <a:pt x="124" y="48"/>
                </a:cubicBezTo>
                <a:cubicBezTo>
                  <a:pt x="126" y="48"/>
                  <a:pt x="128" y="46"/>
                  <a:pt x="128" y="44"/>
                </a:cubicBezTo>
                <a:cubicBezTo>
                  <a:pt x="128" y="42"/>
                  <a:pt x="126" y="40"/>
                  <a:pt x="124" y="40"/>
                </a:cubicBezTo>
                <a:cubicBezTo>
                  <a:pt x="52" y="40"/>
                  <a:pt x="52" y="40"/>
                  <a:pt x="52" y="40"/>
                </a:cubicBezTo>
                <a:cubicBezTo>
                  <a:pt x="50" y="40"/>
                  <a:pt x="48" y="42"/>
                  <a:pt x="48" y="44"/>
                </a:cubicBezTo>
                <a:cubicBezTo>
                  <a:pt x="48" y="46"/>
                  <a:pt x="50" y="48"/>
                  <a:pt x="52" y="48"/>
                </a:cubicBezTo>
                <a:moveTo>
                  <a:pt x="136" y="60"/>
                </a:moveTo>
                <a:cubicBezTo>
                  <a:pt x="136" y="58"/>
                  <a:pt x="134" y="56"/>
                  <a:pt x="132" y="56"/>
                </a:cubicBezTo>
                <a:cubicBezTo>
                  <a:pt x="44" y="56"/>
                  <a:pt x="44" y="56"/>
                  <a:pt x="44" y="56"/>
                </a:cubicBezTo>
                <a:cubicBezTo>
                  <a:pt x="42" y="56"/>
                  <a:pt x="40" y="58"/>
                  <a:pt x="40" y="60"/>
                </a:cubicBezTo>
                <a:cubicBezTo>
                  <a:pt x="40" y="62"/>
                  <a:pt x="42" y="64"/>
                  <a:pt x="44" y="64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4" y="64"/>
                  <a:pt x="136" y="62"/>
                  <a:pt x="136" y="60"/>
                </a:cubicBezTo>
                <a:moveTo>
                  <a:pt x="176" y="82"/>
                </a:moveTo>
                <a:cubicBezTo>
                  <a:pt x="176" y="82"/>
                  <a:pt x="176" y="82"/>
                  <a:pt x="176" y="8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5" y="1"/>
                  <a:pt x="134" y="0"/>
                  <a:pt x="13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2" y="0"/>
                  <a:pt x="41" y="1"/>
                  <a:pt x="40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3"/>
                  <a:pt x="0" y="83"/>
                  <a:pt x="0" y="84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172" y="144"/>
                  <a:pt x="172" y="144"/>
                  <a:pt x="172" y="144"/>
                </a:cubicBezTo>
                <a:cubicBezTo>
                  <a:pt x="174" y="144"/>
                  <a:pt x="176" y="142"/>
                  <a:pt x="176" y="140"/>
                </a:cubicBezTo>
                <a:cubicBezTo>
                  <a:pt x="176" y="84"/>
                  <a:pt x="176" y="84"/>
                  <a:pt x="176" y="84"/>
                </a:cubicBezTo>
                <a:cubicBezTo>
                  <a:pt x="176" y="83"/>
                  <a:pt x="176" y="83"/>
                  <a:pt x="176" y="82"/>
                </a:cubicBezTo>
                <a:moveTo>
                  <a:pt x="46" y="8"/>
                </a:moveTo>
                <a:cubicBezTo>
                  <a:pt x="130" y="8"/>
                  <a:pt x="130" y="8"/>
                  <a:pt x="130" y="8"/>
                </a:cubicBezTo>
                <a:cubicBezTo>
                  <a:pt x="166" y="80"/>
                  <a:pt x="166" y="80"/>
                  <a:pt x="166" y="80"/>
                </a:cubicBezTo>
                <a:cubicBezTo>
                  <a:pt x="116" y="80"/>
                  <a:pt x="116" y="80"/>
                  <a:pt x="116" y="80"/>
                </a:cubicBezTo>
                <a:cubicBezTo>
                  <a:pt x="114" y="80"/>
                  <a:pt x="112" y="82"/>
                  <a:pt x="112" y="84"/>
                </a:cubicBezTo>
                <a:cubicBezTo>
                  <a:pt x="112" y="97"/>
                  <a:pt x="101" y="108"/>
                  <a:pt x="88" y="108"/>
                </a:cubicBezTo>
                <a:cubicBezTo>
                  <a:pt x="75" y="108"/>
                  <a:pt x="64" y="97"/>
                  <a:pt x="64" y="84"/>
                </a:cubicBezTo>
                <a:cubicBezTo>
                  <a:pt x="64" y="82"/>
                  <a:pt x="62" y="80"/>
                  <a:pt x="60" y="80"/>
                </a:cubicBezTo>
                <a:cubicBezTo>
                  <a:pt x="10" y="80"/>
                  <a:pt x="10" y="80"/>
                  <a:pt x="10" y="80"/>
                </a:cubicBezTo>
                <a:lnTo>
                  <a:pt x="46" y="8"/>
                </a:lnTo>
                <a:close/>
                <a:moveTo>
                  <a:pt x="168" y="136"/>
                </a:moveTo>
                <a:cubicBezTo>
                  <a:pt x="8" y="136"/>
                  <a:pt x="8" y="136"/>
                  <a:pt x="8" y="136"/>
                </a:cubicBezTo>
                <a:cubicBezTo>
                  <a:pt x="8" y="88"/>
                  <a:pt x="8" y="88"/>
                  <a:pt x="8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58" y="104"/>
                  <a:pt x="72" y="116"/>
                  <a:pt x="88" y="116"/>
                </a:cubicBezTo>
                <a:cubicBezTo>
                  <a:pt x="104" y="116"/>
                  <a:pt x="118" y="104"/>
                  <a:pt x="120" y="88"/>
                </a:cubicBezTo>
                <a:cubicBezTo>
                  <a:pt x="168" y="88"/>
                  <a:pt x="168" y="88"/>
                  <a:pt x="168" y="88"/>
                </a:cubicBezTo>
                <a:lnTo>
                  <a:pt x="168" y="136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799394" y="339334"/>
            <a:ext cx="6206955" cy="471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/>
            <a:r>
              <a:rPr lang="ru-RU" sz="1197" dirty="0" smtClean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1.4 </a:t>
            </a:r>
            <a:r>
              <a:rPr lang="ru-RU" sz="1197" dirty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Предварительная обработка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41E09D0-7C27-4A36-AD60-0E4D9DD03D2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1251" y="1547621"/>
            <a:ext cx="8428814" cy="4675415"/>
          </a:xfrm>
          <a:prstGeom prst="rect">
            <a:avLst/>
          </a:prstGeom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CEE1AF79-766B-4127-B39A-32D3AE607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372" y="466319"/>
            <a:ext cx="7920880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Редкие Категории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DED5755-D8F1-40EE-90C0-5844217AC008}"/>
              </a:ext>
            </a:extLst>
          </p:cNvPr>
          <p:cNvSpPr/>
          <p:nvPr/>
        </p:nvSpPr>
        <p:spPr>
          <a:xfrm>
            <a:off x="3072113" y="5208609"/>
            <a:ext cx="6247952" cy="101442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655AE0-525E-49A8-9FF4-FEE74B863187}"/>
              </a:ext>
            </a:extLst>
          </p:cNvPr>
          <p:cNvSpPr txBox="1"/>
          <p:nvPr/>
        </p:nvSpPr>
        <p:spPr>
          <a:xfrm>
            <a:off x="3426107" y="6425985"/>
            <a:ext cx="3680749" cy="380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https://www.kaggle.com/c/titanic</a:t>
            </a:r>
          </a:p>
        </p:txBody>
      </p:sp>
      <p:pic>
        <p:nvPicPr>
          <p:cNvPr id="13" name="Picture 4" descr="Иконка Титаник в стиле Стиль Офис">
            <a:extLst>
              <a:ext uri="{FF2B5EF4-FFF2-40B4-BE49-F238E27FC236}">
                <a16:creationId xmlns:a16="http://schemas.microsoft.com/office/drawing/2014/main" id="{9D0D6331-F3E6-46A8-81A3-65895B5DD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252" y="4757197"/>
            <a:ext cx="2164364" cy="216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9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B189FF1-5EBA-4D8D-815E-A93E9DCB1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Категориальное сопоставление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0A7E22E-177F-4627-B62A-84B223ED6223}"/>
              </a:ext>
            </a:extLst>
          </p:cNvPr>
          <p:cNvSpPr/>
          <p:nvPr/>
        </p:nvSpPr>
        <p:spPr>
          <a:xfrm>
            <a:off x="2008198" y="5742486"/>
            <a:ext cx="83123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</a:rPr>
              <a:t>DF[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rgbClr val="C00000"/>
                </a:solidFill>
                <a:latin typeface="Courier New" panose="02070309020205020404" pitchFamily="49" charset="0"/>
              </a:rPr>
              <a:t>cut_Feature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</a:rPr>
              <a:t>'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</a:rPr>
              <a:t>] = 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</a:rPr>
              <a:t>pd.cut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</a:rPr>
              <a:t>(DF[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</a:rPr>
              <a:t>'Feature'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</a:rPr>
              <a:t>],</a:t>
            </a:r>
            <a:r>
              <a:rPr lang="en-US" sz="2400" dirty="0">
                <a:solidFill>
                  <a:srgbClr val="15B012"/>
                </a:solidFill>
                <a:latin typeface="Courier New" panose="02070309020205020404" pitchFamily="49" charset="0"/>
              </a:rPr>
              <a:t>q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</a:rPr>
              <a:t>)</a:t>
            </a:r>
            <a:endParaRPr lang="en-US" sz="2400" b="0" dirty="0">
              <a:solidFill>
                <a:schemeClr val="bg1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CFC862D-BA70-425F-A253-5DB610A3A26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92104" y="1638899"/>
            <a:ext cx="5611115" cy="37108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CCF27E-8B2B-4A0C-AD09-E0512CAB64A0}"/>
              </a:ext>
            </a:extLst>
          </p:cNvPr>
          <p:cNvSpPr txBox="1"/>
          <p:nvPr/>
        </p:nvSpPr>
        <p:spPr>
          <a:xfrm>
            <a:off x="3426107" y="6425985"/>
            <a:ext cx="3680749" cy="380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https://www.kaggle.com/c/titanic</a:t>
            </a:r>
          </a:p>
        </p:txBody>
      </p:sp>
      <p:pic>
        <p:nvPicPr>
          <p:cNvPr id="12" name="Picture 4" descr="Иконка Титаник в стиле Стиль Офис">
            <a:extLst>
              <a:ext uri="{FF2B5EF4-FFF2-40B4-BE49-F238E27FC236}">
                <a16:creationId xmlns:a16="http://schemas.microsoft.com/office/drawing/2014/main" id="{77E3F9A6-6BE3-4DC7-80CF-D1AEC60B5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252" y="4757197"/>
            <a:ext cx="2164364" cy="216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6A4E633-BB9C-476D-8878-FE47F4A256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9064" y="1663578"/>
            <a:ext cx="2165343" cy="367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778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B189FF1-5EBA-4D8D-815E-A93E9DCB1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Категориальное сопоставление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CCF27E-8B2B-4A0C-AD09-E0512CAB64A0}"/>
              </a:ext>
            </a:extLst>
          </p:cNvPr>
          <p:cNvSpPr txBox="1"/>
          <p:nvPr/>
        </p:nvSpPr>
        <p:spPr>
          <a:xfrm>
            <a:off x="3426107" y="6425985"/>
            <a:ext cx="3680749" cy="380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https://www.kaggle.com/c/titanic</a:t>
            </a:r>
          </a:p>
        </p:txBody>
      </p:sp>
      <p:pic>
        <p:nvPicPr>
          <p:cNvPr id="12" name="Picture 4" descr="Иконка Титаник в стиле Стиль Офис">
            <a:extLst>
              <a:ext uri="{FF2B5EF4-FFF2-40B4-BE49-F238E27FC236}">
                <a16:creationId xmlns:a16="http://schemas.microsoft.com/office/drawing/2014/main" id="{77E3F9A6-6BE3-4DC7-80CF-D1AEC60B5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252" y="4757197"/>
            <a:ext cx="2164364" cy="216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9C6D9E9-AE09-44BE-AEF8-BEF2381C21FB}"/>
              </a:ext>
            </a:extLst>
          </p:cNvPr>
          <p:cNvSpPr/>
          <p:nvPr/>
        </p:nvSpPr>
        <p:spPr>
          <a:xfrm>
            <a:off x="1721908" y="5736635"/>
            <a:ext cx="88569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</a:rPr>
              <a:t>DF[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rgbClr val="C00000"/>
                </a:solidFill>
                <a:latin typeface="Courier New" panose="02070309020205020404" pitchFamily="49" charset="0"/>
              </a:rPr>
              <a:t>qcut_Feature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</a:rPr>
              <a:t>'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</a:rPr>
              <a:t>] = 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</a:rPr>
              <a:t>pd.qcut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</a:rPr>
              <a:t>(DF[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</a:rPr>
              <a:t>'Feature'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</a:rPr>
              <a:t>],</a:t>
            </a:r>
            <a:r>
              <a:rPr lang="en-US" sz="2400" dirty="0">
                <a:solidFill>
                  <a:srgbClr val="15B012"/>
                </a:solidFill>
                <a:latin typeface="Courier New" panose="02070309020205020404" pitchFamily="49" charset="0"/>
              </a:rPr>
              <a:t>q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</a:rPr>
              <a:t>)</a:t>
            </a:r>
            <a:endParaRPr lang="en-US" sz="2400" b="0" dirty="0">
              <a:solidFill>
                <a:schemeClr val="bg1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2051931-F9FE-48DD-B432-9140F9ED9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242" y="1673435"/>
            <a:ext cx="5720614" cy="3783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ADF8D9D-D7F1-46EF-B0A1-FD6FE0EB19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2419" y="1700809"/>
            <a:ext cx="2270841" cy="343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9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26"/>
          <p:cNvSpPr txBox="1"/>
          <p:nvPr/>
        </p:nvSpPr>
        <p:spPr>
          <a:xfrm>
            <a:off x="792162" y="1454953"/>
            <a:ext cx="10655300" cy="8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 algn="ctr"/>
            <a:r>
              <a:rPr lang="en-US" sz="3990" b="1" dirty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Google </a:t>
            </a:r>
            <a:r>
              <a:rPr lang="en-US" sz="3990" b="1" dirty="0" err="1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Golab</a:t>
            </a:r>
            <a:endParaRPr lang="en-US" sz="3990" b="1" dirty="0">
              <a:solidFill>
                <a:schemeClr val="tx1"/>
              </a:solidFill>
              <a:latin typeface="Montserrat" panose="020B0604020202020204" charset="-52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</a:t>
            </a:r>
            <a:r>
              <a:rPr lang="en-US" sz="1064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от</a:t>
            </a:r>
            <a:r>
              <a:rPr lang="en-US" sz="1064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ментора</a:t>
            </a:r>
            <a:endParaRPr sz="1064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Google Shape;143;p26"/>
          <p:cNvPicPr preferRelativeResize="0"/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F16201-95A5-4750-924D-7A5763726345}"/>
              </a:ext>
            </a:extLst>
          </p:cNvPr>
          <p:cNvSpPr txBox="1"/>
          <p:nvPr/>
        </p:nvSpPr>
        <p:spPr>
          <a:xfrm>
            <a:off x="2165508" y="3132397"/>
            <a:ext cx="829659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800" dirty="0">
                <a:hlinkClick r:id="rId4"/>
              </a:rPr>
              <a:t>https://colab.research.google.com/drive/1ZvcWGTGUWbzqhZ1cbNwq4LgztayuScxc?usp=sharing</a:t>
            </a:r>
            <a:endParaRPr lang="ru-RU" sz="2800" dirty="0"/>
          </a:p>
          <a:p>
            <a:endParaRPr lang="ru-RU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CFDCC7-2792-470E-A400-B53D8BBD4C21}"/>
              </a:ext>
            </a:extLst>
          </p:cNvPr>
          <p:cNvSpPr txBox="1"/>
          <p:nvPr/>
        </p:nvSpPr>
        <p:spPr>
          <a:xfrm>
            <a:off x="1192104" y="2567929"/>
            <a:ext cx="87858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800" b="1" dirty="0">
                <a:latin typeface="Montserrat" panose="00000500000000000000" pitchFamily="2" charset="-52"/>
              </a:rPr>
              <a:t>EDA. Car Moldova SE</a:t>
            </a:r>
            <a:endParaRPr lang="ru-RU" sz="2800" b="1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03003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/>
        </p:nvSpPr>
        <p:spPr>
          <a:xfrm>
            <a:off x="1400205" y="1918861"/>
            <a:ext cx="9433699" cy="471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В предыдущей серии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Предварительная обработка числовых данных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Предварительная обработка категориальных данных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Базовое конструирование признаков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Рефлексия</a:t>
            </a:r>
          </a:p>
        </p:txBody>
      </p:sp>
      <p:sp>
        <p:nvSpPr>
          <p:cNvPr id="164" name="Google Shape;164;p27"/>
          <p:cNvSpPr txBox="1"/>
          <p:nvPr/>
        </p:nvSpPr>
        <p:spPr>
          <a:xfrm>
            <a:off x="799394" y="800509"/>
            <a:ext cx="5320418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План</a:t>
            </a:r>
            <a:r>
              <a:rPr lang="en-US" sz="2394" dirty="0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вебинара</a:t>
            </a:r>
            <a:endParaRPr sz="2394" dirty="0">
              <a:solidFill>
                <a:srgbClr val="01C60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65" name="Google Shape;165;p27"/>
          <p:cNvSpPr/>
          <p:nvPr/>
        </p:nvSpPr>
        <p:spPr>
          <a:xfrm>
            <a:off x="751918" y="2160578"/>
            <a:ext cx="390417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00" y="72"/>
                </a:moveTo>
                <a:cubicBezTo>
                  <a:pt x="140" y="72"/>
                  <a:pt x="140" y="72"/>
                  <a:pt x="140" y="72"/>
                </a:cubicBezTo>
                <a:cubicBezTo>
                  <a:pt x="142" y="72"/>
                  <a:pt x="144" y="70"/>
                  <a:pt x="144" y="68"/>
                </a:cubicBezTo>
                <a:cubicBezTo>
                  <a:pt x="144" y="66"/>
                  <a:pt x="142" y="64"/>
                  <a:pt x="140" y="64"/>
                </a:cubicBezTo>
                <a:cubicBezTo>
                  <a:pt x="100" y="64"/>
                  <a:pt x="100" y="64"/>
                  <a:pt x="100" y="64"/>
                </a:cubicBezTo>
                <a:cubicBezTo>
                  <a:pt x="98" y="64"/>
                  <a:pt x="96" y="66"/>
                  <a:pt x="96" y="68"/>
                </a:cubicBezTo>
                <a:cubicBezTo>
                  <a:pt x="96" y="70"/>
                  <a:pt x="98" y="72"/>
                  <a:pt x="100" y="72"/>
                </a:cubicBezTo>
                <a:moveTo>
                  <a:pt x="100" y="56"/>
                </a:moveTo>
                <a:cubicBezTo>
                  <a:pt x="124" y="56"/>
                  <a:pt x="124" y="56"/>
                  <a:pt x="124" y="56"/>
                </a:cubicBezTo>
                <a:cubicBezTo>
                  <a:pt x="126" y="56"/>
                  <a:pt x="128" y="54"/>
                  <a:pt x="128" y="52"/>
                </a:cubicBezTo>
                <a:cubicBezTo>
                  <a:pt x="128" y="50"/>
                  <a:pt x="126" y="48"/>
                  <a:pt x="124" y="48"/>
                </a:cubicBezTo>
                <a:cubicBezTo>
                  <a:pt x="100" y="48"/>
                  <a:pt x="100" y="48"/>
                  <a:pt x="100" y="48"/>
                </a:cubicBezTo>
                <a:cubicBezTo>
                  <a:pt x="98" y="48"/>
                  <a:pt x="96" y="50"/>
                  <a:pt x="96" y="52"/>
                </a:cubicBezTo>
                <a:cubicBezTo>
                  <a:pt x="96" y="54"/>
                  <a:pt x="98" y="56"/>
                  <a:pt x="100" y="56"/>
                </a:cubicBezTo>
                <a:moveTo>
                  <a:pt x="100" y="88"/>
                </a:moveTo>
                <a:cubicBezTo>
                  <a:pt x="116" y="88"/>
                  <a:pt x="116" y="88"/>
                  <a:pt x="116" y="88"/>
                </a:cubicBezTo>
                <a:cubicBezTo>
                  <a:pt x="118" y="88"/>
                  <a:pt x="120" y="86"/>
                  <a:pt x="120" y="84"/>
                </a:cubicBezTo>
                <a:cubicBezTo>
                  <a:pt x="120" y="82"/>
                  <a:pt x="118" y="80"/>
                  <a:pt x="116" y="80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98" y="80"/>
                  <a:pt x="96" y="82"/>
                  <a:pt x="96" y="84"/>
                </a:cubicBezTo>
                <a:cubicBezTo>
                  <a:pt x="96" y="86"/>
                  <a:pt x="98" y="88"/>
                  <a:pt x="100" y="88"/>
                </a:cubicBezTo>
                <a:moveTo>
                  <a:pt x="40" y="104"/>
                </a:moveTo>
                <a:cubicBezTo>
                  <a:pt x="72" y="104"/>
                  <a:pt x="72" y="104"/>
                  <a:pt x="72" y="104"/>
                </a:cubicBezTo>
                <a:cubicBezTo>
                  <a:pt x="76" y="104"/>
                  <a:pt x="80" y="100"/>
                  <a:pt x="80" y="96"/>
                </a:cubicBezTo>
                <a:cubicBezTo>
                  <a:pt x="80" y="56"/>
                  <a:pt x="80" y="56"/>
                  <a:pt x="80" y="56"/>
                </a:cubicBezTo>
                <a:cubicBezTo>
                  <a:pt x="80" y="52"/>
                  <a:pt x="76" y="48"/>
                  <a:pt x="72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96"/>
                  <a:pt x="32" y="96"/>
                  <a:pt x="32" y="96"/>
                </a:cubicBezTo>
                <a:cubicBezTo>
                  <a:pt x="32" y="100"/>
                  <a:pt x="36" y="104"/>
                  <a:pt x="40" y="104"/>
                </a:cubicBezTo>
                <a:moveTo>
                  <a:pt x="40" y="56"/>
                </a:moveTo>
                <a:cubicBezTo>
                  <a:pt x="72" y="56"/>
                  <a:pt x="72" y="56"/>
                  <a:pt x="72" y="56"/>
                </a:cubicBezTo>
                <a:cubicBezTo>
                  <a:pt x="72" y="96"/>
                  <a:pt x="72" y="96"/>
                  <a:pt x="72" y="96"/>
                </a:cubicBezTo>
                <a:cubicBezTo>
                  <a:pt x="40" y="96"/>
                  <a:pt x="40" y="96"/>
                  <a:pt x="40" y="96"/>
                </a:cubicBezTo>
                <a:lnTo>
                  <a:pt x="40" y="56"/>
                </a:lnTo>
                <a:close/>
                <a:moveTo>
                  <a:pt x="100" y="104"/>
                </a:moveTo>
                <a:cubicBezTo>
                  <a:pt x="140" y="104"/>
                  <a:pt x="140" y="104"/>
                  <a:pt x="140" y="104"/>
                </a:cubicBezTo>
                <a:cubicBezTo>
                  <a:pt x="142" y="104"/>
                  <a:pt x="144" y="102"/>
                  <a:pt x="144" y="100"/>
                </a:cubicBezTo>
                <a:cubicBezTo>
                  <a:pt x="144" y="98"/>
                  <a:pt x="142" y="96"/>
                  <a:pt x="140" y="96"/>
                </a:cubicBezTo>
                <a:cubicBezTo>
                  <a:pt x="100" y="96"/>
                  <a:pt x="100" y="96"/>
                  <a:pt x="100" y="96"/>
                </a:cubicBezTo>
                <a:cubicBezTo>
                  <a:pt x="98" y="96"/>
                  <a:pt x="96" y="98"/>
                  <a:pt x="96" y="100"/>
                </a:cubicBezTo>
                <a:cubicBezTo>
                  <a:pt x="96" y="102"/>
                  <a:pt x="98" y="104"/>
                  <a:pt x="100" y="104"/>
                </a:cubicBezTo>
                <a:moveTo>
                  <a:pt x="168" y="8"/>
                </a:moveTo>
                <a:cubicBezTo>
                  <a:pt x="96" y="8"/>
                  <a:pt x="96" y="8"/>
                  <a:pt x="96" y="8"/>
                </a:cubicBezTo>
                <a:cubicBezTo>
                  <a:pt x="96" y="4"/>
                  <a:pt x="92" y="0"/>
                  <a:pt x="88" y="0"/>
                </a:cubicBezTo>
                <a:cubicBezTo>
                  <a:pt x="84" y="0"/>
                  <a:pt x="80" y="4"/>
                  <a:pt x="80" y="8"/>
                </a:cubicBezTo>
                <a:cubicBezTo>
                  <a:pt x="8" y="8"/>
                  <a:pt x="8" y="8"/>
                  <a:pt x="8" y="8"/>
                </a:cubicBezTo>
                <a:cubicBezTo>
                  <a:pt x="4" y="8"/>
                  <a:pt x="0" y="12"/>
                  <a:pt x="0" y="16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8"/>
                  <a:pt x="4" y="32"/>
                  <a:pt x="8" y="32"/>
                </a:cubicBezTo>
                <a:cubicBezTo>
                  <a:pt x="8" y="128"/>
                  <a:pt x="8" y="128"/>
                  <a:pt x="8" y="128"/>
                </a:cubicBezTo>
                <a:cubicBezTo>
                  <a:pt x="8" y="132"/>
                  <a:pt x="12" y="136"/>
                  <a:pt x="16" y="136"/>
                </a:cubicBezTo>
                <a:cubicBezTo>
                  <a:pt x="84" y="136"/>
                  <a:pt x="84" y="136"/>
                  <a:pt x="84" y="136"/>
                </a:cubicBezTo>
                <a:cubicBezTo>
                  <a:pt x="84" y="146"/>
                  <a:pt x="84" y="146"/>
                  <a:pt x="84" y="146"/>
                </a:cubicBezTo>
                <a:cubicBezTo>
                  <a:pt x="61" y="169"/>
                  <a:pt x="61" y="169"/>
                  <a:pt x="61" y="169"/>
                </a:cubicBezTo>
                <a:cubicBezTo>
                  <a:pt x="60" y="170"/>
                  <a:pt x="60" y="171"/>
                  <a:pt x="60" y="172"/>
                </a:cubicBezTo>
                <a:cubicBezTo>
                  <a:pt x="60" y="174"/>
                  <a:pt x="62" y="176"/>
                  <a:pt x="64" y="176"/>
                </a:cubicBezTo>
                <a:cubicBezTo>
                  <a:pt x="65" y="176"/>
                  <a:pt x="66" y="176"/>
                  <a:pt x="67" y="175"/>
                </a:cubicBezTo>
                <a:cubicBezTo>
                  <a:pt x="88" y="154"/>
                  <a:pt x="88" y="154"/>
                  <a:pt x="88" y="154"/>
                </a:cubicBezTo>
                <a:cubicBezTo>
                  <a:pt x="109" y="175"/>
                  <a:pt x="109" y="175"/>
                  <a:pt x="109" y="175"/>
                </a:cubicBezTo>
                <a:cubicBezTo>
                  <a:pt x="110" y="176"/>
                  <a:pt x="111" y="176"/>
                  <a:pt x="112" y="176"/>
                </a:cubicBezTo>
                <a:cubicBezTo>
                  <a:pt x="114" y="176"/>
                  <a:pt x="116" y="174"/>
                  <a:pt x="116" y="172"/>
                </a:cubicBezTo>
                <a:cubicBezTo>
                  <a:pt x="116" y="171"/>
                  <a:pt x="116" y="170"/>
                  <a:pt x="115" y="169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92" y="136"/>
                  <a:pt x="92" y="136"/>
                  <a:pt x="92" y="136"/>
                </a:cubicBezTo>
                <a:cubicBezTo>
                  <a:pt x="160" y="136"/>
                  <a:pt x="160" y="136"/>
                  <a:pt x="160" y="136"/>
                </a:cubicBezTo>
                <a:cubicBezTo>
                  <a:pt x="164" y="136"/>
                  <a:pt x="168" y="132"/>
                  <a:pt x="168" y="128"/>
                </a:cubicBezTo>
                <a:cubicBezTo>
                  <a:pt x="168" y="32"/>
                  <a:pt x="168" y="32"/>
                  <a:pt x="168" y="32"/>
                </a:cubicBezTo>
                <a:cubicBezTo>
                  <a:pt x="172" y="32"/>
                  <a:pt x="176" y="28"/>
                  <a:pt x="176" y="24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12"/>
                  <a:pt x="172" y="8"/>
                  <a:pt x="168" y="8"/>
                </a:cubicBezTo>
                <a:moveTo>
                  <a:pt x="160" y="128"/>
                </a:moveTo>
                <a:cubicBezTo>
                  <a:pt x="16" y="128"/>
                  <a:pt x="16" y="128"/>
                  <a:pt x="16" y="128"/>
                </a:cubicBezTo>
                <a:cubicBezTo>
                  <a:pt x="16" y="32"/>
                  <a:pt x="16" y="32"/>
                  <a:pt x="16" y="32"/>
                </a:cubicBezTo>
                <a:cubicBezTo>
                  <a:pt x="160" y="32"/>
                  <a:pt x="160" y="32"/>
                  <a:pt x="160" y="32"/>
                </a:cubicBezTo>
                <a:lnTo>
                  <a:pt x="160" y="128"/>
                </a:lnTo>
                <a:close/>
                <a:moveTo>
                  <a:pt x="168" y="24"/>
                </a:moveTo>
                <a:cubicBezTo>
                  <a:pt x="8" y="24"/>
                  <a:pt x="8" y="24"/>
                  <a:pt x="8" y="24"/>
                </a:cubicBezTo>
                <a:cubicBezTo>
                  <a:pt x="8" y="16"/>
                  <a:pt x="8" y="16"/>
                  <a:pt x="8" y="16"/>
                </a:cubicBezTo>
                <a:cubicBezTo>
                  <a:pt x="168" y="16"/>
                  <a:pt x="168" y="16"/>
                  <a:pt x="168" y="16"/>
                </a:cubicBezTo>
                <a:lnTo>
                  <a:pt x="168" y="24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6" name="Google Shape;166;p27"/>
          <p:cNvSpPr/>
          <p:nvPr/>
        </p:nvSpPr>
        <p:spPr>
          <a:xfrm>
            <a:off x="712806" y="2831499"/>
            <a:ext cx="391429" cy="391430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80" y="100"/>
                </a:moveTo>
                <a:cubicBezTo>
                  <a:pt x="80" y="99"/>
                  <a:pt x="79" y="98"/>
                  <a:pt x="78" y="97"/>
                </a:cubicBezTo>
                <a:cubicBezTo>
                  <a:pt x="78" y="97"/>
                  <a:pt x="78" y="97"/>
                  <a:pt x="78" y="97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2"/>
                  <a:pt x="45" y="72"/>
                  <a:pt x="44" y="72"/>
                </a:cubicBezTo>
                <a:cubicBezTo>
                  <a:pt x="42" y="72"/>
                  <a:pt x="40" y="74"/>
                  <a:pt x="40" y="76"/>
                </a:cubicBezTo>
                <a:cubicBezTo>
                  <a:pt x="40" y="77"/>
                  <a:pt x="41" y="78"/>
                  <a:pt x="42" y="79"/>
                </a:cubicBezTo>
                <a:cubicBezTo>
                  <a:pt x="42" y="79"/>
                  <a:pt x="42" y="79"/>
                  <a:pt x="42" y="79"/>
                </a:cubicBezTo>
                <a:cubicBezTo>
                  <a:pt x="69" y="100"/>
                  <a:pt x="69" y="100"/>
                  <a:pt x="69" y="100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1" y="122"/>
                  <a:pt x="40" y="123"/>
                  <a:pt x="40" y="124"/>
                </a:cubicBezTo>
                <a:cubicBezTo>
                  <a:pt x="40" y="126"/>
                  <a:pt x="42" y="128"/>
                  <a:pt x="44" y="128"/>
                </a:cubicBezTo>
                <a:cubicBezTo>
                  <a:pt x="45" y="128"/>
                  <a:pt x="46" y="128"/>
                  <a:pt x="46" y="127"/>
                </a:cubicBezTo>
                <a:cubicBezTo>
                  <a:pt x="46" y="127"/>
                  <a:pt x="46" y="127"/>
                  <a:pt x="46" y="127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9" y="102"/>
                  <a:pt x="80" y="101"/>
                  <a:pt x="80" y="100"/>
                </a:cubicBezTo>
                <a:moveTo>
                  <a:pt x="108" y="128"/>
                </a:moveTo>
                <a:cubicBezTo>
                  <a:pt x="84" y="128"/>
                  <a:pt x="84" y="128"/>
                  <a:pt x="84" y="128"/>
                </a:cubicBezTo>
                <a:cubicBezTo>
                  <a:pt x="82" y="128"/>
                  <a:pt x="80" y="130"/>
                  <a:pt x="80" y="132"/>
                </a:cubicBezTo>
                <a:cubicBezTo>
                  <a:pt x="80" y="134"/>
                  <a:pt x="82" y="136"/>
                  <a:pt x="84" y="136"/>
                </a:cubicBezTo>
                <a:cubicBezTo>
                  <a:pt x="108" y="136"/>
                  <a:pt x="108" y="136"/>
                  <a:pt x="108" y="136"/>
                </a:cubicBezTo>
                <a:cubicBezTo>
                  <a:pt x="110" y="136"/>
                  <a:pt x="112" y="134"/>
                  <a:pt x="112" y="132"/>
                </a:cubicBezTo>
                <a:cubicBezTo>
                  <a:pt x="112" y="130"/>
                  <a:pt x="110" y="128"/>
                  <a:pt x="108" y="128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660712" y="4370417"/>
            <a:ext cx="399091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76" y="88"/>
                </a:moveTo>
                <a:cubicBezTo>
                  <a:pt x="176" y="83"/>
                  <a:pt x="173" y="79"/>
                  <a:pt x="170" y="77"/>
                </a:cubicBezTo>
                <a:cubicBezTo>
                  <a:pt x="170" y="77"/>
                  <a:pt x="170" y="77"/>
                  <a:pt x="170" y="77"/>
                </a:cubicBezTo>
                <a:cubicBezTo>
                  <a:pt x="156" y="70"/>
                  <a:pt x="156" y="70"/>
                  <a:pt x="156" y="70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3" y="61"/>
                  <a:pt x="176" y="57"/>
                  <a:pt x="176" y="52"/>
                </a:cubicBezTo>
                <a:cubicBezTo>
                  <a:pt x="176" y="47"/>
                  <a:pt x="173" y="43"/>
                  <a:pt x="170" y="41"/>
                </a:cubicBezTo>
                <a:cubicBezTo>
                  <a:pt x="170" y="41"/>
                  <a:pt x="170" y="41"/>
                  <a:pt x="170" y="41"/>
                </a:cubicBezTo>
                <a:cubicBezTo>
                  <a:pt x="94" y="1"/>
                  <a:pt x="94" y="1"/>
                  <a:pt x="94" y="1"/>
                </a:cubicBezTo>
                <a:cubicBezTo>
                  <a:pt x="94" y="1"/>
                  <a:pt x="94" y="1"/>
                  <a:pt x="94" y="1"/>
                </a:cubicBezTo>
                <a:cubicBezTo>
                  <a:pt x="92" y="1"/>
                  <a:pt x="90" y="0"/>
                  <a:pt x="88" y="0"/>
                </a:cubicBezTo>
                <a:cubicBezTo>
                  <a:pt x="86" y="0"/>
                  <a:pt x="84" y="1"/>
                  <a:pt x="82" y="1"/>
                </a:cubicBezTo>
                <a:cubicBezTo>
                  <a:pt x="82" y="1"/>
                  <a:pt x="82" y="1"/>
                  <a:pt x="82" y="1"/>
                </a:cubicBezTo>
                <a:cubicBezTo>
                  <a:pt x="6" y="41"/>
                  <a:pt x="6" y="41"/>
                  <a:pt x="6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3" y="43"/>
                  <a:pt x="0" y="47"/>
                  <a:pt x="0" y="52"/>
                </a:cubicBezTo>
                <a:cubicBezTo>
                  <a:pt x="0" y="57"/>
                  <a:pt x="3" y="61"/>
                  <a:pt x="6" y="63"/>
                </a:cubicBezTo>
                <a:cubicBezTo>
                  <a:pt x="6" y="63"/>
                  <a:pt x="6" y="63"/>
                  <a:pt x="6" y="63"/>
                </a:cubicBezTo>
                <a:cubicBezTo>
                  <a:pt x="20" y="70"/>
                  <a:pt x="20" y="70"/>
                  <a:pt x="20" y="70"/>
                </a:cubicBezTo>
                <a:cubicBezTo>
                  <a:pt x="6" y="77"/>
                  <a:pt x="6" y="77"/>
                  <a:pt x="6" y="77"/>
                </a:cubicBezTo>
                <a:cubicBezTo>
                  <a:pt x="6" y="77"/>
                  <a:pt x="6" y="77"/>
                  <a:pt x="6" y="77"/>
                </a:cubicBezTo>
                <a:cubicBezTo>
                  <a:pt x="3" y="79"/>
                  <a:pt x="0" y="83"/>
                  <a:pt x="0" y="88"/>
                </a:cubicBezTo>
                <a:cubicBezTo>
                  <a:pt x="0" y="93"/>
                  <a:pt x="3" y="97"/>
                  <a:pt x="6" y="99"/>
                </a:cubicBezTo>
                <a:cubicBezTo>
                  <a:pt x="6" y="99"/>
                  <a:pt x="6" y="99"/>
                  <a:pt x="6" y="99"/>
                </a:cubicBezTo>
                <a:cubicBezTo>
                  <a:pt x="20" y="106"/>
                  <a:pt x="20" y="106"/>
                  <a:pt x="20" y="106"/>
                </a:cubicBezTo>
                <a:cubicBezTo>
                  <a:pt x="6" y="113"/>
                  <a:pt x="6" y="113"/>
                  <a:pt x="6" y="113"/>
                </a:cubicBezTo>
                <a:cubicBezTo>
                  <a:pt x="6" y="113"/>
                  <a:pt x="6" y="113"/>
                  <a:pt x="6" y="113"/>
                </a:cubicBezTo>
                <a:cubicBezTo>
                  <a:pt x="3" y="115"/>
                  <a:pt x="0" y="119"/>
                  <a:pt x="0" y="124"/>
                </a:cubicBezTo>
                <a:cubicBezTo>
                  <a:pt x="0" y="129"/>
                  <a:pt x="3" y="133"/>
                  <a:pt x="6" y="135"/>
                </a:cubicBezTo>
                <a:cubicBezTo>
                  <a:pt x="6" y="135"/>
                  <a:pt x="6" y="135"/>
                  <a:pt x="6" y="13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4" y="175"/>
                  <a:pt x="86" y="176"/>
                  <a:pt x="88" y="176"/>
                </a:cubicBezTo>
                <a:cubicBezTo>
                  <a:pt x="90" y="176"/>
                  <a:pt x="92" y="175"/>
                  <a:pt x="94" y="175"/>
                </a:cubicBezTo>
                <a:cubicBezTo>
                  <a:pt x="94" y="175"/>
                  <a:pt x="94" y="175"/>
                  <a:pt x="94" y="17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3" y="133"/>
                  <a:pt x="176" y="129"/>
                  <a:pt x="176" y="124"/>
                </a:cubicBezTo>
                <a:cubicBezTo>
                  <a:pt x="176" y="119"/>
                  <a:pt x="173" y="115"/>
                  <a:pt x="170" y="113"/>
                </a:cubicBezTo>
                <a:cubicBezTo>
                  <a:pt x="170" y="113"/>
                  <a:pt x="170" y="113"/>
                  <a:pt x="170" y="113"/>
                </a:cubicBezTo>
                <a:cubicBezTo>
                  <a:pt x="156" y="106"/>
                  <a:pt x="156" y="106"/>
                  <a:pt x="156" y="106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3" y="97"/>
                  <a:pt x="176" y="93"/>
                  <a:pt x="176" y="88"/>
                </a:cubicBezTo>
                <a:moveTo>
                  <a:pt x="10" y="56"/>
                </a:moveTo>
                <a:cubicBezTo>
                  <a:pt x="10" y="55"/>
                  <a:pt x="10" y="55"/>
                  <a:pt x="10" y="55"/>
                </a:cubicBezTo>
                <a:cubicBezTo>
                  <a:pt x="9" y="55"/>
                  <a:pt x="8" y="54"/>
                  <a:pt x="8" y="52"/>
                </a:cubicBezTo>
                <a:cubicBezTo>
                  <a:pt x="8" y="50"/>
                  <a:pt x="9" y="49"/>
                  <a:pt x="10" y="49"/>
                </a:cubicBezTo>
                <a:cubicBezTo>
                  <a:pt x="10" y="48"/>
                  <a:pt x="10" y="48"/>
                  <a:pt x="10" y="48"/>
                </a:cubicBezTo>
                <a:cubicBezTo>
                  <a:pt x="86" y="8"/>
                  <a:pt x="86" y="8"/>
                  <a:pt x="86" y="8"/>
                </a:cubicBezTo>
                <a:cubicBezTo>
                  <a:pt x="86" y="9"/>
                  <a:pt x="86" y="9"/>
                  <a:pt x="86" y="9"/>
                </a:cubicBezTo>
                <a:cubicBezTo>
                  <a:pt x="87" y="8"/>
                  <a:pt x="87" y="8"/>
                  <a:pt x="88" y="8"/>
                </a:cubicBezTo>
                <a:cubicBezTo>
                  <a:pt x="89" y="8"/>
                  <a:pt x="89" y="8"/>
                  <a:pt x="90" y="9"/>
                </a:cubicBezTo>
                <a:cubicBezTo>
                  <a:pt x="90" y="8"/>
                  <a:pt x="90" y="8"/>
                  <a:pt x="90" y="8"/>
                </a:cubicBezTo>
                <a:cubicBezTo>
                  <a:pt x="166" y="48"/>
                  <a:pt x="166" y="48"/>
                  <a:pt x="166" y="48"/>
                </a:cubicBezTo>
                <a:cubicBezTo>
                  <a:pt x="166" y="49"/>
                  <a:pt x="166" y="49"/>
                  <a:pt x="166" y="49"/>
                </a:cubicBezTo>
                <a:cubicBezTo>
                  <a:pt x="167" y="49"/>
                  <a:pt x="168" y="50"/>
                  <a:pt x="168" y="52"/>
                </a:cubicBezTo>
                <a:cubicBezTo>
                  <a:pt x="168" y="54"/>
                  <a:pt x="167" y="55"/>
                  <a:pt x="166" y="55"/>
                </a:cubicBezTo>
                <a:cubicBezTo>
                  <a:pt x="166" y="56"/>
                  <a:pt x="166" y="56"/>
                  <a:pt x="166" y="56"/>
                </a:cubicBezTo>
                <a:cubicBezTo>
                  <a:pt x="90" y="96"/>
                  <a:pt x="90" y="96"/>
                  <a:pt x="90" y="96"/>
                </a:cubicBezTo>
                <a:cubicBezTo>
                  <a:pt x="90" y="95"/>
                  <a:pt x="90" y="95"/>
                  <a:pt x="90" y="95"/>
                </a:cubicBezTo>
                <a:cubicBezTo>
                  <a:pt x="89" y="96"/>
                  <a:pt x="89" y="96"/>
                  <a:pt x="88" y="96"/>
                </a:cubicBezTo>
                <a:cubicBezTo>
                  <a:pt x="87" y="96"/>
                  <a:pt x="87" y="96"/>
                  <a:pt x="86" y="95"/>
                </a:cubicBezTo>
                <a:cubicBezTo>
                  <a:pt x="86" y="96"/>
                  <a:pt x="86" y="96"/>
                  <a:pt x="86" y="96"/>
                </a:cubicBezTo>
                <a:lnTo>
                  <a:pt x="10" y="56"/>
                </a:lnTo>
                <a:close/>
                <a:moveTo>
                  <a:pt x="166" y="120"/>
                </a:moveTo>
                <a:cubicBezTo>
                  <a:pt x="166" y="121"/>
                  <a:pt x="166" y="121"/>
                  <a:pt x="166" y="121"/>
                </a:cubicBezTo>
                <a:cubicBezTo>
                  <a:pt x="167" y="121"/>
                  <a:pt x="168" y="122"/>
                  <a:pt x="168" y="124"/>
                </a:cubicBezTo>
                <a:cubicBezTo>
                  <a:pt x="168" y="126"/>
                  <a:pt x="167" y="127"/>
                  <a:pt x="166" y="127"/>
                </a:cubicBezTo>
                <a:cubicBezTo>
                  <a:pt x="166" y="128"/>
                  <a:pt x="166" y="128"/>
                  <a:pt x="166" y="128"/>
                </a:cubicBezTo>
                <a:cubicBezTo>
                  <a:pt x="90" y="168"/>
                  <a:pt x="90" y="168"/>
                  <a:pt x="90" y="168"/>
                </a:cubicBezTo>
                <a:cubicBezTo>
                  <a:pt x="90" y="167"/>
                  <a:pt x="90" y="167"/>
                  <a:pt x="90" y="167"/>
                </a:cubicBezTo>
                <a:cubicBezTo>
                  <a:pt x="89" y="168"/>
                  <a:pt x="89" y="168"/>
                  <a:pt x="88" y="168"/>
                </a:cubicBezTo>
                <a:cubicBezTo>
                  <a:pt x="87" y="168"/>
                  <a:pt x="87" y="168"/>
                  <a:pt x="86" y="167"/>
                </a:cubicBezTo>
                <a:cubicBezTo>
                  <a:pt x="86" y="168"/>
                  <a:pt x="86" y="168"/>
                  <a:pt x="86" y="168"/>
                </a:cubicBezTo>
                <a:cubicBezTo>
                  <a:pt x="10" y="128"/>
                  <a:pt x="10" y="128"/>
                  <a:pt x="10" y="128"/>
                </a:cubicBezTo>
                <a:cubicBezTo>
                  <a:pt x="10" y="127"/>
                  <a:pt x="10" y="127"/>
                  <a:pt x="10" y="127"/>
                </a:cubicBezTo>
                <a:cubicBezTo>
                  <a:pt x="9" y="127"/>
                  <a:pt x="8" y="126"/>
                  <a:pt x="8" y="124"/>
                </a:cubicBezTo>
                <a:cubicBezTo>
                  <a:pt x="8" y="122"/>
                  <a:pt x="9" y="121"/>
                  <a:pt x="10" y="121"/>
                </a:cubicBezTo>
                <a:cubicBezTo>
                  <a:pt x="10" y="120"/>
                  <a:pt x="10" y="120"/>
                  <a:pt x="10" y="120"/>
                </a:cubicBezTo>
                <a:cubicBezTo>
                  <a:pt x="29" y="111"/>
                  <a:pt x="29" y="111"/>
                  <a:pt x="29" y="111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4" y="139"/>
                  <a:pt x="86" y="140"/>
                  <a:pt x="88" y="140"/>
                </a:cubicBezTo>
                <a:cubicBezTo>
                  <a:pt x="90" y="140"/>
                  <a:pt x="92" y="139"/>
                  <a:pt x="94" y="139"/>
                </a:cubicBezTo>
                <a:cubicBezTo>
                  <a:pt x="94" y="139"/>
                  <a:pt x="94" y="139"/>
                  <a:pt x="94" y="139"/>
                </a:cubicBezTo>
                <a:cubicBezTo>
                  <a:pt x="147" y="111"/>
                  <a:pt x="147" y="111"/>
                  <a:pt x="147" y="111"/>
                </a:cubicBezTo>
                <a:lnTo>
                  <a:pt x="166" y="120"/>
                </a:lnTo>
                <a:close/>
                <a:moveTo>
                  <a:pt x="166" y="91"/>
                </a:moveTo>
                <a:cubicBezTo>
                  <a:pt x="166" y="92"/>
                  <a:pt x="166" y="92"/>
                  <a:pt x="166" y="92"/>
                </a:cubicBezTo>
                <a:cubicBezTo>
                  <a:pt x="90" y="132"/>
                  <a:pt x="90" y="132"/>
                  <a:pt x="90" y="132"/>
                </a:cubicBezTo>
                <a:cubicBezTo>
                  <a:pt x="90" y="131"/>
                  <a:pt x="90" y="131"/>
                  <a:pt x="90" y="131"/>
                </a:cubicBezTo>
                <a:cubicBezTo>
                  <a:pt x="89" y="132"/>
                  <a:pt x="89" y="132"/>
                  <a:pt x="88" y="132"/>
                </a:cubicBezTo>
                <a:cubicBezTo>
                  <a:pt x="87" y="132"/>
                  <a:pt x="87" y="132"/>
                  <a:pt x="86" y="131"/>
                </a:cubicBezTo>
                <a:cubicBezTo>
                  <a:pt x="86" y="132"/>
                  <a:pt x="86" y="132"/>
                  <a:pt x="86" y="132"/>
                </a:cubicBezTo>
                <a:cubicBezTo>
                  <a:pt x="10" y="92"/>
                  <a:pt x="10" y="92"/>
                  <a:pt x="10" y="92"/>
                </a:cubicBezTo>
                <a:cubicBezTo>
                  <a:pt x="10" y="91"/>
                  <a:pt x="10" y="91"/>
                  <a:pt x="10" y="91"/>
                </a:cubicBezTo>
                <a:cubicBezTo>
                  <a:pt x="9" y="91"/>
                  <a:pt x="8" y="90"/>
                  <a:pt x="8" y="88"/>
                </a:cubicBezTo>
                <a:cubicBezTo>
                  <a:pt x="8" y="86"/>
                  <a:pt x="9" y="85"/>
                  <a:pt x="10" y="85"/>
                </a:cubicBezTo>
                <a:cubicBezTo>
                  <a:pt x="10" y="84"/>
                  <a:pt x="10" y="84"/>
                  <a:pt x="10" y="84"/>
                </a:cubicBezTo>
                <a:cubicBezTo>
                  <a:pt x="29" y="75"/>
                  <a:pt x="29" y="75"/>
                  <a:pt x="29" y="75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4" y="103"/>
                  <a:pt x="86" y="104"/>
                  <a:pt x="88" y="104"/>
                </a:cubicBezTo>
                <a:cubicBezTo>
                  <a:pt x="90" y="104"/>
                  <a:pt x="92" y="103"/>
                  <a:pt x="94" y="103"/>
                </a:cubicBezTo>
                <a:cubicBezTo>
                  <a:pt x="94" y="103"/>
                  <a:pt x="94" y="103"/>
                  <a:pt x="94" y="103"/>
                </a:cubicBezTo>
                <a:cubicBezTo>
                  <a:pt x="147" y="75"/>
                  <a:pt x="147" y="75"/>
                  <a:pt x="147" y="75"/>
                </a:cubicBezTo>
                <a:cubicBezTo>
                  <a:pt x="166" y="84"/>
                  <a:pt x="166" y="84"/>
                  <a:pt x="166" y="84"/>
                </a:cubicBezTo>
                <a:cubicBezTo>
                  <a:pt x="166" y="85"/>
                  <a:pt x="166" y="85"/>
                  <a:pt x="166" y="85"/>
                </a:cubicBezTo>
                <a:cubicBezTo>
                  <a:pt x="167" y="85"/>
                  <a:pt x="168" y="86"/>
                  <a:pt x="168" y="88"/>
                </a:cubicBezTo>
                <a:cubicBezTo>
                  <a:pt x="168" y="90"/>
                  <a:pt x="167" y="91"/>
                  <a:pt x="166" y="91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674189" y="3685924"/>
            <a:ext cx="391429" cy="356636"/>
          </a:xfrm>
          <a:custGeom>
            <a:avLst/>
            <a:gdLst/>
            <a:ahLst/>
            <a:cxnLst/>
            <a:rect l="l" t="t" r="r" b="b"/>
            <a:pathLst>
              <a:path w="176" h="160" extrusionOk="0">
                <a:moveTo>
                  <a:pt x="88" y="0"/>
                </a:moveTo>
                <a:cubicBezTo>
                  <a:pt x="39" y="0"/>
                  <a:pt x="0" y="36"/>
                  <a:pt x="0" y="80"/>
                </a:cubicBezTo>
                <a:cubicBezTo>
                  <a:pt x="0" y="124"/>
                  <a:pt x="39" y="160"/>
                  <a:pt x="88" y="160"/>
                </a:cubicBezTo>
                <a:cubicBezTo>
                  <a:pt x="137" y="160"/>
                  <a:pt x="176" y="124"/>
                  <a:pt x="176" y="80"/>
                </a:cubicBezTo>
                <a:cubicBezTo>
                  <a:pt x="176" y="36"/>
                  <a:pt x="137" y="0"/>
                  <a:pt x="88" y="0"/>
                </a:cubicBezTo>
                <a:moveTo>
                  <a:pt x="88" y="152"/>
                </a:moveTo>
                <a:cubicBezTo>
                  <a:pt x="60" y="152"/>
                  <a:pt x="36" y="139"/>
                  <a:pt x="21" y="120"/>
                </a:cubicBezTo>
                <a:cubicBezTo>
                  <a:pt x="81" y="120"/>
                  <a:pt x="81" y="120"/>
                  <a:pt x="81" y="120"/>
                </a:cubicBezTo>
                <a:cubicBezTo>
                  <a:pt x="85" y="128"/>
                  <a:pt x="100" y="140"/>
                  <a:pt x="110" y="140"/>
                </a:cubicBezTo>
                <a:cubicBezTo>
                  <a:pt x="122" y="140"/>
                  <a:pt x="132" y="132"/>
                  <a:pt x="132" y="116"/>
                </a:cubicBezTo>
                <a:cubicBezTo>
                  <a:pt x="132" y="100"/>
                  <a:pt x="122" y="92"/>
                  <a:pt x="110" y="92"/>
                </a:cubicBezTo>
                <a:cubicBezTo>
                  <a:pt x="100" y="92"/>
                  <a:pt x="85" y="104"/>
                  <a:pt x="81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1" y="102"/>
                  <a:pt x="8" y="92"/>
                  <a:pt x="8" y="80"/>
                </a:cubicBezTo>
                <a:cubicBezTo>
                  <a:pt x="8" y="68"/>
                  <a:pt x="11" y="58"/>
                  <a:pt x="16" y="48"/>
                </a:cubicBezTo>
                <a:cubicBezTo>
                  <a:pt x="81" y="48"/>
                  <a:pt x="81" y="48"/>
                  <a:pt x="81" y="48"/>
                </a:cubicBezTo>
                <a:cubicBezTo>
                  <a:pt x="85" y="56"/>
                  <a:pt x="100" y="68"/>
                  <a:pt x="110" y="68"/>
                </a:cubicBezTo>
                <a:cubicBezTo>
                  <a:pt x="122" y="68"/>
                  <a:pt x="132" y="60"/>
                  <a:pt x="132" y="44"/>
                </a:cubicBezTo>
                <a:cubicBezTo>
                  <a:pt x="132" y="28"/>
                  <a:pt x="122" y="20"/>
                  <a:pt x="110" y="20"/>
                </a:cubicBezTo>
                <a:cubicBezTo>
                  <a:pt x="100" y="20"/>
                  <a:pt x="85" y="32"/>
                  <a:pt x="81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36" y="21"/>
                  <a:pt x="60" y="8"/>
                  <a:pt x="88" y="8"/>
                </a:cubicBezTo>
                <a:cubicBezTo>
                  <a:pt x="131" y="8"/>
                  <a:pt x="165" y="38"/>
                  <a:pt x="168" y="76"/>
                </a:cubicBezTo>
                <a:cubicBezTo>
                  <a:pt x="87" y="76"/>
                  <a:pt x="87" y="76"/>
                  <a:pt x="87" y="76"/>
                </a:cubicBezTo>
                <a:cubicBezTo>
                  <a:pt x="83" y="68"/>
                  <a:pt x="68" y="56"/>
                  <a:pt x="58" y="56"/>
                </a:cubicBezTo>
                <a:cubicBezTo>
                  <a:pt x="46" y="56"/>
                  <a:pt x="36" y="64"/>
                  <a:pt x="36" y="80"/>
                </a:cubicBezTo>
                <a:cubicBezTo>
                  <a:pt x="36" y="96"/>
                  <a:pt x="46" y="104"/>
                  <a:pt x="58" y="104"/>
                </a:cubicBezTo>
                <a:cubicBezTo>
                  <a:pt x="68" y="104"/>
                  <a:pt x="83" y="92"/>
                  <a:pt x="87" y="84"/>
                </a:cubicBezTo>
                <a:cubicBezTo>
                  <a:pt x="168" y="84"/>
                  <a:pt x="168" y="84"/>
                  <a:pt x="168" y="84"/>
                </a:cubicBezTo>
                <a:cubicBezTo>
                  <a:pt x="165" y="122"/>
                  <a:pt x="131" y="152"/>
                  <a:pt x="88" y="152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Google Shape;169;p27"/>
          <p:cNvSpPr/>
          <p:nvPr/>
        </p:nvSpPr>
        <p:spPr>
          <a:xfrm>
            <a:off x="718632" y="5551980"/>
            <a:ext cx="399081" cy="337026"/>
          </a:xfrm>
          <a:custGeom>
            <a:avLst/>
            <a:gdLst/>
            <a:ahLst/>
            <a:cxnLst/>
            <a:rect l="l" t="t" r="r" b="b"/>
            <a:pathLst>
              <a:path w="176" h="144" extrusionOk="0">
                <a:moveTo>
                  <a:pt x="60" y="32"/>
                </a:moveTo>
                <a:cubicBezTo>
                  <a:pt x="116" y="32"/>
                  <a:pt x="116" y="32"/>
                  <a:pt x="116" y="32"/>
                </a:cubicBezTo>
                <a:cubicBezTo>
                  <a:pt x="118" y="32"/>
                  <a:pt x="120" y="30"/>
                  <a:pt x="120" y="28"/>
                </a:cubicBezTo>
                <a:cubicBezTo>
                  <a:pt x="120" y="26"/>
                  <a:pt x="118" y="24"/>
                  <a:pt x="116" y="24"/>
                </a:cubicBezTo>
                <a:cubicBezTo>
                  <a:pt x="60" y="24"/>
                  <a:pt x="60" y="24"/>
                  <a:pt x="60" y="24"/>
                </a:cubicBezTo>
                <a:cubicBezTo>
                  <a:pt x="58" y="24"/>
                  <a:pt x="56" y="26"/>
                  <a:pt x="56" y="28"/>
                </a:cubicBezTo>
                <a:cubicBezTo>
                  <a:pt x="56" y="30"/>
                  <a:pt x="58" y="32"/>
                  <a:pt x="60" y="32"/>
                </a:cubicBezTo>
                <a:moveTo>
                  <a:pt x="52" y="48"/>
                </a:moveTo>
                <a:cubicBezTo>
                  <a:pt x="124" y="48"/>
                  <a:pt x="124" y="48"/>
                  <a:pt x="124" y="48"/>
                </a:cubicBezTo>
                <a:cubicBezTo>
                  <a:pt x="126" y="48"/>
                  <a:pt x="128" y="46"/>
                  <a:pt x="128" y="44"/>
                </a:cubicBezTo>
                <a:cubicBezTo>
                  <a:pt x="128" y="42"/>
                  <a:pt x="126" y="40"/>
                  <a:pt x="124" y="40"/>
                </a:cubicBezTo>
                <a:cubicBezTo>
                  <a:pt x="52" y="40"/>
                  <a:pt x="52" y="40"/>
                  <a:pt x="52" y="40"/>
                </a:cubicBezTo>
                <a:cubicBezTo>
                  <a:pt x="50" y="40"/>
                  <a:pt x="48" y="42"/>
                  <a:pt x="48" y="44"/>
                </a:cubicBezTo>
                <a:cubicBezTo>
                  <a:pt x="48" y="46"/>
                  <a:pt x="50" y="48"/>
                  <a:pt x="52" y="48"/>
                </a:cubicBezTo>
                <a:moveTo>
                  <a:pt x="136" y="60"/>
                </a:moveTo>
                <a:cubicBezTo>
                  <a:pt x="136" y="58"/>
                  <a:pt x="134" y="56"/>
                  <a:pt x="132" y="56"/>
                </a:cubicBezTo>
                <a:cubicBezTo>
                  <a:pt x="44" y="56"/>
                  <a:pt x="44" y="56"/>
                  <a:pt x="44" y="56"/>
                </a:cubicBezTo>
                <a:cubicBezTo>
                  <a:pt x="42" y="56"/>
                  <a:pt x="40" y="58"/>
                  <a:pt x="40" y="60"/>
                </a:cubicBezTo>
                <a:cubicBezTo>
                  <a:pt x="40" y="62"/>
                  <a:pt x="42" y="64"/>
                  <a:pt x="44" y="64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4" y="64"/>
                  <a:pt x="136" y="62"/>
                  <a:pt x="136" y="60"/>
                </a:cubicBezTo>
                <a:moveTo>
                  <a:pt x="176" y="82"/>
                </a:moveTo>
                <a:cubicBezTo>
                  <a:pt x="176" y="82"/>
                  <a:pt x="176" y="82"/>
                  <a:pt x="176" y="8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5" y="1"/>
                  <a:pt x="134" y="0"/>
                  <a:pt x="13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2" y="0"/>
                  <a:pt x="41" y="1"/>
                  <a:pt x="40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3"/>
                  <a:pt x="0" y="83"/>
                  <a:pt x="0" y="84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172" y="144"/>
                  <a:pt x="172" y="144"/>
                  <a:pt x="172" y="144"/>
                </a:cubicBezTo>
                <a:cubicBezTo>
                  <a:pt x="174" y="144"/>
                  <a:pt x="176" y="142"/>
                  <a:pt x="176" y="140"/>
                </a:cubicBezTo>
                <a:cubicBezTo>
                  <a:pt x="176" y="84"/>
                  <a:pt x="176" y="84"/>
                  <a:pt x="176" y="84"/>
                </a:cubicBezTo>
                <a:cubicBezTo>
                  <a:pt x="176" y="83"/>
                  <a:pt x="176" y="83"/>
                  <a:pt x="176" y="82"/>
                </a:cubicBezTo>
                <a:moveTo>
                  <a:pt x="46" y="8"/>
                </a:moveTo>
                <a:cubicBezTo>
                  <a:pt x="130" y="8"/>
                  <a:pt x="130" y="8"/>
                  <a:pt x="130" y="8"/>
                </a:cubicBezTo>
                <a:cubicBezTo>
                  <a:pt x="166" y="80"/>
                  <a:pt x="166" y="80"/>
                  <a:pt x="166" y="80"/>
                </a:cubicBezTo>
                <a:cubicBezTo>
                  <a:pt x="116" y="80"/>
                  <a:pt x="116" y="80"/>
                  <a:pt x="116" y="80"/>
                </a:cubicBezTo>
                <a:cubicBezTo>
                  <a:pt x="114" y="80"/>
                  <a:pt x="112" y="82"/>
                  <a:pt x="112" y="84"/>
                </a:cubicBezTo>
                <a:cubicBezTo>
                  <a:pt x="112" y="97"/>
                  <a:pt x="101" y="108"/>
                  <a:pt x="88" y="108"/>
                </a:cubicBezTo>
                <a:cubicBezTo>
                  <a:pt x="75" y="108"/>
                  <a:pt x="64" y="97"/>
                  <a:pt x="64" y="84"/>
                </a:cubicBezTo>
                <a:cubicBezTo>
                  <a:pt x="64" y="82"/>
                  <a:pt x="62" y="80"/>
                  <a:pt x="60" y="80"/>
                </a:cubicBezTo>
                <a:cubicBezTo>
                  <a:pt x="10" y="80"/>
                  <a:pt x="10" y="80"/>
                  <a:pt x="10" y="80"/>
                </a:cubicBezTo>
                <a:lnTo>
                  <a:pt x="46" y="8"/>
                </a:lnTo>
                <a:close/>
                <a:moveTo>
                  <a:pt x="168" y="136"/>
                </a:moveTo>
                <a:cubicBezTo>
                  <a:pt x="8" y="136"/>
                  <a:pt x="8" y="136"/>
                  <a:pt x="8" y="136"/>
                </a:cubicBezTo>
                <a:cubicBezTo>
                  <a:pt x="8" y="88"/>
                  <a:pt x="8" y="88"/>
                  <a:pt x="8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58" y="104"/>
                  <a:pt x="72" y="116"/>
                  <a:pt x="88" y="116"/>
                </a:cubicBezTo>
                <a:cubicBezTo>
                  <a:pt x="104" y="116"/>
                  <a:pt x="118" y="104"/>
                  <a:pt x="120" y="88"/>
                </a:cubicBezTo>
                <a:cubicBezTo>
                  <a:pt x="168" y="88"/>
                  <a:pt x="168" y="88"/>
                  <a:pt x="168" y="88"/>
                </a:cubicBezTo>
                <a:lnTo>
                  <a:pt x="168" y="136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799394" y="339334"/>
            <a:ext cx="6206955" cy="471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/>
            <a:r>
              <a:rPr lang="ru-RU" sz="1197" dirty="0" smtClean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1.4 </a:t>
            </a:r>
            <a:r>
              <a:rPr lang="ru-RU" sz="1197" dirty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Предварительная обработка</a:t>
            </a:r>
          </a:p>
        </p:txBody>
      </p:sp>
    </p:spTree>
    <p:extLst>
      <p:ext uri="{BB962C8B-B14F-4D97-AF65-F5344CB8AC3E}">
        <p14:creationId xmlns:p14="http://schemas.microsoft.com/office/powerpoint/2010/main" val="16584844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Google Shape;189;p30"/>
          <p:cNvSpPr txBox="1"/>
          <p:nvPr/>
        </p:nvSpPr>
        <p:spPr>
          <a:xfrm>
            <a:off x="799394" y="800509"/>
            <a:ext cx="5320418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Подведем</a:t>
            </a:r>
            <a:r>
              <a:rPr lang="en-US" sz="2394" dirty="0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итоги</a:t>
            </a:r>
            <a:r>
              <a:rPr lang="en-US" sz="2394" dirty="0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endParaRPr sz="2394" dirty="0">
              <a:solidFill>
                <a:srgbClr val="01C60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50442" y="1578040"/>
            <a:ext cx="10789790" cy="3949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000" b="1" dirty="0">
                <a:solidFill>
                  <a:schemeClr val="bg1"/>
                </a:solidFill>
                <a:latin typeface="Montserrat" panose="020B0604020202020204" charset="-52"/>
                <a:ea typeface="Montserrat"/>
                <a:cs typeface="Montserrat"/>
                <a:sym typeface="Montserrat"/>
              </a:rPr>
              <a:t>Предварительная обработка числовых данных</a:t>
            </a:r>
          </a:p>
          <a:p>
            <a:pPr marL="342900" lvl="1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Стандартизация</a:t>
            </a:r>
          </a:p>
          <a:p>
            <a:pPr marL="342900" lvl="1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Нормализация </a:t>
            </a:r>
          </a:p>
          <a:p>
            <a:pPr marL="342900" lvl="1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Степенное Преобразование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000" b="1" dirty="0">
                <a:solidFill>
                  <a:schemeClr val="bg1"/>
                </a:solidFill>
                <a:latin typeface="Montserrat" panose="020B0604020202020204" charset="-52"/>
                <a:ea typeface="Montserrat"/>
                <a:cs typeface="Montserrat"/>
                <a:sym typeface="Montserrat"/>
              </a:rPr>
              <a:t>Предварительная обработка </a:t>
            </a:r>
            <a:r>
              <a:rPr lang="ru-RU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категориальных</a:t>
            </a:r>
            <a:r>
              <a:rPr lang="ru-RU" sz="2000" b="1" dirty="0">
                <a:solidFill>
                  <a:schemeClr val="bg1"/>
                </a:solidFill>
                <a:latin typeface="Montserrat" panose="020B0604020202020204" charset="-52"/>
                <a:ea typeface="Montserrat"/>
                <a:cs typeface="Montserrat"/>
                <a:sym typeface="Montserrat"/>
              </a:rPr>
              <a:t> данных</a:t>
            </a:r>
          </a:p>
          <a:p>
            <a:pPr marL="342900" lvl="1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Как минимум </a:t>
            </a:r>
            <a:r>
              <a:rPr lang="en-US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Ordinal Encoding</a:t>
            </a:r>
          </a:p>
          <a:p>
            <a:pPr marL="342900" lvl="1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Для линейных моделей – </a:t>
            </a:r>
            <a:r>
              <a:rPr lang="en-US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One Hot Encoding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000" b="1" dirty="0">
                <a:solidFill>
                  <a:schemeClr val="bg1"/>
                </a:solidFill>
                <a:latin typeface="Montserrat" panose="020B0604020202020204" charset="-52"/>
                <a:ea typeface="Montserrat"/>
                <a:cs typeface="Montserrat"/>
                <a:sym typeface="Montserrat"/>
              </a:rPr>
              <a:t>Конструирование признаков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Domain Specific Knowledge</a:t>
            </a:r>
            <a:endParaRPr lang="en-US" sz="20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Exploratory Data Analysis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tr-TR" sz="20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14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26"/>
          <p:cNvSpPr txBox="1"/>
          <p:nvPr/>
        </p:nvSpPr>
        <p:spPr>
          <a:xfrm>
            <a:off x="927100" y="2170365"/>
            <a:ext cx="10655300" cy="8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 algn="ctr"/>
            <a:r>
              <a:rPr lang="ru-RU" sz="3990" b="1" dirty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Метод 3-2-1</a:t>
            </a:r>
            <a:endParaRPr lang="en-US" sz="3990" b="1" dirty="0">
              <a:solidFill>
                <a:schemeClr val="tx1"/>
              </a:solidFill>
              <a:latin typeface="Montserrat" panose="020B0604020202020204" charset="-52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</a:t>
            </a:r>
            <a:r>
              <a:rPr lang="en-US" sz="1064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от</a:t>
            </a:r>
            <a:r>
              <a:rPr lang="en-US" sz="1064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ментора</a:t>
            </a:r>
            <a:endParaRPr sz="1064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Google Shape;143;p26"/>
          <p:cNvPicPr preferRelativeResize="0"/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6008AB-B25C-432E-A8D9-265D9D15AE65}"/>
              </a:ext>
            </a:extLst>
          </p:cNvPr>
          <p:cNvSpPr txBox="1"/>
          <p:nvPr/>
        </p:nvSpPr>
        <p:spPr>
          <a:xfrm>
            <a:off x="1755648" y="4437518"/>
            <a:ext cx="91171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hlinkClick r:id="rId4"/>
              </a:rPr>
              <a:t>https://forms.yandex.ru/u/6369eff5c09c02910cc362de/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761388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7275" y="393275"/>
            <a:ext cx="1350977" cy="29049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96;p31"/>
          <p:cNvSpPr txBox="1"/>
          <p:nvPr/>
        </p:nvSpPr>
        <p:spPr>
          <a:xfrm>
            <a:off x="2378853" y="1924679"/>
            <a:ext cx="8091344" cy="756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r>
              <a:rPr lang="en-US" sz="3200" dirty="0">
                <a:solidFill>
                  <a:schemeClr val="bg2"/>
                </a:solidFill>
              </a:rPr>
              <a:t>https://miro.com/app/board/uXjVPHHTjvc=/</a:t>
            </a:r>
            <a:endParaRPr lang="ru-RU" sz="3200" dirty="0">
              <a:solidFill>
                <a:schemeClr val="bg2"/>
              </a:solidFill>
            </a:endParaRPr>
          </a:p>
        </p:txBody>
      </p:sp>
      <p:sp>
        <p:nvSpPr>
          <p:cNvPr id="7" name="Google Shape;197;p31"/>
          <p:cNvSpPr txBox="1"/>
          <p:nvPr/>
        </p:nvSpPr>
        <p:spPr>
          <a:xfrm>
            <a:off x="1983319" y="929543"/>
            <a:ext cx="8375419" cy="980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4788" dirty="0" err="1">
                <a:solidFill>
                  <a:srgbClr val="F3F3F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Ваши</a:t>
            </a:r>
            <a:r>
              <a:rPr lang="en-US" sz="4788" dirty="0">
                <a:solidFill>
                  <a:srgbClr val="F3F3F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US" sz="4788" dirty="0" err="1">
                <a:solidFill>
                  <a:srgbClr val="F3F3F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вопросы</a:t>
            </a:r>
            <a:endParaRPr sz="4788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8" name="Google Shape;197;p31"/>
          <p:cNvSpPr txBox="1"/>
          <p:nvPr/>
        </p:nvSpPr>
        <p:spPr>
          <a:xfrm>
            <a:off x="1293747" y="2820207"/>
            <a:ext cx="9597571" cy="2222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ru-RU" sz="3200" dirty="0">
                <a:solidFill>
                  <a:srgbClr val="F3F3F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Не забудьте </a:t>
            </a:r>
          </a:p>
          <a:p>
            <a:pPr algn="ctr"/>
            <a:r>
              <a:rPr lang="ru-RU" sz="3200" dirty="0">
                <a:solidFill>
                  <a:srgbClr val="F3F3F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Оценить Семинар</a:t>
            </a:r>
          </a:p>
          <a:p>
            <a:pPr algn="ctr"/>
            <a:r>
              <a:rPr lang="ru-RU" sz="3200" dirty="0">
                <a:solidFill>
                  <a:srgbClr val="F3F3F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на платформе </a:t>
            </a:r>
          </a:p>
          <a:p>
            <a:pPr algn="ctr"/>
            <a:r>
              <a:rPr lang="en-US" sz="3200" b="1" dirty="0">
                <a:solidFill>
                  <a:srgbClr val="F3F3F3"/>
                </a:solidFill>
                <a:latin typeface="Montserrat Black"/>
                <a:ea typeface="Montserrat Black"/>
                <a:cs typeface="Montserrat Black"/>
                <a:sym typeface="Montserrat Black"/>
                <a:hlinkClick r:id="rId4"/>
              </a:rPr>
              <a:t>https://lms.skillfactory.ru/</a:t>
            </a:r>
            <a:r>
              <a:rPr lang="en-US" sz="3200" b="1" dirty="0">
                <a:solidFill>
                  <a:srgbClr val="F3F3F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endParaRPr sz="3200" b="1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9" name="Google Shape;197;p31"/>
          <p:cNvSpPr txBox="1"/>
          <p:nvPr/>
        </p:nvSpPr>
        <p:spPr>
          <a:xfrm>
            <a:off x="1292239" y="5226920"/>
            <a:ext cx="9597571" cy="748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ru-RU" sz="7200" dirty="0">
                <a:solidFill>
                  <a:srgbClr val="F3F3F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Спасибо!</a:t>
            </a:r>
            <a:endParaRPr sz="7200" b="1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/>
        </p:nvSpPr>
        <p:spPr>
          <a:xfrm>
            <a:off x="1400205" y="1918861"/>
            <a:ext cx="9433699" cy="471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В предыдущей серии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Предварительная обработка числовых данных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Предварительная обработка категориальных данных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Базовое конструирование признаков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Рефлексия</a:t>
            </a:r>
          </a:p>
        </p:txBody>
      </p:sp>
      <p:sp>
        <p:nvSpPr>
          <p:cNvPr id="164" name="Google Shape;164;p27"/>
          <p:cNvSpPr txBox="1"/>
          <p:nvPr/>
        </p:nvSpPr>
        <p:spPr>
          <a:xfrm>
            <a:off x="799394" y="800509"/>
            <a:ext cx="5320418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План</a:t>
            </a:r>
            <a:r>
              <a:rPr lang="en-US" sz="2394" dirty="0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вебинара</a:t>
            </a:r>
            <a:endParaRPr sz="2394" dirty="0">
              <a:solidFill>
                <a:srgbClr val="01C60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65" name="Google Shape;165;p27"/>
          <p:cNvSpPr/>
          <p:nvPr/>
        </p:nvSpPr>
        <p:spPr>
          <a:xfrm>
            <a:off x="751918" y="2160578"/>
            <a:ext cx="390417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00" y="72"/>
                </a:moveTo>
                <a:cubicBezTo>
                  <a:pt x="140" y="72"/>
                  <a:pt x="140" y="72"/>
                  <a:pt x="140" y="72"/>
                </a:cubicBezTo>
                <a:cubicBezTo>
                  <a:pt x="142" y="72"/>
                  <a:pt x="144" y="70"/>
                  <a:pt x="144" y="68"/>
                </a:cubicBezTo>
                <a:cubicBezTo>
                  <a:pt x="144" y="66"/>
                  <a:pt x="142" y="64"/>
                  <a:pt x="140" y="64"/>
                </a:cubicBezTo>
                <a:cubicBezTo>
                  <a:pt x="100" y="64"/>
                  <a:pt x="100" y="64"/>
                  <a:pt x="100" y="64"/>
                </a:cubicBezTo>
                <a:cubicBezTo>
                  <a:pt x="98" y="64"/>
                  <a:pt x="96" y="66"/>
                  <a:pt x="96" y="68"/>
                </a:cubicBezTo>
                <a:cubicBezTo>
                  <a:pt x="96" y="70"/>
                  <a:pt x="98" y="72"/>
                  <a:pt x="100" y="72"/>
                </a:cubicBezTo>
                <a:moveTo>
                  <a:pt x="100" y="56"/>
                </a:moveTo>
                <a:cubicBezTo>
                  <a:pt x="124" y="56"/>
                  <a:pt x="124" y="56"/>
                  <a:pt x="124" y="56"/>
                </a:cubicBezTo>
                <a:cubicBezTo>
                  <a:pt x="126" y="56"/>
                  <a:pt x="128" y="54"/>
                  <a:pt x="128" y="52"/>
                </a:cubicBezTo>
                <a:cubicBezTo>
                  <a:pt x="128" y="50"/>
                  <a:pt x="126" y="48"/>
                  <a:pt x="124" y="48"/>
                </a:cubicBezTo>
                <a:cubicBezTo>
                  <a:pt x="100" y="48"/>
                  <a:pt x="100" y="48"/>
                  <a:pt x="100" y="48"/>
                </a:cubicBezTo>
                <a:cubicBezTo>
                  <a:pt x="98" y="48"/>
                  <a:pt x="96" y="50"/>
                  <a:pt x="96" y="52"/>
                </a:cubicBezTo>
                <a:cubicBezTo>
                  <a:pt x="96" y="54"/>
                  <a:pt x="98" y="56"/>
                  <a:pt x="100" y="56"/>
                </a:cubicBezTo>
                <a:moveTo>
                  <a:pt x="100" y="88"/>
                </a:moveTo>
                <a:cubicBezTo>
                  <a:pt x="116" y="88"/>
                  <a:pt x="116" y="88"/>
                  <a:pt x="116" y="88"/>
                </a:cubicBezTo>
                <a:cubicBezTo>
                  <a:pt x="118" y="88"/>
                  <a:pt x="120" y="86"/>
                  <a:pt x="120" y="84"/>
                </a:cubicBezTo>
                <a:cubicBezTo>
                  <a:pt x="120" y="82"/>
                  <a:pt x="118" y="80"/>
                  <a:pt x="116" y="80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98" y="80"/>
                  <a:pt x="96" y="82"/>
                  <a:pt x="96" y="84"/>
                </a:cubicBezTo>
                <a:cubicBezTo>
                  <a:pt x="96" y="86"/>
                  <a:pt x="98" y="88"/>
                  <a:pt x="100" y="88"/>
                </a:cubicBezTo>
                <a:moveTo>
                  <a:pt x="40" y="104"/>
                </a:moveTo>
                <a:cubicBezTo>
                  <a:pt x="72" y="104"/>
                  <a:pt x="72" y="104"/>
                  <a:pt x="72" y="104"/>
                </a:cubicBezTo>
                <a:cubicBezTo>
                  <a:pt x="76" y="104"/>
                  <a:pt x="80" y="100"/>
                  <a:pt x="80" y="96"/>
                </a:cubicBezTo>
                <a:cubicBezTo>
                  <a:pt x="80" y="56"/>
                  <a:pt x="80" y="56"/>
                  <a:pt x="80" y="56"/>
                </a:cubicBezTo>
                <a:cubicBezTo>
                  <a:pt x="80" y="52"/>
                  <a:pt x="76" y="48"/>
                  <a:pt x="72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96"/>
                  <a:pt x="32" y="96"/>
                  <a:pt x="32" y="96"/>
                </a:cubicBezTo>
                <a:cubicBezTo>
                  <a:pt x="32" y="100"/>
                  <a:pt x="36" y="104"/>
                  <a:pt x="40" y="104"/>
                </a:cubicBezTo>
                <a:moveTo>
                  <a:pt x="40" y="56"/>
                </a:moveTo>
                <a:cubicBezTo>
                  <a:pt x="72" y="56"/>
                  <a:pt x="72" y="56"/>
                  <a:pt x="72" y="56"/>
                </a:cubicBezTo>
                <a:cubicBezTo>
                  <a:pt x="72" y="96"/>
                  <a:pt x="72" y="96"/>
                  <a:pt x="72" y="96"/>
                </a:cubicBezTo>
                <a:cubicBezTo>
                  <a:pt x="40" y="96"/>
                  <a:pt x="40" y="96"/>
                  <a:pt x="40" y="96"/>
                </a:cubicBezTo>
                <a:lnTo>
                  <a:pt x="40" y="56"/>
                </a:lnTo>
                <a:close/>
                <a:moveTo>
                  <a:pt x="100" y="104"/>
                </a:moveTo>
                <a:cubicBezTo>
                  <a:pt x="140" y="104"/>
                  <a:pt x="140" y="104"/>
                  <a:pt x="140" y="104"/>
                </a:cubicBezTo>
                <a:cubicBezTo>
                  <a:pt x="142" y="104"/>
                  <a:pt x="144" y="102"/>
                  <a:pt x="144" y="100"/>
                </a:cubicBezTo>
                <a:cubicBezTo>
                  <a:pt x="144" y="98"/>
                  <a:pt x="142" y="96"/>
                  <a:pt x="140" y="96"/>
                </a:cubicBezTo>
                <a:cubicBezTo>
                  <a:pt x="100" y="96"/>
                  <a:pt x="100" y="96"/>
                  <a:pt x="100" y="96"/>
                </a:cubicBezTo>
                <a:cubicBezTo>
                  <a:pt x="98" y="96"/>
                  <a:pt x="96" y="98"/>
                  <a:pt x="96" y="100"/>
                </a:cubicBezTo>
                <a:cubicBezTo>
                  <a:pt x="96" y="102"/>
                  <a:pt x="98" y="104"/>
                  <a:pt x="100" y="104"/>
                </a:cubicBezTo>
                <a:moveTo>
                  <a:pt x="168" y="8"/>
                </a:moveTo>
                <a:cubicBezTo>
                  <a:pt x="96" y="8"/>
                  <a:pt x="96" y="8"/>
                  <a:pt x="96" y="8"/>
                </a:cubicBezTo>
                <a:cubicBezTo>
                  <a:pt x="96" y="4"/>
                  <a:pt x="92" y="0"/>
                  <a:pt x="88" y="0"/>
                </a:cubicBezTo>
                <a:cubicBezTo>
                  <a:pt x="84" y="0"/>
                  <a:pt x="80" y="4"/>
                  <a:pt x="80" y="8"/>
                </a:cubicBezTo>
                <a:cubicBezTo>
                  <a:pt x="8" y="8"/>
                  <a:pt x="8" y="8"/>
                  <a:pt x="8" y="8"/>
                </a:cubicBezTo>
                <a:cubicBezTo>
                  <a:pt x="4" y="8"/>
                  <a:pt x="0" y="12"/>
                  <a:pt x="0" y="16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8"/>
                  <a:pt x="4" y="32"/>
                  <a:pt x="8" y="32"/>
                </a:cubicBezTo>
                <a:cubicBezTo>
                  <a:pt x="8" y="128"/>
                  <a:pt x="8" y="128"/>
                  <a:pt x="8" y="128"/>
                </a:cubicBezTo>
                <a:cubicBezTo>
                  <a:pt x="8" y="132"/>
                  <a:pt x="12" y="136"/>
                  <a:pt x="16" y="136"/>
                </a:cubicBezTo>
                <a:cubicBezTo>
                  <a:pt x="84" y="136"/>
                  <a:pt x="84" y="136"/>
                  <a:pt x="84" y="136"/>
                </a:cubicBezTo>
                <a:cubicBezTo>
                  <a:pt x="84" y="146"/>
                  <a:pt x="84" y="146"/>
                  <a:pt x="84" y="146"/>
                </a:cubicBezTo>
                <a:cubicBezTo>
                  <a:pt x="61" y="169"/>
                  <a:pt x="61" y="169"/>
                  <a:pt x="61" y="169"/>
                </a:cubicBezTo>
                <a:cubicBezTo>
                  <a:pt x="60" y="170"/>
                  <a:pt x="60" y="171"/>
                  <a:pt x="60" y="172"/>
                </a:cubicBezTo>
                <a:cubicBezTo>
                  <a:pt x="60" y="174"/>
                  <a:pt x="62" y="176"/>
                  <a:pt x="64" y="176"/>
                </a:cubicBezTo>
                <a:cubicBezTo>
                  <a:pt x="65" y="176"/>
                  <a:pt x="66" y="176"/>
                  <a:pt x="67" y="175"/>
                </a:cubicBezTo>
                <a:cubicBezTo>
                  <a:pt x="88" y="154"/>
                  <a:pt x="88" y="154"/>
                  <a:pt x="88" y="154"/>
                </a:cubicBezTo>
                <a:cubicBezTo>
                  <a:pt x="109" y="175"/>
                  <a:pt x="109" y="175"/>
                  <a:pt x="109" y="175"/>
                </a:cubicBezTo>
                <a:cubicBezTo>
                  <a:pt x="110" y="176"/>
                  <a:pt x="111" y="176"/>
                  <a:pt x="112" y="176"/>
                </a:cubicBezTo>
                <a:cubicBezTo>
                  <a:pt x="114" y="176"/>
                  <a:pt x="116" y="174"/>
                  <a:pt x="116" y="172"/>
                </a:cubicBezTo>
                <a:cubicBezTo>
                  <a:pt x="116" y="171"/>
                  <a:pt x="116" y="170"/>
                  <a:pt x="115" y="169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92" y="136"/>
                  <a:pt x="92" y="136"/>
                  <a:pt x="92" y="136"/>
                </a:cubicBezTo>
                <a:cubicBezTo>
                  <a:pt x="160" y="136"/>
                  <a:pt x="160" y="136"/>
                  <a:pt x="160" y="136"/>
                </a:cubicBezTo>
                <a:cubicBezTo>
                  <a:pt x="164" y="136"/>
                  <a:pt x="168" y="132"/>
                  <a:pt x="168" y="128"/>
                </a:cubicBezTo>
                <a:cubicBezTo>
                  <a:pt x="168" y="32"/>
                  <a:pt x="168" y="32"/>
                  <a:pt x="168" y="32"/>
                </a:cubicBezTo>
                <a:cubicBezTo>
                  <a:pt x="172" y="32"/>
                  <a:pt x="176" y="28"/>
                  <a:pt x="176" y="24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12"/>
                  <a:pt x="172" y="8"/>
                  <a:pt x="168" y="8"/>
                </a:cubicBezTo>
                <a:moveTo>
                  <a:pt x="160" y="128"/>
                </a:moveTo>
                <a:cubicBezTo>
                  <a:pt x="16" y="128"/>
                  <a:pt x="16" y="128"/>
                  <a:pt x="16" y="128"/>
                </a:cubicBezTo>
                <a:cubicBezTo>
                  <a:pt x="16" y="32"/>
                  <a:pt x="16" y="32"/>
                  <a:pt x="16" y="32"/>
                </a:cubicBezTo>
                <a:cubicBezTo>
                  <a:pt x="160" y="32"/>
                  <a:pt x="160" y="32"/>
                  <a:pt x="160" y="32"/>
                </a:cubicBezTo>
                <a:lnTo>
                  <a:pt x="160" y="128"/>
                </a:lnTo>
                <a:close/>
                <a:moveTo>
                  <a:pt x="168" y="24"/>
                </a:moveTo>
                <a:cubicBezTo>
                  <a:pt x="8" y="24"/>
                  <a:pt x="8" y="24"/>
                  <a:pt x="8" y="24"/>
                </a:cubicBezTo>
                <a:cubicBezTo>
                  <a:pt x="8" y="16"/>
                  <a:pt x="8" y="16"/>
                  <a:pt x="8" y="16"/>
                </a:cubicBezTo>
                <a:cubicBezTo>
                  <a:pt x="168" y="16"/>
                  <a:pt x="168" y="16"/>
                  <a:pt x="168" y="16"/>
                </a:cubicBezTo>
                <a:lnTo>
                  <a:pt x="168" y="24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6" name="Google Shape;166;p27"/>
          <p:cNvSpPr/>
          <p:nvPr/>
        </p:nvSpPr>
        <p:spPr>
          <a:xfrm>
            <a:off x="712806" y="2831499"/>
            <a:ext cx="391429" cy="391430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80" y="100"/>
                </a:moveTo>
                <a:cubicBezTo>
                  <a:pt x="80" y="99"/>
                  <a:pt x="79" y="98"/>
                  <a:pt x="78" y="97"/>
                </a:cubicBezTo>
                <a:cubicBezTo>
                  <a:pt x="78" y="97"/>
                  <a:pt x="78" y="97"/>
                  <a:pt x="78" y="97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2"/>
                  <a:pt x="45" y="72"/>
                  <a:pt x="44" y="72"/>
                </a:cubicBezTo>
                <a:cubicBezTo>
                  <a:pt x="42" y="72"/>
                  <a:pt x="40" y="74"/>
                  <a:pt x="40" y="76"/>
                </a:cubicBezTo>
                <a:cubicBezTo>
                  <a:pt x="40" y="77"/>
                  <a:pt x="41" y="78"/>
                  <a:pt x="42" y="79"/>
                </a:cubicBezTo>
                <a:cubicBezTo>
                  <a:pt x="42" y="79"/>
                  <a:pt x="42" y="79"/>
                  <a:pt x="42" y="79"/>
                </a:cubicBezTo>
                <a:cubicBezTo>
                  <a:pt x="69" y="100"/>
                  <a:pt x="69" y="100"/>
                  <a:pt x="69" y="100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1" y="122"/>
                  <a:pt x="40" y="123"/>
                  <a:pt x="40" y="124"/>
                </a:cubicBezTo>
                <a:cubicBezTo>
                  <a:pt x="40" y="126"/>
                  <a:pt x="42" y="128"/>
                  <a:pt x="44" y="128"/>
                </a:cubicBezTo>
                <a:cubicBezTo>
                  <a:pt x="45" y="128"/>
                  <a:pt x="46" y="128"/>
                  <a:pt x="46" y="127"/>
                </a:cubicBezTo>
                <a:cubicBezTo>
                  <a:pt x="46" y="127"/>
                  <a:pt x="46" y="127"/>
                  <a:pt x="46" y="127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9" y="102"/>
                  <a:pt x="80" y="101"/>
                  <a:pt x="80" y="100"/>
                </a:cubicBezTo>
                <a:moveTo>
                  <a:pt x="108" y="128"/>
                </a:moveTo>
                <a:cubicBezTo>
                  <a:pt x="84" y="128"/>
                  <a:pt x="84" y="128"/>
                  <a:pt x="84" y="128"/>
                </a:cubicBezTo>
                <a:cubicBezTo>
                  <a:pt x="82" y="128"/>
                  <a:pt x="80" y="130"/>
                  <a:pt x="80" y="132"/>
                </a:cubicBezTo>
                <a:cubicBezTo>
                  <a:pt x="80" y="134"/>
                  <a:pt x="82" y="136"/>
                  <a:pt x="84" y="136"/>
                </a:cubicBezTo>
                <a:cubicBezTo>
                  <a:pt x="108" y="136"/>
                  <a:pt x="108" y="136"/>
                  <a:pt x="108" y="136"/>
                </a:cubicBezTo>
                <a:cubicBezTo>
                  <a:pt x="110" y="136"/>
                  <a:pt x="112" y="134"/>
                  <a:pt x="112" y="132"/>
                </a:cubicBezTo>
                <a:cubicBezTo>
                  <a:pt x="112" y="130"/>
                  <a:pt x="110" y="128"/>
                  <a:pt x="108" y="128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660712" y="4370417"/>
            <a:ext cx="399091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76" y="88"/>
                </a:moveTo>
                <a:cubicBezTo>
                  <a:pt x="176" y="83"/>
                  <a:pt x="173" y="79"/>
                  <a:pt x="170" y="77"/>
                </a:cubicBezTo>
                <a:cubicBezTo>
                  <a:pt x="170" y="77"/>
                  <a:pt x="170" y="77"/>
                  <a:pt x="170" y="77"/>
                </a:cubicBezTo>
                <a:cubicBezTo>
                  <a:pt x="156" y="70"/>
                  <a:pt x="156" y="70"/>
                  <a:pt x="156" y="70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3" y="61"/>
                  <a:pt x="176" y="57"/>
                  <a:pt x="176" y="52"/>
                </a:cubicBezTo>
                <a:cubicBezTo>
                  <a:pt x="176" y="47"/>
                  <a:pt x="173" y="43"/>
                  <a:pt x="170" y="41"/>
                </a:cubicBezTo>
                <a:cubicBezTo>
                  <a:pt x="170" y="41"/>
                  <a:pt x="170" y="41"/>
                  <a:pt x="170" y="41"/>
                </a:cubicBezTo>
                <a:cubicBezTo>
                  <a:pt x="94" y="1"/>
                  <a:pt x="94" y="1"/>
                  <a:pt x="94" y="1"/>
                </a:cubicBezTo>
                <a:cubicBezTo>
                  <a:pt x="94" y="1"/>
                  <a:pt x="94" y="1"/>
                  <a:pt x="94" y="1"/>
                </a:cubicBezTo>
                <a:cubicBezTo>
                  <a:pt x="92" y="1"/>
                  <a:pt x="90" y="0"/>
                  <a:pt x="88" y="0"/>
                </a:cubicBezTo>
                <a:cubicBezTo>
                  <a:pt x="86" y="0"/>
                  <a:pt x="84" y="1"/>
                  <a:pt x="82" y="1"/>
                </a:cubicBezTo>
                <a:cubicBezTo>
                  <a:pt x="82" y="1"/>
                  <a:pt x="82" y="1"/>
                  <a:pt x="82" y="1"/>
                </a:cubicBezTo>
                <a:cubicBezTo>
                  <a:pt x="6" y="41"/>
                  <a:pt x="6" y="41"/>
                  <a:pt x="6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3" y="43"/>
                  <a:pt x="0" y="47"/>
                  <a:pt x="0" y="52"/>
                </a:cubicBezTo>
                <a:cubicBezTo>
                  <a:pt x="0" y="57"/>
                  <a:pt x="3" y="61"/>
                  <a:pt x="6" y="63"/>
                </a:cubicBezTo>
                <a:cubicBezTo>
                  <a:pt x="6" y="63"/>
                  <a:pt x="6" y="63"/>
                  <a:pt x="6" y="63"/>
                </a:cubicBezTo>
                <a:cubicBezTo>
                  <a:pt x="20" y="70"/>
                  <a:pt x="20" y="70"/>
                  <a:pt x="20" y="70"/>
                </a:cubicBezTo>
                <a:cubicBezTo>
                  <a:pt x="6" y="77"/>
                  <a:pt x="6" y="77"/>
                  <a:pt x="6" y="77"/>
                </a:cubicBezTo>
                <a:cubicBezTo>
                  <a:pt x="6" y="77"/>
                  <a:pt x="6" y="77"/>
                  <a:pt x="6" y="77"/>
                </a:cubicBezTo>
                <a:cubicBezTo>
                  <a:pt x="3" y="79"/>
                  <a:pt x="0" y="83"/>
                  <a:pt x="0" y="88"/>
                </a:cubicBezTo>
                <a:cubicBezTo>
                  <a:pt x="0" y="93"/>
                  <a:pt x="3" y="97"/>
                  <a:pt x="6" y="99"/>
                </a:cubicBezTo>
                <a:cubicBezTo>
                  <a:pt x="6" y="99"/>
                  <a:pt x="6" y="99"/>
                  <a:pt x="6" y="99"/>
                </a:cubicBezTo>
                <a:cubicBezTo>
                  <a:pt x="20" y="106"/>
                  <a:pt x="20" y="106"/>
                  <a:pt x="20" y="106"/>
                </a:cubicBezTo>
                <a:cubicBezTo>
                  <a:pt x="6" y="113"/>
                  <a:pt x="6" y="113"/>
                  <a:pt x="6" y="113"/>
                </a:cubicBezTo>
                <a:cubicBezTo>
                  <a:pt x="6" y="113"/>
                  <a:pt x="6" y="113"/>
                  <a:pt x="6" y="113"/>
                </a:cubicBezTo>
                <a:cubicBezTo>
                  <a:pt x="3" y="115"/>
                  <a:pt x="0" y="119"/>
                  <a:pt x="0" y="124"/>
                </a:cubicBezTo>
                <a:cubicBezTo>
                  <a:pt x="0" y="129"/>
                  <a:pt x="3" y="133"/>
                  <a:pt x="6" y="135"/>
                </a:cubicBezTo>
                <a:cubicBezTo>
                  <a:pt x="6" y="135"/>
                  <a:pt x="6" y="135"/>
                  <a:pt x="6" y="13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4" y="175"/>
                  <a:pt x="86" y="176"/>
                  <a:pt x="88" y="176"/>
                </a:cubicBezTo>
                <a:cubicBezTo>
                  <a:pt x="90" y="176"/>
                  <a:pt x="92" y="175"/>
                  <a:pt x="94" y="175"/>
                </a:cubicBezTo>
                <a:cubicBezTo>
                  <a:pt x="94" y="175"/>
                  <a:pt x="94" y="175"/>
                  <a:pt x="94" y="17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3" y="133"/>
                  <a:pt x="176" y="129"/>
                  <a:pt x="176" y="124"/>
                </a:cubicBezTo>
                <a:cubicBezTo>
                  <a:pt x="176" y="119"/>
                  <a:pt x="173" y="115"/>
                  <a:pt x="170" y="113"/>
                </a:cubicBezTo>
                <a:cubicBezTo>
                  <a:pt x="170" y="113"/>
                  <a:pt x="170" y="113"/>
                  <a:pt x="170" y="113"/>
                </a:cubicBezTo>
                <a:cubicBezTo>
                  <a:pt x="156" y="106"/>
                  <a:pt x="156" y="106"/>
                  <a:pt x="156" y="106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3" y="97"/>
                  <a:pt x="176" y="93"/>
                  <a:pt x="176" y="88"/>
                </a:cubicBezTo>
                <a:moveTo>
                  <a:pt x="10" y="56"/>
                </a:moveTo>
                <a:cubicBezTo>
                  <a:pt x="10" y="55"/>
                  <a:pt x="10" y="55"/>
                  <a:pt x="10" y="55"/>
                </a:cubicBezTo>
                <a:cubicBezTo>
                  <a:pt x="9" y="55"/>
                  <a:pt x="8" y="54"/>
                  <a:pt x="8" y="52"/>
                </a:cubicBezTo>
                <a:cubicBezTo>
                  <a:pt x="8" y="50"/>
                  <a:pt x="9" y="49"/>
                  <a:pt x="10" y="49"/>
                </a:cubicBezTo>
                <a:cubicBezTo>
                  <a:pt x="10" y="48"/>
                  <a:pt x="10" y="48"/>
                  <a:pt x="10" y="48"/>
                </a:cubicBezTo>
                <a:cubicBezTo>
                  <a:pt x="86" y="8"/>
                  <a:pt x="86" y="8"/>
                  <a:pt x="86" y="8"/>
                </a:cubicBezTo>
                <a:cubicBezTo>
                  <a:pt x="86" y="9"/>
                  <a:pt x="86" y="9"/>
                  <a:pt x="86" y="9"/>
                </a:cubicBezTo>
                <a:cubicBezTo>
                  <a:pt x="87" y="8"/>
                  <a:pt x="87" y="8"/>
                  <a:pt x="88" y="8"/>
                </a:cubicBezTo>
                <a:cubicBezTo>
                  <a:pt x="89" y="8"/>
                  <a:pt x="89" y="8"/>
                  <a:pt x="90" y="9"/>
                </a:cubicBezTo>
                <a:cubicBezTo>
                  <a:pt x="90" y="8"/>
                  <a:pt x="90" y="8"/>
                  <a:pt x="90" y="8"/>
                </a:cubicBezTo>
                <a:cubicBezTo>
                  <a:pt x="166" y="48"/>
                  <a:pt x="166" y="48"/>
                  <a:pt x="166" y="48"/>
                </a:cubicBezTo>
                <a:cubicBezTo>
                  <a:pt x="166" y="49"/>
                  <a:pt x="166" y="49"/>
                  <a:pt x="166" y="49"/>
                </a:cubicBezTo>
                <a:cubicBezTo>
                  <a:pt x="167" y="49"/>
                  <a:pt x="168" y="50"/>
                  <a:pt x="168" y="52"/>
                </a:cubicBezTo>
                <a:cubicBezTo>
                  <a:pt x="168" y="54"/>
                  <a:pt x="167" y="55"/>
                  <a:pt x="166" y="55"/>
                </a:cubicBezTo>
                <a:cubicBezTo>
                  <a:pt x="166" y="56"/>
                  <a:pt x="166" y="56"/>
                  <a:pt x="166" y="56"/>
                </a:cubicBezTo>
                <a:cubicBezTo>
                  <a:pt x="90" y="96"/>
                  <a:pt x="90" y="96"/>
                  <a:pt x="90" y="96"/>
                </a:cubicBezTo>
                <a:cubicBezTo>
                  <a:pt x="90" y="95"/>
                  <a:pt x="90" y="95"/>
                  <a:pt x="90" y="95"/>
                </a:cubicBezTo>
                <a:cubicBezTo>
                  <a:pt x="89" y="96"/>
                  <a:pt x="89" y="96"/>
                  <a:pt x="88" y="96"/>
                </a:cubicBezTo>
                <a:cubicBezTo>
                  <a:pt x="87" y="96"/>
                  <a:pt x="87" y="96"/>
                  <a:pt x="86" y="95"/>
                </a:cubicBezTo>
                <a:cubicBezTo>
                  <a:pt x="86" y="96"/>
                  <a:pt x="86" y="96"/>
                  <a:pt x="86" y="96"/>
                </a:cubicBezTo>
                <a:lnTo>
                  <a:pt x="10" y="56"/>
                </a:lnTo>
                <a:close/>
                <a:moveTo>
                  <a:pt x="166" y="120"/>
                </a:moveTo>
                <a:cubicBezTo>
                  <a:pt x="166" y="121"/>
                  <a:pt x="166" y="121"/>
                  <a:pt x="166" y="121"/>
                </a:cubicBezTo>
                <a:cubicBezTo>
                  <a:pt x="167" y="121"/>
                  <a:pt x="168" y="122"/>
                  <a:pt x="168" y="124"/>
                </a:cubicBezTo>
                <a:cubicBezTo>
                  <a:pt x="168" y="126"/>
                  <a:pt x="167" y="127"/>
                  <a:pt x="166" y="127"/>
                </a:cubicBezTo>
                <a:cubicBezTo>
                  <a:pt x="166" y="128"/>
                  <a:pt x="166" y="128"/>
                  <a:pt x="166" y="128"/>
                </a:cubicBezTo>
                <a:cubicBezTo>
                  <a:pt x="90" y="168"/>
                  <a:pt x="90" y="168"/>
                  <a:pt x="90" y="168"/>
                </a:cubicBezTo>
                <a:cubicBezTo>
                  <a:pt x="90" y="167"/>
                  <a:pt x="90" y="167"/>
                  <a:pt x="90" y="167"/>
                </a:cubicBezTo>
                <a:cubicBezTo>
                  <a:pt x="89" y="168"/>
                  <a:pt x="89" y="168"/>
                  <a:pt x="88" y="168"/>
                </a:cubicBezTo>
                <a:cubicBezTo>
                  <a:pt x="87" y="168"/>
                  <a:pt x="87" y="168"/>
                  <a:pt x="86" y="167"/>
                </a:cubicBezTo>
                <a:cubicBezTo>
                  <a:pt x="86" y="168"/>
                  <a:pt x="86" y="168"/>
                  <a:pt x="86" y="168"/>
                </a:cubicBezTo>
                <a:cubicBezTo>
                  <a:pt x="10" y="128"/>
                  <a:pt x="10" y="128"/>
                  <a:pt x="10" y="128"/>
                </a:cubicBezTo>
                <a:cubicBezTo>
                  <a:pt x="10" y="127"/>
                  <a:pt x="10" y="127"/>
                  <a:pt x="10" y="127"/>
                </a:cubicBezTo>
                <a:cubicBezTo>
                  <a:pt x="9" y="127"/>
                  <a:pt x="8" y="126"/>
                  <a:pt x="8" y="124"/>
                </a:cubicBezTo>
                <a:cubicBezTo>
                  <a:pt x="8" y="122"/>
                  <a:pt x="9" y="121"/>
                  <a:pt x="10" y="121"/>
                </a:cubicBezTo>
                <a:cubicBezTo>
                  <a:pt x="10" y="120"/>
                  <a:pt x="10" y="120"/>
                  <a:pt x="10" y="120"/>
                </a:cubicBezTo>
                <a:cubicBezTo>
                  <a:pt x="29" y="111"/>
                  <a:pt x="29" y="111"/>
                  <a:pt x="29" y="111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4" y="139"/>
                  <a:pt x="86" y="140"/>
                  <a:pt x="88" y="140"/>
                </a:cubicBezTo>
                <a:cubicBezTo>
                  <a:pt x="90" y="140"/>
                  <a:pt x="92" y="139"/>
                  <a:pt x="94" y="139"/>
                </a:cubicBezTo>
                <a:cubicBezTo>
                  <a:pt x="94" y="139"/>
                  <a:pt x="94" y="139"/>
                  <a:pt x="94" y="139"/>
                </a:cubicBezTo>
                <a:cubicBezTo>
                  <a:pt x="147" y="111"/>
                  <a:pt x="147" y="111"/>
                  <a:pt x="147" y="111"/>
                </a:cubicBezTo>
                <a:lnTo>
                  <a:pt x="166" y="120"/>
                </a:lnTo>
                <a:close/>
                <a:moveTo>
                  <a:pt x="166" y="91"/>
                </a:moveTo>
                <a:cubicBezTo>
                  <a:pt x="166" y="92"/>
                  <a:pt x="166" y="92"/>
                  <a:pt x="166" y="92"/>
                </a:cubicBezTo>
                <a:cubicBezTo>
                  <a:pt x="90" y="132"/>
                  <a:pt x="90" y="132"/>
                  <a:pt x="90" y="132"/>
                </a:cubicBezTo>
                <a:cubicBezTo>
                  <a:pt x="90" y="131"/>
                  <a:pt x="90" y="131"/>
                  <a:pt x="90" y="131"/>
                </a:cubicBezTo>
                <a:cubicBezTo>
                  <a:pt x="89" y="132"/>
                  <a:pt x="89" y="132"/>
                  <a:pt x="88" y="132"/>
                </a:cubicBezTo>
                <a:cubicBezTo>
                  <a:pt x="87" y="132"/>
                  <a:pt x="87" y="132"/>
                  <a:pt x="86" y="131"/>
                </a:cubicBezTo>
                <a:cubicBezTo>
                  <a:pt x="86" y="132"/>
                  <a:pt x="86" y="132"/>
                  <a:pt x="86" y="132"/>
                </a:cubicBezTo>
                <a:cubicBezTo>
                  <a:pt x="10" y="92"/>
                  <a:pt x="10" y="92"/>
                  <a:pt x="10" y="92"/>
                </a:cubicBezTo>
                <a:cubicBezTo>
                  <a:pt x="10" y="91"/>
                  <a:pt x="10" y="91"/>
                  <a:pt x="10" y="91"/>
                </a:cubicBezTo>
                <a:cubicBezTo>
                  <a:pt x="9" y="91"/>
                  <a:pt x="8" y="90"/>
                  <a:pt x="8" y="88"/>
                </a:cubicBezTo>
                <a:cubicBezTo>
                  <a:pt x="8" y="86"/>
                  <a:pt x="9" y="85"/>
                  <a:pt x="10" y="85"/>
                </a:cubicBezTo>
                <a:cubicBezTo>
                  <a:pt x="10" y="84"/>
                  <a:pt x="10" y="84"/>
                  <a:pt x="10" y="84"/>
                </a:cubicBezTo>
                <a:cubicBezTo>
                  <a:pt x="29" y="75"/>
                  <a:pt x="29" y="75"/>
                  <a:pt x="29" y="75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4" y="103"/>
                  <a:pt x="86" y="104"/>
                  <a:pt x="88" y="104"/>
                </a:cubicBezTo>
                <a:cubicBezTo>
                  <a:pt x="90" y="104"/>
                  <a:pt x="92" y="103"/>
                  <a:pt x="94" y="103"/>
                </a:cubicBezTo>
                <a:cubicBezTo>
                  <a:pt x="94" y="103"/>
                  <a:pt x="94" y="103"/>
                  <a:pt x="94" y="103"/>
                </a:cubicBezTo>
                <a:cubicBezTo>
                  <a:pt x="147" y="75"/>
                  <a:pt x="147" y="75"/>
                  <a:pt x="147" y="75"/>
                </a:cubicBezTo>
                <a:cubicBezTo>
                  <a:pt x="166" y="84"/>
                  <a:pt x="166" y="84"/>
                  <a:pt x="166" y="84"/>
                </a:cubicBezTo>
                <a:cubicBezTo>
                  <a:pt x="166" y="85"/>
                  <a:pt x="166" y="85"/>
                  <a:pt x="166" y="85"/>
                </a:cubicBezTo>
                <a:cubicBezTo>
                  <a:pt x="167" y="85"/>
                  <a:pt x="168" y="86"/>
                  <a:pt x="168" y="88"/>
                </a:cubicBezTo>
                <a:cubicBezTo>
                  <a:pt x="168" y="90"/>
                  <a:pt x="167" y="91"/>
                  <a:pt x="166" y="91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674189" y="3685924"/>
            <a:ext cx="391429" cy="356636"/>
          </a:xfrm>
          <a:custGeom>
            <a:avLst/>
            <a:gdLst/>
            <a:ahLst/>
            <a:cxnLst/>
            <a:rect l="l" t="t" r="r" b="b"/>
            <a:pathLst>
              <a:path w="176" h="160" extrusionOk="0">
                <a:moveTo>
                  <a:pt x="88" y="0"/>
                </a:moveTo>
                <a:cubicBezTo>
                  <a:pt x="39" y="0"/>
                  <a:pt x="0" y="36"/>
                  <a:pt x="0" y="80"/>
                </a:cubicBezTo>
                <a:cubicBezTo>
                  <a:pt x="0" y="124"/>
                  <a:pt x="39" y="160"/>
                  <a:pt x="88" y="160"/>
                </a:cubicBezTo>
                <a:cubicBezTo>
                  <a:pt x="137" y="160"/>
                  <a:pt x="176" y="124"/>
                  <a:pt x="176" y="80"/>
                </a:cubicBezTo>
                <a:cubicBezTo>
                  <a:pt x="176" y="36"/>
                  <a:pt x="137" y="0"/>
                  <a:pt x="88" y="0"/>
                </a:cubicBezTo>
                <a:moveTo>
                  <a:pt x="88" y="152"/>
                </a:moveTo>
                <a:cubicBezTo>
                  <a:pt x="60" y="152"/>
                  <a:pt x="36" y="139"/>
                  <a:pt x="21" y="120"/>
                </a:cubicBezTo>
                <a:cubicBezTo>
                  <a:pt x="81" y="120"/>
                  <a:pt x="81" y="120"/>
                  <a:pt x="81" y="120"/>
                </a:cubicBezTo>
                <a:cubicBezTo>
                  <a:pt x="85" y="128"/>
                  <a:pt x="100" y="140"/>
                  <a:pt x="110" y="140"/>
                </a:cubicBezTo>
                <a:cubicBezTo>
                  <a:pt x="122" y="140"/>
                  <a:pt x="132" y="132"/>
                  <a:pt x="132" y="116"/>
                </a:cubicBezTo>
                <a:cubicBezTo>
                  <a:pt x="132" y="100"/>
                  <a:pt x="122" y="92"/>
                  <a:pt x="110" y="92"/>
                </a:cubicBezTo>
                <a:cubicBezTo>
                  <a:pt x="100" y="92"/>
                  <a:pt x="85" y="104"/>
                  <a:pt x="81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1" y="102"/>
                  <a:pt x="8" y="92"/>
                  <a:pt x="8" y="80"/>
                </a:cubicBezTo>
                <a:cubicBezTo>
                  <a:pt x="8" y="68"/>
                  <a:pt x="11" y="58"/>
                  <a:pt x="16" y="48"/>
                </a:cubicBezTo>
                <a:cubicBezTo>
                  <a:pt x="81" y="48"/>
                  <a:pt x="81" y="48"/>
                  <a:pt x="81" y="48"/>
                </a:cubicBezTo>
                <a:cubicBezTo>
                  <a:pt x="85" y="56"/>
                  <a:pt x="100" y="68"/>
                  <a:pt x="110" y="68"/>
                </a:cubicBezTo>
                <a:cubicBezTo>
                  <a:pt x="122" y="68"/>
                  <a:pt x="132" y="60"/>
                  <a:pt x="132" y="44"/>
                </a:cubicBezTo>
                <a:cubicBezTo>
                  <a:pt x="132" y="28"/>
                  <a:pt x="122" y="20"/>
                  <a:pt x="110" y="20"/>
                </a:cubicBezTo>
                <a:cubicBezTo>
                  <a:pt x="100" y="20"/>
                  <a:pt x="85" y="32"/>
                  <a:pt x="81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36" y="21"/>
                  <a:pt x="60" y="8"/>
                  <a:pt x="88" y="8"/>
                </a:cubicBezTo>
                <a:cubicBezTo>
                  <a:pt x="131" y="8"/>
                  <a:pt x="165" y="38"/>
                  <a:pt x="168" y="76"/>
                </a:cubicBezTo>
                <a:cubicBezTo>
                  <a:pt x="87" y="76"/>
                  <a:pt x="87" y="76"/>
                  <a:pt x="87" y="76"/>
                </a:cubicBezTo>
                <a:cubicBezTo>
                  <a:pt x="83" y="68"/>
                  <a:pt x="68" y="56"/>
                  <a:pt x="58" y="56"/>
                </a:cubicBezTo>
                <a:cubicBezTo>
                  <a:pt x="46" y="56"/>
                  <a:pt x="36" y="64"/>
                  <a:pt x="36" y="80"/>
                </a:cubicBezTo>
                <a:cubicBezTo>
                  <a:pt x="36" y="96"/>
                  <a:pt x="46" y="104"/>
                  <a:pt x="58" y="104"/>
                </a:cubicBezTo>
                <a:cubicBezTo>
                  <a:pt x="68" y="104"/>
                  <a:pt x="83" y="92"/>
                  <a:pt x="87" y="84"/>
                </a:cubicBezTo>
                <a:cubicBezTo>
                  <a:pt x="168" y="84"/>
                  <a:pt x="168" y="84"/>
                  <a:pt x="168" y="84"/>
                </a:cubicBezTo>
                <a:cubicBezTo>
                  <a:pt x="165" y="122"/>
                  <a:pt x="131" y="152"/>
                  <a:pt x="88" y="152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Google Shape;169;p27"/>
          <p:cNvSpPr/>
          <p:nvPr/>
        </p:nvSpPr>
        <p:spPr>
          <a:xfrm>
            <a:off x="718632" y="5551980"/>
            <a:ext cx="399081" cy="337026"/>
          </a:xfrm>
          <a:custGeom>
            <a:avLst/>
            <a:gdLst/>
            <a:ahLst/>
            <a:cxnLst/>
            <a:rect l="l" t="t" r="r" b="b"/>
            <a:pathLst>
              <a:path w="176" h="144" extrusionOk="0">
                <a:moveTo>
                  <a:pt x="60" y="32"/>
                </a:moveTo>
                <a:cubicBezTo>
                  <a:pt x="116" y="32"/>
                  <a:pt x="116" y="32"/>
                  <a:pt x="116" y="32"/>
                </a:cubicBezTo>
                <a:cubicBezTo>
                  <a:pt x="118" y="32"/>
                  <a:pt x="120" y="30"/>
                  <a:pt x="120" y="28"/>
                </a:cubicBezTo>
                <a:cubicBezTo>
                  <a:pt x="120" y="26"/>
                  <a:pt x="118" y="24"/>
                  <a:pt x="116" y="24"/>
                </a:cubicBezTo>
                <a:cubicBezTo>
                  <a:pt x="60" y="24"/>
                  <a:pt x="60" y="24"/>
                  <a:pt x="60" y="24"/>
                </a:cubicBezTo>
                <a:cubicBezTo>
                  <a:pt x="58" y="24"/>
                  <a:pt x="56" y="26"/>
                  <a:pt x="56" y="28"/>
                </a:cubicBezTo>
                <a:cubicBezTo>
                  <a:pt x="56" y="30"/>
                  <a:pt x="58" y="32"/>
                  <a:pt x="60" y="32"/>
                </a:cubicBezTo>
                <a:moveTo>
                  <a:pt x="52" y="48"/>
                </a:moveTo>
                <a:cubicBezTo>
                  <a:pt x="124" y="48"/>
                  <a:pt x="124" y="48"/>
                  <a:pt x="124" y="48"/>
                </a:cubicBezTo>
                <a:cubicBezTo>
                  <a:pt x="126" y="48"/>
                  <a:pt x="128" y="46"/>
                  <a:pt x="128" y="44"/>
                </a:cubicBezTo>
                <a:cubicBezTo>
                  <a:pt x="128" y="42"/>
                  <a:pt x="126" y="40"/>
                  <a:pt x="124" y="40"/>
                </a:cubicBezTo>
                <a:cubicBezTo>
                  <a:pt x="52" y="40"/>
                  <a:pt x="52" y="40"/>
                  <a:pt x="52" y="40"/>
                </a:cubicBezTo>
                <a:cubicBezTo>
                  <a:pt x="50" y="40"/>
                  <a:pt x="48" y="42"/>
                  <a:pt x="48" y="44"/>
                </a:cubicBezTo>
                <a:cubicBezTo>
                  <a:pt x="48" y="46"/>
                  <a:pt x="50" y="48"/>
                  <a:pt x="52" y="48"/>
                </a:cubicBezTo>
                <a:moveTo>
                  <a:pt x="136" y="60"/>
                </a:moveTo>
                <a:cubicBezTo>
                  <a:pt x="136" y="58"/>
                  <a:pt x="134" y="56"/>
                  <a:pt x="132" y="56"/>
                </a:cubicBezTo>
                <a:cubicBezTo>
                  <a:pt x="44" y="56"/>
                  <a:pt x="44" y="56"/>
                  <a:pt x="44" y="56"/>
                </a:cubicBezTo>
                <a:cubicBezTo>
                  <a:pt x="42" y="56"/>
                  <a:pt x="40" y="58"/>
                  <a:pt x="40" y="60"/>
                </a:cubicBezTo>
                <a:cubicBezTo>
                  <a:pt x="40" y="62"/>
                  <a:pt x="42" y="64"/>
                  <a:pt x="44" y="64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4" y="64"/>
                  <a:pt x="136" y="62"/>
                  <a:pt x="136" y="60"/>
                </a:cubicBezTo>
                <a:moveTo>
                  <a:pt x="176" y="82"/>
                </a:moveTo>
                <a:cubicBezTo>
                  <a:pt x="176" y="82"/>
                  <a:pt x="176" y="82"/>
                  <a:pt x="176" y="8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5" y="1"/>
                  <a:pt x="134" y="0"/>
                  <a:pt x="13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2" y="0"/>
                  <a:pt x="41" y="1"/>
                  <a:pt x="40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3"/>
                  <a:pt x="0" y="83"/>
                  <a:pt x="0" y="84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172" y="144"/>
                  <a:pt x="172" y="144"/>
                  <a:pt x="172" y="144"/>
                </a:cubicBezTo>
                <a:cubicBezTo>
                  <a:pt x="174" y="144"/>
                  <a:pt x="176" y="142"/>
                  <a:pt x="176" y="140"/>
                </a:cubicBezTo>
                <a:cubicBezTo>
                  <a:pt x="176" y="84"/>
                  <a:pt x="176" y="84"/>
                  <a:pt x="176" y="84"/>
                </a:cubicBezTo>
                <a:cubicBezTo>
                  <a:pt x="176" y="83"/>
                  <a:pt x="176" y="83"/>
                  <a:pt x="176" y="82"/>
                </a:cubicBezTo>
                <a:moveTo>
                  <a:pt x="46" y="8"/>
                </a:moveTo>
                <a:cubicBezTo>
                  <a:pt x="130" y="8"/>
                  <a:pt x="130" y="8"/>
                  <a:pt x="130" y="8"/>
                </a:cubicBezTo>
                <a:cubicBezTo>
                  <a:pt x="166" y="80"/>
                  <a:pt x="166" y="80"/>
                  <a:pt x="166" y="80"/>
                </a:cubicBezTo>
                <a:cubicBezTo>
                  <a:pt x="116" y="80"/>
                  <a:pt x="116" y="80"/>
                  <a:pt x="116" y="80"/>
                </a:cubicBezTo>
                <a:cubicBezTo>
                  <a:pt x="114" y="80"/>
                  <a:pt x="112" y="82"/>
                  <a:pt x="112" y="84"/>
                </a:cubicBezTo>
                <a:cubicBezTo>
                  <a:pt x="112" y="97"/>
                  <a:pt x="101" y="108"/>
                  <a:pt x="88" y="108"/>
                </a:cubicBezTo>
                <a:cubicBezTo>
                  <a:pt x="75" y="108"/>
                  <a:pt x="64" y="97"/>
                  <a:pt x="64" y="84"/>
                </a:cubicBezTo>
                <a:cubicBezTo>
                  <a:pt x="64" y="82"/>
                  <a:pt x="62" y="80"/>
                  <a:pt x="60" y="80"/>
                </a:cubicBezTo>
                <a:cubicBezTo>
                  <a:pt x="10" y="80"/>
                  <a:pt x="10" y="80"/>
                  <a:pt x="10" y="80"/>
                </a:cubicBezTo>
                <a:lnTo>
                  <a:pt x="46" y="8"/>
                </a:lnTo>
                <a:close/>
                <a:moveTo>
                  <a:pt x="168" y="136"/>
                </a:moveTo>
                <a:cubicBezTo>
                  <a:pt x="8" y="136"/>
                  <a:pt x="8" y="136"/>
                  <a:pt x="8" y="136"/>
                </a:cubicBezTo>
                <a:cubicBezTo>
                  <a:pt x="8" y="88"/>
                  <a:pt x="8" y="88"/>
                  <a:pt x="8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58" y="104"/>
                  <a:pt x="72" y="116"/>
                  <a:pt x="88" y="116"/>
                </a:cubicBezTo>
                <a:cubicBezTo>
                  <a:pt x="104" y="116"/>
                  <a:pt x="118" y="104"/>
                  <a:pt x="120" y="88"/>
                </a:cubicBezTo>
                <a:cubicBezTo>
                  <a:pt x="168" y="88"/>
                  <a:pt x="168" y="88"/>
                  <a:pt x="168" y="88"/>
                </a:cubicBezTo>
                <a:lnTo>
                  <a:pt x="168" y="136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799394" y="339334"/>
            <a:ext cx="6206955" cy="471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/>
            <a:r>
              <a:rPr lang="ru-RU" sz="1197" dirty="0" smtClean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1.4 </a:t>
            </a:r>
            <a:r>
              <a:rPr lang="ru-RU" sz="1197" dirty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Предварительная обработка</a:t>
            </a:r>
          </a:p>
        </p:txBody>
      </p:sp>
    </p:spTree>
    <p:extLst>
      <p:ext uri="{BB962C8B-B14F-4D97-AF65-F5344CB8AC3E}">
        <p14:creationId xmlns:p14="http://schemas.microsoft.com/office/powerpoint/2010/main" val="789886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Google Shape;189;p30"/>
          <p:cNvSpPr txBox="1"/>
          <p:nvPr/>
        </p:nvSpPr>
        <p:spPr>
          <a:xfrm>
            <a:off x="799394" y="800509"/>
            <a:ext cx="5320418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r>
              <a:rPr lang="ru-RU" sz="2394" dirty="0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Ранее в Мат Основах </a:t>
            </a:r>
            <a:r>
              <a:rPr lang="en-US" sz="2394" dirty="0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ML</a:t>
            </a:r>
            <a:endParaRPr sz="2394" dirty="0">
              <a:solidFill>
                <a:srgbClr val="01C60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990DCBA-5440-4B44-B414-C9B8808210B3}"/>
              </a:ext>
            </a:extLst>
          </p:cNvPr>
          <p:cNvSpPr/>
          <p:nvPr/>
        </p:nvSpPr>
        <p:spPr>
          <a:xfrm>
            <a:off x="650442" y="1578040"/>
            <a:ext cx="10789790" cy="3736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000" b="1" dirty="0">
                <a:solidFill>
                  <a:schemeClr val="bg1"/>
                </a:solidFill>
                <a:latin typeface="Montserrat" panose="020B0604020202020204" charset="-52"/>
                <a:ea typeface="Montserrat"/>
                <a:cs typeface="Montserrat"/>
                <a:sym typeface="Montserrat"/>
              </a:rPr>
              <a:t>Про базы данных</a:t>
            </a:r>
          </a:p>
          <a:p>
            <a:pPr marL="342900" lvl="1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Классические базы данных</a:t>
            </a:r>
          </a:p>
          <a:p>
            <a:pPr marL="342900" lvl="1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Physionet</a:t>
            </a:r>
            <a:r>
              <a:rPr lang="en-US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– для биомедицинских сигналов</a:t>
            </a:r>
          </a:p>
          <a:p>
            <a:pPr marL="342900" lvl="1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Kaggle</a:t>
            </a:r>
            <a:r>
              <a:rPr lang="en-US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 – </a:t>
            </a: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разные соревнования </a:t>
            </a:r>
          </a:p>
          <a:p>
            <a:pPr marL="342900" lvl="1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OpenML</a:t>
            </a:r>
            <a:endParaRPr lang="ru-RU" sz="20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000" b="1" dirty="0" err="1">
                <a:solidFill>
                  <a:schemeClr val="bg1"/>
                </a:solidFill>
                <a:latin typeface="Montserrat" panose="020B0604020202020204" charset="-52"/>
                <a:ea typeface="Montserrat"/>
                <a:cs typeface="Montserrat"/>
                <a:sym typeface="Montserrat"/>
              </a:rPr>
              <a:t>Pandas</a:t>
            </a:r>
            <a:r>
              <a:rPr lang="ru-RU" sz="2000" b="1" dirty="0">
                <a:solidFill>
                  <a:schemeClr val="bg1"/>
                </a:solidFill>
                <a:latin typeface="Montserrat" panose="020B0604020202020204" charset="-52"/>
                <a:ea typeface="Montserrat"/>
                <a:cs typeface="Montserrat"/>
                <a:sym typeface="Montserrat"/>
              </a:rPr>
              <a:t> для работы с данными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Pandas is love, Pandas is live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Анализ корректности данных</a:t>
            </a:r>
            <a:endParaRPr lang="en-US" sz="20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Первичный анализ данных</a:t>
            </a:r>
            <a:endParaRPr lang="en-US" sz="20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Визуализация</a:t>
            </a:r>
            <a:endParaRPr lang="tr-TR" sz="20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tr-TR" sz="20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61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26"/>
          <p:cNvSpPr txBox="1"/>
          <p:nvPr/>
        </p:nvSpPr>
        <p:spPr>
          <a:xfrm>
            <a:off x="650441" y="676939"/>
            <a:ext cx="8058229" cy="8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r>
              <a:rPr lang="ru-RU" sz="3990" b="1" dirty="0">
                <a:solidFill>
                  <a:srgbClr val="F3F3F3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Структура курса: </a:t>
            </a:r>
            <a:r>
              <a:rPr lang="en-US" sz="3990" dirty="0">
                <a:solidFill>
                  <a:schemeClr val="bg2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6</a:t>
            </a:r>
            <a:r>
              <a:rPr lang="ru-RU" sz="3990" dirty="0">
                <a:solidFill>
                  <a:schemeClr val="bg2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недель</a:t>
            </a:r>
            <a:endParaRPr sz="3990" dirty="0">
              <a:solidFill>
                <a:schemeClr val="bg2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508407" y="2028987"/>
            <a:ext cx="1732723" cy="731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>
              <a:lnSpc>
                <a:spcPct val="141818"/>
              </a:lnSpc>
              <a:spcBef>
                <a:spcPts val="1330"/>
              </a:spcBef>
            </a:pPr>
            <a:r>
              <a:rPr lang="ru-RU" sz="159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Введение</a:t>
            </a:r>
            <a:endParaRPr sz="1596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1" name="Google Shape;141;p26"/>
          <p:cNvCxnSpPr/>
          <p:nvPr/>
        </p:nvCxnSpPr>
        <p:spPr>
          <a:xfrm>
            <a:off x="650441" y="2944550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6"/>
          <p:cNvSpPr/>
          <p:nvPr/>
        </p:nvSpPr>
        <p:spPr>
          <a:xfrm>
            <a:off x="1058145" y="2805106"/>
            <a:ext cx="278888" cy="278888"/>
          </a:xfrm>
          <a:prstGeom prst="ellipse">
            <a:avLst/>
          </a:prstGeom>
          <a:solidFill>
            <a:srgbClr val="01C601"/>
          </a:solidFill>
          <a:ln>
            <a:noFill/>
          </a:ln>
        </p:spPr>
        <p:txBody>
          <a:bodyPr spcFirstLastPara="1" wrap="square" lIns="121590" tIns="121590" rIns="121590" bIns="121590" anchor="ctr" anchorCtr="0">
            <a:noAutofit/>
          </a:bodyPr>
          <a:lstStyle/>
          <a:p>
            <a:pPr algn="ctr"/>
            <a:r>
              <a:rPr lang="ru-RU" sz="2487" dirty="0">
                <a:solidFill>
                  <a:schemeClr val="bg1"/>
                </a:solidFill>
              </a:rPr>
              <a:t>1</a:t>
            </a:r>
            <a:endParaRPr sz="2487" dirty="0">
              <a:solidFill>
                <a:schemeClr val="bg1"/>
              </a:solidFill>
            </a:endParaRPr>
          </a:p>
        </p:txBody>
      </p:sp>
      <p:sp>
        <p:nvSpPr>
          <p:cNvPr id="149" name="Google Shape;149;p26"/>
          <p:cNvSpPr/>
          <p:nvPr/>
        </p:nvSpPr>
        <p:spPr>
          <a:xfrm>
            <a:off x="2962619" y="2805106"/>
            <a:ext cx="278888" cy="278888"/>
          </a:xfrm>
          <a:prstGeom prst="ellipse">
            <a:avLst/>
          </a:prstGeom>
          <a:solidFill>
            <a:srgbClr val="01C601"/>
          </a:solidFill>
          <a:ln>
            <a:noFill/>
          </a:ln>
        </p:spPr>
        <p:txBody>
          <a:bodyPr spcFirstLastPara="1" wrap="square" lIns="121590" tIns="121590" rIns="121590" bIns="121590" anchor="ctr" anchorCtr="0">
            <a:noAutofit/>
          </a:bodyPr>
          <a:lstStyle/>
          <a:p>
            <a:pPr algn="ctr"/>
            <a:r>
              <a:rPr lang="ru-RU" sz="2487" dirty="0">
                <a:solidFill>
                  <a:schemeClr val="bg1"/>
                </a:solidFill>
              </a:rPr>
              <a:t>2</a:t>
            </a:r>
            <a:endParaRPr sz="2487" dirty="0">
              <a:solidFill>
                <a:schemeClr val="bg1"/>
              </a:solidFill>
            </a:endParaRPr>
          </a:p>
        </p:txBody>
      </p:sp>
      <p:sp>
        <p:nvSpPr>
          <p:cNvPr id="150" name="Google Shape;150;p26"/>
          <p:cNvSpPr/>
          <p:nvPr/>
        </p:nvSpPr>
        <p:spPr>
          <a:xfrm>
            <a:off x="4785300" y="2823212"/>
            <a:ext cx="278888" cy="278888"/>
          </a:xfrm>
          <a:prstGeom prst="ellipse">
            <a:avLst/>
          </a:prstGeom>
          <a:solidFill>
            <a:srgbClr val="01C601"/>
          </a:solidFill>
          <a:ln>
            <a:noFill/>
          </a:ln>
        </p:spPr>
        <p:txBody>
          <a:bodyPr spcFirstLastPara="1" wrap="square" lIns="121590" tIns="121590" rIns="121590" bIns="121590" anchor="ctr" anchorCtr="0">
            <a:noAutofit/>
          </a:bodyPr>
          <a:lstStyle/>
          <a:p>
            <a:pPr algn="ctr"/>
            <a:r>
              <a:rPr lang="ru-RU" sz="2487" dirty="0">
                <a:solidFill>
                  <a:schemeClr val="bg1"/>
                </a:solidFill>
              </a:rPr>
              <a:t>3</a:t>
            </a:r>
            <a:endParaRPr sz="2487" dirty="0">
              <a:solidFill>
                <a:schemeClr val="bg1"/>
              </a:solidFill>
            </a:endParaRPr>
          </a:p>
        </p:txBody>
      </p:sp>
      <p:sp>
        <p:nvSpPr>
          <p:cNvPr id="151" name="Google Shape;151;p26"/>
          <p:cNvSpPr/>
          <p:nvPr/>
        </p:nvSpPr>
        <p:spPr>
          <a:xfrm>
            <a:off x="6691067" y="2823213"/>
            <a:ext cx="278888" cy="278888"/>
          </a:xfrm>
          <a:prstGeom prst="ellipse">
            <a:avLst/>
          </a:prstGeom>
          <a:solidFill>
            <a:srgbClr val="01C601"/>
          </a:solidFill>
          <a:ln>
            <a:noFill/>
          </a:ln>
        </p:spPr>
        <p:txBody>
          <a:bodyPr spcFirstLastPara="1" wrap="square" lIns="121590" tIns="121590" rIns="121590" bIns="121590" anchor="ctr" anchorCtr="0">
            <a:noAutofit/>
          </a:bodyPr>
          <a:lstStyle/>
          <a:p>
            <a:pPr algn="ctr"/>
            <a:r>
              <a:rPr lang="ru-RU" sz="2487" dirty="0">
                <a:solidFill>
                  <a:schemeClr val="bg1"/>
                </a:solidFill>
              </a:rPr>
              <a:t>4</a:t>
            </a:r>
            <a:endParaRPr sz="2487" dirty="0">
              <a:solidFill>
                <a:schemeClr val="bg1"/>
              </a:solidFill>
            </a:endParaRPr>
          </a:p>
        </p:txBody>
      </p:sp>
      <p:sp>
        <p:nvSpPr>
          <p:cNvPr id="152" name="Google Shape;152;p26"/>
          <p:cNvSpPr txBox="1"/>
          <p:nvPr/>
        </p:nvSpPr>
        <p:spPr>
          <a:xfrm>
            <a:off x="353635" y="3404902"/>
            <a:ext cx="1780255" cy="650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r>
              <a:rPr lang="ru-RU" sz="1596" dirty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Введение</a:t>
            </a:r>
          </a:p>
          <a:p>
            <a:pPr algn="ctr"/>
            <a:r>
              <a:rPr lang="ru-RU" sz="1596" dirty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Ключевые понятия</a:t>
            </a:r>
          </a:p>
          <a:p>
            <a:pPr algn="ctr"/>
            <a:endParaRPr sz="1596" dirty="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6"/>
          <p:cNvSpPr/>
          <p:nvPr/>
        </p:nvSpPr>
        <p:spPr>
          <a:xfrm>
            <a:off x="10440865" y="2805106"/>
            <a:ext cx="278888" cy="278888"/>
          </a:xfrm>
          <a:prstGeom prst="ellipse">
            <a:avLst/>
          </a:prstGeom>
          <a:solidFill>
            <a:srgbClr val="01C601"/>
          </a:solidFill>
          <a:ln>
            <a:noFill/>
          </a:ln>
        </p:spPr>
        <p:txBody>
          <a:bodyPr spcFirstLastPara="1" wrap="square" lIns="121590" tIns="121590" rIns="121590" bIns="121590" anchor="ctr" anchorCtr="0">
            <a:noAutofit/>
          </a:bodyPr>
          <a:lstStyle/>
          <a:p>
            <a:pPr algn="ctr"/>
            <a:r>
              <a:rPr lang="ru-RU" sz="2487" dirty="0">
                <a:solidFill>
                  <a:schemeClr val="bg1"/>
                </a:solidFill>
              </a:rPr>
              <a:t>6</a:t>
            </a:r>
            <a:endParaRPr sz="2487" dirty="0">
              <a:solidFill>
                <a:schemeClr val="bg1"/>
              </a:solidFill>
            </a:endParaRPr>
          </a:p>
        </p:txBody>
      </p:sp>
      <p:sp>
        <p:nvSpPr>
          <p:cNvPr id="23" name="Google Shape;140;p26"/>
          <p:cNvSpPr txBox="1"/>
          <p:nvPr/>
        </p:nvSpPr>
        <p:spPr>
          <a:xfrm>
            <a:off x="1982710" y="1936291"/>
            <a:ext cx="2154724" cy="648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>
              <a:spcBef>
                <a:spcPts val="1330"/>
              </a:spcBef>
            </a:pPr>
            <a:r>
              <a:rPr lang="ru-RU" sz="1596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Работа с данными</a:t>
            </a:r>
            <a:endParaRPr sz="1596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" name="Google Shape;140;p26"/>
          <p:cNvSpPr txBox="1"/>
          <p:nvPr/>
        </p:nvSpPr>
        <p:spPr>
          <a:xfrm>
            <a:off x="4076464" y="1518752"/>
            <a:ext cx="1884948" cy="618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>
              <a:spcBef>
                <a:spcPts val="1330"/>
              </a:spcBef>
            </a:pPr>
            <a:r>
              <a:rPr lang="en-US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</a:t>
            </a:r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Линейная Регрессия</a:t>
            </a:r>
            <a:endParaRPr sz="1596" dirty="0">
              <a:solidFill>
                <a:schemeClr val="tx1">
                  <a:lumMod val="90000"/>
                  <a:lumOff val="1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" name="Google Shape;140;p26"/>
          <p:cNvSpPr txBox="1"/>
          <p:nvPr/>
        </p:nvSpPr>
        <p:spPr>
          <a:xfrm>
            <a:off x="5826497" y="1511186"/>
            <a:ext cx="1959483" cy="90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>
              <a:spcBef>
                <a:spcPts val="1330"/>
              </a:spcBef>
            </a:pPr>
            <a:r>
              <a:rPr lang="en-US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</a:t>
            </a:r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Логистическая регрессия</a:t>
            </a:r>
            <a:endParaRPr sz="1596" dirty="0">
              <a:solidFill>
                <a:schemeClr val="tx1">
                  <a:lumMod val="90000"/>
                  <a:lumOff val="1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" name="Google Shape;140;p26"/>
          <p:cNvSpPr txBox="1"/>
          <p:nvPr/>
        </p:nvSpPr>
        <p:spPr>
          <a:xfrm>
            <a:off x="7943834" y="1862111"/>
            <a:ext cx="1732723" cy="952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>
              <a:spcBef>
                <a:spcPts val="1330"/>
              </a:spcBef>
            </a:pPr>
            <a:r>
              <a:rPr lang="en-US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sz="1596" dirty="0">
              <a:solidFill>
                <a:schemeClr val="tx1">
                  <a:lumMod val="90000"/>
                  <a:lumOff val="1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" name="Google Shape;152;p26"/>
          <p:cNvSpPr txBox="1"/>
          <p:nvPr/>
        </p:nvSpPr>
        <p:spPr>
          <a:xfrm>
            <a:off x="263101" y="4966782"/>
            <a:ext cx="1909731" cy="1005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r>
              <a:rPr lang="ru-RU" sz="1596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Основы линейной алгебры, мат. анализа и типы данных</a:t>
            </a:r>
            <a:endParaRPr sz="1596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" name="Google Shape;152;p26"/>
          <p:cNvSpPr txBox="1"/>
          <p:nvPr/>
        </p:nvSpPr>
        <p:spPr>
          <a:xfrm>
            <a:off x="2098318" y="3396930"/>
            <a:ext cx="1568336" cy="650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r>
              <a:rPr lang="ru-RU" sz="1596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Начальные шаги работы с данными. Введение в </a:t>
            </a:r>
            <a:r>
              <a:rPr lang="ru-RU" sz="1596" dirty="0" err="1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 sz="1596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" name="Google Shape;152;p26"/>
          <p:cNvSpPr txBox="1"/>
          <p:nvPr/>
        </p:nvSpPr>
        <p:spPr>
          <a:xfrm>
            <a:off x="2065867" y="5181904"/>
            <a:ext cx="2143993" cy="1005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r>
              <a:rPr lang="ru-RU" sz="1596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Предварительная обработка данных</a:t>
            </a:r>
            <a:endParaRPr sz="1596" b="1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" name="Google Shape;152;p26"/>
          <p:cNvSpPr txBox="1"/>
          <p:nvPr/>
        </p:nvSpPr>
        <p:spPr>
          <a:xfrm>
            <a:off x="4286881" y="3323420"/>
            <a:ext cx="1742727" cy="650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Алгоритм линейной регрессии. База (своими руками)</a:t>
            </a:r>
          </a:p>
        </p:txBody>
      </p:sp>
      <p:sp>
        <p:nvSpPr>
          <p:cNvPr id="31" name="Google Shape;152;p26"/>
          <p:cNvSpPr txBox="1"/>
          <p:nvPr/>
        </p:nvSpPr>
        <p:spPr>
          <a:xfrm>
            <a:off x="3920151" y="5148260"/>
            <a:ext cx="2227153" cy="1005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Метрики регрессии, регуляризация, </a:t>
            </a:r>
            <a:r>
              <a:rPr lang="ru-RU" sz="1596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scikit-learn</a:t>
            </a:r>
            <a:endParaRPr sz="1596" dirty="0">
              <a:solidFill>
                <a:schemeClr val="tx1">
                  <a:lumMod val="90000"/>
                  <a:lumOff val="1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" name="Google Shape;152;p26"/>
          <p:cNvSpPr txBox="1"/>
          <p:nvPr/>
        </p:nvSpPr>
        <p:spPr>
          <a:xfrm>
            <a:off x="6201273" y="3268427"/>
            <a:ext cx="1756724" cy="650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Алгоритм логистической регрессии. База (своими руками)</a:t>
            </a:r>
            <a:endParaRPr sz="1596" dirty="0">
              <a:solidFill>
                <a:schemeClr val="tx1">
                  <a:lumMod val="90000"/>
                  <a:lumOff val="1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152;p26"/>
          <p:cNvSpPr txBox="1"/>
          <p:nvPr/>
        </p:nvSpPr>
        <p:spPr>
          <a:xfrm>
            <a:off x="5990472" y="5123116"/>
            <a:ext cx="2103326" cy="1005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Метрики классификации, </a:t>
            </a:r>
            <a:r>
              <a:rPr lang="ru-RU" sz="1596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scikit-learn</a:t>
            </a:r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. Отбор </a:t>
            </a:r>
            <a:r>
              <a:rPr lang="ru-RU" sz="1596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гиперпараметров</a:t>
            </a:r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моделей </a:t>
            </a:r>
            <a:endParaRPr sz="1596" dirty="0">
              <a:solidFill>
                <a:schemeClr val="tx1">
                  <a:lumMod val="90000"/>
                  <a:lumOff val="1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" name="Google Shape;152;p26"/>
          <p:cNvSpPr txBox="1"/>
          <p:nvPr/>
        </p:nvSpPr>
        <p:spPr>
          <a:xfrm>
            <a:off x="7785981" y="3270589"/>
            <a:ext cx="2109458" cy="1046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Уменьшение размерности. Метод главных компонент</a:t>
            </a:r>
            <a:endParaRPr sz="1596" dirty="0">
              <a:solidFill>
                <a:schemeClr val="tx1">
                  <a:lumMod val="90000"/>
                  <a:lumOff val="1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" name="Google Shape;152;p26"/>
          <p:cNvSpPr txBox="1"/>
          <p:nvPr/>
        </p:nvSpPr>
        <p:spPr>
          <a:xfrm>
            <a:off x="8004860" y="5132986"/>
            <a:ext cx="1836257" cy="1005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Кластеризация. Метод к-средних</a:t>
            </a:r>
            <a:endParaRPr sz="1596" dirty="0">
              <a:solidFill>
                <a:schemeClr val="tx1">
                  <a:lumMod val="90000"/>
                  <a:lumOff val="1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6" name="Google Shape;140;p26"/>
          <p:cNvSpPr txBox="1"/>
          <p:nvPr/>
        </p:nvSpPr>
        <p:spPr>
          <a:xfrm>
            <a:off x="9915979" y="1742907"/>
            <a:ext cx="1732723" cy="952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>
              <a:spcBef>
                <a:spcPts val="1330"/>
              </a:spcBef>
            </a:pPr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Итоги за семестр</a:t>
            </a:r>
            <a:endParaRPr sz="1596" dirty="0">
              <a:solidFill>
                <a:schemeClr val="tx1">
                  <a:lumMod val="90000"/>
                  <a:lumOff val="1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" name="Google Shape;152;p26"/>
          <p:cNvSpPr txBox="1"/>
          <p:nvPr/>
        </p:nvSpPr>
        <p:spPr>
          <a:xfrm>
            <a:off x="9757209" y="3169492"/>
            <a:ext cx="2066618" cy="1046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Введение в конструирование признаков. Некоторые прикольные фишки </a:t>
            </a:r>
            <a:r>
              <a:rPr lang="ru-RU" sz="1596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scikit-learn</a:t>
            </a:r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- </a:t>
            </a:r>
            <a:r>
              <a:rPr lang="ru-RU" sz="1596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Pipeline</a:t>
            </a:r>
            <a:endParaRPr sz="1596" dirty="0">
              <a:solidFill>
                <a:schemeClr val="tx1">
                  <a:lumMod val="90000"/>
                  <a:lumOff val="1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" name="Google Shape;152;p26"/>
          <p:cNvSpPr txBox="1"/>
          <p:nvPr/>
        </p:nvSpPr>
        <p:spPr>
          <a:xfrm>
            <a:off x="9904578" y="4905142"/>
            <a:ext cx="1998970" cy="1005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endParaRPr lang="ru-RU" sz="1596" dirty="0">
              <a:solidFill>
                <a:schemeClr val="tx1">
                  <a:lumMod val="90000"/>
                  <a:lumOff val="1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Разбор полетов</a:t>
            </a:r>
          </a:p>
          <a:p>
            <a:pPr algn="ctr"/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Итоги Семестра</a:t>
            </a:r>
            <a:endParaRPr sz="1596" dirty="0">
              <a:solidFill>
                <a:schemeClr val="tx1">
                  <a:lumMod val="90000"/>
                  <a:lumOff val="1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" name="Google Shape;156;p26"/>
          <p:cNvSpPr/>
          <p:nvPr/>
        </p:nvSpPr>
        <p:spPr>
          <a:xfrm>
            <a:off x="8492861" y="2830757"/>
            <a:ext cx="278888" cy="278888"/>
          </a:xfrm>
          <a:prstGeom prst="ellipse">
            <a:avLst/>
          </a:prstGeom>
          <a:solidFill>
            <a:srgbClr val="01C601"/>
          </a:solidFill>
          <a:ln>
            <a:noFill/>
          </a:ln>
        </p:spPr>
        <p:txBody>
          <a:bodyPr spcFirstLastPara="1" wrap="square" lIns="121590" tIns="121590" rIns="121590" bIns="121590" anchor="ctr" anchorCtr="0">
            <a:noAutofit/>
          </a:bodyPr>
          <a:lstStyle/>
          <a:p>
            <a:pPr algn="ctr"/>
            <a:r>
              <a:rPr lang="ru-RU" sz="2487" dirty="0">
                <a:solidFill>
                  <a:schemeClr val="bg1"/>
                </a:solidFill>
              </a:rPr>
              <a:t>5</a:t>
            </a:r>
            <a:endParaRPr sz="2487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27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/>
        </p:nvSpPr>
        <p:spPr>
          <a:xfrm>
            <a:off x="1400205" y="1918861"/>
            <a:ext cx="9433699" cy="471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В предыдущей серии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Предварительная обработка числовых данных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Предварительная обработка категориальных данных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Базовое конструирование признаков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Рефлексия</a:t>
            </a:r>
          </a:p>
        </p:txBody>
      </p:sp>
      <p:sp>
        <p:nvSpPr>
          <p:cNvPr id="164" name="Google Shape;164;p27"/>
          <p:cNvSpPr txBox="1"/>
          <p:nvPr/>
        </p:nvSpPr>
        <p:spPr>
          <a:xfrm>
            <a:off x="799394" y="800509"/>
            <a:ext cx="5320418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План</a:t>
            </a:r>
            <a:r>
              <a:rPr lang="en-US" sz="2394" dirty="0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вебинара</a:t>
            </a:r>
            <a:endParaRPr sz="2394" dirty="0">
              <a:solidFill>
                <a:srgbClr val="01C60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65" name="Google Shape;165;p27"/>
          <p:cNvSpPr/>
          <p:nvPr/>
        </p:nvSpPr>
        <p:spPr>
          <a:xfrm>
            <a:off x="751918" y="2160578"/>
            <a:ext cx="390417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00" y="72"/>
                </a:moveTo>
                <a:cubicBezTo>
                  <a:pt x="140" y="72"/>
                  <a:pt x="140" y="72"/>
                  <a:pt x="140" y="72"/>
                </a:cubicBezTo>
                <a:cubicBezTo>
                  <a:pt x="142" y="72"/>
                  <a:pt x="144" y="70"/>
                  <a:pt x="144" y="68"/>
                </a:cubicBezTo>
                <a:cubicBezTo>
                  <a:pt x="144" y="66"/>
                  <a:pt x="142" y="64"/>
                  <a:pt x="140" y="64"/>
                </a:cubicBezTo>
                <a:cubicBezTo>
                  <a:pt x="100" y="64"/>
                  <a:pt x="100" y="64"/>
                  <a:pt x="100" y="64"/>
                </a:cubicBezTo>
                <a:cubicBezTo>
                  <a:pt x="98" y="64"/>
                  <a:pt x="96" y="66"/>
                  <a:pt x="96" y="68"/>
                </a:cubicBezTo>
                <a:cubicBezTo>
                  <a:pt x="96" y="70"/>
                  <a:pt x="98" y="72"/>
                  <a:pt x="100" y="72"/>
                </a:cubicBezTo>
                <a:moveTo>
                  <a:pt x="100" y="56"/>
                </a:moveTo>
                <a:cubicBezTo>
                  <a:pt x="124" y="56"/>
                  <a:pt x="124" y="56"/>
                  <a:pt x="124" y="56"/>
                </a:cubicBezTo>
                <a:cubicBezTo>
                  <a:pt x="126" y="56"/>
                  <a:pt x="128" y="54"/>
                  <a:pt x="128" y="52"/>
                </a:cubicBezTo>
                <a:cubicBezTo>
                  <a:pt x="128" y="50"/>
                  <a:pt x="126" y="48"/>
                  <a:pt x="124" y="48"/>
                </a:cubicBezTo>
                <a:cubicBezTo>
                  <a:pt x="100" y="48"/>
                  <a:pt x="100" y="48"/>
                  <a:pt x="100" y="48"/>
                </a:cubicBezTo>
                <a:cubicBezTo>
                  <a:pt x="98" y="48"/>
                  <a:pt x="96" y="50"/>
                  <a:pt x="96" y="52"/>
                </a:cubicBezTo>
                <a:cubicBezTo>
                  <a:pt x="96" y="54"/>
                  <a:pt x="98" y="56"/>
                  <a:pt x="100" y="56"/>
                </a:cubicBezTo>
                <a:moveTo>
                  <a:pt x="100" y="88"/>
                </a:moveTo>
                <a:cubicBezTo>
                  <a:pt x="116" y="88"/>
                  <a:pt x="116" y="88"/>
                  <a:pt x="116" y="88"/>
                </a:cubicBezTo>
                <a:cubicBezTo>
                  <a:pt x="118" y="88"/>
                  <a:pt x="120" y="86"/>
                  <a:pt x="120" y="84"/>
                </a:cubicBezTo>
                <a:cubicBezTo>
                  <a:pt x="120" y="82"/>
                  <a:pt x="118" y="80"/>
                  <a:pt x="116" y="80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98" y="80"/>
                  <a:pt x="96" y="82"/>
                  <a:pt x="96" y="84"/>
                </a:cubicBezTo>
                <a:cubicBezTo>
                  <a:pt x="96" y="86"/>
                  <a:pt x="98" y="88"/>
                  <a:pt x="100" y="88"/>
                </a:cubicBezTo>
                <a:moveTo>
                  <a:pt x="40" y="104"/>
                </a:moveTo>
                <a:cubicBezTo>
                  <a:pt x="72" y="104"/>
                  <a:pt x="72" y="104"/>
                  <a:pt x="72" y="104"/>
                </a:cubicBezTo>
                <a:cubicBezTo>
                  <a:pt x="76" y="104"/>
                  <a:pt x="80" y="100"/>
                  <a:pt x="80" y="96"/>
                </a:cubicBezTo>
                <a:cubicBezTo>
                  <a:pt x="80" y="56"/>
                  <a:pt x="80" y="56"/>
                  <a:pt x="80" y="56"/>
                </a:cubicBezTo>
                <a:cubicBezTo>
                  <a:pt x="80" y="52"/>
                  <a:pt x="76" y="48"/>
                  <a:pt x="72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96"/>
                  <a:pt x="32" y="96"/>
                  <a:pt x="32" y="96"/>
                </a:cubicBezTo>
                <a:cubicBezTo>
                  <a:pt x="32" y="100"/>
                  <a:pt x="36" y="104"/>
                  <a:pt x="40" y="104"/>
                </a:cubicBezTo>
                <a:moveTo>
                  <a:pt x="40" y="56"/>
                </a:moveTo>
                <a:cubicBezTo>
                  <a:pt x="72" y="56"/>
                  <a:pt x="72" y="56"/>
                  <a:pt x="72" y="56"/>
                </a:cubicBezTo>
                <a:cubicBezTo>
                  <a:pt x="72" y="96"/>
                  <a:pt x="72" y="96"/>
                  <a:pt x="72" y="96"/>
                </a:cubicBezTo>
                <a:cubicBezTo>
                  <a:pt x="40" y="96"/>
                  <a:pt x="40" y="96"/>
                  <a:pt x="40" y="96"/>
                </a:cubicBezTo>
                <a:lnTo>
                  <a:pt x="40" y="56"/>
                </a:lnTo>
                <a:close/>
                <a:moveTo>
                  <a:pt x="100" y="104"/>
                </a:moveTo>
                <a:cubicBezTo>
                  <a:pt x="140" y="104"/>
                  <a:pt x="140" y="104"/>
                  <a:pt x="140" y="104"/>
                </a:cubicBezTo>
                <a:cubicBezTo>
                  <a:pt x="142" y="104"/>
                  <a:pt x="144" y="102"/>
                  <a:pt x="144" y="100"/>
                </a:cubicBezTo>
                <a:cubicBezTo>
                  <a:pt x="144" y="98"/>
                  <a:pt x="142" y="96"/>
                  <a:pt x="140" y="96"/>
                </a:cubicBezTo>
                <a:cubicBezTo>
                  <a:pt x="100" y="96"/>
                  <a:pt x="100" y="96"/>
                  <a:pt x="100" y="96"/>
                </a:cubicBezTo>
                <a:cubicBezTo>
                  <a:pt x="98" y="96"/>
                  <a:pt x="96" y="98"/>
                  <a:pt x="96" y="100"/>
                </a:cubicBezTo>
                <a:cubicBezTo>
                  <a:pt x="96" y="102"/>
                  <a:pt x="98" y="104"/>
                  <a:pt x="100" y="104"/>
                </a:cubicBezTo>
                <a:moveTo>
                  <a:pt x="168" y="8"/>
                </a:moveTo>
                <a:cubicBezTo>
                  <a:pt x="96" y="8"/>
                  <a:pt x="96" y="8"/>
                  <a:pt x="96" y="8"/>
                </a:cubicBezTo>
                <a:cubicBezTo>
                  <a:pt x="96" y="4"/>
                  <a:pt x="92" y="0"/>
                  <a:pt x="88" y="0"/>
                </a:cubicBezTo>
                <a:cubicBezTo>
                  <a:pt x="84" y="0"/>
                  <a:pt x="80" y="4"/>
                  <a:pt x="80" y="8"/>
                </a:cubicBezTo>
                <a:cubicBezTo>
                  <a:pt x="8" y="8"/>
                  <a:pt x="8" y="8"/>
                  <a:pt x="8" y="8"/>
                </a:cubicBezTo>
                <a:cubicBezTo>
                  <a:pt x="4" y="8"/>
                  <a:pt x="0" y="12"/>
                  <a:pt x="0" y="16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8"/>
                  <a:pt x="4" y="32"/>
                  <a:pt x="8" y="32"/>
                </a:cubicBezTo>
                <a:cubicBezTo>
                  <a:pt x="8" y="128"/>
                  <a:pt x="8" y="128"/>
                  <a:pt x="8" y="128"/>
                </a:cubicBezTo>
                <a:cubicBezTo>
                  <a:pt x="8" y="132"/>
                  <a:pt x="12" y="136"/>
                  <a:pt x="16" y="136"/>
                </a:cubicBezTo>
                <a:cubicBezTo>
                  <a:pt x="84" y="136"/>
                  <a:pt x="84" y="136"/>
                  <a:pt x="84" y="136"/>
                </a:cubicBezTo>
                <a:cubicBezTo>
                  <a:pt x="84" y="146"/>
                  <a:pt x="84" y="146"/>
                  <a:pt x="84" y="146"/>
                </a:cubicBezTo>
                <a:cubicBezTo>
                  <a:pt x="61" y="169"/>
                  <a:pt x="61" y="169"/>
                  <a:pt x="61" y="169"/>
                </a:cubicBezTo>
                <a:cubicBezTo>
                  <a:pt x="60" y="170"/>
                  <a:pt x="60" y="171"/>
                  <a:pt x="60" y="172"/>
                </a:cubicBezTo>
                <a:cubicBezTo>
                  <a:pt x="60" y="174"/>
                  <a:pt x="62" y="176"/>
                  <a:pt x="64" y="176"/>
                </a:cubicBezTo>
                <a:cubicBezTo>
                  <a:pt x="65" y="176"/>
                  <a:pt x="66" y="176"/>
                  <a:pt x="67" y="175"/>
                </a:cubicBezTo>
                <a:cubicBezTo>
                  <a:pt x="88" y="154"/>
                  <a:pt x="88" y="154"/>
                  <a:pt x="88" y="154"/>
                </a:cubicBezTo>
                <a:cubicBezTo>
                  <a:pt x="109" y="175"/>
                  <a:pt x="109" y="175"/>
                  <a:pt x="109" y="175"/>
                </a:cubicBezTo>
                <a:cubicBezTo>
                  <a:pt x="110" y="176"/>
                  <a:pt x="111" y="176"/>
                  <a:pt x="112" y="176"/>
                </a:cubicBezTo>
                <a:cubicBezTo>
                  <a:pt x="114" y="176"/>
                  <a:pt x="116" y="174"/>
                  <a:pt x="116" y="172"/>
                </a:cubicBezTo>
                <a:cubicBezTo>
                  <a:pt x="116" y="171"/>
                  <a:pt x="116" y="170"/>
                  <a:pt x="115" y="169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92" y="136"/>
                  <a:pt x="92" y="136"/>
                  <a:pt x="92" y="136"/>
                </a:cubicBezTo>
                <a:cubicBezTo>
                  <a:pt x="160" y="136"/>
                  <a:pt x="160" y="136"/>
                  <a:pt x="160" y="136"/>
                </a:cubicBezTo>
                <a:cubicBezTo>
                  <a:pt x="164" y="136"/>
                  <a:pt x="168" y="132"/>
                  <a:pt x="168" y="128"/>
                </a:cubicBezTo>
                <a:cubicBezTo>
                  <a:pt x="168" y="32"/>
                  <a:pt x="168" y="32"/>
                  <a:pt x="168" y="32"/>
                </a:cubicBezTo>
                <a:cubicBezTo>
                  <a:pt x="172" y="32"/>
                  <a:pt x="176" y="28"/>
                  <a:pt x="176" y="24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12"/>
                  <a:pt x="172" y="8"/>
                  <a:pt x="168" y="8"/>
                </a:cubicBezTo>
                <a:moveTo>
                  <a:pt x="160" y="128"/>
                </a:moveTo>
                <a:cubicBezTo>
                  <a:pt x="16" y="128"/>
                  <a:pt x="16" y="128"/>
                  <a:pt x="16" y="128"/>
                </a:cubicBezTo>
                <a:cubicBezTo>
                  <a:pt x="16" y="32"/>
                  <a:pt x="16" y="32"/>
                  <a:pt x="16" y="32"/>
                </a:cubicBezTo>
                <a:cubicBezTo>
                  <a:pt x="160" y="32"/>
                  <a:pt x="160" y="32"/>
                  <a:pt x="160" y="32"/>
                </a:cubicBezTo>
                <a:lnTo>
                  <a:pt x="160" y="128"/>
                </a:lnTo>
                <a:close/>
                <a:moveTo>
                  <a:pt x="168" y="24"/>
                </a:moveTo>
                <a:cubicBezTo>
                  <a:pt x="8" y="24"/>
                  <a:pt x="8" y="24"/>
                  <a:pt x="8" y="24"/>
                </a:cubicBezTo>
                <a:cubicBezTo>
                  <a:pt x="8" y="16"/>
                  <a:pt x="8" y="16"/>
                  <a:pt x="8" y="16"/>
                </a:cubicBezTo>
                <a:cubicBezTo>
                  <a:pt x="168" y="16"/>
                  <a:pt x="168" y="16"/>
                  <a:pt x="168" y="16"/>
                </a:cubicBezTo>
                <a:lnTo>
                  <a:pt x="168" y="24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6" name="Google Shape;166;p27"/>
          <p:cNvSpPr/>
          <p:nvPr/>
        </p:nvSpPr>
        <p:spPr>
          <a:xfrm>
            <a:off x="712806" y="2831499"/>
            <a:ext cx="391429" cy="391430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80" y="100"/>
                </a:moveTo>
                <a:cubicBezTo>
                  <a:pt x="80" y="99"/>
                  <a:pt x="79" y="98"/>
                  <a:pt x="78" y="97"/>
                </a:cubicBezTo>
                <a:cubicBezTo>
                  <a:pt x="78" y="97"/>
                  <a:pt x="78" y="97"/>
                  <a:pt x="78" y="97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2"/>
                  <a:pt x="45" y="72"/>
                  <a:pt x="44" y="72"/>
                </a:cubicBezTo>
                <a:cubicBezTo>
                  <a:pt x="42" y="72"/>
                  <a:pt x="40" y="74"/>
                  <a:pt x="40" y="76"/>
                </a:cubicBezTo>
                <a:cubicBezTo>
                  <a:pt x="40" y="77"/>
                  <a:pt x="41" y="78"/>
                  <a:pt x="42" y="79"/>
                </a:cubicBezTo>
                <a:cubicBezTo>
                  <a:pt x="42" y="79"/>
                  <a:pt x="42" y="79"/>
                  <a:pt x="42" y="79"/>
                </a:cubicBezTo>
                <a:cubicBezTo>
                  <a:pt x="69" y="100"/>
                  <a:pt x="69" y="100"/>
                  <a:pt x="69" y="100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1" y="122"/>
                  <a:pt x="40" y="123"/>
                  <a:pt x="40" y="124"/>
                </a:cubicBezTo>
                <a:cubicBezTo>
                  <a:pt x="40" y="126"/>
                  <a:pt x="42" y="128"/>
                  <a:pt x="44" y="128"/>
                </a:cubicBezTo>
                <a:cubicBezTo>
                  <a:pt x="45" y="128"/>
                  <a:pt x="46" y="128"/>
                  <a:pt x="46" y="127"/>
                </a:cubicBezTo>
                <a:cubicBezTo>
                  <a:pt x="46" y="127"/>
                  <a:pt x="46" y="127"/>
                  <a:pt x="46" y="127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9" y="102"/>
                  <a:pt x="80" y="101"/>
                  <a:pt x="80" y="100"/>
                </a:cubicBezTo>
                <a:moveTo>
                  <a:pt x="108" y="128"/>
                </a:moveTo>
                <a:cubicBezTo>
                  <a:pt x="84" y="128"/>
                  <a:pt x="84" y="128"/>
                  <a:pt x="84" y="128"/>
                </a:cubicBezTo>
                <a:cubicBezTo>
                  <a:pt x="82" y="128"/>
                  <a:pt x="80" y="130"/>
                  <a:pt x="80" y="132"/>
                </a:cubicBezTo>
                <a:cubicBezTo>
                  <a:pt x="80" y="134"/>
                  <a:pt x="82" y="136"/>
                  <a:pt x="84" y="136"/>
                </a:cubicBezTo>
                <a:cubicBezTo>
                  <a:pt x="108" y="136"/>
                  <a:pt x="108" y="136"/>
                  <a:pt x="108" y="136"/>
                </a:cubicBezTo>
                <a:cubicBezTo>
                  <a:pt x="110" y="136"/>
                  <a:pt x="112" y="134"/>
                  <a:pt x="112" y="132"/>
                </a:cubicBezTo>
                <a:cubicBezTo>
                  <a:pt x="112" y="130"/>
                  <a:pt x="110" y="128"/>
                  <a:pt x="108" y="128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660712" y="4370417"/>
            <a:ext cx="399091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76" y="88"/>
                </a:moveTo>
                <a:cubicBezTo>
                  <a:pt x="176" y="83"/>
                  <a:pt x="173" y="79"/>
                  <a:pt x="170" y="77"/>
                </a:cubicBezTo>
                <a:cubicBezTo>
                  <a:pt x="170" y="77"/>
                  <a:pt x="170" y="77"/>
                  <a:pt x="170" y="77"/>
                </a:cubicBezTo>
                <a:cubicBezTo>
                  <a:pt x="156" y="70"/>
                  <a:pt x="156" y="70"/>
                  <a:pt x="156" y="70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3" y="61"/>
                  <a:pt x="176" y="57"/>
                  <a:pt x="176" y="52"/>
                </a:cubicBezTo>
                <a:cubicBezTo>
                  <a:pt x="176" y="47"/>
                  <a:pt x="173" y="43"/>
                  <a:pt x="170" y="41"/>
                </a:cubicBezTo>
                <a:cubicBezTo>
                  <a:pt x="170" y="41"/>
                  <a:pt x="170" y="41"/>
                  <a:pt x="170" y="41"/>
                </a:cubicBezTo>
                <a:cubicBezTo>
                  <a:pt x="94" y="1"/>
                  <a:pt x="94" y="1"/>
                  <a:pt x="94" y="1"/>
                </a:cubicBezTo>
                <a:cubicBezTo>
                  <a:pt x="94" y="1"/>
                  <a:pt x="94" y="1"/>
                  <a:pt x="94" y="1"/>
                </a:cubicBezTo>
                <a:cubicBezTo>
                  <a:pt x="92" y="1"/>
                  <a:pt x="90" y="0"/>
                  <a:pt x="88" y="0"/>
                </a:cubicBezTo>
                <a:cubicBezTo>
                  <a:pt x="86" y="0"/>
                  <a:pt x="84" y="1"/>
                  <a:pt x="82" y="1"/>
                </a:cubicBezTo>
                <a:cubicBezTo>
                  <a:pt x="82" y="1"/>
                  <a:pt x="82" y="1"/>
                  <a:pt x="82" y="1"/>
                </a:cubicBezTo>
                <a:cubicBezTo>
                  <a:pt x="6" y="41"/>
                  <a:pt x="6" y="41"/>
                  <a:pt x="6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3" y="43"/>
                  <a:pt x="0" y="47"/>
                  <a:pt x="0" y="52"/>
                </a:cubicBezTo>
                <a:cubicBezTo>
                  <a:pt x="0" y="57"/>
                  <a:pt x="3" y="61"/>
                  <a:pt x="6" y="63"/>
                </a:cubicBezTo>
                <a:cubicBezTo>
                  <a:pt x="6" y="63"/>
                  <a:pt x="6" y="63"/>
                  <a:pt x="6" y="63"/>
                </a:cubicBezTo>
                <a:cubicBezTo>
                  <a:pt x="20" y="70"/>
                  <a:pt x="20" y="70"/>
                  <a:pt x="20" y="70"/>
                </a:cubicBezTo>
                <a:cubicBezTo>
                  <a:pt x="6" y="77"/>
                  <a:pt x="6" y="77"/>
                  <a:pt x="6" y="77"/>
                </a:cubicBezTo>
                <a:cubicBezTo>
                  <a:pt x="6" y="77"/>
                  <a:pt x="6" y="77"/>
                  <a:pt x="6" y="77"/>
                </a:cubicBezTo>
                <a:cubicBezTo>
                  <a:pt x="3" y="79"/>
                  <a:pt x="0" y="83"/>
                  <a:pt x="0" y="88"/>
                </a:cubicBezTo>
                <a:cubicBezTo>
                  <a:pt x="0" y="93"/>
                  <a:pt x="3" y="97"/>
                  <a:pt x="6" y="99"/>
                </a:cubicBezTo>
                <a:cubicBezTo>
                  <a:pt x="6" y="99"/>
                  <a:pt x="6" y="99"/>
                  <a:pt x="6" y="99"/>
                </a:cubicBezTo>
                <a:cubicBezTo>
                  <a:pt x="20" y="106"/>
                  <a:pt x="20" y="106"/>
                  <a:pt x="20" y="106"/>
                </a:cubicBezTo>
                <a:cubicBezTo>
                  <a:pt x="6" y="113"/>
                  <a:pt x="6" y="113"/>
                  <a:pt x="6" y="113"/>
                </a:cubicBezTo>
                <a:cubicBezTo>
                  <a:pt x="6" y="113"/>
                  <a:pt x="6" y="113"/>
                  <a:pt x="6" y="113"/>
                </a:cubicBezTo>
                <a:cubicBezTo>
                  <a:pt x="3" y="115"/>
                  <a:pt x="0" y="119"/>
                  <a:pt x="0" y="124"/>
                </a:cubicBezTo>
                <a:cubicBezTo>
                  <a:pt x="0" y="129"/>
                  <a:pt x="3" y="133"/>
                  <a:pt x="6" y="135"/>
                </a:cubicBezTo>
                <a:cubicBezTo>
                  <a:pt x="6" y="135"/>
                  <a:pt x="6" y="135"/>
                  <a:pt x="6" y="13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4" y="175"/>
                  <a:pt x="86" y="176"/>
                  <a:pt x="88" y="176"/>
                </a:cubicBezTo>
                <a:cubicBezTo>
                  <a:pt x="90" y="176"/>
                  <a:pt x="92" y="175"/>
                  <a:pt x="94" y="175"/>
                </a:cubicBezTo>
                <a:cubicBezTo>
                  <a:pt x="94" y="175"/>
                  <a:pt x="94" y="175"/>
                  <a:pt x="94" y="17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3" y="133"/>
                  <a:pt x="176" y="129"/>
                  <a:pt x="176" y="124"/>
                </a:cubicBezTo>
                <a:cubicBezTo>
                  <a:pt x="176" y="119"/>
                  <a:pt x="173" y="115"/>
                  <a:pt x="170" y="113"/>
                </a:cubicBezTo>
                <a:cubicBezTo>
                  <a:pt x="170" y="113"/>
                  <a:pt x="170" y="113"/>
                  <a:pt x="170" y="113"/>
                </a:cubicBezTo>
                <a:cubicBezTo>
                  <a:pt x="156" y="106"/>
                  <a:pt x="156" y="106"/>
                  <a:pt x="156" y="106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3" y="97"/>
                  <a:pt x="176" y="93"/>
                  <a:pt x="176" y="88"/>
                </a:cubicBezTo>
                <a:moveTo>
                  <a:pt x="10" y="56"/>
                </a:moveTo>
                <a:cubicBezTo>
                  <a:pt x="10" y="55"/>
                  <a:pt x="10" y="55"/>
                  <a:pt x="10" y="55"/>
                </a:cubicBezTo>
                <a:cubicBezTo>
                  <a:pt x="9" y="55"/>
                  <a:pt x="8" y="54"/>
                  <a:pt x="8" y="52"/>
                </a:cubicBezTo>
                <a:cubicBezTo>
                  <a:pt x="8" y="50"/>
                  <a:pt x="9" y="49"/>
                  <a:pt x="10" y="49"/>
                </a:cubicBezTo>
                <a:cubicBezTo>
                  <a:pt x="10" y="48"/>
                  <a:pt x="10" y="48"/>
                  <a:pt x="10" y="48"/>
                </a:cubicBezTo>
                <a:cubicBezTo>
                  <a:pt x="86" y="8"/>
                  <a:pt x="86" y="8"/>
                  <a:pt x="86" y="8"/>
                </a:cubicBezTo>
                <a:cubicBezTo>
                  <a:pt x="86" y="9"/>
                  <a:pt x="86" y="9"/>
                  <a:pt x="86" y="9"/>
                </a:cubicBezTo>
                <a:cubicBezTo>
                  <a:pt x="87" y="8"/>
                  <a:pt x="87" y="8"/>
                  <a:pt x="88" y="8"/>
                </a:cubicBezTo>
                <a:cubicBezTo>
                  <a:pt x="89" y="8"/>
                  <a:pt x="89" y="8"/>
                  <a:pt x="90" y="9"/>
                </a:cubicBezTo>
                <a:cubicBezTo>
                  <a:pt x="90" y="8"/>
                  <a:pt x="90" y="8"/>
                  <a:pt x="90" y="8"/>
                </a:cubicBezTo>
                <a:cubicBezTo>
                  <a:pt x="166" y="48"/>
                  <a:pt x="166" y="48"/>
                  <a:pt x="166" y="48"/>
                </a:cubicBezTo>
                <a:cubicBezTo>
                  <a:pt x="166" y="49"/>
                  <a:pt x="166" y="49"/>
                  <a:pt x="166" y="49"/>
                </a:cubicBezTo>
                <a:cubicBezTo>
                  <a:pt x="167" y="49"/>
                  <a:pt x="168" y="50"/>
                  <a:pt x="168" y="52"/>
                </a:cubicBezTo>
                <a:cubicBezTo>
                  <a:pt x="168" y="54"/>
                  <a:pt x="167" y="55"/>
                  <a:pt x="166" y="55"/>
                </a:cubicBezTo>
                <a:cubicBezTo>
                  <a:pt x="166" y="56"/>
                  <a:pt x="166" y="56"/>
                  <a:pt x="166" y="56"/>
                </a:cubicBezTo>
                <a:cubicBezTo>
                  <a:pt x="90" y="96"/>
                  <a:pt x="90" y="96"/>
                  <a:pt x="90" y="96"/>
                </a:cubicBezTo>
                <a:cubicBezTo>
                  <a:pt x="90" y="95"/>
                  <a:pt x="90" y="95"/>
                  <a:pt x="90" y="95"/>
                </a:cubicBezTo>
                <a:cubicBezTo>
                  <a:pt x="89" y="96"/>
                  <a:pt x="89" y="96"/>
                  <a:pt x="88" y="96"/>
                </a:cubicBezTo>
                <a:cubicBezTo>
                  <a:pt x="87" y="96"/>
                  <a:pt x="87" y="96"/>
                  <a:pt x="86" y="95"/>
                </a:cubicBezTo>
                <a:cubicBezTo>
                  <a:pt x="86" y="96"/>
                  <a:pt x="86" y="96"/>
                  <a:pt x="86" y="96"/>
                </a:cubicBezTo>
                <a:lnTo>
                  <a:pt x="10" y="56"/>
                </a:lnTo>
                <a:close/>
                <a:moveTo>
                  <a:pt x="166" y="120"/>
                </a:moveTo>
                <a:cubicBezTo>
                  <a:pt x="166" y="121"/>
                  <a:pt x="166" y="121"/>
                  <a:pt x="166" y="121"/>
                </a:cubicBezTo>
                <a:cubicBezTo>
                  <a:pt x="167" y="121"/>
                  <a:pt x="168" y="122"/>
                  <a:pt x="168" y="124"/>
                </a:cubicBezTo>
                <a:cubicBezTo>
                  <a:pt x="168" y="126"/>
                  <a:pt x="167" y="127"/>
                  <a:pt x="166" y="127"/>
                </a:cubicBezTo>
                <a:cubicBezTo>
                  <a:pt x="166" y="128"/>
                  <a:pt x="166" y="128"/>
                  <a:pt x="166" y="128"/>
                </a:cubicBezTo>
                <a:cubicBezTo>
                  <a:pt x="90" y="168"/>
                  <a:pt x="90" y="168"/>
                  <a:pt x="90" y="168"/>
                </a:cubicBezTo>
                <a:cubicBezTo>
                  <a:pt x="90" y="167"/>
                  <a:pt x="90" y="167"/>
                  <a:pt x="90" y="167"/>
                </a:cubicBezTo>
                <a:cubicBezTo>
                  <a:pt x="89" y="168"/>
                  <a:pt x="89" y="168"/>
                  <a:pt x="88" y="168"/>
                </a:cubicBezTo>
                <a:cubicBezTo>
                  <a:pt x="87" y="168"/>
                  <a:pt x="87" y="168"/>
                  <a:pt x="86" y="167"/>
                </a:cubicBezTo>
                <a:cubicBezTo>
                  <a:pt x="86" y="168"/>
                  <a:pt x="86" y="168"/>
                  <a:pt x="86" y="168"/>
                </a:cubicBezTo>
                <a:cubicBezTo>
                  <a:pt x="10" y="128"/>
                  <a:pt x="10" y="128"/>
                  <a:pt x="10" y="128"/>
                </a:cubicBezTo>
                <a:cubicBezTo>
                  <a:pt x="10" y="127"/>
                  <a:pt x="10" y="127"/>
                  <a:pt x="10" y="127"/>
                </a:cubicBezTo>
                <a:cubicBezTo>
                  <a:pt x="9" y="127"/>
                  <a:pt x="8" y="126"/>
                  <a:pt x="8" y="124"/>
                </a:cubicBezTo>
                <a:cubicBezTo>
                  <a:pt x="8" y="122"/>
                  <a:pt x="9" y="121"/>
                  <a:pt x="10" y="121"/>
                </a:cubicBezTo>
                <a:cubicBezTo>
                  <a:pt x="10" y="120"/>
                  <a:pt x="10" y="120"/>
                  <a:pt x="10" y="120"/>
                </a:cubicBezTo>
                <a:cubicBezTo>
                  <a:pt x="29" y="111"/>
                  <a:pt x="29" y="111"/>
                  <a:pt x="29" y="111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4" y="139"/>
                  <a:pt x="86" y="140"/>
                  <a:pt x="88" y="140"/>
                </a:cubicBezTo>
                <a:cubicBezTo>
                  <a:pt x="90" y="140"/>
                  <a:pt x="92" y="139"/>
                  <a:pt x="94" y="139"/>
                </a:cubicBezTo>
                <a:cubicBezTo>
                  <a:pt x="94" y="139"/>
                  <a:pt x="94" y="139"/>
                  <a:pt x="94" y="139"/>
                </a:cubicBezTo>
                <a:cubicBezTo>
                  <a:pt x="147" y="111"/>
                  <a:pt x="147" y="111"/>
                  <a:pt x="147" y="111"/>
                </a:cubicBezTo>
                <a:lnTo>
                  <a:pt x="166" y="120"/>
                </a:lnTo>
                <a:close/>
                <a:moveTo>
                  <a:pt x="166" y="91"/>
                </a:moveTo>
                <a:cubicBezTo>
                  <a:pt x="166" y="92"/>
                  <a:pt x="166" y="92"/>
                  <a:pt x="166" y="92"/>
                </a:cubicBezTo>
                <a:cubicBezTo>
                  <a:pt x="90" y="132"/>
                  <a:pt x="90" y="132"/>
                  <a:pt x="90" y="132"/>
                </a:cubicBezTo>
                <a:cubicBezTo>
                  <a:pt x="90" y="131"/>
                  <a:pt x="90" y="131"/>
                  <a:pt x="90" y="131"/>
                </a:cubicBezTo>
                <a:cubicBezTo>
                  <a:pt x="89" y="132"/>
                  <a:pt x="89" y="132"/>
                  <a:pt x="88" y="132"/>
                </a:cubicBezTo>
                <a:cubicBezTo>
                  <a:pt x="87" y="132"/>
                  <a:pt x="87" y="132"/>
                  <a:pt x="86" y="131"/>
                </a:cubicBezTo>
                <a:cubicBezTo>
                  <a:pt x="86" y="132"/>
                  <a:pt x="86" y="132"/>
                  <a:pt x="86" y="132"/>
                </a:cubicBezTo>
                <a:cubicBezTo>
                  <a:pt x="10" y="92"/>
                  <a:pt x="10" y="92"/>
                  <a:pt x="10" y="92"/>
                </a:cubicBezTo>
                <a:cubicBezTo>
                  <a:pt x="10" y="91"/>
                  <a:pt x="10" y="91"/>
                  <a:pt x="10" y="91"/>
                </a:cubicBezTo>
                <a:cubicBezTo>
                  <a:pt x="9" y="91"/>
                  <a:pt x="8" y="90"/>
                  <a:pt x="8" y="88"/>
                </a:cubicBezTo>
                <a:cubicBezTo>
                  <a:pt x="8" y="86"/>
                  <a:pt x="9" y="85"/>
                  <a:pt x="10" y="85"/>
                </a:cubicBezTo>
                <a:cubicBezTo>
                  <a:pt x="10" y="84"/>
                  <a:pt x="10" y="84"/>
                  <a:pt x="10" y="84"/>
                </a:cubicBezTo>
                <a:cubicBezTo>
                  <a:pt x="29" y="75"/>
                  <a:pt x="29" y="75"/>
                  <a:pt x="29" y="75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4" y="103"/>
                  <a:pt x="86" y="104"/>
                  <a:pt x="88" y="104"/>
                </a:cubicBezTo>
                <a:cubicBezTo>
                  <a:pt x="90" y="104"/>
                  <a:pt x="92" y="103"/>
                  <a:pt x="94" y="103"/>
                </a:cubicBezTo>
                <a:cubicBezTo>
                  <a:pt x="94" y="103"/>
                  <a:pt x="94" y="103"/>
                  <a:pt x="94" y="103"/>
                </a:cubicBezTo>
                <a:cubicBezTo>
                  <a:pt x="147" y="75"/>
                  <a:pt x="147" y="75"/>
                  <a:pt x="147" y="75"/>
                </a:cubicBezTo>
                <a:cubicBezTo>
                  <a:pt x="166" y="84"/>
                  <a:pt x="166" y="84"/>
                  <a:pt x="166" y="84"/>
                </a:cubicBezTo>
                <a:cubicBezTo>
                  <a:pt x="166" y="85"/>
                  <a:pt x="166" y="85"/>
                  <a:pt x="166" y="85"/>
                </a:cubicBezTo>
                <a:cubicBezTo>
                  <a:pt x="167" y="85"/>
                  <a:pt x="168" y="86"/>
                  <a:pt x="168" y="88"/>
                </a:cubicBezTo>
                <a:cubicBezTo>
                  <a:pt x="168" y="90"/>
                  <a:pt x="167" y="91"/>
                  <a:pt x="166" y="91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674189" y="3685924"/>
            <a:ext cx="391429" cy="356636"/>
          </a:xfrm>
          <a:custGeom>
            <a:avLst/>
            <a:gdLst/>
            <a:ahLst/>
            <a:cxnLst/>
            <a:rect l="l" t="t" r="r" b="b"/>
            <a:pathLst>
              <a:path w="176" h="160" extrusionOk="0">
                <a:moveTo>
                  <a:pt x="88" y="0"/>
                </a:moveTo>
                <a:cubicBezTo>
                  <a:pt x="39" y="0"/>
                  <a:pt x="0" y="36"/>
                  <a:pt x="0" y="80"/>
                </a:cubicBezTo>
                <a:cubicBezTo>
                  <a:pt x="0" y="124"/>
                  <a:pt x="39" y="160"/>
                  <a:pt x="88" y="160"/>
                </a:cubicBezTo>
                <a:cubicBezTo>
                  <a:pt x="137" y="160"/>
                  <a:pt x="176" y="124"/>
                  <a:pt x="176" y="80"/>
                </a:cubicBezTo>
                <a:cubicBezTo>
                  <a:pt x="176" y="36"/>
                  <a:pt x="137" y="0"/>
                  <a:pt x="88" y="0"/>
                </a:cubicBezTo>
                <a:moveTo>
                  <a:pt x="88" y="152"/>
                </a:moveTo>
                <a:cubicBezTo>
                  <a:pt x="60" y="152"/>
                  <a:pt x="36" y="139"/>
                  <a:pt x="21" y="120"/>
                </a:cubicBezTo>
                <a:cubicBezTo>
                  <a:pt x="81" y="120"/>
                  <a:pt x="81" y="120"/>
                  <a:pt x="81" y="120"/>
                </a:cubicBezTo>
                <a:cubicBezTo>
                  <a:pt x="85" y="128"/>
                  <a:pt x="100" y="140"/>
                  <a:pt x="110" y="140"/>
                </a:cubicBezTo>
                <a:cubicBezTo>
                  <a:pt x="122" y="140"/>
                  <a:pt x="132" y="132"/>
                  <a:pt x="132" y="116"/>
                </a:cubicBezTo>
                <a:cubicBezTo>
                  <a:pt x="132" y="100"/>
                  <a:pt x="122" y="92"/>
                  <a:pt x="110" y="92"/>
                </a:cubicBezTo>
                <a:cubicBezTo>
                  <a:pt x="100" y="92"/>
                  <a:pt x="85" y="104"/>
                  <a:pt x="81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1" y="102"/>
                  <a:pt x="8" y="92"/>
                  <a:pt x="8" y="80"/>
                </a:cubicBezTo>
                <a:cubicBezTo>
                  <a:pt x="8" y="68"/>
                  <a:pt x="11" y="58"/>
                  <a:pt x="16" y="48"/>
                </a:cubicBezTo>
                <a:cubicBezTo>
                  <a:pt x="81" y="48"/>
                  <a:pt x="81" y="48"/>
                  <a:pt x="81" y="48"/>
                </a:cubicBezTo>
                <a:cubicBezTo>
                  <a:pt x="85" y="56"/>
                  <a:pt x="100" y="68"/>
                  <a:pt x="110" y="68"/>
                </a:cubicBezTo>
                <a:cubicBezTo>
                  <a:pt x="122" y="68"/>
                  <a:pt x="132" y="60"/>
                  <a:pt x="132" y="44"/>
                </a:cubicBezTo>
                <a:cubicBezTo>
                  <a:pt x="132" y="28"/>
                  <a:pt x="122" y="20"/>
                  <a:pt x="110" y="20"/>
                </a:cubicBezTo>
                <a:cubicBezTo>
                  <a:pt x="100" y="20"/>
                  <a:pt x="85" y="32"/>
                  <a:pt x="81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36" y="21"/>
                  <a:pt x="60" y="8"/>
                  <a:pt x="88" y="8"/>
                </a:cubicBezTo>
                <a:cubicBezTo>
                  <a:pt x="131" y="8"/>
                  <a:pt x="165" y="38"/>
                  <a:pt x="168" y="76"/>
                </a:cubicBezTo>
                <a:cubicBezTo>
                  <a:pt x="87" y="76"/>
                  <a:pt x="87" y="76"/>
                  <a:pt x="87" y="76"/>
                </a:cubicBezTo>
                <a:cubicBezTo>
                  <a:pt x="83" y="68"/>
                  <a:pt x="68" y="56"/>
                  <a:pt x="58" y="56"/>
                </a:cubicBezTo>
                <a:cubicBezTo>
                  <a:pt x="46" y="56"/>
                  <a:pt x="36" y="64"/>
                  <a:pt x="36" y="80"/>
                </a:cubicBezTo>
                <a:cubicBezTo>
                  <a:pt x="36" y="96"/>
                  <a:pt x="46" y="104"/>
                  <a:pt x="58" y="104"/>
                </a:cubicBezTo>
                <a:cubicBezTo>
                  <a:pt x="68" y="104"/>
                  <a:pt x="83" y="92"/>
                  <a:pt x="87" y="84"/>
                </a:cubicBezTo>
                <a:cubicBezTo>
                  <a:pt x="168" y="84"/>
                  <a:pt x="168" y="84"/>
                  <a:pt x="168" y="84"/>
                </a:cubicBezTo>
                <a:cubicBezTo>
                  <a:pt x="165" y="122"/>
                  <a:pt x="131" y="152"/>
                  <a:pt x="88" y="152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Google Shape;169;p27"/>
          <p:cNvSpPr/>
          <p:nvPr/>
        </p:nvSpPr>
        <p:spPr>
          <a:xfrm>
            <a:off x="718632" y="5551980"/>
            <a:ext cx="399081" cy="337026"/>
          </a:xfrm>
          <a:custGeom>
            <a:avLst/>
            <a:gdLst/>
            <a:ahLst/>
            <a:cxnLst/>
            <a:rect l="l" t="t" r="r" b="b"/>
            <a:pathLst>
              <a:path w="176" h="144" extrusionOk="0">
                <a:moveTo>
                  <a:pt x="60" y="32"/>
                </a:moveTo>
                <a:cubicBezTo>
                  <a:pt x="116" y="32"/>
                  <a:pt x="116" y="32"/>
                  <a:pt x="116" y="32"/>
                </a:cubicBezTo>
                <a:cubicBezTo>
                  <a:pt x="118" y="32"/>
                  <a:pt x="120" y="30"/>
                  <a:pt x="120" y="28"/>
                </a:cubicBezTo>
                <a:cubicBezTo>
                  <a:pt x="120" y="26"/>
                  <a:pt x="118" y="24"/>
                  <a:pt x="116" y="24"/>
                </a:cubicBezTo>
                <a:cubicBezTo>
                  <a:pt x="60" y="24"/>
                  <a:pt x="60" y="24"/>
                  <a:pt x="60" y="24"/>
                </a:cubicBezTo>
                <a:cubicBezTo>
                  <a:pt x="58" y="24"/>
                  <a:pt x="56" y="26"/>
                  <a:pt x="56" y="28"/>
                </a:cubicBezTo>
                <a:cubicBezTo>
                  <a:pt x="56" y="30"/>
                  <a:pt x="58" y="32"/>
                  <a:pt x="60" y="32"/>
                </a:cubicBezTo>
                <a:moveTo>
                  <a:pt x="52" y="48"/>
                </a:moveTo>
                <a:cubicBezTo>
                  <a:pt x="124" y="48"/>
                  <a:pt x="124" y="48"/>
                  <a:pt x="124" y="48"/>
                </a:cubicBezTo>
                <a:cubicBezTo>
                  <a:pt x="126" y="48"/>
                  <a:pt x="128" y="46"/>
                  <a:pt x="128" y="44"/>
                </a:cubicBezTo>
                <a:cubicBezTo>
                  <a:pt x="128" y="42"/>
                  <a:pt x="126" y="40"/>
                  <a:pt x="124" y="40"/>
                </a:cubicBezTo>
                <a:cubicBezTo>
                  <a:pt x="52" y="40"/>
                  <a:pt x="52" y="40"/>
                  <a:pt x="52" y="40"/>
                </a:cubicBezTo>
                <a:cubicBezTo>
                  <a:pt x="50" y="40"/>
                  <a:pt x="48" y="42"/>
                  <a:pt x="48" y="44"/>
                </a:cubicBezTo>
                <a:cubicBezTo>
                  <a:pt x="48" y="46"/>
                  <a:pt x="50" y="48"/>
                  <a:pt x="52" y="48"/>
                </a:cubicBezTo>
                <a:moveTo>
                  <a:pt x="136" y="60"/>
                </a:moveTo>
                <a:cubicBezTo>
                  <a:pt x="136" y="58"/>
                  <a:pt x="134" y="56"/>
                  <a:pt x="132" y="56"/>
                </a:cubicBezTo>
                <a:cubicBezTo>
                  <a:pt x="44" y="56"/>
                  <a:pt x="44" y="56"/>
                  <a:pt x="44" y="56"/>
                </a:cubicBezTo>
                <a:cubicBezTo>
                  <a:pt x="42" y="56"/>
                  <a:pt x="40" y="58"/>
                  <a:pt x="40" y="60"/>
                </a:cubicBezTo>
                <a:cubicBezTo>
                  <a:pt x="40" y="62"/>
                  <a:pt x="42" y="64"/>
                  <a:pt x="44" y="64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4" y="64"/>
                  <a:pt x="136" y="62"/>
                  <a:pt x="136" y="60"/>
                </a:cubicBezTo>
                <a:moveTo>
                  <a:pt x="176" y="82"/>
                </a:moveTo>
                <a:cubicBezTo>
                  <a:pt x="176" y="82"/>
                  <a:pt x="176" y="82"/>
                  <a:pt x="176" y="8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5" y="1"/>
                  <a:pt x="134" y="0"/>
                  <a:pt x="13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2" y="0"/>
                  <a:pt x="41" y="1"/>
                  <a:pt x="40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3"/>
                  <a:pt x="0" y="83"/>
                  <a:pt x="0" y="84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172" y="144"/>
                  <a:pt x="172" y="144"/>
                  <a:pt x="172" y="144"/>
                </a:cubicBezTo>
                <a:cubicBezTo>
                  <a:pt x="174" y="144"/>
                  <a:pt x="176" y="142"/>
                  <a:pt x="176" y="140"/>
                </a:cubicBezTo>
                <a:cubicBezTo>
                  <a:pt x="176" y="84"/>
                  <a:pt x="176" y="84"/>
                  <a:pt x="176" y="84"/>
                </a:cubicBezTo>
                <a:cubicBezTo>
                  <a:pt x="176" y="83"/>
                  <a:pt x="176" y="83"/>
                  <a:pt x="176" y="82"/>
                </a:cubicBezTo>
                <a:moveTo>
                  <a:pt x="46" y="8"/>
                </a:moveTo>
                <a:cubicBezTo>
                  <a:pt x="130" y="8"/>
                  <a:pt x="130" y="8"/>
                  <a:pt x="130" y="8"/>
                </a:cubicBezTo>
                <a:cubicBezTo>
                  <a:pt x="166" y="80"/>
                  <a:pt x="166" y="80"/>
                  <a:pt x="166" y="80"/>
                </a:cubicBezTo>
                <a:cubicBezTo>
                  <a:pt x="116" y="80"/>
                  <a:pt x="116" y="80"/>
                  <a:pt x="116" y="80"/>
                </a:cubicBezTo>
                <a:cubicBezTo>
                  <a:pt x="114" y="80"/>
                  <a:pt x="112" y="82"/>
                  <a:pt x="112" y="84"/>
                </a:cubicBezTo>
                <a:cubicBezTo>
                  <a:pt x="112" y="97"/>
                  <a:pt x="101" y="108"/>
                  <a:pt x="88" y="108"/>
                </a:cubicBezTo>
                <a:cubicBezTo>
                  <a:pt x="75" y="108"/>
                  <a:pt x="64" y="97"/>
                  <a:pt x="64" y="84"/>
                </a:cubicBezTo>
                <a:cubicBezTo>
                  <a:pt x="64" y="82"/>
                  <a:pt x="62" y="80"/>
                  <a:pt x="60" y="80"/>
                </a:cubicBezTo>
                <a:cubicBezTo>
                  <a:pt x="10" y="80"/>
                  <a:pt x="10" y="80"/>
                  <a:pt x="10" y="80"/>
                </a:cubicBezTo>
                <a:lnTo>
                  <a:pt x="46" y="8"/>
                </a:lnTo>
                <a:close/>
                <a:moveTo>
                  <a:pt x="168" y="136"/>
                </a:moveTo>
                <a:cubicBezTo>
                  <a:pt x="8" y="136"/>
                  <a:pt x="8" y="136"/>
                  <a:pt x="8" y="136"/>
                </a:cubicBezTo>
                <a:cubicBezTo>
                  <a:pt x="8" y="88"/>
                  <a:pt x="8" y="88"/>
                  <a:pt x="8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58" y="104"/>
                  <a:pt x="72" y="116"/>
                  <a:pt x="88" y="116"/>
                </a:cubicBezTo>
                <a:cubicBezTo>
                  <a:pt x="104" y="116"/>
                  <a:pt x="118" y="104"/>
                  <a:pt x="120" y="88"/>
                </a:cubicBezTo>
                <a:cubicBezTo>
                  <a:pt x="168" y="88"/>
                  <a:pt x="168" y="88"/>
                  <a:pt x="168" y="88"/>
                </a:cubicBezTo>
                <a:lnTo>
                  <a:pt x="168" y="136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799394" y="339334"/>
            <a:ext cx="6206955" cy="471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/>
            <a:r>
              <a:rPr lang="ru-RU" sz="1197" dirty="0" smtClean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1.4 </a:t>
            </a:r>
            <a:r>
              <a:rPr lang="ru-RU" sz="1197" dirty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Предварительная обработка</a:t>
            </a:r>
          </a:p>
        </p:txBody>
      </p:sp>
    </p:spTree>
    <p:extLst>
      <p:ext uri="{BB962C8B-B14F-4D97-AF65-F5344CB8AC3E}">
        <p14:creationId xmlns:p14="http://schemas.microsoft.com/office/powerpoint/2010/main" val="665322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970336" y="555570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Анализ Данных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A3E6323-63AB-44C1-82B4-D7C5F58CB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0816" y="1599332"/>
            <a:ext cx="4952720" cy="4551413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D65B2C67-224F-4281-AF4E-AE897BEB4847}"/>
              </a:ext>
            </a:extLst>
          </p:cNvPr>
          <p:cNvSpPr txBox="1">
            <a:spLocks/>
          </p:cNvSpPr>
          <p:nvPr/>
        </p:nvSpPr>
        <p:spPr>
          <a:xfrm>
            <a:off x="458168" y="1394920"/>
            <a:ext cx="43204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  <a:cs typeface="Verdana" panose="020B0604030504040204" pitchFamily="34" charset="0"/>
              </a:rPr>
              <a:t>Библиотека </a:t>
            </a:r>
            <a:r>
              <a:rPr lang="en-US" sz="24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  <a:cs typeface="Verdana" panose="020B0604030504040204" pitchFamily="34" charset="0"/>
              </a:rPr>
              <a:t>Pandas</a:t>
            </a:r>
            <a:endParaRPr lang="ru-RU" sz="24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8DB0B469-081F-478E-8F2D-3D30A8B868C9}"/>
              </a:ext>
            </a:extLst>
          </p:cNvPr>
          <p:cNvSpPr txBox="1">
            <a:spLocks/>
          </p:cNvSpPr>
          <p:nvPr/>
        </p:nvSpPr>
        <p:spPr>
          <a:xfrm>
            <a:off x="458168" y="1959372"/>
            <a:ext cx="264063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err="1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  <a:cs typeface="Verdana" panose="020B0604030504040204" pitchFamily="34" charset="0"/>
              </a:rPr>
              <a:t>DataFrame</a:t>
            </a:r>
            <a:endParaRPr lang="ru-RU" sz="24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0A19AF9F-7F06-4DB0-97AA-5A72AE8B94A9}"/>
              </a:ext>
            </a:extLst>
          </p:cNvPr>
          <p:cNvSpPr txBox="1">
            <a:spLocks/>
          </p:cNvSpPr>
          <p:nvPr/>
        </p:nvSpPr>
        <p:spPr>
          <a:xfrm>
            <a:off x="458168" y="2607444"/>
            <a:ext cx="43204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  <a:cs typeface="Verdana" panose="020B0604030504040204" pitchFamily="34" charset="0"/>
              </a:rPr>
              <a:t>Информация о данных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0292DF36-63E6-43F5-BEED-D212877E3778}"/>
              </a:ext>
            </a:extLst>
          </p:cNvPr>
          <p:cNvSpPr txBox="1">
            <a:spLocks/>
          </p:cNvSpPr>
          <p:nvPr/>
        </p:nvSpPr>
        <p:spPr>
          <a:xfrm>
            <a:off x="1038188" y="3099702"/>
            <a:ext cx="320040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DF.info()</a:t>
            </a:r>
            <a:endParaRPr lang="ru-RU" sz="3200" dirty="0">
              <a:solidFill>
                <a:schemeClr val="bg1"/>
              </a:solidFill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3557B9-B5F2-4D3F-A6B3-2A1B7D24C01F}"/>
              </a:ext>
            </a:extLst>
          </p:cNvPr>
          <p:cNvSpPr txBox="1"/>
          <p:nvPr/>
        </p:nvSpPr>
        <p:spPr>
          <a:xfrm>
            <a:off x="1223774" y="3932177"/>
            <a:ext cx="479602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400" kern="1200" dirty="0">
                <a:solidFill>
                  <a:schemeClr val="bg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RangeIndex: 150 entries, 0 to 149</a:t>
            </a:r>
          </a:p>
          <a:p>
            <a:r>
              <a:rPr lang="tr-TR" sz="1400" kern="1200" dirty="0">
                <a:solidFill>
                  <a:schemeClr val="bg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Data columns (total 5 columns):</a:t>
            </a:r>
          </a:p>
          <a:p>
            <a:r>
              <a:rPr lang="tr-TR" sz="1400" kern="1200" dirty="0">
                <a:solidFill>
                  <a:schemeClr val="bg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#   Column   Non-Null Count  Dtype  </a:t>
            </a:r>
          </a:p>
          <a:p>
            <a:r>
              <a:rPr lang="tr-TR" sz="1400" kern="1200" dirty="0">
                <a:solidFill>
                  <a:schemeClr val="bg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---  ------   --------------  -----  </a:t>
            </a:r>
          </a:p>
          <a:p>
            <a:r>
              <a:rPr lang="tr-TR" sz="1400" kern="1200" dirty="0">
                <a:solidFill>
                  <a:schemeClr val="bg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0   sep_len  150 non-null    float64</a:t>
            </a:r>
          </a:p>
          <a:p>
            <a:r>
              <a:rPr lang="tr-TR" sz="1400" kern="1200" dirty="0">
                <a:solidFill>
                  <a:schemeClr val="bg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1   sep_wid  150 non-null    float64</a:t>
            </a:r>
          </a:p>
          <a:p>
            <a:r>
              <a:rPr lang="tr-TR" sz="1400" kern="1200" dirty="0">
                <a:solidFill>
                  <a:schemeClr val="bg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2   pet_len  150 non-null    float64</a:t>
            </a:r>
          </a:p>
          <a:p>
            <a:r>
              <a:rPr lang="tr-TR" sz="1400" kern="1200" dirty="0">
                <a:solidFill>
                  <a:schemeClr val="bg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3   pet_wid  150 non-null    float64</a:t>
            </a:r>
          </a:p>
          <a:p>
            <a:r>
              <a:rPr lang="tr-TR" sz="1400" kern="1200" dirty="0">
                <a:solidFill>
                  <a:schemeClr val="bg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4   target   150 non-null    object </a:t>
            </a:r>
          </a:p>
          <a:p>
            <a:r>
              <a:rPr lang="tr-TR" sz="1400" kern="1200" dirty="0">
                <a:solidFill>
                  <a:schemeClr val="bg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dtypes: float64(4), object(1)</a:t>
            </a:r>
            <a:endParaRPr lang="ru-RU" sz="1400" kern="1200" dirty="0">
              <a:solidFill>
                <a:schemeClr val="bg1"/>
              </a:solidFill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87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Визуализация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C14F7C2-79B8-4A65-B26C-C41DADFCD4B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11624" y="1556792"/>
            <a:ext cx="5544616" cy="514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35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theme/theme1.xml><?xml version="1.0" encoding="utf-8"?>
<a:theme xmlns:a="http://schemas.openxmlformats.org/drawingml/2006/main" name="SkillFactory шаблон для видео (черный/белый)">
  <a:themeElements>
    <a:clrScheme name="VIVID - Color 01">
      <a:dk1>
        <a:srgbClr val="242327"/>
      </a:dk1>
      <a:lt1>
        <a:srgbClr val="FFFFFF"/>
      </a:lt1>
      <a:dk2>
        <a:srgbClr val="01C601"/>
      </a:dk2>
      <a:lt2>
        <a:srgbClr val="FFFFFF"/>
      </a:lt2>
      <a:accent1>
        <a:srgbClr val="01C601"/>
      </a:accent1>
      <a:accent2>
        <a:srgbClr val="FD0002"/>
      </a:accent2>
      <a:accent3>
        <a:srgbClr val="8766D0"/>
      </a:accent3>
      <a:accent4>
        <a:srgbClr val="171C30"/>
      </a:accent4>
      <a:accent5>
        <a:srgbClr val="F1C232"/>
      </a:accent5>
      <a:accent6>
        <a:srgbClr val="FFFFFF"/>
      </a:accent6>
      <a:hlink>
        <a:srgbClr val="01C601"/>
      </a:hlink>
      <a:folHlink>
        <a:srgbClr val="5BC9B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920</TotalTime>
  <Words>966</Words>
  <Application>Microsoft Office PowerPoint</Application>
  <PresentationFormat>Произвольный</PresentationFormat>
  <Paragraphs>358</Paragraphs>
  <Slides>37</Slides>
  <Notes>37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50" baseType="lpstr">
      <vt:lpstr>Courier New</vt:lpstr>
      <vt:lpstr>Comic Sans MS</vt:lpstr>
      <vt:lpstr>Linux Libertine</vt:lpstr>
      <vt:lpstr>Montserrat Black</vt:lpstr>
      <vt:lpstr>IBM Plex Mono</vt:lpstr>
      <vt:lpstr>Times New Roman</vt:lpstr>
      <vt:lpstr>Montserrat</vt:lpstr>
      <vt:lpstr>Wingdings</vt:lpstr>
      <vt:lpstr>Source Sans Pro</vt:lpstr>
      <vt:lpstr>Cambria Math</vt:lpstr>
      <vt:lpstr>Verdana</vt:lpstr>
      <vt:lpstr>Arial</vt:lpstr>
      <vt:lpstr>SkillFactory шаблон для видео (черный/белый)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Визуализация</vt:lpstr>
      <vt:lpstr>Добавочный пример про «а зачем Стандартизировать»?</vt:lpstr>
      <vt:lpstr>Стандартизация</vt:lpstr>
      <vt:lpstr>Нормализация</vt:lpstr>
      <vt:lpstr>Анализ Выбросов</vt:lpstr>
      <vt:lpstr>Степенное Преобразование</vt:lpstr>
      <vt:lpstr>Презентация PowerPoint</vt:lpstr>
      <vt:lpstr>Категориальные Признаки</vt:lpstr>
      <vt:lpstr>Категориальные Данные</vt:lpstr>
      <vt:lpstr>One-hot Encoding</vt:lpstr>
      <vt:lpstr>One-hot Encoding по Взрослому</vt:lpstr>
      <vt:lpstr>Презентация PowerPoint</vt:lpstr>
      <vt:lpstr>Презентация PowerPoint</vt:lpstr>
      <vt:lpstr>Презентация PowerPoint</vt:lpstr>
      <vt:lpstr>Источники Новых Признаков</vt:lpstr>
      <vt:lpstr>Презентация PowerPoint</vt:lpstr>
      <vt:lpstr>Анализ Пропусков</vt:lpstr>
      <vt:lpstr>Новые Признаки на Основе Имеющихся</vt:lpstr>
      <vt:lpstr>Новые Признаки на Основе Имеющихся</vt:lpstr>
      <vt:lpstr>Новые Признаки на Основе Имеющихся</vt:lpstr>
      <vt:lpstr>Новые Признаки на Основе Имеющихся</vt:lpstr>
      <vt:lpstr>Редкие Категории</vt:lpstr>
      <vt:lpstr>Категориальное сопоставление</vt:lpstr>
      <vt:lpstr>Категориальное сопоставление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Долганов Антон Юрьевич</cp:lastModifiedBy>
  <cp:revision>69</cp:revision>
  <dcterms:modified xsi:type="dcterms:W3CDTF">2022-12-28T11:23:20Z</dcterms:modified>
</cp:coreProperties>
</file>