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2"/>
  </p:notesMasterIdLst>
  <p:sldIdLst>
    <p:sldId id="258" r:id="rId2"/>
    <p:sldId id="260" r:id="rId3"/>
    <p:sldId id="416" r:id="rId4"/>
    <p:sldId id="329" r:id="rId5"/>
    <p:sldId id="340" r:id="rId6"/>
    <p:sldId id="459" r:id="rId7"/>
    <p:sldId id="462" r:id="rId8"/>
    <p:sldId id="463" r:id="rId9"/>
    <p:sldId id="464" r:id="rId10"/>
    <p:sldId id="465" r:id="rId11"/>
    <p:sldId id="466" r:id="rId12"/>
    <p:sldId id="469" r:id="rId13"/>
    <p:sldId id="470" r:id="rId14"/>
    <p:sldId id="471" r:id="rId15"/>
    <p:sldId id="472" r:id="rId16"/>
    <p:sldId id="467" r:id="rId17"/>
    <p:sldId id="468" r:id="rId18"/>
    <p:sldId id="387" r:id="rId19"/>
    <p:sldId id="335" r:id="rId20"/>
    <p:sldId id="264" r:id="rId21"/>
  </p:sldIdLst>
  <p:sldSz cx="12239625" cy="6840538"/>
  <p:notesSz cx="6858000" cy="9144000"/>
  <p:embeddedFontLs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Montserrat" panose="020B0604020202020204" charset="-52"/>
      <p:regular r:id="rId27"/>
      <p:bold r:id="rId28"/>
      <p:italic r:id="rId29"/>
      <p:boldItalic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  <p:embeddedFont>
      <p:font typeface="Montserrat Black" panose="020B0604020202020204" charset="-52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60" y="102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613ab3f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bc613ab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907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438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89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055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4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37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9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4881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9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889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93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71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22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3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74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7" y="374371"/>
            <a:ext cx="2262636" cy="4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1pPr>
            <a:lvl2pPr marL="1216061" lvl="1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2pPr>
            <a:lvl3pPr marL="1824091" lvl="2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3pPr>
            <a:lvl4pPr marL="2432121" lvl="3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4pPr>
            <a:lvl5pPr marL="3040151" lvl="4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5pPr>
            <a:lvl6pPr marL="3648182" lvl="5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6pPr>
            <a:lvl7pPr marL="4256212" lvl="6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7pPr>
            <a:lvl8pPr marL="4864242" lvl="7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8pPr>
            <a:lvl9pPr marL="5472273" lvl="8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 userDrawn="1">
          <p15:clr>
            <a:srgbClr val="FA7B17"/>
          </p15:clr>
        </p15:guide>
        <p15:guide id="2" orient="horz" pos="4022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pos="7228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Wg0X8uBbw3fWz-Tn0rpw_5E7r2r8AlTc?usp=shari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orms.yandex.ru/u/6369eff5c09c02910cc362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lms.skillfactory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MAliQfLCTMB0pDEGU83hOG9FctK1MuP6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68G7II7bMak9Z1WFsnN7XUVhMtXjkx2D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2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3"/>
          <p:cNvSpPr txBox="1"/>
          <p:nvPr/>
        </p:nvSpPr>
        <p:spPr>
          <a:xfrm>
            <a:off x="519475" y="2578288"/>
            <a:ext cx="6263879" cy="246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811" bIns="60811" anchor="t" anchorCtr="0">
            <a:noAutofit/>
          </a:bodyPr>
          <a:lstStyle/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Математические основы </a:t>
            </a:r>
            <a:r>
              <a:rPr lang="en-US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lang="ru-RU"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r>
              <a:rPr lang="ru-RU" sz="3990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</a:t>
            </a:r>
            <a:r>
              <a:rPr lang="ru-RU" sz="3990" dirty="0">
                <a:solidFill>
                  <a:schemeClr val="bg1"/>
                </a:solidFill>
                <a:latin typeface="Montserrat Black"/>
              </a:rPr>
              <a:t>Логистическая </a:t>
            </a:r>
            <a:r>
              <a:rPr lang="ru-RU" sz="3990" dirty="0" smtClean="0">
                <a:solidFill>
                  <a:schemeClr val="bg1"/>
                </a:solidFill>
                <a:latin typeface="Montserrat Black"/>
              </a:rPr>
              <a:t>Регрессия. Часть 2</a:t>
            </a:r>
            <a:endParaRPr lang="ru-RU" sz="3990" dirty="0">
              <a:solidFill>
                <a:schemeClr val="bg1"/>
              </a:solidFill>
              <a:latin typeface="Montserrat Black"/>
            </a:endParaRPr>
          </a:p>
        </p:txBody>
      </p:sp>
      <p:sp>
        <p:nvSpPr>
          <p:cNvPr id="6" name="Google Shape;114;p23"/>
          <p:cNvSpPr txBox="1"/>
          <p:nvPr/>
        </p:nvSpPr>
        <p:spPr>
          <a:xfrm>
            <a:off x="800059" y="5191647"/>
            <a:ext cx="6761884" cy="100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lnSpc>
                <a:spcPct val="141818"/>
              </a:lnSpc>
              <a:spcBef>
                <a:spcPts val="1330"/>
              </a:spcBef>
            </a:pPr>
            <a:r>
              <a:rPr lang="ru-RU" sz="2400" b="1" dirty="0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rPr>
              <a:t>Долганов Антон Юрьевич</a:t>
            </a:r>
            <a:endParaRPr sz="2400" b="1" dirty="0">
              <a:solidFill>
                <a:srgbClr val="01C6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 err="1">
                <a:solidFill>
                  <a:schemeClr val="bg1"/>
                </a:solidFill>
              </a:rPr>
              <a:t>УрФУ</a:t>
            </a:r>
            <a:r>
              <a:rPr lang="ru-RU" altLang="ru-RU" sz="1800" dirty="0">
                <a:solidFill>
                  <a:schemeClr val="bg1"/>
                </a:solidFill>
              </a:rPr>
              <a:t>, ИРИТ-РТФ, к.т.н.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bg1"/>
                </a:solidFill>
              </a:rPr>
              <a:t>anton.dolganov@urfu.ru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 dirty="0">
                <a:solidFill>
                  <a:schemeClr val="bg1"/>
                </a:solidFill>
              </a:rPr>
              <a:t>@</a:t>
            </a:r>
            <a:r>
              <a:rPr lang="en-US" altLang="ru-RU" sz="1800" dirty="0" err="1">
                <a:solidFill>
                  <a:schemeClr val="bg1"/>
                </a:solidFill>
              </a:rPr>
              <a:t>not_olga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</a:t>
            </a:r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Логистическая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40966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CB696C3-DFF6-4C80-8D1C-66110F583A55}"/>
              </a:ext>
            </a:extLst>
          </p:cNvPr>
          <p:cNvSpPr/>
          <p:nvPr/>
        </p:nvSpPr>
        <p:spPr>
          <a:xfrm>
            <a:off x="431032" y="2111298"/>
            <a:ext cx="11125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LogisticRegression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40D47E8-66BD-4CC7-AF6C-05AA532DDB5E}"/>
              </a:ext>
            </a:extLst>
          </p:cNvPr>
          <p:cNvSpPr/>
          <p:nvPr/>
        </p:nvSpPr>
        <p:spPr>
          <a:xfrm>
            <a:off x="534228" y="2572963"/>
            <a:ext cx="9629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LogReg = LogisticRegression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fit_intercept=</a:t>
            </a:r>
            <a:r>
              <a:rPr lang="tr-TR" sz="24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AB1BBC7-8FA9-4062-9126-48DFCDAF505C}"/>
              </a:ext>
            </a:extLst>
          </p:cNvPr>
          <p:cNvSpPr/>
          <p:nvPr/>
        </p:nvSpPr>
        <p:spPr>
          <a:xfrm>
            <a:off x="1645914" y="2992259"/>
            <a:ext cx="10225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LogisticRegression(C=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1</a:t>
            </a:r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, class_weight=None, dual=False, fit_intercept=True, intercept_scaling=1, l1_ratio=None, max_iter=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1</a:t>
            </a:r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00, multi_class='auto', n_jobs=None, penalty=‘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l2</a:t>
            </a:r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', random_state=None, solver='saga', tol=0.0001, verbose=0, warm_start=False)&gt;</a:t>
            </a:r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D16F64C-58B6-4B59-97FB-6991463DF81B}"/>
              </a:ext>
            </a:extLst>
          </p:cNvPr>
          <p:cNvSpPr/>
          <p:nvPr/>
        </p:nvSpPr>
        <p:spPr>
          <a:xfrm>
            <a:off x="499156" y="4143941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LogReg.fit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D308F6E-57AE-4F1A-9FCF-5646078A7988}"/>
              </a:ext>
            </a:extLst>
          </p:cNvPr>
          <p:cNvSpPr/>
          <p:nvPr/>
        </p:nvSpPr>
        <p:spPr>
          <a:xfrm>
            <a:off x="87676" y="4602229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LogReg.predict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8D63348-D041-4660-8D7F-9B386381A902}"/>
              </a:ext>
            </a:extLst>
          </p:cNvPr>
          <p:cNvSpPr/>
          <p:nvPr/>
        </p:nvSpPr>
        <p:spPr>
          <a:xfrm>
            <a:off x="530635" y="517024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B0=LogReg.intercept_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s-E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B=LogReg.coef_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7CCAAF8-5307-46ED-9424-87D58299B517}"/>
              </a:ext>
            </a:extLst>
          </p:cNvPr>
          <p:cNvSpPr/>
          <p:nvPr/>
        </p:nvSpPr>
        <p:spPr>
          <a:xfrm>
            <a:off x="499156" y="6073384"/>
            <a:ext cx="8174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Z=LogReg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.decision_function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9FB9E8C-C62D-4FE4-8CA3-94281F0F99FB}"/>
              </a:ext>
            </a:extLst>
          </p:cNvPr>
          <p:cNvSpPr/>
          <p:nvPr/>
        </p:nvSpPr>
        <p:spPr>
          <a:xfrm>
            <a:off x="5290071" y="4579984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y_predict_p</a:t>
            </a:r>
            <a:r>
              <a:rPr lang="en-US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LogReg.predict_proba</a:t>
            </a:r>
            <a:r>
              <a:rPr lang="en-US" sz="24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7" grpId="0"/>
      <p:bldP spid="29" grpId="0"/>
      <p:bldP spid="32" grpId="0"/>
      <p:bldP spid="35" grpId="0"/>
      <p:bldP spid="36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Метрики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D5127D3-0B6E-450A-A0A1-780A783EE1CB}"/>
              </a:ext>
            </a:extLst>
          </p:cNvPr>
          <p:cNvSpPr/>
          <p:nvPr/>
        </p:nvSpPr>
        <p:spPr>
          <a:xfrm>
            <a:off x="551384" y="1988840"/>
            <a:ext cx="11080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accuracy_score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acc</a:t>
            </a: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f1_score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f1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FB08A55-80AE-43E5-8341-96DEAAE1BA87}"/>
              </a:ext>
            </a:extLst>
          </p:cNvPr>
          <p:cNvSpPr/>
          <p:nvPr/>
        </p:nvSpPr>
        <p:spPr>
          <a:xfrm>
            <a:off x="695400" y="2708920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acc</a:t>
            </a:r>
            <a:r>
              <a:rPr lang="es-ES" sz="28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8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ES" sz="28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8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s-ES" sz="28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B9944D9-DE9B-4CD7-B6E3-B1F280C2D4D6}"/>
              </a:ext>
            </a:extLst>
          </p:cNvPr>
          <p:cNvSpPr/>
          <p:nvPr/>
        </p:nvSpPr>
        <p:spPr>
          <a:xfrm>
            <a:off x="695400" y="3284984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f1</a:t>
            </a:r>
            <a:r>
              <a:rPr lang="es-ES" sz="28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ES" sz="28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8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 y_predict</a:t>
            </a:r>
            <a:r>
              <a:rPr lang="es-ES" sz="28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AE82CD9-FA44-454D-A9F0-A97780A1805E}"/>
              </a:ext>
            </a:extLst>
          </p:cNvPr>
          <p:cNvSpPr/>
          <p:nvPr/>
        </p:nvSpPr>
        <p:spPr>
          <a:xfrm>
            <a:off x="119337" y="6244292"/>
            <a:ext cx="11116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https://scikit-learn.org/stable/modules/model_evaluation.html#classification-metrics</a:t>
            </a:r>
          </a:p>
        </p:txBody>
      </p:sp>
    </p:spTree>
    <p:extLst>
      <p:ext uri="{BB962C8B-B14F-4D97-AF65-F5344CB8AC3E}">
        <p14:creationId xmlns:p14="http://schemas.microsoft.com/office/powerpoint/2010/main" val="7060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</a:t>
            </a:r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Метрики (Красивое)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07368" y="2636912"/>
            <a:ext cx="11424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classification_report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target_names</a:t>
            </a:r>
            <a:r>
              <a:rPr lang="en-US" sz="24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360" y="1844824"/>
            <a:ext cx="10369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classification_report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clrChange>
              <a:clrFrom>
                <a:srgbClr val="383838"/>
              </a:clrFrom>
              <a:clrTo>
                <a:srgbClr val="38383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7944" y="3525007"/>
            <a:ext cx="7571948" cy="27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Метрики (Непонятное)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1061CF-3B4A-44DF-9FCE-49C1EBB3E0CB}"/>
              </a:ext>
            </a:extLst>
          </p:cNvPr>
          <p:cNvSpPr/>
          <p:nvPr/>
        </p:nvSpPr>
        <p:spPr>
          <a:xfrm>
            <a:off x="197383" y="2105322"/>
            <a:ext cx="85629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sklearn.metrics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roc_curve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auc</a:t>
            </a:r>
          </a:p>
          <a:p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y_prob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model_clf.predict_proba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fpr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thresholds = roc_curve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y_prob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AUC = auc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fpr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tpr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3DE99AA-F6EA-4F8E-BCCD-2A59EDB02705}"/>
              </a:ext>
            </a:extLst>
          </p:cNvPr>
          <p:cNvSpPr/>
          <p:nvPr/>
        </p:nvSpPr>
        <p:spPr>
          <a:xfrm>
            <a:off x="191344" y="4303455"/>
            <a:ext cx="72651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plt.plot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fpr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label=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'ROC curve (area = %0.2f)'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% AUC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plt.plot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linestyle=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'--'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plt.xlim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0.0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1.0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plt.ylim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0.0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1.05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plt.xlabel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'False Positive Rate'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plt.ylabel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'True Positive Rate'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l="432"/>
          <a:stretch/>
        </p:blipFill>
        <p:spPr>
          <a:xfrm>
            <a:off x="7104112" y="2852936"/>
            <a:ext cx="4649812" cy="34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0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Кросс-</a:t>
            </a:r>
            <a:r>
              <a:rPr lang="ru-RU" sz="3200" b="1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валидацию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7D712EE-8F5A-42F5-BEF9-CA6364696655}"/>
              </a:ext>
            </a:extLst>
          </p:cNvPr>
          <p:cNvSpPr/>
          <p:nvPr/>
        </p:nvSpPr>
        <p:spPr>
          <a:xfrm>
            <a:off x="439624" y="3420269"/>
            <a:ext cx="11098976" cy="181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'ACC'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'accuracy'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 smtClean="0">
                <a:solidFill>
                  <a:srgbClr val="CE9178"/>
                </a:solidFill>
                <a:latin typeface="Courier New" panose="02070309020205020404" pitchFamily="49" charset="0"/>
              </a:rPr>
              <a:t>'F1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'f1’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'Precision'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'precision'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'Recall'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'recall'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cv_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scores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cross_validate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model_clf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X_train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scoring=scoring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cv=StratifiedKFold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4D29E58-3277-4B43-AE93-1C998EDB5B54}"/>
              </a:ext>
            </a:extLst>
          </p:cNvPr>
          <p:cNvSpPr/>
          <p:nvPr/>
        </p:nvSpPr>
        <p:spPr>
          <a:xfrm>
            <a:off x="516804" y="2061516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cross_validate</a:t>
            </a: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StratifiedKFold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Логистическая </a:t>
            </a:r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Регрессия на </a:t>
            </a:r>
            <a:endParaRPr lang="ru-RU" sz="3600" b="1" dirty="0" smtClean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Машинки</a:t>
            </a:r>
          </a:p>
          <a:p>
            <a:pPr lvl="0" algn="ctr"/>
            <a:r>
              <a:rPr lang="en-US" sz="3600" b="1" dirty="0" err="1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Scikit</a:t>
            </a:r>
            <a:r>
              <a:rPr lang="en-US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-learn edition</a:t>
            </a:r>
            <a:endParaRPr lang="ru-RU" sz="36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colab.research.google.com/drive/1Wg0X8uBbw3fWz-Tn0rpw_5E7r2r8AlTc?usp=sharing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420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</a:t>
            </a:r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Логистическая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0210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Подведем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итоги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0442" y="1578040"/>
            <a:ext cx="10789790" cy="189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 основном наследуем от Алгоритма линейной регрессии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en-US" sz="2000" b="1" dirty="0" err="1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scikit</a:t>
            </a:r>
            <a:r>
              <a:rPr lang="en-US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-learn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Все тот же </a:t>
            </a:r>
            <a:r>
              <a:rPr lang="en-US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fit / predict </a:t>
            </a: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 в рамках 1 Объекта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Поинтересней с метриками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927100" y="2170365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Метод 3-2-1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008AB-B25C-432E-A8D9-265D9D15AE65}"/>
              </a:ext>
            </a:extLst>
          </p:cNvPr>
          <p:cNvSpPr txBox="1"/>
          <p:nvPr/>
        </p:nvSpPr>
        <p:spPr>
          <a:xfrm>
            <a:off x="1335024" y="4437518"/>
            <a:ext cx="95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https://forms.yandex.ru/u/6369eff5c09c02910cc362de/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613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</a:t>
            </a: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реализация </a:t>
            </a:r>
            <a:r>
              <a:rPr lang="en-US" sz="226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</a:t>
            </a:r>
            <a:r>
              <a:rPr lang="en-US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</a:t>
            </a:r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Логистическая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2378853" y="1924679"/>
            <a:ext cx="8091344" cy="75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https://miro.com/app/board/uXjVPHHTjvc=/</a:t>
            </a:r>
            <a:endParaRPr lang="ru-RU" sz="3200" dirty="0">
              <a:solidFill>
                <a:schemeClr val="bg2"/>
              </a:solidFill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1983319" y="929543"/>
            <a:ext cx="8375419" cy="98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Ваши</a:t>
            </a:r>
            <a:r>
              <a:rPr lang="en-US" sz="4788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вопросы</a:t>
            </a:r>
            <a:endParaRPr sz="4788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75" y="393275"/>
            <a:ext cx="1350977" cy="2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7;p31"/>
          <p:cNvSpPr txBox="1"/>
          <p:nvPr/>
        </p:nvSpPr>
        <p:spPr>
          <a:xfrm>
            <a:off x="1293747" y="2820207"/>
            <a:ext cx="9597571" cy="2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 забудьте 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Оценить Семинар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 платформе </a:t>
            </a:r>
          </a:p>
          <a:p>
            <a:pPr algn="ctr"/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4"/>
              </a:rPr>
              <a:t>https://lms.skillfactory.ru/</a:t>
            </a:r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Google Shape;197;p31"/>
          <p:cNvSpPr txBox="1"/>
          <p:nvPr/>
        </p:nvSpPr>
        <p:spPr>
          <a:xfrm>
            <a:off x="1292239" y="522692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7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7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</a:t>
            </a:r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Логистическая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36426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Ранее в Мат Основах 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3D8993-CF0E-4455-9529-3CA84849F7F6}"/>
              </a:ext>
            </a:extLst>
          </p:cNvPr>
          <p:cNvSpPr/>
          <p:nvPr/>
        </p:nvSpPr>
        <p:spPr>
          <a:xfrm>
            <a:off x="650442" y="1578040"/>
            <a:ext cx="10789790" cy="425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Классификация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Типы классов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Бинарная и </a:t>
            </a:r>
            <a:r>
              <a:rPr lang="ru-RU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мультиклассовая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классификация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Классификационный «аналог» линейной регрессии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Сигмоида+Линейная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модель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Градиентный спуск, регуляризация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</a:rPr>
              <a:t>Метрики классификации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Матрица ошибок;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Ошибки 1 и 2 рода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ACC, F1,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AUC, ROC</a:t>
            </a:r>
          </a:p>
        </p:txBody>
      </p:sp>
    </p:spTree>
    <p:extLst>
      <p:ext uri="{BB962C8B-B14F-4D97-AF65-F5344CB8AC3E}">
        <p14:creationId xmlns:p14="http://schemas.microsoft.com/office/powerpoint/2010/main" val="19466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9;p26"/>
          <p:cNvSpPr txBox="1"/>
          <p:nvPr/>
        </p:nvSpPr>
        <p:spPr>
          <a:xfrm>
            <a:off x="2566711" y="1079370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Есть ли вопросы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576235" y="5636764"/>
            <a:ext cx="8296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https://miro.com/app/board/uXjVPHHTjvc=/</a:t>
            </a:r>
            <a:endParaRPr lang="ru-RU" sz="2800" dirty="0">
              <a:solidFill>
                <a:schemeClr val="bg2"/>
              </a:solidFill>
            </a:endParaRPr>
          </a:p>
        </p:txBody>
      </p:sp>
      <p:sp>
        <p:nvSpPr>
          <p:cNvPr id="15" name="Google Shape;139;p26">
            <a:extLst>
              <a:ext uri="{FF2B5EF4-FFF2-40B4-BE49-F238E27FC236}">
                <a16:creationId xmlns:a16="http://schemas.microsoft.com/office/drawing/2014/main" id="{5651F600-7461-4DE3-8B0F-37F23E5EB074}"/>
              </a:ext>
            </a:extLst>
          </p:cNvPr>
          <p:cNvSpPr txBox="1"/>
          <p:nvPr/>
        </p:nvSpPr>
        <p:spPr>
          <a:xfrm>
            <a:off x="2519085" y="206669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Материалы на платформе?</a:t>
            </a:r>
          </a:p>
        </p:txBody>
      </p:sp>
      <p:sp>
        <p:nvSpPr>
          <p:cNvPr id="16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57183" y="314507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Как там задания?</a:t>
            </a:r>
          </a:p>
        </p:txBody>
      </p:sp>
      <p:sp>
        <p:nvSpPr>
          <p:cNvPr id="17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76233" y="4278547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Тесты «норм»?</a:t>
            </a:r>
          </a:p>
        </p:txBody>
      </p:sp>
    </p:spTree>
    <p:extLst>
      <p:ext uri="{BB962C8B-B14F-4D97-AF65-F5344CB8AC3E}">
        <p14:creationId xmlns:p14="http://schemas.microsoft.com/office/powerpoint/2010/main" val="36936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en-US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ru-RU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недель</a:t>
            </a:r>
            <a:endParaRPr sz="3990" dirty="0">
              <a:solidFill>
                <a:schemeClr val="bg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08407" y="2028987"/>
            <a:ext cx="1732723" cy="73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15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5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05814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1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962619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2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785300" y="2823212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3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691067" y="2823213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4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53635" y="3404902"/>
            <a:ext cx="1780255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понятия</a:t>
            </a:r>
          </a:p>
          <a:p>
            <a:pPr algn="ctr"/>
            <a:endParaRPr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6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23" name="Google Shape;140;p26"/>
          <p:cNvSpPr txBox="1"/>
          <p:nvPr/>
        </p:nvSpPr>
        <p:spPr>
          <a:xfrm>
            <a:off x="1982710" y="1936291"/>
            <a:ext cx="2154724" cy="6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данными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076464" y="1518752"/>
            <a:ext cx="1884948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40;p26"/>
          <p:cNvSpPr txBox="1"/>
          <p:nvPr/>
        </p:nvSpPr>
        <p:spPr>
          <a:xfrm>
            <a:off x="5826497" y="1511186"/>
            <a:ext cx="1959483" cy="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7943834" y="1862111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52;p26"/>
          <p:cNvSpPr txBox="1"/>
          <p:nvPr/>
        </p:nvSpPr>
        <p:spPr>
          <a:xfrm>
            <a:off x="263101" y="4966782"/>
            <a:ext cx="1909731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Основы линейной алгебры, мат. анализа и типы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52;p26"/>
          <p:cNvSpPr txBox="1"/>
          <p:nvPr/>
        </p:nvSpPr>
        <p:spPr>
          <a:xfrm>
            <a:off x="2098318" y="3396930"/>
            <a:ext cx="1568336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Начальные шаги работы с данными. Введение в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52;p26"/>
          <p:cNvSpPr txBox="1"/>
          <p:nvPr/>
        </p:nvSpPr>
        <p:spPr>
          <a:xfrm>
            <a:off x="2065868" y="5181904"/>
            <a:ext cx="2053459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4286881" y="3323420"/>
            <a:ext cx="1742727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линейной регрессии. База (своими руками)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 регрессии </a:t>
            </a:r>
          </a:p>
        </p:txBody>
      </p:sp>
      <p:sp>
        <p:nvSpPr>
          <p:cNvPr id="31" name="Google Shape;152;p26"/>
          <p:cNvSpPr txBox="1"/>
          <p:nvPr/>
        </p:nvSpPr>
        <p:spPr>
          <a:xfrm>
            <a:off x="3920151" y="5148260"/>
            <a:ext cx="222715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en-US"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Регуляризация, Линейная Регрессия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52;p26"/>
          <p:cNvSpPr txBox="1"/>
          <p:nvPr/>
        </p:nvSpPr>
        <p:spPr>
          <a:xfrm>
            <a:off x="6029608" y="3268427"/>
            <a:ext cx="1928389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регрессии. Метрики классификации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152;p26"/>
          <p:cNvSpPr txBox="1"/>
          <p:nvPr/>
        </p:nvSpPr>
        <p:spPr>
          <a:xfrm>
            <a:off x="6019047" y="5323141"/>
            <a:ext cx="2103326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База (своими руками) Логистическая регрессия </a:t>
            </a:r>
            <a:r>
              <a:rPr lang="ru-RU" sz="1596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. </a:t>
            </a:r>
          </a:p>
        </p:txBody>
      </p:sp>
      <p:sp>
        <p:nvSpPr>
          <p:cNvPr id="34" name="Google Shape;152;p26"/>
          <p:cNvSpPr txBox="1"/>
          <p:nvPr/>
        </p:nvSpPr>
        <p:spPr>
          <a:xfrm>
            <a:off x="7785981" y="3270589"/>
            <a:ext cx="210945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Уменьшение размерности. Метод главных компонент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52;p26"/>
          <p:cNvSpPr txBox="1"/>
          <p:nvPr/>
        </p:nvSpPr>
        <p:spPr>
          <a:xfrm>
            <a:off x="8004860" y="5132986"/>
            <a:ext cx="1836257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Кластеризация. Метод к-средних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9915979" y="1742907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за семестр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52;p26"/>
          <p:cNvSpPr txBox="1"/>
          <p:nvPr/>
        </p:nvSpPr>
        <p:spPr>
          <a:xfrm>
            <a:off x="9757209" y="3169492"/>
            <a:ext cx="206661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Отбор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гиперпараметров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моделей 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 Некоторые прикольные фишки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52;p26"/>
          <p:cNvSpPr txBox="1"/>
          <p:nvPr/>
        </p:nvSpPr>
        <p:spPr>
          <a:xfrm>
            <a:off x="9904578" y="4905142"/>
            <a:ext cx="1998970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ru-RU"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Разбор полетов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Семестра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156;p26"/>
          <p:cNvSpPr/>
          <p:nvPr/>
        </p:nvSpPr>
        <p:spPr>
          <a:xfrm>
            <a:off x="8492861" y="2830757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5</a:t>
            </a:r>
            <a:endParaRPr sz="24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1.8 </a:t>
            </a:r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Логистическая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23022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Логистическая </a:t>
            </a:r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Регрессия на Синтетических данных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colab.research.google.com/drive/1MAliQfLCTMB0pDEGU83hOG9FctK1MuP6?usp=sharing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353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Логистическая Регрессия на </a:t>
            </a:r>
            <a:endParaRPr lang="ru-RU" sz="3600" b="1" dirty="0" smtClean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Машинки</a:t>
            </a:r>
            <a:endParaRPr lang="ru-RU" sz="36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colab.research.google.com/drive/168G7II7bMak9Z1WFsnN7XUVhMtXjkx2D?usp=sharing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718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511</Words>
  <Application>Microsoft Office PowerPoint</Application>
  <PresentationFormat>Произвольный</PresentationFormat>
  <Paragraphs>179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Verdana</vt:lpstr>
      <vt:lpstr>Montserrat</vt:lpstr>
      <vt:lpstr>Source Sans Pro</vt:lpstr>
      <vt:lpstr>Arial</vt:lpstr>
      <vt:lpstr>Courier New</vt:lpstr>
      <vt:lpstr>Montserrat Black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Логистическая Регрессия</vt:lpstr>
      <vt:lpstr>Про Метрики</vt:lpstr>
      <vt:lpstr>Про Метрики (Красивое)</vt:lpstr>
      <vt:lpstr>Метрики (Непонятное)</vt:lpstr>
      <vt:lpstr>Про Кросс-валидацию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72</cp:revision>
  <dcterms:modified xsi:type="dcterms:W3CDTF">2022-12-28T11:25:11Z</dcterms:modified>
</cp:coreProperties>
</file>