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45" r:id="rId3"/>
    <p:sldId id="264" r:id="rId4"/>
    <p:sldId id="378" r:id="rId5"/>
    <p:sldId id="573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4" r:id="rId32"/>
    <p:sldId id="575" r:id="rId33"/>
    <p:sldId id="576" r:id="rId34"/>
    <p:sldId id="571" r:id="rId35"/>
    <p:sldId id="572" r:id="rId36"/>
    <p:sldId id="53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1705"/>
    <a:srgbClr val="272827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3" autoAdjust="0"/>
    <p:restoredTop sz="95291" autoAdjust="0"/>
  </p:normalViewPr>
  <p:slideViewPr>
    <p:cSldViewPr>
      <p:cViewPr>
        <p:scale>
          <a:sx n="100" d="100"/>
          <a:sy n="100" d="100"/>
        </p:scale>
        <p:origin x="804" y="42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123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67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96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679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422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88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61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261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90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497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9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66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0690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7218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629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081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1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7010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107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676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49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9495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492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360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032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36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77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077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784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12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2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0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1C7C4A54-16EE-4A72-958E-96634382C808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методы Машинного обучения основанные на расстоянии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1052736"/>
            <a:ext cx="7920880" cy="82773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категориальные данные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Хэмминга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206084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 позиций, в которых соответствующие символы двух слов одинаковой длины различны</a:t>
            </a:r>
          </a:p>
        </p:txBody>
      </p:sp>
      <p:pic>
        <p:nvPicPr>
          <p:cNvPr id="1026" name="Picture 2" descr="https://upload.wikimedia.org/wikipedia/commons/thumb/6/6e/Hamming_distance_3_bit_binary_example.svg/1280px-Hamming_distance_3_bit_binary_exampl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95" y="2204864"/>
            <a:ext cx="4260437" cy="33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176120" y="5949280"/>
            <a:ext cx="48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https://en.wikipedia.org/wiki/Hamming_distance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79376" y="3068960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𝑙𝑜𝑣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h𝑎𝑡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068960"/>
                <a:ext cx="4320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23392" y="3789040"/>
                <a:ext cx="4320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789040"/>
                <a:ext cx="4320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839416" y="4725144"/>
            <a:ext cx="62568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+</a:t>
            </a: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Манхэттенское расстояние?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93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4676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74664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838" y="1005800"/>
            <a:ext cx="8646642" cy="827739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Nearest Neighbors Classifier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075A093-4B66-4272-9614-0C540D62D5E8}"/>
              </a:ext>
            </a:extLst>
          </p:cNvPr>
          <p:cNvSpPr/>
          <p:nvPr/>
        </p:nvSpPr>
        <p:spPr>
          <a:xfrm>
            <a:off x="219410" y="3652341"/>
            <a:ext cx="11100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число </a:t>
            </a: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4BABB18-B554-4C43-A025-426811881645}"/>
              </a:ext>
            </a:extLst>
          </p:cNvPr>
          <p:cNvSpPr/>
          <p:nvPr/>
        </p:nvSpPr>
        <p:spPr>
          <a:xfrm>
            <a:off x="197588" y="4447549"/>
            <a:ext cx="11538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Для новых точек, учитывая набор обучающих данных, найдите 	</a:t>
            </a:r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самый популярный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среди </a:t>
            </a:r>
            <a:r>
              <a:rPr lang="ru-R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ближайших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точек.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87C1C78-DF0E-43BD-AEC0-9AD7B00D9618}"/>
              </a:ext>
            </a:extLst>
          </p:cNvPr>
          <p:cNvSpPr/>
          <p:nvPr/>
        </p:nvSpPr>
        <p:spPr>
          <a:xfrm>
            <a:off x="218338" y="1763960"/>
            <a:ext cx="808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0.1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758EC69-3977-427B-8E93-C8FF4932D4C3}"/>
              </a:ext>
            </a:extLst>
          </p:cNvPr>
          <p:cNvSpPr/>
          <p:nvPr/>
        </p:nvSpPr>
        <p:spPr>
          <a:xfrm>
            <a:off x="174458" y="2627107"/>
            <a:ext cx="1153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тип </a:t>
            </a:r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F239A6-1FB1-42F6-AD65-B09AB2F62787}"/>
              </a:ext>
            </a:extLst>
          </p:cNvPr>
          <p:cNvSpPr/>
          <p:nvPr/>
        </p:nvSpPr>
        <p:spPr>
          <a:xfrm>
            <a:off x="5663952" y="5517232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Метрика Расстояния</a:t>
            </a:r>
            <a:endParaRPr lang="en-US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2076CB-71C9-44E8-B4E7-1B404C99E23B}"/>
              </a:ext>
            </a:extLst>
          </p:cNvPr>
          <p:cNvSpPr/>
          <p:nvPr/>
        </p:nvSpPr>
        <p:spPr>
          <a:xfrm>
            <a:off x="1991544" y="5582057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37" grpId="0"/>
      <p:bldP spid="39" grpId="0"/>
      <p:bldP spid="40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D86CF3F-C016-49BC-92B0-56B3D43E4F8D}"/>
              </a:ext>
            </a:extLst>
          </p:cNvPr>
          <p:cNvSpPr/>
          <p:nvPr/>
        </p:nvSpPr>
        <p:spPr>
          <a:xfrm>
            <a:off x="4499105" y="398988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6E14887-7032-424C-8767-460DA3657DF2}"/>
              </a:ext>
            </a:extLst>
          </p:cNvPr>
          <p:cNvSpPr/>
          <p:nvPr/>
        </p:nvSpPr>
        <p:spPr>
          <a:xfrm>
            <a:off x="5542402" y="299690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36A3732-D703-4F64-8BDE-6DA00A0EBCAD}"/>
              </a:ext>
            </a:extLst>
          </p:cNvPr>
          <p:cNvSpPr/>
          <p:nvPr/>
        </p:nvSpPr>
        <p:spPr>
          <a:xfrm>
            <a:off x="6362753" y="463548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FD4BB631-F8F4-41EA-B83D-3F2D6D1155F7}"/>
              </a:ext>
            </a:extLst>
          </p:cNvPr>
          <p:cNvSpPr/>
          <p:nvPr/>
        </p:nvSpPr>
        <p:spPr>
          <a:xfrm>
            <a:off x="3194401" y="270525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2AFED88-A8D4-4B76-B543-451C16746CC5}"/>
              </a:ext>
            </a:extLst>
          </p:cNvPr>
          <p:cNvSpPr/>
          <p:nvPr/>
        </p:nvSpPr>
        <p:spPr>
          <a:xfrm>
            <a:off x="3610047" y="535803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64F8636A-383B-4B0B-906A-693EDB5DE2A0}"/>
              </a:ext>
            </a:extLst>
          </p:cNvPr>
          <p:cNvSpPr/>
          <p:nvPr/>
        </p:nvSpPr>
        <p:spPr>
          <a:xfrm>
            <a:off x="5157182" y="600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B93DF41-A5B1-41BD-AC13-98AAF8CF5205}"/>
              </a:ext>
            </a:extLst>
          </p:cNvPr>
          <p:cNvSpPr/>
          <p:nvPr/>
        </p:nvSpPr>
        <p:spPr>
          <a:xfrm>
            <a:off x="6480165" y="564611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Равнобедренный треугольник 65">
            <a:extLst>
              <a:ext uri="{FF2B5EF4-FFF2-40B4-BE49-F238E27FC236}">
                <a16:creationId xmlns:a16="http://schemas.microsoft.com/office/drawing/2014/main" id="{DAE062FA-9F05-4920-956F-E1B7AFF800F0}"/>
              </a:ext>
            </a:extLst>
          </p:cNvPr>
          <p:cNvSpPr/>
          <p:nvPr/>
        </p:nvSpPr>
        <p:spPr>
          <a:xfrm>
            <a:off x="4948375" y="212529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Равнобедренный треугольник 66">
            <a:extLst>
              <a:ext uri="{FF2B5EF4-FFF2-40B4-BE49-F238E27FC236}">
                <a16:creationId xmlns:a16="http://schemas.microsoft.com/office/drawing/2014/main" id="{BE45C746-F910-4411-8FCA-CBCCBD5627F7}"/>
              </a:ext>
            </a:extLst>
          </p:cNvPr>
          <p:cNvSpPr/>
          <p:nvPr/>
        </p:nvSpPr>
        <p:spPr>
          <a:xfrm>
            <a:off x="5575034" y="3912123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Равнобедренный треугольник 67">
            <a:extLst>
              <a:ext uri="{FF2B5EF4-FFF2-40B4-BE49-F238E27FC236}">
                <a16:creationId xmlns:a16="http://schemas.microsoft.com/office/drawing/2014/main" id="{A9CE4584-9B78-4BCB-ADF8-D47714EAA32A}"/>
              </a:ext>
            </a:extLst>
          </p:cNvPr>
          <p:cNvSpPr/>
          <p:nvPr/>
        </p:nvSpPr>
        <p:spPr>
          <a:xfrm>
            <a:off x="4130505" y="2303917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5E1ADCCB-AD61-4CBF-8789-9A8380EDF0E2}"/>
              </a:ext>
            </a:extLst>
          </p:cNvPr>
          <p:cNvSpPr/>
          <p:nvPr/>
        </p:nvSpPr>
        <p:spPr>
          <a:xfrm>
            <a:off x="6137769" y="2261695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Равнобедренный треугольник 69">
            <a:extLst>
              <a:ext uri="{FF2B5EF4-FFF2-40B4-BE49-F238E27FC236}">
                <a16:creationId xmlns:a16="http://schemas.microsoft.com/office/drawing/2014/main" id="{B4ABDBBF-AE2D-4F5A-B5A6-085EDEB2562F}"/>
              </a:ext>
            </a:extLst>
          </p:cNvPr>
          <p:cNvSpPr/>
          <p:nvPr/>
        </p:nvSpPr>
        <p:spPr>
          <a:xfrm>
            <a:off x="6974567" y="4162264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91EB063E-3210-439C-B0A2-B9860A80C6FD}"/>
              </a:ext>
            </a:extLst>
          </p:cNvPr>
          <p:cNvSpPr/>
          <p:nvPr/>
        </p:nvSpPr>
        <p:spPr>
          <a:xfrm>
            <a:off x="8234961" y="481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8434AECA-46B8-4B0E-BDBC-B5B12641E94E}"/>
              </a:ext>
            </a:extLst>
          </p:cNvPr>
          <p:cNvSpPr/>
          <p:nvPr/>
        </p:nvSpPr>
        <p:spPr>
          <a:xfrm>
            <a:off x="7304745" y="571787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Равнобедренный треугольник 72">
            <a:extLst>
              <a:ext uri="{FF2B5EF4-FFF2-40B4-BE49-F238E27FC236}">
                <a16:creationId xmlns:a16="http://schemas.microsoft.com/office/drawing/2014/main" id="{1778FE32-8465-422A-869E-BDC90C72CC3B}"/>
              </a:ext>
            </a:extLst>
          </p:cNvPr>
          <p:cNvSpPr/>
          <p:nvPr/>
        </p:nvSpPr>
        <p:spPr>
          <a:xfrm>
            <a:off x="5114385" y="4635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363955C3-230A-45E7-93FC-F681D9916152}"/>
              </a:ext>
            </a:extLst>
          </p:cNvPr>
          <p:cNvSpPr/>
          <p:nvPr/>
        </p:nvSpPr>
        <p:spPr>
          <a:xfrm>
            <a:off x="8389010" y="5826111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>
            <a:extLst>
              <a:ext uri="{FF2B5EF4-FFF2-40B4-BE49-F238E27FC236}">
                <a16:creationId xmlns:a16="http://schemas.microsoft.com/office/drawing/2014/main" id="{0B5C42B3-7825-4D19-93C5-4FC74530AD27}"/>
              </a:ext>
            </a:extLst>
          </p:cNvPr>
          <p:cNvSpPr/>
          <p:nvPr/>
        </p:nvSpPr>
        <p:spPr>
          <a:xfrm>
            <a:off x="6974567" y="2909808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D2D987A8-2BEA-408C-BFF6-D89846D60613}"/>
              </a:ext>
            </a:extLst>
          </p:cNvPr>
          <p:cNvSpPr/>
          <p:nvPr/>
        </p:nvSpPr>
        <p:spPr>
          <a:xfrm>
            <a:off x="3551547" y="632910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06F3496-A384-40F7-9F4E-E1A3B197768D}"/>
              </a:ext>
            </a:extLst>
          </p:cNvPr>
          <p:cNvSpPr/>
          <p:nvPr/>
        </p:nvSpPr>
        <p:spPr>
          <a:xfrm>
            <a:off x="4514312" y="55378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65CF16F-8413-41DA-8760-925310469775}"/>
              </a:ext>
            </a:extLst>
          </p:cNvPr>
          <p:cNvSpPr/>
          <p:nvPr/>
        </p:nvSpPr>
        <p:spPr>
          <a:xfrm>
            <a:off x="3602177" y="47537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280D1EE-8FE1-45A6-9526-656ED3635D85}"/>
              </a:ext>
            </a:extLst>
          </p:cNvPr>
          <p:cNvSpPr/>
          <p:nvPr/>
        </p:nvSpPr>
        <p:spPr>
          <a:xfrm>
            <a:off x="2927102" y="433827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4406A41-CC11-4AEB-BBC9-E612559A498C}"/>
              </a:ext>
            </a:extLst>
          </p:cNvPr>
          <p:cNvSpPr/>
          <p:nvPr/>
        </p:nvSpPr>
        <p:spPr>
          <a:xfrm>
            <a:off x="3620019" y="342270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C2B478D-6AC1-4CB7-8960-A4F4617EF30A}"/>
              </a:ext>
            </a:extLst>
          </p:cNvPr>
          <p:cNvSpPr/>
          <p:nvPr/>
        </p:nvSpPr>
        <p:spPr>
          <a:xfrm>
            <a:off x="5018871" y="4096642"/>
            <a:ext cx="360000" cy="3599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4562EC-C0C6-4148-9487-BFE24E8E12E4}"/>
              </a:ext>
            </a:extLst>
          </p:cNvPr>
          <p:cNvSpPr txBox="1"/>
          <p:nvPr/>
        </p:nvSpPr>
        <p:spPr>
          <a:xfrm>
            <a:off x="4999938" y="3517835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1D0566D-E94A-4284-8A95-04B87CF530A4}"/>
              </a:ext>
            </a:extLst>
          </p:cNvPr>
          <p:cNvSpPr/>
          <p:nvPr/>
        </p:nvSpPr>
        <p:spPr>
          <a:xfrm>
            <a:off x="4233029" y="3293234"/>
            <a:ext cx="1980000" cy="19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60F8DBF-B32B-4B4A-99CE-DD1C206D2E94}"/>
              </a:ext>
            </a:extLst>
          </p:cNvPr>
          <p:cNvSpPr/>
          <p:nvPr/>
        </p:nvSpPr>
        <p:spPr>
          <a:xfrm>
            <a:off x="3906771" y="2855419"/>
            <a:ext cx="2704530" cy="2602101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AA49A2D7-A214-4914-BDA5-B3FF1082C909}"/>
              </a:ext>
            </a:extLst>
          </p:cNvPr>
          <p:cNvSpPr/>
          <p:nvPr/>
        </p:nvSpPr>
        <p:spPr>
          <a:xfrm>
            <a:off x="3723480" y="2809819"/>
            <a:ext cx="3192381" cy="285887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18D8908C-B509-4820-B0B8-6C10FB76421A}"/>
              </a:ext>
            </a:extLst>
          </p:cNvPr>
          <p:cNvSpPr/>
          <p:nvPr/>
        </p:nvSpPr>
        <p:spPr>
          <a:xfrm>
            <a:off x="2783632" y="1953609"/>
            <a:ext cx="5014770" cy="455549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7ED6AC30-4F0C-4654-BC3A-125B2E9A5509}"/>
              </a:ext>
            </a:extLst>
          </p:cNvPr>
          <p:cNvSpPr/>
          <p:nvPr/>
        </p:nvSpPr>
        <p:spPr>
          <a:xfrm>
            <a:off x="4405009" y="3721008"/>
            <a:ext cx="1069376" cy="976454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151784" y="1124744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числа 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US" sz="2800" b="0" i="0" dirty="0"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239ED96-1733-4B91-8B7D-C62A5AE4A262}"/>
              </a:ext>
            </a:extLst>
          </p:cNvPr>
          <p:cNvSpPr/>
          <p:nvPr/>
        </p:nvSpPr>
        <p:spPr>
          <a:xfrm>
            <a:off x="7753784" y="1964523"/>
            <a:ext cx="38154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однородные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 </a:t>
            </a:r>
            <a:endParaRPr lang="ru-RU" sz="2800" dirty="0"/>
          </a:p>
        </p:txBody>
      </p:sp>
      <p:sp>
        <p:nvSpPr>
          <p:cNvPr id="3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093893" y="980728"/>
            <a:ext cx="4184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Ирисы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6200" y="2204864"/>
          <a:ext cx="3815912" cy="312420"/>
        </p:xfrm>
        <a:graphic>
          <a:graphicData uri="http://schemas.openxmlformats.org/drawingml/2006/table">
            <a:tbl>
              <a:tblPr/>
              <a:tblGrid>
                <a:gridCol w="953978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43472" y="1484784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680176" y="1556792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400" b="1" i="1" dirty="0"/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038350"/>
            <a:ext cx="3724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283048" y="980728"/>
            <a:ext cx="3805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Оценка расстояния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75920" y="3140968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urier New" panose="02070309020205020404" pitchFamily="49" charset="0"/>
              </a:rPr>
              <a:t>distance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 panose="02070309020205020404" pitchFamily="49" charset="0"/>
              </a:rPr>
              <a:t>X1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urier New" panose="02070309020205020404" pitchFamily="49" charset="0"/>
              </a:rPr>
              <a:t>X2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</a:t>
            </a:r>
            <a:r>
              <a:rPr lang="en-US" sz="1600" dirty="0">
                <a:solidFill>
                  <a:srgbClr val="C586C0"/>
                </a:solidFill>
                <a:latin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np.sqrt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np.square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X1 - X2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942" y="2204864"/>
            <a:ext cx="1216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47928" y="4149080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distance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df.iloc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680176" y="1556792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400" b="1" i="1" dirty="0"/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6200" y="2204864"/>
          <a:ext cx="3815912" cy="312420"/>
        </p:xfrm>
        <a:graphic>
          <a:graphicData uri="http://schemas.openxmlformats.org/drawingml/2006/table">
            <a:tbl>
              <a:tblPr/>
              <a:tblGrid>
                <a:gridCol w="953978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1988840"/>
            <a:ext cx="4333875" cy="47625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43472" y="1484784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98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D01EBC-54B9-44EE-91B7-4FC85926E158}"/>
              </a:ext>
            </a:extLst>
          </p:cNvPr>
          <p:cNvSpPr/>
          <p:nvPr/>
        </p:nvSpPr>
        <p:spPr>
          <a:xfrm>
            <a:off x="6168008" y="2708920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df.sort_values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3645060" y="980728"/>
            <a:ext cx="5081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Сортируем по расстоянию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680176" y="1556792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066925"/>
            <a:ext cx="4391025" cy="479107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43472" y="1484784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400" dirty="0"/>
          </a:p>
        </p:txBody>
      </p: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6200" y="2204864"/>
          <a:ext cx="3815912" cy="312420"/>
        </p:xfrm>
        <a:graphic>
          <a:graphicData uri="http://schemas.openxmlformats.org/drawingml/2006/table">
            <a:tbl>
              <a:tblPr/>
              <a:tblGrid>
                <a:gridCol w="953978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6B9A5F40-BF61-4705-84DB-6561C0F319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32104" y="2852936"/>
          <a:ext cx="2362200" cy="312420"/>
        </p:xfrm>
        <a:graphic>
          <a:graphicData uri="http://schemas.openxmlformats.org/drawingml/2006/table">
            <a:tbl>
              <a:tblPr/>
              <a:tblGrid>
                <a:gridCol w="66797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4226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=1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6457D58-7AAB-42C4-A3DF-11DEF83E2D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5" y="3201791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=2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FA5C45C-FE86-4B34-9484-3382D6EF4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5" y="3515435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=3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1E74AD95-0562-475B-9CDC-ACCE1B9EC7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4" y="3810714"/>
          <a:ext cx="297576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=4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43BFACFC-3112-4CB9-BE5B-4D157E89EE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5" y="4105993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=5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D7CCA47-D50D-4F16-BA01-FAB13AF8BD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4" y="4401272"/>
          <a:ext cx="2960334" cy="31242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2288570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=6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versicolor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2162D354-E031-4D70-9382-8F25FA9CF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8315" y="4709532"/>
          <a:ext cx="2362200" cy="31242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  <a:gridCol w="1690437">
                  <a:extLst>
                    <a:ext uri="{9D8B030D-6E8A-4147-A177-3AD203B41FA5}">
                      <a16:colId xmlns:a16="http://schemas.microsoft.com/office/drawing/2014/main" val="2243539710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=7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virginica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680176" y="1556792"/>
            <a:ext cx="4209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</a:t>
            </a:r>
            <a:endParaRPr lang="ru-RU" sz="2800" b="1" i="1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066925"/>
            <a:ext cx="4391025" cy="4791075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1343472" y="1484784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400" dirty="0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96200" y="2204864"/>
          <a:ext cx="3815912" cy="312420"/>
        </p:xfrm>
        <a:graphic>
          <a:graphicData uri="http://schemas.openxmlformats.org/drawingml/2006/table">
            <a:tbl>
              <a:tblPr/>
              <a:tblGrid>
                <a:gridCol w="953978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279613748"/>
                    </a:ext>
                  </a:extLst>
                </a:gridCol>
                <a:gridCol w="953978">
                  <a:extLst>
                    <a:ext uri="{9D8B030D-6E8A-4147-A177-3AD203B41FA5}">
                      <a16:colId xmlns:a16="http://schemas.microsoft.com/office/drawing/2014/main" val="148549497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3.1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292940" y="980728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К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6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692696"/>
            <a:ext cx="9217024" cy="82773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Влияние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247286" y="1268760"/>
            <a:ext cx="4957781" cy="2922424"/>
            <a:chOff x="247286" y="1268760"/>
            <a:chExt cx="4957781" cy="2922424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322CF0B-FAB7-40FD-A1E5-1D5BC7DE2B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3"/>
            <a:stretch/>
          </p:blipFill>
          <p:spPr bwMode="auto">
            <a:xfrm>
              <a:off x="247286" y="1581150"/>
              <a:ext cx="4957781" cy="2610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423592" y="126876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1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6668688" y="1268760"/>
            <a:ext cx="5020490" cy="2922423"/>
            <a:chOff x="6668688" y="1268760"/>
            <a:chExt cx="5020490" cy="2922423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F580AB4-F50D-41A2-97FB-97F4A0791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5"/>
            <a:stretch/>
          </p:blipFill>
          <p:spPr bwMode="auto">
            <a:xfrm>
              <a:off x="6668688" y="1552574"/>
              <a:ext cx="5020490" cy="263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048328" y="126876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5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575720" y="3861048"/>
            <a:ext cx="5174541" cy="3039329"/>
            <a:chOff x="3575720" y="3861048"/>
            <a:chExt cx="5174541" cy="303932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1BE738CE-71A6-423A-B035-7AD455F0A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83"/>
            <a:stretch/>
          </p:blipFill>
          <p:spPr bwMode="auto">
            <a:xfrm>
              <a:off x="3575720" y="4171950"/>
              <a:ext cx="5174541" cy="272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807968" y="386104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159896" y="1052736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en-US" sz="2800" b="0" i="0" dirty="0">
              <a:solidFill>
                <a:srgbClr val="7030A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126EA6F-8471-4CD3-83D1-0D20628860DC}"/>
              </a:ext>
            </a:extLst>
          </p:cNvPr>
          <p:cNvGrpSpPr/>
          <p:nvPr/>
        </p:nvGrpSpPr>
        <p:grpSpPr>
          <a:xfrm>
            <a:off x="6027503" y="1593283"/>
            <a:ext cx="6096000" cy="5155079"/>
            <a:chOff x="1420417" y="1530073"/>
            <a:chExt cx="5641378" cy="4650408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44A7276-AC9E-4AB9-A748-A3AB70B7A9E7}"/>
                </a:ext>
              </a:extLst>
            </p:cNvPr>
            <p:cNvSpPr/>
            <p:nvPr/>
          </p:nvSpPr>
          <p:spPr>
            <a:xfrm>
              <a:off x="3135890" y="366125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4D796E3-1F30-4328-8BBC-30CD82B2504F}"/>
                </a:ext>
              </a:extLst>
            </p:cNvPr>
            <p:cNvSpPr/>
            <p:nvPr/>
          </p:nvSpPr>
          <p:spPr>
            <a:xfrm>
              <a:off x="4179187" y="2668281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CEFAB642-18E9-4012-9F86-D6B252FED1CA}"/>
                </a:ext>
              </a:extLst>
            </p:cNvPr>
            <p:cNvSpPr/>
            <p:nvPr/>
          </p:nvSpPr>
          <p:spPr>
            <a:xfrm>
              <a:off x="4999538" y="4306858"/>
              <a:ext cx="252000" cy="25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7ADD3B88-CB35-482E-890A-626922FD68B2}"/>
                </a:ext>
              </a:extLst>
            </p:cNvPr>
            <p:cNvSpPr/>
            <p:nvPr/>
          </p:nvSpPr>
          <p:spPr>
            <a:xfrm>
              <a:off x="1831186" y="2376628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3052E4D-031D-4A90-9E09-EC88557EAFD1}"/>
                </a:ext>
              </a:extLst>
            </p:cNvPr>
            <p:cNvSpPr/>
            <p:nvPr/>
          </p:nvSpPr>
          <p:spPr>
            <a:xfrm>
              <a:off x="2246832" y="5029411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D8990363-21B4-400A-98C8-A3E46D22C07F}"/>
                </a:ext>
              </a:extLst>
            </p:cNvPr>
            <p:cNvSpPr/>
            <p:nvPr/>
          </p:nvSpPr>
          <p:spPr>
            <a:xfrm>
              <a:off x="3793967" y="567748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B09F54F-E869-4589-9594-9750F0952361}"/>
                </a:ext>
              </a:extLst>
            </p:cNvPr>
            <p:cNvSpPr/>
            <p:nvPr/>
          </p:nvSpPr>
          <p:spPr>
            <a:xfrm>
              <a:off x="5116950" y="5317483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авнобедренный треугольник 46">
              <a:extLst>
                <a:ext uri="{FF2B5EF4-FFF2-40B4-BE49-F238E27FC236}">
                  <a16:creationId xmlns:a16="http://schemas.microsoft.com/office/drawing/2014/main" id="{58583707-4901-4E34-B957-04E3A019CB2D}"/>
                </a:ext>
              </a:extLst>
            </p:cNvPr>
            <p:cNvSpPr/>
            <p:nvPr/>
          </p:nvSpPr>
          <p:spPr>
            <a:xfrm>
              <a:off x="3546723" y="2152523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авнобедренный треугольник 47">
              <a:extLst>
                <a:ext uri="{FF2B5EF4-FFF2-40B4-BE49-F238E27FC236}">
                  <a16:creationId xmlns:a16="http://schemas.microsoft.com/office/drawing/2014/main" id="{D2B9064F-7FE3-4BD9-8939-0F4EBE0283F8}"/>
                </a:ext>
              </a:extLst>
            </p:cNvPr>
            <p:cNvSpPr/>
            <p:nvPr/>
          </p:nvSpPr>
          <p:spPr>
            <a:xfrm>
              <a:off x="4211819" y="3583495"/>
              <a:ext cx="468000" cy="468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Равнобедренный треугольник 48">
              <a:extLst>
                <a:ext uri="{FF2B5EF4-FFF2-40B4-BE49-F238E27FC236}">
                  <a16:creationId xmlns:a16="http://schemas.microsoft.com/office/drawing/2014/main" id="{312B11D5-A7DE-485E-8915-275ABB1A6BE6}"/>
                </a:ext>
              </a:extLst>
            </p:cNvPr>
            <p:cNvSpPr/>
            <p:nvPr/>
          </p:nvSpPr>
          <p:spPr>
            <a:xfrm>
              <a:off x="2812341" y="2269771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Равнобедренный треугольник 49">
              <a:extLst>
                <a:ext uri="{FF2B5EF4-FFF2-40B4-BE49-F238E27FC236}">
                  <a16:creationId xmlns:a16="http://schemas.microsoft.com/office/drawing/2014/main" id="{9A9F897B-96AD-4FEA-BCB1-C4E446644559}"/>
                </a:ext>
              </a:extLst>
            </p:cNvPr>
            <p:cNvSpPr/>
            <p:nvPr/>
          </p:nvSpPr>
          <p:spPr>
            <a:xfrm>
              <a:off x="4613822" y="2177795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авнобедренный треугольник 50">
              <a:extLst>
                <a:ext uri="{FF2B5EF4-FFF2-40B4-BE49-F238E27FC236}">
                  <a16:creationId xmlns:a16="http://schemas.microsoft.com/office/drawing/2014/main" id="{53863923-1293-410A-AE40-21CCEE802E81}"/>
                </a:ext>
              </a:extLst>
            </p:cNvPr>
            <p:cNvSpPr/>
            <p:nvPr/>
          </p:nvSpPr>
          <p:spPr>
            <a:xfrm>
              <a:off x="5611352" y="3833636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авнобедренный треугольник 51">
              <a:extLst>
                <a:ext uri="{FF2B5EF4-FFF2-40B4-BE49-F238E27FC236}">
                  <a16:creationId xmlns:a16="http://schemas.microsoft.com/office/drawing/2014/main" id="{3A24408C-A3F9-4894-9E6F-C4CFFFE9F241}"/>
                </a:ext>
              </a:extLst>
            </p:cNvPr>
            <p:cNvSpPr/>
            <p:nvPr/>
          </p:nvSpPr>
          <p:spPr>
            <a:xfrm>
              <a:off x="6871746" y="4486858"/>
              <a:ext cx="72000" cy="72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авнобедренный треугольник 52">
              <a:extLst>
                <a:ext uri="{FF2B5EF4-FFF2-40B4-BE49-F238E27FC236}">
                  <a16:creationId xmlns:a16="http://schemas.microsoft.com/office/drawing/2014/main" id="{5CB1C995-D160-4532-A34C-436BFF38B417}"/>
                </a:ext>
              </a:extLst>
            </p:cNvPr>
            <p:cNvSpPr/>
            <p:nvPr/>
          </p:nvSpPr>
          <p:spPr>
            <a:xfrm>
              <a:off x="5941530" y="5389251"/>
              <a:ext cx="72000" cy="72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авнобедренный треугольник 53">
              <a:extLst>
                <a:ext uri="{FF2B5EF4-FFF2-40B4-BE49-F238E27FC236}">
                  <a16:creationId xmlns:a16="http://schemas.microsoft.com/office/drawing/2014/main" id="{18CD9854-5B6E-4325-B2B0-46179A038EC1}"/>
                </a:ext>
              </a:extLst>
            </p:cNvPr>
            <p:cNvSpPr/>
            <p:nvPr/>
          </p:nvSpPr>
          <p:spPr>
            <a:xfrm>
              <a:off x="3751170" y="4306858"/>
              <a:ext cx="468000" cy="468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Равнобедренный треугольник 54">
              <a:extLst>
                <a:ext uri="{FF2B5EF4-FFF2-40B4-BE49-F238E27FC236}">
                  <a16:creationId xmlns:a16="http://schemas.microsoft.com/office/drawing/2014/main" id="{85E030C9-2A1A-4E3C-9E93-B0D16A31981E}"/>
                </a:ext>
              </a:extLst>
            </p:cNvPr>
            <p:cNvSpPr/>
            <p:nvPr/>
          </p:nvSpPr>
          <p:spPr>
            <a:xfrm>
              <a:off x="7025795" y="5497483"/>
              <a:ext cx="36000" cy="3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32E7AD9F-5E74-446E-A0FE-6FB63B144F29}"/>
                </a:ext>
              </a:extLst>
            </p:cNvPr>
            <p:cNvSpPr/>
            <p:nvPr/>
          </p:nvSpPr>
          <p:spPr>
            <a:xfrm>
              <a:off x="5445644" y="2694071"/>
              <a:ext cx="216000" cy="2160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BDC61BD0-D7C5-48DD-83EB-E0E1A40BABDC}"/>
                </a:ext>
              </a:extLst>
            </p:cNvPr>
            <p:cNvSpPr/>
            <p:nvPr/>
          </p:nvSpPr>
          <p:spPr>
            <a:xfrm>
              <a:off x="2210832" y="5920235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4B98B7EC-0E0F-47D7-A7DA-316BC481084A}"/>
                </a:ext>
              </a:extLst>
            </p:cNvPr>
            <p:cNvSpPr/>
            <p:nvPr/>
          </p:nvSpPr>
          <p:spPr>
            <a:xfrm>
              <a:off x="3151097" y="5209251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8FE74F0E-B346-4C16-B43E-4A06209FC5F0}"/>
                </a:ext>
              </a:extLst>
            </p:cNvPr>
            <p:cNvSpPr/>
            <p:nvPr/>
          </p:nvSpPr>
          <p:spPr>
            <a:xfrm>
              <a:off x="2238962" y="4425142"/>
              <a:ext cx="144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73D7048-D734-46DA-98A0-DF79BC3404A4}"/>
                </a:ext>
              </a:extLst>
            </p:cNvPr>
            <p:cNvSpPr/>
            <p:nvPr/>
          </p:nvSpPr>
          <p:spPr>
            <a:xfrm>
              <a:off x="1563887" y="4009644"/>
              <a:ext cx="108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769C144A-74B4-414C-A643-362BBD69ADF7}"/>
                </a:ext>
              </a:extLst>
            </p:cNvPr>
            <p:cNvSpPr/>
            <p:nvPr/>
          </p:nvSpPr>
          <p:spPr>
            <a:xfrm>
              <a:off x="2256804" y="3094073"/>
              <a:ext cx="1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4F6EF064-050D-4813-A600-5067A48ED063}"/>
                </a:ext>
              </a:extLst>
            </p:cNvPr>
            <p:cNvSpPr/>
            <p:nvPr/>
          </p:nvSpPr>
          <p:spPr>
            <a:xfrm>
              <a:off x="3655656" y="3768014"/>
              <a:ext cx="360000" cy="35999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DFB753-276A-4DD9-997B-E9B34E0B3E42}"/>
                </a:ext>
              </a:extLst>
            </p:cNvPr>
            <p:cNvSpPr txBox="1"/>
            <p:nvPr/>
          </p:nvSpPr>
          <p:spPr>
            <a:xfrm>
              <a:off x="3636723" y="3189207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600" dirty="0">
                  <a:solidFill>
                    <a:srgbClr val="00B050"/>
                  </a:solidFill>
                </a:rPr>
                <a:t>?</a:t>
              </a:r>
              <a:endParaRPr lang="ru-RU" dirty="0">
                <a:solidFill>
                  <a:srgbClr val="00B050"/>
                </a:solidFill>
              </a:endParaRPr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241430F6-FA28-4367-8620-4887B021CD10}"/>
                </a:ext>
              </a:extLst>
            </p:cNvPr>
            <p:cNvSpPr/>
            <p:nvPr/>
          </p:nvSpPr>
          <p:spPr>
            <a:xfrm>
              <a:off x="2869814" y="2964606"/>
              <a:ext cx="1980000" cy="19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F05A51AF-6D3B-4AB4-9657-83264F440CD1}"/>
                </a:ext>
              </a:extLst>
            </p:cNvPr>
            <p:cNvSpPr/>
            <p:nvPr/>
          </p:nvSpPr>
          <p:spPr>
            <a:xfrm>
              <a:off x="2543556" y="2526791"/>
              <a:ext cx="2704530" cy="26021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887D8253-B0B1-4E2A-AD06-0B6D6E3FBBC9}"/>
                </a:ext>
              </a:extLst>
            </p:cNvPr>
            <p:cNvSpPr/>
            <p:nvPr/>
          </p:nvSpPr>
          <p:spPr>
            <a:xfrm>
              <a:off x="2360265" y="2481191"/>
              <a:ext cx="3192381" cy="285887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D567C981-3124-476B-B2EC-E6CAB9D65106}"/>
                </a:ext>
              </a:extLst>
            </p:cNvPr>
            <p:cNvSpPr/>
            <p:nvPr/>
          </p:nvSpPr>
          <p:spPr>
            <a:xfrm>
              <a:off x="1420417" y="1530073"/>
              <a:ext cx="4806947" cy="4650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Заголовок 1">
                <a:extLst>
                  <a:ext uri="{FF2B5EF4-FFF2-40B4-BE49-F238E27FC236}">
                    <a16:creationId xmlns:a16="http://schemas.microsoft.com/office/drawing/2014/main" id="{65509A33-C17F-4738-B921-B6A55E336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7448" y="2780928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~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ru-RU" sz="3200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1" name="Заголовок 1">
                <a:extLst>
                  <a:ext uri="{FF2B5EF4-FFF2-40B4-BE49-F238E27FC236}">
                    <a16:creationId xmlns:a16="http://schemas.microsoft.com/office/drawing/2014/main" id="{65509A33-C17F-4738-B921-B6A55E33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2780928"/>
                <a:ext cx="2381639" cy="827739"/>
              </a:xfrm>
              <a:prstGeom prst="rect">
                <a:avLst/>
              </a:prstGeom>
              <a:blipFill>
                <a:blip r:embed="rId4"/>
                <a:stretch>
                  <a:fillRect t="-4412" b="-11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F2E8BD-1141-403B-9628-85DFC3A9B46B}"/>
              </a:ext>
            </a:extLst>
          </p:cNvPr>
          <p:cNvSpPr/>
          <p:nvPr/>
        </p:nvSpPr>
        <p:spPr>
          <a:xfrm>
            <a:off x="263352" y="1628800"/>
            <a:ext cx="6369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чем дальше пример, тем меньше вклад учитывается его «голосом»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4B8DD825-9C21-4EE8-A603-43B93CD91448}"/>
              </a:ext>
            </a:extLst>
          </p:cNvPr>
          <p:cNvSpPr/>
          <p:nvPr/>
        </p:nvSpPr>
        <p:spPr>
          <a:xfrm>
            <a:off x="263352" y="414908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Разный вес для разных классов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Заголовок 1">
                <a:extLst>
                  <a:ext uri="{FF2B5EF4-FFF2-40B4-BE49-F238E27FC236}">
                    <a16:creationId xmlns:a16="http://schemas.microsoft.com/office/drawing/2014/main" id="{F4E70FCA-BE7E-4B23-840C-778C29027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416" y="4581128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𝑏𝑙𝑢𝑒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𝑎</m:t>
                      </m:r>
                    </m:oMath>
                  </m:oMathPara>
                </a14:m>
                <a:endParaRPr lang="ru-RU" sz="3200" baseline="-250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3" name="Заголовок 1">
                <a:extLst>
                  <a:ext uri="{FF2B5EF4-FFF2-40B4-BE49-F238E27FC236}">
                    <a16:creationId xmlns:a16="http://schemas.microsoft.com/office/drawing/2014/main" id="{F4E70FCA-BE7E-4B23-840C-778C2902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581128"/>
                <a:ext cx="2381639" cy="827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Заголовок 1">
                <a:extLst>
                  <a:ext uri="{FF2B5EF4-FFF2-40B4-BE49-F238E27FC236}">
                    <a16:creationId xmlns:a16="http://schemas.microsoft.com/office/drawing/2014/main" id="{D27C2863-B65E-4377-A37C-2C39B2E72F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424" y="5229200"/>
                <a:ext cx="2381639" cy="8277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𝑟𝑒𝑑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𝑏</m:t>
                      </m:r>
                    </m:oMath>
                  </m:oMathPara>
                </a14:m>
                <a:endParaRPr lang="ru-RU" sz="3200" baseline="-25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4" name="Заголовок 1">
                <a:extLst>
                  <a:ext uri="{FF2B5EF4-FFF2-40B4-BE49-F238E27FC236}">
                    <a16:creationId xmlns:a16="http://schemas.microsoft.com/office/drawing/2014/main" id="{D27C2863-B65E-4377-A37C-2C39B2E7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5229200"/>
                <a:ext cx="2381639" cy="827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1" grpId="0"/>
      <p:bldP spid="3" grpId="0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47328" y="105273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Кросс-</a:t>
            </a:r>
            <a:r>
              <a:rPr lang="ru-RU" sz="2800" b="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292494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признаков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91344" y="1628800"/>
            <a:ext cx="10674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разные вариации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регрессии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среднем хватает </a:t>
            </a:r>
            <a:r>
              <a:rPr lang="en-US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ShuffleSplit</a:t>
            </a:r>
            <a:endParaRPr lang="en-US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классификации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забываем про баланс классов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Stratified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1344" y="3501008"/>
            <a:ext cx="10429458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(читаем что умные люди сделали)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Exploratory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(верим в свою интуицию)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Простые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идеи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вполне работают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взять полиномы от исходных числовых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свести числовые к небольшим категориям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Для </a:t>
            </a:r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сложных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идей нужно не боятся сторонних библиотек </a:t>
            </a:r>
          </a:p>
        </p:txBody>
      </p:sp>
    </p:spTree>
    <p:extLst>
      <p:ext uri="{BB962C8B-B14F-4D97-AF65-F5344CB8AC3E}">
        <p14:creationId xmlns:p14="http://schemas.microsoft.com/office/powerpoint/2010/main" val="10370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2FBB2CB-E61B-4EE8-B624-40C790E1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5810532" cy="31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54DD1BA-628A-4811-9CCD-B0472A30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0808"/>
            <a:ext cx="5810532" cy="31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69E0602-201C-4DCB-A7B8-9961AB7841EE}"/>
              </a:ext>
            </a:extLst>
          </p:cNvPr>
          <p:cNvSpPr/>
          <p:nvPr/>
        </p:nvSpPr>
        <p:spPr>
          <a:xfrm>
            <a:off x="4367808" y="1052736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</a:t>
            </a:r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en-US" sz="2800" b="0" i="0" dirty="0">
              <a:solidFill>
                <a:srgbClr val="7030A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17E1A99-5FB2-46F2-B049-53F54D7A69D6}"/>
              </a:ext>
            </a:extLst>
          </p:cNvPr>
          <p:cNvSpPr/>
          <p:nvPr/>
        </p:nvSpPr>
        <p:spPr>
          <a:xfrm>
            <a:off x="1127448" y="5013176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uniform 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FB3890-09B1-4A4A-94DE-701AF53CD0C4}"/>
              </a:ext>
            </a:extLst>
          </p:cNvPr>
          <p:cNvSpPr/>
          <p:nvPr/>
        </p:nvSpPr>
        <p:spPr>
          <a:xfrm>
            <a:off x="7392144" y="5013176"/>
            <a:ext cx="2965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distance</a:t>
            </a:r>
            <a:endParaRPr lang="ru-RU" sz="2800" dirty="0"/>
          </a:p>
        </p:txBody>
      </p:sp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231904" y="1124744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2CD070-240A-49B8-8558-8825C84B5874}"/>
              </a:ext>
            </a:extLst>
          </p:cNvPr>
          <p:cNvSpPr/>
          <p:nvPr/>
        </p:nvSpPr>
        <p:spPr>
          <a:xfrm>
            <a:off x="479376" y="1700808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91344" y="2204864"/>
            <a:ext cx="1187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kNN_clf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KNeighborsClassifier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=k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weights=weights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191344" y="2780928"/>
            <a:ext cx="1120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KNeighborsClassifier(algorithm='auto', leaf_size=30, metric='minkowski', metric_params=None, n_jobs=None, n_neighbors=8, p=2, weights='distance')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551384" y="3789040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551384" y="4581128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kNN_clf.predict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551384" y="5373216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 = 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.predict_proba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9937104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100356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59991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075A093-4B66-4272-9614-0C540D62D5E8}"/>
              </a:ext>
            </a:extLst>
          </p:cNvPr>
          <p:cNvSpPr/>
          <p:nvPr/>
        </p:nvSpPr>
        <p:spPr>
          <a:xfrm>
            <a:off x="219410" y="3652341"/>
            <a:ext cx="11100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число </a:t>
            </a:r>
            <a:r>
              <a:rPr lang="en-US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ru-RU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4BABB18-B554-4C43-A025-426811881645}"/>
              </a:ext>
            </a:extLst>
          </p:cNvPr>
          <p:cNvSpPr/>
          <p:nvPr/>
        </p:nvSpPr>
        <p:spPr>
          <a:xfrm>
            <a:off x="163042" y="4432551"/>
            <a:ext cx="1202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новых точек, учитывая набор обучающих данных,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оцените</a:t>
            </a:r>
            <a:r>
              <a:rPr lang="en-US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средние значения </a:t>
            </a:r>
            <a:r>
              <a:rPr lang="ru-R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ближайших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точек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87C1C78-DF0E-43BD-AEC0-9AD7B00D9618}"/>
              </a:ext>
            </a:extLst>
          </p:cNvPr>
          <p:cNvSpPr/>
          <p:nvPr/>
        </p:nvSpPr>
        <p:spPr>
          <a:xfrm>
            <a:off x="218338" y="1763960"/>
            <a:ext cx="8080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Выберите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758EC69-3977-427B-8E93-C8FF4932D4C3}"/>
              </a:ext>
            </a:extLst>
          </p:cNvPr>
          <p:cNvSpPr/>
          <p:nvPr/>
        </p:nvSpPr>
        <p:spPr>
          <a:xfrm>
            <a:off x="174458" y="2627107"/>
            <a:ext cx="11538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</a:t>
            </a:r>
            <a:r>
              <a:rPr lang="tr-TR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</a:t>
            </a:r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Выберите тип </a:t>
            </a:r>
            <a:r>
              <a:rPr lang="ru-RU" sz="2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3F239A6-1FB1-42F6-AD65-B09AB2F62787}"/>
              </a:ext>
            </a:extLst>
          </p:cNvPr>
          <p:cNvSpPr/>
          <p:nvPr/>
        </p:nvSpPr>
        <p:spPr>
          <a:xfrm>
            <a:off x="5231904" y="5589240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Метрика Расстояния</a:t>
            </a:r>
            <a:endParaRPr lang="en-US" sz="28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2076CB-71C9-44E8-B4E7-1B404C99E23B}"/>
              </a:ext>
            </a:extLst>
          </p:cNvPr>
          <p:cNvSpPr/>
          <p:nvPr/>
        </p:nvSpPr>
        <p:spPr>
          <a:xfrm>
            <a:off x="2711624" y="5661248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35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37" grpId="0"/>
      <p:bldP spid="39" grpId="0"/>
      <p:bldP spid="40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1E4DD6-8F8C-4A2F-B88F-9EFFC71C95D4}"/>
              </a:ext>
            </a:extLst>
          </p:cNvPr>
          <p:cNvSpPr/>
          <p:nvPr/>
        </p:nvSpPr>
        <p:spPr>
          <a:xfrm>
            <a:off x="4799856" y="1052736"/>
            <a:ext cx="199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US" sz="2800" b="0" i="0" dirty="0"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215680" y="4077072"/>
            <a:ext cx="5467547" cy="2480577"/>
            <a:chOff x="3497344" y="4005064"/>
            <a:chExt cx="5467547" cy="2480577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68F8EE30-088A-42EE-A252-1B5298BC3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3" t="4453" r="813" b="4702"/>
            <a:stretch/>
          </p:blipFill>
          <p:spPr bwMode="auto">
            <a:xfrm>
              <a:off x="3497344" y="4326902"/>
              <a:ext cx="5467547" cy="2158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951984" y="4005064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15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6664751" y="1700808"/>
            <a:ext cx="5147036" cy="2324437"/>
            <a:chOff x="6664751" y="1700808"/>
            <a:chExt cx="5147036" cy="2324437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AF3BADB-4BC7-4418-B508-CAC622B9A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9" t="4502" r="990" b="5547"/>
            <a:stretch/>
          </p:blipFill>
          <p:spPr bwMode="auto">
            <a:xfrm>
              <a:off x="6664751" y="2017336"/>
              <a:ext cx="5147036" cy="200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976320" y="17008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5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623392" y="1700808"/>
            <a:ext cx="5257800" cy="2369543"/>
            <a:chOff x="584200" y="1700808"/>
            <a:chExt cx="5257800" cy="2369543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B2B874C-BC1C-400C-81AA-87202DA37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" t="4231" r="694" b="5216"/>
            <a:stretch/>
          </p:blipFill>
          <p:spPr bwMode="auto">
            <a:xfrm>
              <a:off x="584200" y="2012951"/>
              <a:ext cx="52578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855640" y="1700808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rgbClr val="00B050"/>
                  </a:solidFill>
                </a:rPr>
                <a:t>к</a:t>
              </a:r>
              <a:r>
                <a:rPr lang="ru-RU" dirty="0">
                  <a:solidFill>
                    <a:schemeClr val="bg1"/>
                  </a:solidFill>
                </a:rPr>
                <a:t> = 1</a:t>
              </a:r>
            </a:p>
          </p:txBody>
        </p:sp>
      </p:grpSp>
      <p:sp>
        <p:nvSpPr>
          <p:cNvPr id="2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1E4DD6-8F8C-4A2F-B88F-9EFFC71C95D4}"/>
              </a:ext>
            </a:extLst>
          </p:cNvPr>
          <p:cNvSpPr/>
          <p:nvPr/>
        </p:nvSpPr>
        <p:spPr>
          <a:xfrm>
            <a:off x="4466693" y="1202421"/>
            <a:ext cx="2558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Разные </a:t>
            </a:r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endParaRPr lang="en-US" sz="2800" b="0" i="0" dirty="0">
              <a:solidFill>
                <a:srgbClr val="7030A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1AE9A52-BAAC-4826-B746-F665D121B4A2}"/>
              </a:ext>
            </a:extLst>
          </p:cNvPr>
          <p:cNvSpPr/>
          <p:nvPr/>
        </p:nvSpPr>
        <p:spPr>
          <a:xfrm>
            <a:off x="1487488" y="4293096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uniform 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7178F8-98FD-4BE3-B422-FF85047CE0F5}"/>
              </a:ext>
            </a:extLst>
          </p:cNvPr>
          <p:cNvSpPr/>
          <p:nvPr/>
        </p:nvSpPr>
        <p:spPr>
          <a:xfrm>
            <a:off x="7536160" y="4293096"/>
            <a:ext cx="2965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Веса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distance</a:t>
            </a:r>
            <a:endParaRPr lang="ru-RU" sz="28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8F8EE30-088A-42EE-A252-1B5298BC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 t="4220" r="938" b="5390"/>
          <a:stretch/>
        </p:blipFill>
        <p:spPr bwMode="auto">
          <a:xfrm>
            <a:off x="191344" y="1988840"/>
            <a:ext cx="5590095" cy="21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617362-A17F-49D6-89AC-520E068B11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80" t="4220" r="1024" b="4610"/>
          <a:stretch/>
        </p:blipFill>
        <p:spPr>
          <a:xfrm>
            <a:off x="6312024" y="1988840"/>
            <a:ext cx="5571241" cy="2205873"/>
          </a:xfrm>
          <a:prstGeom prst="rect">
            <a:avLst/>
          </a:prstGeom>
        </p:spPr>
      </p:pic>
      <p:sp>
        <p:nvSpPr>
          <p:cNvPr id="2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007768" y="1052736"/>
            <a:ext cx="4309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Набор данных Диабет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20402" y="23794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695400" y="1484784"/>
            <a:ext cx="4772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320136" y="1484784"/>
            <a:ext cx="3809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8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988840"/>
            <a:ext cx="2390775" cy="4791075"/>
          </a:xfrm>
          <a:prstGeom prst="rect">
            <a:avLst/>
          </a:prstGeom>
        </p:spPr>
      </p:pic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259439" y="1052736"/>
            <a:ext cx="3805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Оценка расстояния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695400" y="1484784"/>
            <a:ext cx="4772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320136" y="1484784"/>
            <a:ext cx="3809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800" b="1" i="1" dirty="0"/>
          </a:p>
        </p:txBody>
      </p:sp>
      <p:sp>
        <p:nvSpPr>
          <p:cNvPr id="2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041004"/>
            <a:ext cx="3105150" cy="4791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15880" y="3717032"/>
            <a:ext cx="674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= distance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df.iloc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655840" y="2924944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urier New" panose="02070309020205020404" pitchFamily="49" charset="0"/>
              </a:rPr>
              <a:t>distance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 panose="02070309020205020404" pitchFamily="49" charset="0"/>
              </a:rPr>
              <a:t>X1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urier New" panose="02070309020205020404" pitchFamily="49" charset="0"/>
              </a:rPr>
              <a:t>X2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</a:t>
            </a:r>
            <a:r>
              <a:rPr lang="en-US" sz="1600" dirty="0">
                <a:solidFill>
                  <a:srgbClr val="C586C0"/>
                </a:solidFill>
                <a:latin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np.sqrt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np.square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X1 - X2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</a:t>
            </a:r>
            <a:r>
              <a:rPr lang="en-US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axis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72802" y="25318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D01EBC-54B9-44EE-91B7-4FC85926E158}"/>
              </a:ext>
            </a:extLst>
          </p:cNvPr>
          <p:cNvSpPr/>
          <p:nvPr/>
        </p:nvSpPr>
        <p:spPr>
          <a:xfrm>
            <a:off x="6672064" y="3429000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df.sort_values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'distance'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1990725"/>
            <a:ext cx="3133725" cy="486727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4259439" y="1052736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Сортировка по Расстоянию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695400" y="1484784"/>
            <a:ext cx="4772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320136" y="1484784"/>
            <a:ext cx="3809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800" b="1" i="1" dirty="0"/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72802" y="25318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6B9A5F40-BF61-4705-84DB-6561C0F319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2348880"/>
          <a:ext cx="667974" cy="288000"/>
        </p:xfrm>
        <a:graphic>
          <a:graphicData uri="http://schemas.openxmlformats.org/drawingml/2006/table">
            <a:tbl>
              <a:tblPr/>
              <a:tblGrid>
                <a:gridCol w="66797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=1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6457D58-7AAB-42C4-A3DF-11DEF83E2D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2636912"/>
          <a:ext cx="671763" cy="28194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=2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FA5C45C-FE86-4B34-9484-3382D6EF4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2924944"/>
          <a:ext cx="671763" cy="28194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=3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1E74AD95-0562-475B-9CDC-ACCE1B9EC7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3212976"/>
          <a:ext cx="671764" cy="28194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=4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43BFACFC-3112-4CB9-BE5B-4D157E89EE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3507100"/>
          <a:ext cx="671763" cy="28194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=5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3D7CCA47-D50D-4F16-BA01-FAB13AF8BD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9152" y="3795132"/>
          <a:ext cx="671764" cy="281940"/>
        </p:xfrm>
        <a:graphic>
          <a:graphicData uri="http://schemas.openxmlformats.org/drawingml/2006/table">
            <a:tbl>
              <a:tblPr/>
              <a:tblGrid>
                <a:gridCol w="671764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=6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2162D354-E031-4D70-9382-8F25FA9CF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7928" y="4077072"/>
          <a:ext cx="671763" cy="281940"/>
        </p:xfrm>
        <a:graphic>
          <a:graphicData uri="http://schemas.openxmlformats.org/drawingml/2006/table">
            <a:tbl>
              <a:tblPr/>
              <a:tblGrid>
                <a:gridCol w="671763">
                  <a:extLst>
                    <a:ext uri="{9D8B030D-6E8A-4147-A177-3AD203B41FA5}">
                      <a16:colId xmlns:a16="http://schemas.microsoft.com/office/drawing/2014/main" val="129880621"/>
                    </a:ext>
                  </a:extLst>
                </a:gridCol>
              </a:tblGrid>
              <a:tr h="219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k =7</a:t>
                      </a:r>
                      <a:endParaRPr lang="ru-RU" sz="18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28146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434C84-C8DB-4984-86A3-7409BEB99F24}"/>
              </a:ext>
            </a:extLst>
          </p:cNvPr>
          <p:cNvSpPr/>
          <p:nvPr/>
        </p:nvSpPr>
        <p:spPr>
          <a:xfrm>
            <a:off x="5447928" y="4437112"/>
            <a:ext cx="1186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'predict'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np.mean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'target'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k+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			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k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15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9C678CE-8B20-4457-90E8-7350EB897FC0}"/>
              </a:ext>
            </a:extLst>
          </p:cNvPr>
          <p:cNvSpPr/>
          <p:nvPr/>
        </p:nvSpPr>
        <p:spPr>
          <a:xfrm>
            <a:off x="5087888" y="1052736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3544291-6D79-4165-ADE0-4A9847BF1C5D}"/>
              </a:ext>
            </a:extLst>
          </p:cNvPr>
          <p:cNvSpPr/>
          <p:nvPr/>
        </p:nvSpPr>
        <p:spPr>
          <a:xfrm>
            <a:off x="695400" y="1484784"/>
            <a:ext cx="4772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 выборка</a:t>
            </a:r>
            <a:endParaRPr lang="ru-RU" sz="2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EBA5DD1-8692-450A-A3EB-5603E7712D6C}"/>
              </a:ext>
            </a:extLst>
          </p:cNvPr>
          <p:cNvSpPr/>
          <p:nvPr/>
        </p:nvSpPr>
        <p:spPr>
          <a:xfrm>
            <a:off x="7320136" y="1484784"/>
            <a:ext cx="3809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Тестовые данные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ru-RU" sz="2800" b="1" i="1" dirty="0"/>
          </a:p>
        </p:txBody>
      </p:sp>
      <p:sp>
        <p:nvSpPr>
          <p:cNvPr id="3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5371300E-591A-45E1-8463-0F9F77AC4B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72802" y="2531848"/>
          <a:ext cx="2304000" cy="32004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50756345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3563509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D5D5D5"/>
                          </a:solidFill>
                          <a:effectLst/>
                          <a:latin typeface="Times New Roman" panose="02020603050405020304" pitchFamily="18" charset="0"/>
                        </a:rPr>
                        <a:t>0.0</a:t>
                      </a:r>
                      <a:endParaRPr lang="ru-RU" sz="2000" b="0" i="0" u="none" strike="noStrike" dirty="0">
                        <a:solidFill>
                          <a:srgbClr val="D5D5D5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7610"/>
                  </a:ext>
                </a:extLst>
              </a:tr>
            </a:tbl>
          </a:graphicData>
        </a:graphic>
      </p:graphicFrame>
      <p:pic>
        <p:nvPicPr>
          <p:cNvPr id="32" name="Рисунок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057400"/>
            <a:ext cx="3933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8" y="1700808"/>
            <a:ext cx="93875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Соседей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231904" y="105273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2CD070-240A-49B8-8558-8825C84B5874}"/>
              </a:ext>
            </a:extLst>
          </p:cNvPr>
          <p:cNvSpPr/>
          <p:nvPr/>
        </p:nvSpPr>
        <p:spPr>
          <a:xfrm>
            <a:off x="441766" y="1881391"/>
            <a:ext cx="12191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ABE16-8E53-4A0F-93BB-333D64D8CC32}"/>
              </a:ext>
            </a:extLst>
          </p:cNvPr>
          <p:cNvSpPr/>
          <p:nvPr/>
        </p:nvSpPr>
        <p:spPr>
          <a:xfrm>
            <a:off x="191344" y="2408055"/>
            <a:ext cx="11679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KNeighborsRegressor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n_neighbors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=k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weights=weights 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004C71-52E4-4480-99FF-50A74F52D327}"/>
              </a:ext>
            </a:extLst>
          </p:cNvPr>
          <p:cNvSpPr/>
          <p:nvPr/>
        </p:nvSpPr>
        <p:spPr>
          <a:xfrm>
            <a:off x="964181" y="2871321"/>
            <a:ext cx="1120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KNeighborsRegressor(algorithm='auto', leaf_size=30, metric='minkowski', metric_params=None, n_jobs=None, n_neighbors=8, p=2, weights='distance')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FC891EC-7D7C-4A93-92EA-5BB2B159B203}"/>
              </a:ext>
            </a:extLst>
          </p:cNvPr>
          <p:cNvSpPr/>
          <p:nvPr/>
        </p:nvSpPr>
        <p:spPr>
          <a:xfrm>
            <a:off x="516695" y="3716593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kNN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0251D6-4205-41AF-8369-FE9C906C623A}"/>
              </a:ext>
            </a:extLst>
          </p:cNvPr>
          <p:cNvSpPr/>
          <p:nvPr/>
        </p:nvSpPr>
        <p:spPr>
          <a:xfrm>
            <a:off x="581627" y="4315644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47CD88-273B-41F0-994D-172D7FEF6707}"/>
              </a:ext>
            </a:extLst>
          </p:cNvPr>
          <p:cNvSpPr/>
          <p:nvPr/>
        </p:nvSpPr>
        <p:spPr>
          <a:xfrm>
            <a:off x="516695" y="496139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kNN_reg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score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</a:t>
            </a: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3200" dirty="0">
                <a:solidFill>
                  <a:srgbClr val="D5D5D5"/>
                </a:solidFill>
                <a:latin typeface="Courier New" panose="02070309020205020404" pitchFamily="49" charset="0"/>
              </a:rPr>
              <a:t>algorithm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1800" y="1650724"/>
            <a:ext cx="88741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3200" dirty="0" err="1">
                <a:solidFill>
                  <a:srgbClr val="D5D5D5"/>
                </a:solidFill>
                <a:latin typeface="Courier New" panose="02070309020205020404" pitchFamily="49" charset="0"/>
              </a:rPr>
              <a:t>ball_tree</a:t>
            </a:r>
            <a:r>
              <a:rPr lang="en-US" sz="3200" dirty="0">
                <a:solidFill>
                  <a:srgbClr val="D5D5D5"/>
                </a:solidFill>
                <a:latin typeface="Courier New" panose="02070309020205020404" pitchFamily="49" charset="0"/>
              </a:rPr>
              <a:t>’ </a:t>
            </a:r>
            <a:r>
              <a:rPr lang="en-US" sz="2400" dirty="0" err="1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BallTree</a:t>
            </a:r>
            <a:endParaRPr lang="en-US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3200" dirty="0" err="1">
                <a:solidFill>
                  <a:srgbClr val="D5D5D5"/>
                </a:solidFill>
                <a:latin typeface="Courier New" panose="02070309020205020404" pitchFamily="49" charset="0"/>
              </a:rPr>
              <a:t>kd_tree</a:t>
            </a:r>
            <a:r>
              <a:rPr lang="en-US" sz="3200" dirty="0">
                <a:solidFill>
                  <a:srgbClr val="D5D5D5"/>
                </a:solidFill>
                <a:latin typeface="Courier New" panose="02070309020205020404" pitchFamily="49" charset="0"/>
              </a:rPr>
              <a:t>’ </a:t>
            </a:r>
            <a:r>
              <a:rPr lang="en-US" sz="2400" dirty="0" err="1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KDTree</a:t>
            </a:r>
            <a:endParaRPr lang="en-US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3200" dirty="0">
                <a:solidFill>
                  <a:srgbClr val="D5D5D5"/>
                </a:solidFill>
                <a:latin typeface="Courier New" panose="02070309020205020404" pitchFamily="49" charset="0"/>
              </a:rPr>
              <a:t>brute’ </a:t>
            </a:r>
            <a:r>
              <a:rPr lang="ru-RU" sz="24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полный перебор</a:t>
            </a:r>
            <a:endParaRPr lang="en-US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‘</a:t>
            </a:r>
            <a:r>
              <a:rPr lang="en-US" sz="3200" dirty="0">
                <a:solidFill>
                  <a:srgbClr val="D5D5D5"/>
                </a:solidFill>
                <a:latin typeface="Courier New" panose="02070309020205020404" pitchFamily="49" charset="0"/>
              </a:rPr>
              <a:t>auto’ </a:t>
            </a:r>
            <a:r>
              <a:rPr lang="ru-RU" sz="24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сам определит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BAE16B-4AC5-4AF9-8F60-1CFAF0DF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5694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KD-Tree</a:t>
            </a:r>
            <a:endParaRPr lang="ru-RU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84920" y="400812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213264" y="32893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83464" y="21336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660304" y="28956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65073" y="1638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3851564" y="27813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5550824" y="2570988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5231246" y="4048991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2508539" y="2273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898900" y="1549400"/>
            <a:ext cx="63500" cy="3327400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1667164" y="36322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25500" y="3416300"/>
            <a:ext cx="3149600" cy="0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962400" y="2628900"/>
            <a:ext cx="2120900" cy="12700"/>
          </a:xfrm>
          <a:prstGeom prst="line">
            <a:avLst/>
          </a:pr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08000" y="4889500"/>
            <a:ext cx="6134100" cy="508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762000" y="927100"/>
            <a:ext cx="38100" cy="4178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19">
            <a:extLst>
              <a:ext uri="{FF2B5EF4-FFF2-40B4-BE49-F238E27FC236}">
                <a16:creationId xmlns:a16="http://schemas.microsoft.com/office/drawing/2014/main" id="{F7B5ABFE-25D8-8B15-80E3-822F3FB583C7}"/>
              </a:ext>
            </a:extLst>
          </p:cNvPr>
          <p:cNvSpPr/>
          <p:nvPr/>
        </p:nvSpPr>
        <p:spPr>
          <a:xfrm>
            <a:off x="8590543" y="1430522"/>
            <a:ext cx="1782805" cy="58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&gt; 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96B6235-2E5B-D1B1-290D-C2A2DF0CCD6B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530428" y="2018588"/>
            <a:ext cx="951518" cy="5725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5955ABB-6E4F-68E2-F365-72345029A61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481946" y="2018588"/>
            <a:ext cx="985104" cy="5633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AA436A-8DD0-9A87-0F4A-1384D301B393}"/>
              </a:ext>
            </a:extLst>
          </p:cNvPr>
          <p:cNvSpPr txBox="1"/>
          <p:nvPr/>
        </p:nvSpPr>
        <p:spPr>
          <a:xfrm>
            <a:off x="8222282" y="1979578"/>
            <a:ext cx="7365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03C0-E99E-99ED-2ED8-ABFD00EE6DA6}"/>
              </a:ext>
            </a:extLst>
          </p:cNvPr>
          <p:cNvSpPr txBox="1"/>
          <p:nvPr/>
        </p:nvSpPr>
        <p:spPr>
          <a:xfrm>
            <a:off x="10177533" y="1995979"/>
            <a:ext cx="10285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Нет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B10A66CB-D899-96B0-356B-35BABFDC4ADB}"/>
              </a:ext>
            </a:extLst>
          </p:cNvPr>
          <p:cNvGrpSpPr/>
          <p:nvPr/>
        </p:nvGrpSpPr>
        <p:grpSpPr>
          <a:xfrm>
            <a:off x="9668309" y="2590112"/>
            <a:ext cx="1782805" cy="588066"/>
            <a:chOff x="9468284" y="2094812"/>
            <a:chExt cx="1782805" cy="588066"/>
          </a:xfrm>
        </p:grpSpPr>
        <p:sp>
          <p:nvSpPr>
            <p:cNvPr id="36" name="Прямоугольник: скругленные углы 44">
              <a:extLst>
                <a:ext uri="{FF2B5EF4-FFF2-40B4-BE49-F238E27FC236}">
                  <a16:creationId xmlns:a16="http://schemas.microsoft.com/office/drawing/2014/main" id="{42BA575D-C0EB-DF63-FCAF-290035625DE5}"/>
                </a:ext>
              </a:extLst>
            </p:cNvPr>
            <p:cNvSpPr/>
            <p:nvPr/>
          </p:nvSpPr>
          <p:spPr>
            <a:xfrm>
              <a:off x="9468284" y="2094812"/>
              <a:ext cx="1782805" cy="58806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&gt; 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60536DE-C177-0C46-3724-EBF5B747A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2057" y="2400300"/>
              <a:ext cx="563618" cy="4668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AB8ECC5-6800-8953-69A4-67EF0ED8A2FD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flipH="1">
            <a:off x="10011522" y="3178178"/>
            <a:ext cx="548190" cy="4358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2F62D637-1A16-A213-89E6-649010BEC04F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>
            <a:off x="10559712" y="3178178"/>
            <a:ext cx="840640" cy="4358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58">
            <a:extLst>
              <a:ext uri="{FF2B5EF4-FFF2-40B4-BE49-F238E27FC236}">
                <a16:creationId xmlns:a16="http://schemas.microsoft.com/office/drawing/2014/main" id="{61F1AFE5-C0D6-6198-79AD-A800EFDA0911}"/>
              </a:ext>
            </a:extLst>
          </p:cNvPr>
          <p:cNvSpPr/>
          <p:nvPr/>
        </p:nvSpPr>
        <p:spPr>
          <a:xfrm>
            <a:off x="9407544" y="3614071"/>
            <a:ext cx="1207956" cy="672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: скругленные углы 60">
            <a:extLst>
              <a:ext uri="{FF2B5EF4-FFF2-40B4-BE49-F238E27FC236}">
                <a16:creationId xmlns:a16="http://schemas.microsoft.com/office/drawing/2014/main" id="{0A8FF663-3F89-39CA-5E6B-888EC36A188D}"/>
              </a:ext>
            </a:extLst>
          </p:cNvPr>
          <p:cNvSpPr/>
          <p:nvPr/>
        </p:nvSpPr>
        <p:spPr>
          <a:xfrm>
            <a:off x="10796374" y="3614070"/>
            <a:ext cx="1207956" cy="643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: скругленные углы 62">
            <a:extLst>
              <a:ext uri="{FF2B5EF4-FFF2-40B4-BE49-F238E27FC236}">
                <a16:creationId xmlns:a16="http://schemas.microsoft.com/office/drawing/2014/main" id="{7C25CA57-CA6B-1A99-070D-591FB457E6BE}"/>
              </a:ext>
            </a:extLst>
          </p:cNvPr>
          <p:cNvSpPr/>
          <p:nvPr/>
        </p:nvSpPr>
        <p:spPr>
          <a:xfrm>
            <a:off x="6742821" y="2590112"/>
            <a:ext cx="1782805" cy="58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&gt; 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3F61BC8-461E-6BB8-013B-357F4CE87DA9}"/>
              </a:ext>
            </a:extLst>
          </p:cNvPr>
          <p:cNvCxnSpPr>
            <a:cxnSpLocks/>
          </p:cNvCxnSpPr>
          <p:nvPr/>
        </p:nvCxnSpPr>
        <p:spPr>
          <a:xfrm flipH="1">
            <a:off x="6656948" y="3196131"/>
            <a:ext cx="951518" cy="5725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9E87AE7-C8E1-8CE8-ED17-5966460EEBF0}"/>
              </a:ext>
            </a:extLst>
          </p:cNvPr>
          <p:cNvCxnSpPr>
            <a:cxnSpLocks/>
          </p:cNvCxnSpPr>
          <p:nvPr/>
        </p:nvCxnSpPr>
        <p:spPr>
          <a:xfrm>
            <a:off x="7608466" y="3196131"/>
            <a:ext cx="985104" cy="5633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6DC9CB9-B51A-33F8-2F6F-8CF375487C5B}"/>
              </a:ext>
            </a:extLst>
          </p:cNvPr>
          <p:cNvCxnSpPr>
            <a:cxnSpLocks/>
          </p:cNvCxnSpPr>
          <p:nvPr/>
        </p:nvCxnSpPr>
        <p:spPr>
          <a:xfrm flipH="1" flipV="1">
            <a:off x="7826921" y="2895599"/>
            <a:ext cx="564604" cy="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147">
            <a:extLst>
              <a:ext uri="{FF2B5EF4-FFF2-40B4-BE49-F238E27FC236}">
                <a16:creationId xmlns:a16="http://schemas.microsoft.com/office/drawing/2014/main" id="{5B6DB20A-931F-4410-98D7-A9FE2ABAF6EE}"/>
              </a:ext>
            </a:extLst>
          </p:cNvPr>
          <p:cNvSpPr/>
          <p:nvPr/>
        </p:nvSpPr>
        <p:spPr>
          <a:xfrm>
            <a:off x="7974073" y="3783265"/>
            <a:ext cx="1103106" cy="5410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E2618B6-F27D-E229-714F-B13F65EDE5B1}"/>
              </a:ext>
            </a:extLst>
          </p:cNvPr>
          <p:cNvCxnSpPr>
            <a:cxnSpLocks/>
          </p:cNvCxnSpPr>
          <p:nvPr/>
        </p:nvCxnSpPr>
        <p:spPr>
          <a:xfrm>
            <a:off x="8727605" y="1709521"/>
            <a:ext cx="61249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164">
            <a:extLst>
              <a:ext uri="{FF2B5EF4-FFF2-40B4-BE49-F238E27FC236}">
                <a16:creationId xmlns:a16="http://schemas.microsoft.com/office/drawing/2014/main" id="{1D057236-3CCE-8880-27EC-96BFD9162EF6}"/>
              </a:ext>
            </a:extLst>
          </p:cNvPr>
          <p:cNvSpPr/>
          <p:nvPr/>
        </p:nvSpPr>
        <p:spPr>
          <a:xfrm>
            <a:off x="6100906" y="3747076"/>
            <a:ext cx="1207956" cy="624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7096126" y="2628900"/>
            <a:ext cx="9524" cy="4667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9991726" y="2638425"/>
            <a:ext cx="9524" cy="46672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9963150" y="1476375"/>
            <a:ext cx="0" cy="47625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6616989" y="39052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6289098" y="389572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6912899" y="4075938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8061614" y="386715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8526896" y="4048991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9842789" y="3965575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10156479" y="375285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9623714" y="37211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11167145" y="381762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11677939" y="371792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846386" y="5453297"/>
            <a:ext cx="1115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Основная идея – разделяем по каждому признаку на половины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3" grpId="0"/>
      <p:bldP spid="34" grpId="0"/>
      <p:bldP spid="40" grpId="0" animBg="1"/>
      <p:bldP spid="41" grpId="0" animBg="1"/>
      <p:bldP spid="42" grpId="0" animBg="1"/>
      <p:bldP spid="46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BBAE16B-4AC5-4AF9-8F60-1CFAF0DF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56942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Ball Tree</a:t>
            </a:r>
            <a:endParaRPr lang="ru-RU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257464" y="1447800"/>
            <a:ext cx="5867400" cy="500380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159420" y="384302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1578264" y="43434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92964" y="32766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66" name="Овал 65"/>
          <p:cNvSpPr/>
          <p:nvPr/>
        </p:nvSpPr>
        <p:spPr>
          <a:xfrm>
            <a:off x="765464" y="34163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2723804" y="32766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4057073" y="33909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934691" y="37661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5969924" y="394258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-1612900" y="1814944"/>
            <a:ext cx="4636655" cy="425616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3083791" y="1889991"/>
            <a:ext cx="4561609" cy="4129809"/>
          </a:xfrm>
          <a:prstGeom prst="ellipse">
            <a:avLst/>
          </a:prstGeom>
          <a:noFill/>
          <a:ln w="76200">
            <a:solidFill>
              <a:srgbClr val="E7E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Блок-схема: узел 72"/>
          <p:cNvSpPr/>
          <p:nvPr/>
        </p:nvSpPr>
        <p:spPr>
          <a:xfrm>
            <a:off x="83127" y="3771253"/>
            <a:ext cx="320040" cy="312420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Блок-схема: узел 73"/>
          <p:cNvSpPr/>
          <p:nvPr/>
        </p:nvSpPr>
        <p:spPr>
          <a:xfrm>
            <a:off x="5909886" y="3902594"/>
            <a:ext cx="320040" cy="312420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3143826" y="2849418"/>
            <a:ext cx="1985819" cy="1898950"/>
          </a:xfrm>
          <a:prstGeom prst="ellipse">
            <a:avLst/>
          </a:prstGeom>
          <a:noFill/>
          <a:ln w="76200">
            <a:solidFill>
              <a:srgbClr val="E7E2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Блок-схема: узел 75"/>
          <p:cNvSpPr/>
          <p:nvPr/>
        </p:nvSpPr>
        <p:spPr>
          <a:xfrm>
            <a:off x="5816417" y="3828474"/>
            <a:ext cx="495484" cy="452582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5572990" y="3357418"/>
            <a:ext cx="1108365" cy="1089891"/>
          </a:xfrm>
          <a:prstGeom prst="ellipse">
            <a:avLst/>
          </a:prstGeom>
          <a:noFill/>
          <a:ln w="76200">
            <a:solidFill>
              <a:srgbClr val="E7E2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77"/>
          <p:cNvSpPr/>
          <p:nvPr/>
        </p:nvSpPr>
        <p:spPr>
          <a:xfrm>
            <a:off x="3881951" y="3721286"/>
            <a:ext cx="320040" cy="312420"/>
          </a:xfrm>
          <a:prstGeom prst="flowChartConnector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78"/>
          <p:cNvSpPr/>
          <p:nvPr/>
        </p:nvSpPr>
        <p:spPr>
          <a:xfrm>
            <a:off x="4870796" y="3648594"/>
            <a:ext cx="320040" cy="31242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701146" y="360449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81" name="Блок-схема: узел 80"/>
          <p:cNvSpPr/>
          <p:nvPr/>
        </p:nvSpPr>
        <p:spPr>
          <a:xfrm>
            <a:off x="1549977" y="3609328"/>
            <a:ext cx="320040" cy="31242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368839" y="30861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3" name="Блок-схема: узел 82"/>
          <p:cNvSpPr/>
          <p:nvPr/>
        </p:nvSpPr>
        <p:spPr>
          <a:xfrm>
            <a:off x="2647785" y="3197225"/>
            <a:ext cx="330366" cy="340880"/>
          </a:xfrm>
          <a:prstGeom prst="flowChartConnector">
            <a:avLst/>
          </a:prstGeom>
          <a:noFill/>
          <a:ln>
            <a:solidFill>
              <a:srgbClr val="01C60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29715" y="2768600"/>
            <a:ext cx="980045" cy="1002434"/>
          </a:xfrm>
          <a:prstGeom prst="ellipse">
            <a:avLst/>
          </a:prstGeom>
          <a:noFill/>
          <a:ln w="76200">
            <a:solidFill>
              <a:srgbClr val="01C6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-685965" y="2692401"/>
            <a:ext cx="2524125" cy="2257424"/>
          </a:xfrm>
          <a:prstGeom prst="ellipse">
            <a:avLst/>
          </a:prstGeom>
          <a:noFill/>
          <a:ln w="76200">
            <a:solidFill>
              <a:srgbClr val="01C6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85"/>
          <p:cNvSpPr/>
          <p:nvPr/>
        </p:nvSpPr>
        <p:spPr>
          <a:xfrm>
            <a:off x="24325" y="3759386"/>
            <a:ext cx="432709" cy="342714"/>
          </a:xfrm>
          <a:prstGeom prst="flowChartConnector">
            <a:avLst/>
          </a:prstGeom>
          <a:noFill/>
          <a:ln>
            <a:solidFill>
              <a:srgbClr val="01C601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9690100" y="1727200"/>
            <a:ext cx="720000" cy="72000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8699500" y="2852421"/>
            <a:ext cx="720000" cy="72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10581639" y="2926080"/>
            <a:ext cx="720000" cy="720000"/>
          </a:xfrm>
          <a:prstGeom prst="ellipse">
            <a:avLst/>
          </a:prstGeom>
          <a:noFill/>
          <a:ln w="76200">
            <a:solidFill>
              <a:srgbClr val="E7E2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810500" y="4102100"/>
            <a:ext cx="720000" cy="720000"/>
          </a:xfrm>
          <a:prstGeom prst="ellipse">
            <a:avLst/>
          </a:prstGeom>
          <a:noFill/>
          <a:ln w="76200">
            <a:solidFill>
              <a:srgbClr val="01C6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8966199" y="4102101"/>
            <a:ext cx="720000" cy="720000"/>
          </a:xfrm>
          <a:prstGeom prst="ellipse">
            <a:avLst/>
          </a:prstGeom>
          <a:noFill/>
          <a:ln w="76200">
            <a:solidFill>
              <a:srgbClr val="01C6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10141526" y="4094018"/>
            <a:ext cx="720000" cy="720000"/>
          </a:xfrm>
          <a:prstGeom prst="ellipse">
            <a:avLst/>
          </a:prstGeom>
          <a:noFill/>
          <a:ln w="76200">
            <a:solidFill>
              <a:srgbClr val="E7E2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11300690" y="4094018"/>
            <a:ext cx="720000" cy="720000"/>
          </a:xfrm>
          <a:prstGeom prst="ellipse">
            <a:avLst/>
          </a:prstGeom>
          <a:noFill/>
          <a:ln w="76200">
            <a:solidFill>
              <a:srgbClr val="E7E21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4" name="Прямая со стрелкой 93"/>
          <p:cNvCxnSpPr>
            <a:stCxn id="87" idx="3"/>
            <a:endCxn id="88" idx="7"/>
          </p:cNvCxnSpPr>
          <p:nvPr/>
        </p:nvCxnSpPr>
        <p:spPr>
          <a:xfrm flipH="1">
            <a:off x="9314058" y="2341758"/>
            <a:ext cx="481484" cy="6161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88" idx="3"/>
            <a:endCxn id="90" idx="7"/>
          </p:cNvCxnSpPr>
          <p:nvPr/>
        </p:nvCxnSpPr>
        <p:spPr>
          <a:xfrm flipH="1">
            <a:off x="8425058" y="3466979"/>
            <a:ext cx="379884" cy="7405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7" idx="5"/>
            <a:endCxn id="89" idx="1"/>
          </p:cNvCxnSpPr>
          <p:nvPr/>
        </p:nvCxnSpPr>
        <p:spPr>
          <a:xfrm>
            <a:off x="10304658" y="2341758"/>
            <a:ext cx="382423" cy="6897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8" idx="4"/>
            <a:endCxn id="91" idx="0"/>
          </p:cNvCxnSpPr>
          <p:nvPr/>
        </p:nvCxnSpPr>
        <p:spPr>
          <a:xfrm>
            <a:off x="9059500" y="3572421"/>
            <a:ext cx="266699" cy="5296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9" idx="3"/>
            <a:endCxn id="92" idx="0"/>
          </p:cNvCxnSpPr>
          <p:nvPr/>
        </p:nvCxnSpPr>
        <p:spPr>
          <a:xfrm flipH="1">
            <a:off x="10501526" y="3540638"/>
            <a:ext cx="185555" cy="5533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89" idx="5"/>
            <a:endCxn id="93" idx="0"/>
          </p:cNvCxnSpPr>
          <p:nvPr/>
        </p:nvCxnSpPr>
        <p:spPr>
          <a:xfrm>
            <a:off x="11196197" y="3540638"/>
            <a:ext cx="464493" cy="5533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/>
          <p:cNvSpPr/>
          <p:nvPr/>
        </p:nvSpPr>
        <p:spPr>
          <a:xfrm>
            <a:off x="9046245" y="435737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01" name="Овал 100"/>
          <p:cNvSpPr/>
          <p:nvPr/>
        </p:nvSpPr>
        <p:spPr>
          <a:xfrm>
            <a:off x="9226839" y="45529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2" name="Овал 101"/>
          <p:cNvSpPr/>
          <p:nvPr/>
        </p:nvSpPr>
        <p:spPr>
          <a:xfrm>
            <a:off x="9309389" y="4302125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3" name="Овал 102"/>
          <p:cNvSpPr/>
          <p:nvPr/>
        </p:nvSpPr>
        <p:spPr>
          <a:xfrm>
            <a:off x="8229254" y="4429125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7979064" y="432435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5" name="Овал 104"/>
          <p:cNvSpPr/>
          <p:nvPr/>
        </p:nvSpPr>
        <p:spPr>
          <a:xfrm>
            <a:off x="10493664" y="425767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10229273" y="42672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10383116" y="453765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11677650" y="4438650"/>
            <a:ext cx="219075" cy="2459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11437447" y="4243428"/>
            <a:ext cx="219075" cy="2459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10" name="Блок-схема: узел 109"/>
          <p:cNvSpPr/>
          <p:nvPr/>
        </p:nvSpPr>
        <p:spPr>
          <a:xfrm>
            <a:off x="3003204" y="3604260"/>
            <a:ext cx="320040" cy="3124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3410774" y="6366613"/>
            <a:ext cx="605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Основная идея – делим на «сферы»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135560" y="176904"/>
            <a:ext cx="818884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к-Ближайших Соседей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2063552" y="76470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 (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 поддержке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/>
              <p:nvPr/>
            </p:nvSpPr>
            <p:spPr>
              <a:xfrm>
                <a:off x="0" y="1225689"/>
                <a:ext cx="11758754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Сильные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Простой и понятный алгоритм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Непараметрический и может обрабатывать сложные границы решений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Слабые стороны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Нужно помнить весь набор данных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Чувствителен к выбору метрики расстояния или функции сходства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Может быть чувствителен к выбросам в данных.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Возможности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Для повышения точности могут быть разработаны новые метрики расстояния и функции сходства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Производительность значительно улучшается с б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о</m:t>
                        </m:r>
                      </m:e>
                    </m:acc>
                  </m:oMath>
                </a14:m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льшим количеством данных, хорошо работает в паре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 уменьшением размерности</a:t>
                </a:r>
              </a:p>
              <a:p>
                <a:r>
                  <a:rPr lang="ru-RU" sz="20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Трудности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Потребность в больших объемах памяти и вычислительных ресурсов может ограничивать масштабируемость методов ближайшего соседа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Проклятие размерности может ограничить применимость методов ближайших соседей к многомерным данным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Интерпретация?</a:t>
                </a:r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AF5494B-9DB4-4570-A506-3A786F1C8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5689"/>
                <a:ext cx="11758754" cy="5632311"/>
              </a:xfrm>
              <a:prstGeom prst="rect">
                <a:avLst/>
              </a:prstGeom>
              <a:blipFill>
                <a:blip r:embed="rId4"/>
                <a:stretch>
                  <a:fillRect l="-518" t="-541" b="-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81898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19336" y="908720"/>
            <a:ext cx="123493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к-Ближайших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Соседей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Самый популярный из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к-Ближайших Соседей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Среднее по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веса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k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Запомнили выборку и довольные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Запоминаем, а не «учим</a:t>
            </a:r>
            <a:r>
              <a:rPr lang="ru-RU"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»? </a:t>
            </a:r>
            <a:endParaRPr lang="ru-RU" sz="20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5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Ближайшие Соседи.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093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56942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Натянутый на глобус пример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2" descr="2016 United States presidential election - Wikipedia">
            <a:extLst>
              <a:ext uri="{FF2B5EF4-FFF2-40B4-BE49-F238E27FC236}">
                <a16:creationId xmlns:a16="http://schemas.microsoft.com/office/drawing/2014/main" id="{27DBA8B5-276D-40E9-AC6D-76466C4C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145610"/>
            <a:ext cx="6465089" cy="39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45CF88-0E66-4C3A-A660-9491C49C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83376"/>
            <a:ext cx="6985366" cy="40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49F9AF-D30F-4DAD-A2BE-6B3CB5A8CC63}"/>
              </a:ext>
            </a:extLst>
          </p:cNvPr>
          <p:cNvSpPr/>
          <p:nvPr/>
        </p:nvSpPr>
        <p:spPr>
          <a:xfrm>
            <a:off x="2074164" y="1479241"/>
            <a:ext cx="7915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Президентские выборы в США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7C12FA-B130-4725-9A98-8760EFD92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048" y="3420495"/>
            <a:ext cx="5353820" cy="8736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10D769-AA48-43F4-BAD1-AFFCB42DF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047" y="4285739"/>
            <a:ext cx="5343987" cy="303741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56942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Пословицы и Поговорки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1509CA-1591-4654-88A9-A257AE35DD64}"/>
              </a:ext>
            </a:extLst>
          </p:cNvPr>
          <p:cNvSpPr txBox="1"/>
          <p:nvPr/>
        </p:nvSpPr>
        <p:spPr>
          <a:xfrm>
            <a:off x="1192104" y="2091283"/>
            <a:ext cx="61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Birds of a feather flock together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D6F2A-2646-45E5-A5D8-7595F62CE6E6}"/>
              </a:ext>
            </a:extLst>
          </p:cNvPr>
          <p:cNvSpPr txBox="1"/>
          <p:nvPr/>
        </p:nvSpPr>
        <p:spPr>
          <a:xfrm>
            <a:off x="1257418" y="3158590"/>
            <a:ext cx="61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Рыбак рыбака видит издалека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A49629-B1D0-404A-8EC0-C195B15DD267}"/>
              </a:ext>
            </a:extLst>
          </p:cNvPr>
          <p:cNvSpPr txBox="1"/>
          <p:nvPr/>
        </p:nvSpPr>
        <p:spPr>
          <a:xfrm>
            <a:off x="1257418" y="4225897"/>
            <a:ext cx="61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Масть к масти подбирается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&gt;=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для всех</a:t>
                </a:r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положительно определенность</a:t>
                </a:r>
              </a:p>
              <a:p>
                <a:endParaRPr lang="en-US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тогда и только тогда, когда </a:t>
                </a:r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симметрия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&lt;=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неравенство треугольника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72816"/>
                <a:ext cx="9073008" cy="2677656"/>
              </a:xfrm>
              <a:prstGeom prst="rect">
                <a:avLst/>
              </a:prstGeom>
              <a:blipFill>
                <a:blip r:embed="rId4"/>
                <a:stretch>
                  <a:fillRect l="-1007" t="-1822" b="-4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9624392" y="4509120"/>
            <a:ext cx="36004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BD170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848528" y="3861048"/>
            <a:ext cx="360040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9696400" y="3573016"/>
            <a:ext cx="36004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908720"/>
            <a:ext cx="10280858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Функция является метрикой когда:</a:t>
            </a:r>
          </a:p>
        </p:txBody>
      </p:sp>
    </p:spTree>
    <p:extLst>
      <p:ext uri="{BB962C8B-B14F-4D97-AF65-F5344CB8AC3E}">
        <p14:creationId xmlns:p14="http://schemas.microsoft.com/office/powerpoint/2010/main" val="9384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9624392" y="2276872"/>
            <a:ext cx="36004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BD170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1064552" y="1340768"/>
            <a:ext cx="360040" cy="3600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DF9B44B-7BAD-4BB5-B40B-80E005297D87}"/>
              </a:ext>
            </a:extLst>
          </p:cNvPr>
          <p:cNvSpPr txBox="1">
            <a:spLocks/>
          </p:cNvSpPr>
          <p:nvPr/>
        </p:nvSpPr>
        <p:spPr>
          <a:xfrm>
            <a:off x="1055440" y="908720"/>
            <a:ext cx="1028085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Стандартные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29334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862089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Добавочный пример про </a:t>
            </a:r>
          </a:p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«а зачем Стандартизировать»?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20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00216" y="1837655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438192" y="1836146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235060" y="4588741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3098602630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523331025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0963555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90144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Борис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Василий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487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70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5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84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262176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6300880" y="4525366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2367837" y="3807896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837" y="3807896"/>
                <a:ext cx="16886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8613219" y="3851653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219" y="3851653"/>
                <a:ext cx="1688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908720"/>
            <a:ext cx="7920880" cy="82773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совсем метрика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Косинусное Расстояние 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20" y="1838803"/>
                <a:ext cx="4724247" cy="1145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/>
        </p:nvGraphicFramePr>
        <p:xfrm>
          <a:off x="6151768" y="1791670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6096000" y="4293096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4.4e-12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1.2e-09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dirty="0">
                          <a:sym typeface="Arial"/>
                        </a:rPr>
                        <a:t>1.4e-09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/>
          <p:cNvCxnSpPr/>
          <p:nvPr/>
        </p:nvCxnSpPr>
        <p:spPr>
          <a:xfrm flipV="1">
            <a:off x="1487488" y="3068960"/>
            <a:ext cx="2304256" cy="352839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1462614" y="5877272"/>
            <a:ext cx="2617162" cy="6823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415480" y="5661248"/>
            <a:ext cx="1080120" cy="93610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1415480" y="2924944"/>
            <a:ext cx="0" cy="367240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415480" y="6494250"/>
            <a:ext cx="4536504" cy="1031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12271</TotalTime>
  <Words>1048</Words>
  <Application>Microsoft Office PowerPoint</Application>
  <PresentationFormat>Широкоэкранный</PresentationFormat>
  <Paragraphs>500</Paragraphs>
  <Slides>36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Натянутый на глобус пример</vt:lpstr>
      <vt:lpstr>Рубрика Пословицы и Поговорки</vt:lpstr>
      <vt:lpstr>Функция является метрикой когда:</vt:lpstr>
      <vt:lpstr>Презентация PowerPoint</vt:lpstr>
      <vt:lpstr>Презентация PowerPoint</vt:lpstr>
      <vt:lpstr>Не совсем метрика</vt:lpstr>
      <vt:lpstr>Про категориальные данные</vt:lpstr>
      <vt:lpstr>Презентация PowerPoint</vt:lpstr>
      <vt:lpstr>k-Nearest Neighbors Classifier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Влияние  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KD-Tree</vt:lpstr>
      <vt:lpstr>Ball Tree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497</cp:revision>
  <dcterms:created xsi:type="dcterms:W3CDTF">2019-05-20T04:53:11Z</dcterms:created>
  <dcterms:modified xsi:type="dcterms:W3CDTF">2023-11-09T06:13:01Z</dcterms:modified>
</cp:coreProperties>
</file>