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4"/>
  </p:notesMasterIdLst>
  <p:sldIdLst>
    <p:sldId id="879" r:id="rId2"/>
    <p:sldId id="618" r:id="rId3"/>
    <p:sldId id="264" r:id="rId4"/>
    <p:sldId id="880" r:id="rId5"/>
    <p:sldId id="647" r:id="rId6"/>
    <p:sldId id="910" r:id="rId7"/>
    <p:sldId id="938" r:id="rId8"/>
    <p:sldId id="933" r:id="rId9"/>
    <p:sldId id="934" r:id="rId10"/>
    <p:sldId id="881" r:id="rId11"/>
    <p:sldId id="935" r:id="rId12"/>
    <p:sldId id="939" r:id="rId13"/>
    <p:sldId id="937" r:id="rId14"/>
    <p:sldId id="936" r:id="rId15"/>
    <p:sldId id="911" r:id="rId16"/>
    <p:sldId id="940" r:id="rId17"/>
    <p:sldId id="913" r:id="rId18"/>
    <p:sldId id="941" r:id="rId19"/>
    <p:sldId id="942" r:id="rId20"/>
    <p:sldId id="943" r:id="rId21"/>
    <p:sldId id="909" r:id="rId22"/>
    <p:sldId id="261" r:id="rId23"/>
  </p:sldIdLst>
  <p:sldSz cx="12239625" cy="6840538"/>
  <p:notesSz cx="6858000" cy="9144000"/>
  <p:embeddedFontLst>
    <p:embeddedFont>
      <p:font typeface="Montserrat" panose="00000500000000000000" pitchFamily="2" charset="-52"/>
      <p:regular r:id="rId25"/>
      <p:bold r:id="rId26"/>
      <p:italic r:id="rId27"/>
      <p:boldItalic r:id="rId28"/>
    </p:embeddedFont>
    <p:embeddedFont>
      <p:font typeface="Montserrat Black" panose="00000A00000000000000" pitchFamily="2" charset="-52"/>
      <p:bold r:id="rId29"/>
      <p:boldItalic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827"/>
    <a:srgbClr val="363636"/>
    <a:srgbClr val="242327"/>
    <a:srgbClr val="01C601"/>
    <a:srgbClr val="E7E21E"/>
    <a:srgbClr val="FD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259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0373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2800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30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396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1705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137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4895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370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8553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9777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59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0373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88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976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005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303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069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734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508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ложка 2">
  <p:cSld name="3_01 - BLANK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981" y="1596127"/>
            <a:ext cx="5405834" cy="4514439"/>
          </a:xfrm>
        </p:spPr>
        <p:txBody>
          <a:bodyPr/>
          <a:lstStyle>
            <a:lvl1pPr>
              <a:defRPr sz="2793"/>
            </a:lvl1pPr>
            <a:lvl2pPr>
              <a:defRPr sz="2394"/>
            </a:lvl2pPr>
            <a:lvl3pPr>
              <a:defRPr sz="199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1810" y="1596127"/>
            <a:ext cx="5405834" cy="4514439"/>
          </a:xfrm>
        </p:spPr>
        <p:txBody>
          <a:bodyPr/>
          <a:lstStyle>
            <a:lvl1pPr>
              <a:defRPr sz="2793"/>
            </a:lvl1pPr>
            <a:lvl2pPr>
              <a:defRPr sz="2394"/>
            </a:lvl2pPr>
            <a:lvl3pPr>
              <a:defRPr sz="199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870D-3A9D-4D50-8BEB-9EA349B16234}" type="datetime1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82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7972" y="2125002"/>
            <a:ext cx="10403681" cy="146628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944" y="3876305"/>
            <a:ext cx="8567738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A39-E023-4ADB-8998-AC56667CAC46}" type="datetime1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4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70" r:id="rId18"/>
    <p:sldLayoutId id="2147483671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A859E78-5F82-4E88-96C1-6B761C77A910}"/>
              </a:ext>
            </a:extLst>
          </p:cNvPr>
          <p:cNvSpPr txBox="1">
            <a:spLocks/>
          </p:cNvSpPr>
          <p:nvPr/>
        </p:nvSpPr>
        <p:spPr>
          <a:xfrm>
            <a:off x="0" y="2135930"/>
            <a:ext cx="12160956" cy="3098729"/>
          </a:xfrm>
          <a:prstGeom prst="rect">
            <a:avLst/>
          </a:prstGeom>
        </p:spPr>
        <p:txBody>
          <a:bodyPr vert="horz" lIns="91207" tIns="45604" rIns="91207" bIns="45604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389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sz="4389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4389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3.03</a:t>
            </a:r>
          </a:p>
          <a:p>
            <a:r>
              <a:rPr lang="ru-RU" sz="4389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начнём обсуждать как анализировать модели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B114D4F-8D97-4878-A5F6-1201613995E0}"/>
              </a:ext>
            </a:extLst>
          </p:cNvPr>
          <p:cNvSpPr txBox="1">
            <a:spLocks/>
          </p:cNvSpPr>
          <p:nvPr/>
        </p:nvSpPr>
        <p:spPr>
          <a:xfrm>
            <a:off x="3390476" y="5000411"/>
            <a:ext cx="5008476" cy="876955"/>
          </a:xfrm>
          <a:prstGeom prst="rect">
            <a:avLst/>
          </a:prstGeom>
        </p:spPr>
        <p:txBody>
          <a:bodyPr vert="horz" lIns="91207" tIns="45604" rIns="91207" bIns="45604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39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30CE8CB-C355-8D2A-5A9C-5A5ABAC59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7BB1596-1668-95D5-BF42-C81F5AE6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28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10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978668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Заголовок 1"/>
          <p:cNvSpPr>
            <a:spLocks noGrp="1"/>
          </p:cNvSpPr>
          <p:nvPr>
            <p:ph type="title"/>
          </p:nvPr>
        </p:nvSpPr>
        <p:spPr>
          <a:xfrm>
            <a:off x="544224" y="90206"/>
            <a:ext cx="11405178" cy="761656"/>
          </a:xfrm>
        </p:spPr>
        <p:txBody>
          <a:bodyPr/>
          <a:lstStyle/>
          <a:p>
            <a:pPr algn="ctr">
              <a:buNone/>
            </a:pP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Permutation Importance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C54F77-55EB-67D8-AEDA-6CAE8BA1D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677" y="1247793"/>
            <a:ext cx="3514725" cy="42957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4CC68F-835E-7B10-1ED3-EB73BCAE7257}"/>
              </a:ext>
            </a:extLst>
          </p:cNvPr>
          <p:cNvSpPr/>
          <p:nvPr/>
        </p:nvSpPr>
        <p:spPr>
          <a:xfrm>
            <a:off x="39334" y="1514496"/>
            <a:ext cx="90958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Выбираем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метрику</a:t>
            </a:r>
          </a:p>
          <a:p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Оцениваем полную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модель</a:t>
            </a:r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по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метрике</a:t>
            </a:r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Задаем число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повторений</a:t>
            </a:r>
          </a:p>
          <a:p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Для каждого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признака</a:t>
            </a:r>
          </a:p>
          <a:p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оценить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модель</a:t>
            </a:r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по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метрике</a:t>
            </a:r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			без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признака</a:t>
            </a:r>
          </a:p>
          <a:p>
            <a:endParaRPr lang="ru-RU" sz="28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Значимость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признака</a:t>
            </a:r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метрика</a:t>
            </a:r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полной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модели</a:t>
            </a:r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средняя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метрика</a:t>
            </a:r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без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признака</a:t>
            </a:r>
          </a:p>
          <a:p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5015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11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978668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Заголовок 1"/>
          <p:cNvSpPr>
            <a:spLocks noGrp="1"/>
          </p:cNvSpPr>
          <p:nvPr>
            <p:ph type="title"/>
          </p:nvPr>
        </p:nvSpPr>
        <p:spPr>
          <a:xfrm>
            <a:off x="544224" y="90206"/>
            <a:ext cx="11405178" cy="761656"/>
          </a:xfrm>
        </p:spPr>
        <p:txBody>
          <a:bodyPr/>
          <a:lstStyle/>
          <a:p>
            <a:pPr algn="ctr">
              <a:buNone/>
            </a:pP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Permutation Importance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42CE0A9-5406-C580-5865-9BE2A8C41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261" y="3979719"/>
            <a:ext cx="6301139" cy="24737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0407D3-FEF0-D746-324E-5DE14E65E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094" y="978668"/>
            <a:ext cx="6216306" cy="28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7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12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978668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Заголовок 1"/>
          <p:cNvSpPr>
            <a:spLocks noGrp="1"/>
          </p:cNvSpPr>
          <p:nvPr>
            <p:ph type="title"/>
          </p:nvPr>
        </p:nvSpPr>
        <p:spPr>
          <a:xfrm>
            <a:off x="544224" y="90206"/>
            <a:ext cx="11405178" cy="761656"/>
          </a:xfrm>
        </p:spPr>
        <p:txBody>
          <a:bodyPr/>
          <a:lstStyle/>
          <a:p>
            <a:pPr algn="ctr">
              <a:buNone/>
            </a:pP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Partial Dependence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29C01D7-9F22-474E-A215-7021A773AB9D}"/>
              </a:ext>
            </a:extLst>
          </p:cNvPr>
          <p:cNvSpPr/>
          <p:nvPr/>
        </p:nvSpPr>
        <p:spPr>
          <a:xfrm>
            <a:off x="39334" y="1514496"/>
            <a:ext cx="111828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Обучить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модель</a:t>
            </a:r>
          </a:p>
          <a:p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Выбрать 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признак</a:t>
            </a:r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для проверки </a:t>
            </a:r>
          </a:p>
          <a:p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Для произвольного субъекта в выборке</a:t>
            </a:r>
          </a:p>
          <a:p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поменять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признак </a:t>
            </a:r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посмотреть предсказание</a:t>
            </a:r>
          </a:p>
          <a:p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Усреднить		</a:t>
            </a:r>
          </a:p>
        </p:txBody>
      </p:sp>
    </p:spTree>
    <p:extLst>
      <p:ext uri="{BB962C8B-B14F-4D97-AF65-F5344CB8AC3E}">
        <p14:creationId xmlns:p14="http://schemas.microsoft.com/office/powerpoint/2010/main" val="30729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13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978668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Заголовок 1"/>
          <p:cNvSpPr>
            <a:spLocks noGrp="1"/>
          </p:cNvSpPr>
          <p:nvPr>
            <p:ph type="title"/>
          </p:nvPr>
        </p:nvSpPr>
        <p:spPr>
          <a:xfrm>
            <a:off x="544224" y="90206"/>
            <a:ext cx="11405178" cy="761656"/>
          </a:xfrm>
        </p:spPr>
        <p:txBody>
          <a:bodyPr/>
          <a:lstStyle/>
          <a:p>
            <a:pPr algn="ctr">
              <a:buNone/>
            </a:pP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Partial Dependence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5BCC69-8EFF-75EE-810D-AB60FD8C3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54" y="1611762"/>
            <a:ext cx="11441803" cy="40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0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14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978668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22000" y="1696478"/>
            <a:ext cx="1064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самих моделей</a:t>
            </a:r>
          </a:p>
          <a:p>
            <a:endParaRPr lang="ru-RU" sz="2800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результатов модели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40676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Times New Roman" panose="02020603050405020304" pitchFamily="18" charset="0"/>
              </a:rPr>
              <a:t>Для классификации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B5F4EC-82F7-098F-8A8C-D9478C2FC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782" y="1158784"/>
            <a:ext cx="5012712" cy="5175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F4422B-54AA-DBBA-7AC4-E7B05A9A73E9}"/>
              </a:ext>
            </a:extLst>
          </p:cNvPr>
          <p:cNvSpPr txBox="1"/>
          <p:nvPr/>
        </p:nvSpPr>
        <p:spPr>
          <a:xfrm>
            <a:off x="803131" y="1786504"/>
            <a:ext cx="3976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classification_report</a:t>
            </a:r>
            <a:endParaRPr lang="ru-RU" sz="28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2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Times New Roman" panose="02020603050405020304" pitchFamily="18" charset="0"/>
              </a:rPr>
              <a:t>Для классификации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422B-54AA-DBBA-7AC4-E7B05A9A73E9}"/>
              </a:ext>
            </a:extLst>
          </p:cNvPr>
          <p:cNvSpPr txBox="1"/>
          <p:nvPr/>
        </p:nvSpPr>
        <p:spPr>
          <a:xfrm>
            <a:off x="803131" y="1786504"/>
            <a:ext cx="3976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Confusion matrix</a:t>
            </a:r>
            <a:endParaRPr lang="ru-RU" sz="28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9A1875-83AC-065E-631C-65089904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92" y="1289538"/>
            <a:ext cx="60007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5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Times New Roman" panose="02020603050405020304" pitchFamily="18" charset="0"/>
              </a:rPr>
              <a:t>Для регрессии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03233E-8164-B17F-0327-0325C05E4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9505"/>
            <a:ext cx="12239625" cy="26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Times New Roman" panose="02020603050405020304" pitchFamily="18" charset="0"/>
              </a:rPr>
              <a:t>Для регрессии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90B5DE-422A-F31D-4BAD-1BEAD0A4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2" y="3902394"/>
            <a:ext cx="12048197" cy="276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5D80B3-0E2C-F1DC-A789-5061BEC34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95" y="1018956"/>
            <a:ext cx="12048196" cy="27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4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Times New Roman" panose="02020603050405020304" pitchFamily="18" charset="0"/>
              </a:rPr>
              <a:t>Для регрессии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052DD6-6924-917C-CA33-E618946C8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575" y="1041589"/>
            <a:ext cx="7705963" cy="55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0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2000" smtClean="0"/>
              <a:pPr/>
              <a:t>2</a:t>
            </a:fld>
            <a:endParaRPr lang="ru-RU" sz="36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690120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ижний колонтитул 6">
            <a:extLst>
              <a:ext uri="{FF2B5EF4-FFF2-40B4-BE49-F238E27FC236}">
                <a16:creationId xmlns:a16="http://schemas.microsoft.com/office/drawing/2014/main" id="{27B4B5E2-BDA1-45D4-44BE-A25D42F2A74E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  <a:endParaRPr lang="ru-RU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96A28-6D54-98CB-C240-63872DFAADD0}"/>
              </a:ext>
            </a:extLst>
          </p:cNvPr>
          <p:cNvSpPr txBox="1"/>
          <p:nvPr/>
        </p:nvSpPr>
        <p:spPr>
          <a:xfrm>
            <a:off x="307580" y="1070749"/>
            <a:ext cx="10894883" cy="5023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400" b="1" dirty="0">
                <a:solidFill>
                  <a:schemeClr val="bg1"/>
                </a:solidFill>
                <a:latin typeface="Montserrat"/>
                <a:sym typeface="Montserrat"/>
              </a:rPr>
              <a:t>Метрический подход</a:t>
            </a:r>
            <a:endParaRPr lang="tr-TR" sz="24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Выбираем число к - соседей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Оцениваем локальную плотность достижимости точки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Сравниваем эту плотность с плотностью к соседей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Есть тонкости, если хотим применять для поиска новизны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400" b="1" dirty="0" err="1">
                <a:solidFill>
                  <a:schemeClr val="bg1"/>
                </a:solidFill>
                <a:latin typeface="Montserrat"/>
                <a:sym typeface="Montserrat"/>
              </a:rPr>
              <a:t>Одноклассовый</a:t>
            </a:r>
            <a:r>
              <a:rPr lang="ru-RU" sz="2400" b="1" dirty="0">
                <a:solidFill>
                  <a:schemeClr val="bg1"/>
                </a:solidFill>
                <a:latin typeface="Montserrat"/>
                <a:sym typeface="Montserrat"/>
              </a:rPr>
              <a:t> метод опорных векторов</a:t>
            </a:r>
            <a:endParaRPr lang="tr-TR" sz="24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SVM+Kernel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Trick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но для отделения 0 от выборки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Вроде как рекомендуют в задаче поиска Новизны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400" b="1" dirty="0">
                <a:solidFill>
                  <a:schemeClr val="bg1"/>
                </a:solidFill>
                <a:latin typeface="Montserrat"/>
                <a:sym typeface="Montserrat"/>
              </a:rPr>
              <a:t>Случайные Проекции</a:t>
            </a:r>
            <a:endParaRPr lang="tr-TR" sz="24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Садим случайный лес для разбиения данных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Оцениваем среднюю длину пути по дереву для каждой точки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среднем топ за свои деньги (бесплатно)</a:t>
            </a:r>
          </a:p>
        </p:txBody>
      </p:sp>
    </p:spTree>
    <p:extLst>
      <p:ext uri="{BB962C8B-B14F-4D97-AF65-F5344CB8AC3E}">
        <p14:creationId xmlns:p14="http://schemas.microsoft.com/office/powerpoint/2010/main" val="16238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Times New Roman" panose="02020603050405020304" pitchFamily="18" charset="0"/>
              </a:rPr>
              <a:t>Для регрессии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7A6122-CF00-7B7E-D3B0-8A508945D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02" y="970712"/>
            <a:ext cx="10381884" cy="23769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16F1B6-7622-4289-EF9A-DDF8C6AFD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29" y="3492897"/>
            <a:ext cx="10381884" cy="30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0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21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690120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Нижний колонтитул 6">
            <a:extLst>
              <a:ext uri="{FF2B5EF4-FFF2-40B4-BE49-F238E27FC236}">
                <a16:creationId xmlns:a16="http://schemas.microsoft.com/office/drawing/2014/main" id="{9CF62FE1-CA3D-A645-0ACE-41C066716D28}"/>
              </a:ext>
            </a:extLst>
          </p:cNvPr>
          <p:cNvSpPr txBox="1">
            <a:spLocks/>
          </p:cNvSpPr>
          <p:nvPr/>
        </p:nvSpPr>
        <p:spPr>
          <a:xfrm>
            <a:off x="3110544" y="205677"/>
            <a:ext cx="8091919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4D3EF-17A5-DBA5-FA58-C5C31E5060CC}"/>
              </a:ext>
            </a:extLst>
          </p:cNvPr>
          <p:cNvSpPr txBox="1"/>
          <p:nvPr/>
        </p:nvSpPr>
        <p:spPr>
          <a:xfrm>
            <a:off x="307580" y="1070749"/>
            <a:ext cx="12057602" cy="406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400" b="1" dirty="0">
                <a:solidFill>
                  <a:schemeClr val="bg1"/>
                </a:solidFill>
                <a:latin typeface="Montserrat"/>
                <a:sym typeface="Montserrat"/>
              </a:rPr>
              <a:t>Анализ моделей</a:t>
            </a:r>
            <a:endParaRPr lang="tr-TR" sz="24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Старые добрые веса признаков для линейных моделей и значимость признаков для деревьев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Permutation Importance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(работает для любых моделей)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Partial Plot Dependence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проверяем по 1-2 признаку)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 этом можно добавлять случайные признаки для надежности </a:t>
            </a:r>
            <a:endParaRPr lang="ru-RU" sz="2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400" b="1" dirty="0">
                <a:solidFill>
                  <a:schemeClr val="bg1"/>
                </a:solidFill>
                <a:latin typeface="Montserrat"/>
                <a:sym typeface="Montserrat"/>
              </a:rPr>
              <a:t>Анализ предсказаний</a:t>
            </a:r>
            <a:endParaRPr lang="tr-TR" sz="24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Смотрим на метрики с какими классами проблемы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Визуализируем различные вариации предсказания и модели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Подсвечиваем по признакам – </a:t>
            </a:r>
            <a:r>
              <a:rPr lang="ru-RU"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вдруг повезет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22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11A2-3190-48F8-8735-CC4C8A614724}"/>
              </a:ext>
            </a:extLst>
          </p:cNvPr>
          <p:cNvSpPr txBox="1"/>
          <p:nvPr/>
        </p:nvSpPr>
        <p:spPr>
          <a:xfrm>
            <a:off x="2600405" y="4000784"/>
            <a:ext cx="7280847" cy="185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182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9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77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576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471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576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77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9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182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59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B152339-AA49-4910-A987-702557E55544}"/>
              </a:ext>
            </a:extLst>
          </p:cNvPr>
          <p:cNvSpPr txBox="1">
            <a:spLocks/>
          </p:cNvSpPr>
          <p:nvPr/>
        </p:nvSpPr>
        <p:spPr>
          <a:xfrm>
            <a:off x="2097632" y="2183303"/>
            <a:ext cx="8547133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58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3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978668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22000" y="1696478"/>
            <a:ext cx="1064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самих моделей</a:t>
            </a:r>
            <a:endParaRPr lang="en-US" sz="28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8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результатов модели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4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978668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22000" y="1696478"/>
            <a:ext cx="1064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самих моделей</a:t>
            </a:r>
          </a:p>
          <a:p>
            <a:endParaRPr lang="ru-RU" sz="2800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результатов модели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5747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5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0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Нижний колонтитул 6">
            <a:extLst>
              <a:ext uri="{FF2B5EF4-FFF2-40B4-BE49-F238E27FC236}">
                <a16:creationId xmlns:a16="http://schemas.microsoft.com/office/drawing/2014/main" id="{C750D80A-1143-7B59-FA36-CC82C2739814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Что нужно помнить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2169896-40D8-C450-AE12-F045475D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14DD1ED-E466-E83A-C7D3-17AB0D1AB484}"/>
              </a:ext>
            </a:extLst>
          </p:cNvPr>
          <p:cNvSpPr/>
          <p:nvPr/>
        </p:nvSpPr>
        <p:spPr>
          <a:xfrm>
            <a:off x="4439072" y="1585493"/>
            <a:ext cx="4392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B0=</a:t>
            </a:r>
            <a:r>
              <a:rPr lang="es-ES" sz="2400" b="1" dirty="0">
                <a:solidFill>
                  <a:srgbClr val="D4D4D4"/>
                </a:solidFill>
                <a:latin typeface="Courier New" panose="02070309020205020404" pitchFamily="49" charset="0"/>
              </a:rPr>
              <a:t>LogReg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.intercept_</a:t>
            </a:r>
          </a:p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B=</a:t>
            </a:r>
            <a:r>
              <a:rPr lang="es-ES" sz="2400" b="1" dirty="0">
                <a:solidFill>
                  <a:srgbClr val="D4D4D4"/>
                </a:solidFill>
                <a:latin typeface="Courier New" panose="02070309020205020404" pitchFamily="49" charset="0"/>
              </a:rPr>
              <a:t>LogReg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.coef_</a:t>
            </a:r>
            <a:endParaRPr lang="es-E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4DBE52-451C-306E-B8F3-F222A037CBBE}"/>
              </a:ext>
            </a:extLst>
          </p:cNvPr>
          <p:cNvSpPr/>
          <p:nvPr/>
        </p:nvSpPr>
        <p:spPr>
          <a:xfrm>
            <a:off x="190600" y="1513485"/>
            <a:ext cx="38715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b0=</a:t>
            </a:r>
            <a:r>
              <a:rPr lang="en-US" sz="24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LinReg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.intercept_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b=</a:t>
            </a:r>
            <a:r>
              <a:rPr lang="en-US" sz="24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LinReg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.coef_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DA3BF6-1BDE-5B4C-A198-6470673405AE}"/>
              </a:ext>
            </a:extLst>
          </p:cNvPr>
          <p:cNvSpPr/>
          <p:nvPr/>
        </p:nvSpPr>
        <p:spPr>
          <a:xfrm>
            <a:off x="244599" y="2892569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D4D4D4"/>
                </a:solidFill>
                <a:latin typeface="Courier New" panose="02070309020205020404" pitchFamily="49" charset="0"/>
              </a:rPr>
              <a:t>DT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.feature_importances_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BAB334-E426-8D34-70A9-B9997A137CE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9512" y="1369469"/>
            <a:ext cx="3480645" cy="13970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523215-5F84-98F2-A88D-EB629410A9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647" y="3324617"/>
            <a:ext cx="3312368" cy="138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6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>
            <a:extLst>
              <a:ext uri="{FF2B5EF4-FFF2-40B4-BE49-F238E27FC236}">
                <a16:creationId xmlns:a16="http://schemas.microsoft.com/office/drawing/2014/main" id="{C750D80A-1143-7B59-FA36-CC82C2739814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Что нужно помнить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1ABA8A-CE75-71AE-89D1-2C39592E60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5636" y="923371"/>
            <a:ext cx="10586764" cy="327329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478D0F-8C20-9DEB-7F76-AB18F16980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1118" y="4180766"/>
            <a:ext cx="5537549" cy="25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4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7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978668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Заголовок 1"/>
          <p:cNvSpPr>
            <a:spLocks noGrp="1"/>
          </p:cNvSpPr>
          <p:nvPr>
            <p:ph type="title"/>
          </p:nvPr>
        </p:nvSpPr>
        <p:spPr>
          <a:xfrm>
            <a:off x="544224" y="90206"/>
            <a:ext cx="11405178" cy="761656"/>
          </a:xfrm>
        </p:spPr>
        <p:txBody>
          <a:bodyPr/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Анализ самого дерева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B39998-BE57-CB4D-C8CC-C665F02803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630"/>
          <a:stretch/>
        </p:blipFill>
        <p:spPr>
          <a:xfrm>
            <a:off x="1833343" y="1291694"/>
            <a:ext cx="8818637" cy="3744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CDFFBE-CA61-FA8B-FB64-B8D89793103B}"/>
              </a:ext>
            </a:extLst>
          </p:cNvPr>
          <p:cNvSpPr txBox="1"/>
          <p:nvPr/>
        </p:nvSpPr>
        <p:spPr>
          <a:xfrm>
            <a:off x="826078" y="5661815"/>
            <a:ext cx="9325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</a:t>
            </a:r>
            <a:r>
              <a:rPr lang="en-US" sz="2000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CatBoost</a:t>
            </a:r>
            <a:r>
              <a:rPr lang="en-US" sz="20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можно отдельные деревья рисовать…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98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8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>
            <a:extLst>
              <a:ext uri="{FF2B5EF4-FFF2-40B4-BE49-F238E27FC236}">
                <a16:creationId xmlns:a16="http://schemas.microsoft.com/office/drawing/2014/main" id="{C750D80A-1143-7B59-FA36-CC82C2739814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Что неплохо делать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82D657-173C-F7FB-3BFF-969DD7D0AB18}"/>
              </a:ext>
            </a:extLst>
          </p:cNvPr>
          <p:cNvSpPr/>
          <p:nvPr/>
        </p:nvSpPr>
        <p:spPr>
          <a:xfrm>
            <a:off x="2256455" y="1083824"/>
            <a:ext cx="3595254" cy="2227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latin typeface="Verdana" panose="020B0604030504040204" pitchFamily="34" charset="0"/>
                <a:ea typeface="Verdana" panose="020B0604030504040204" pitchFamily="34" charset="0"/>
              </a:rPr>
              <a:t>Исходные данные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758C17E-55D1-8BC8-CEB8-5432F1B9FFC1}"/>
              </a:ext>
            </a:extLst>
          </p:cNvPr>
          <p:cNvSpPr/>
          <p:nvPr/>
        </p:nvSpPr>
        <p:spPr>
          <a:xfrm>
            <a:off x="6369195" y="1083824"/>
            <a:ext cx="1059873" cy="230413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Шум1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A8C1CD-039A-2A5D-4702-980DE3263CCA}"/>
              </a:ext>
            </a:extLst>
          </p:cNvPr>
          <p:cNvSpPr/>
          <p:nvPr/>
        </p:nvSpPr>
        <p:spPr>
          <a:xfrm>
            <a:off x="8052088" y="1083825"/>
            <a:ext cx="1059873" cy="230413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Шум2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8C30C2-F607-CF83-EA35-0CD7D3CD2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19" y="3567701"/>
            <a:ext cx="8886876" cy="28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9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>
            <a:extLst>
              <a:ext uri="{FF2B5EF4-FFF2-40B4-BE49-F238E27FC236}">
                <a16:creationId xmlns:a16="http://schemas.microsoft.com/office/drawing/2014/main" id="{C750D80A-1143-7B59-FA36-CC82C2739814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значимость признаков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4DDA63-C7AD-09A7-402F-A56AAAC8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061" y="3896566"/>
            <a:ext cx="9008801" cy="25175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EAF872-AFF4-2BF9-A73C-077EA9B64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672" y="978689"/>
            <a:ext cx="5904004" cy="26756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6CF862-C69E-9DB8-82CB-644D2E569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97" y="3156225"/>
            <a:ext cx="2687792" cy="18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3873</TotalTime>
  <Words>390</Words>
  <Application>Microsoft Office PowerPoint</Application>
  <PresentationFormat>Произвольный</PresentationFormat>
  <Paragraphs>143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Montserrat</vt:lpstr>
      <vt:lpstr>Montserrat Black</vt:lpstr>
      <vt:lpstr>Verdana</vt:lpstr>
      <vt:lpstr>Arial</vt:lpstr>
      <vt:lpstr>Courier New</vt:lpstr>
      <vt:lpstr>Source Sans Pro</vt:lpstr>
      <vt:lpstr>Times New Roman</vt:lpstr>
      <vt:lpstr>SkillFactory шаблон для видео (черный/белый)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Анализ самого дерева</vt:lpstr>
      <vt:lpstr>Презентация PowerPoint</vt:lpstr>
      <vt:lpstr>Презентация PowerPoint</vt:lpstr>
      <vt:lpstr>Permutation Importance</vt:lpstr>
      <vt:lpstr>Permutation Importance</vt:lpstr>
      <vt:lpstr>Partial Dependence</vt:lpstr>
      <vt:lpstr>Partial Dependence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Долганов Антон Юрьевич</cp:lastModifiedBy>
  <cp:revision>236</cp:revision>
  <dcterms:modified xsi:type="dcterms:W3CDTF">2023-10-10T10:19:33Z</dcterms:modified>
</cp:coreProperties>
</file>