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642" r:id="rId2"/>
    <p:sldId id="643" r:id="rId3"/>
    <p:sldId id="644" r:id="rId4"/>
    <p:sldId id="645" r:id="rId5"/>
    <p:sldId id="646" r:id="rId6"/>
    <p:sldId id="647" r:id="rId7"/>
    <p:sldId id="648" r:id="rId8"/>
    <p:sldId id="649" r:id="rId9"/>
    <p:sldId id="650" r:id="rId10"/>
    <p:sldId id="651" r:id="rId11"/>
    <p:sldId id="652" r:id="rId12"/>
    <p:sldId id="653" r:id="rId13"/>
    <p:sldId id="654" r:id="rId14"/>
    <p:sldId id="655" r:id="rId15"/>
    <p:sldId id="656" r:id="rId16"/>
    <p:sldId id="657" r:id="rId17"/>
    <p:sldId id="658" r:id="rId18"/>
    <p:sldId id="659" r:id="rId19"/>
    <p:sldId id="660" r:id="rId20"/>
    <p:sldId id="661" r:id="rId21"/>
    <p:sldId id="662" r:id="rId22"/>
    <p:sldId id="663" r:id="rId23"/>
    <p:sldId id="664" r:id="rId24"/>
    <p:sldId id="665" r:id="rId25"/>
    <p:sldId id="666" r:id="rId26"/>
    <p:sldId id="667" r:id="rId27"/>
    <p:sldId id="668" r:id="rId28"/>
    <p:sldId id="669" r:id="rId29"/>
    <p:sldId id="670" r:id="rId30"/>
    <p:sldId id="671" r:id="rId31"/>
    <p:sldId id="672" r:id="rId32"/>
    <p:sldId id="673" r:id="rId33"/>
    <p:sldId id="674" r:id="rId34"/>
    <p:sldId id="675" r:id="rId35"/>
    <p:sldId id="676" r:id="rId36"/>
    <p:sldId id="677" r:id="rId37"/>
    <p:sldId id="678" r:id="rId38"/>
    <p:sldId id="679" r:id="rId39"/>
    <p:sldId id="680" r:id="rId40"/>
    <p:sldId id="681" r:id="rId41"/>
    <p:sldId id="682" r:id="rId42"/>
    <p:sldId id="686" r:id="rId43"/>
    <p:sldId id="684" r:id="rId44"/>
    <p:sldId id="683" r:id="rId45"/>
    <p:sldId id="685" r:id="rId46"/>
    <p:sldId id="687" r:id="rId47"/>
    <p:sldId id="448" r:id="rId48"/>
    <p:sldId id="261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7878"/>
    <a:srgbClr val="FF0000"/>
    <a:srgbClr val="E6D2D2"/>
    <a:srgbClr val="D95151"/>
    <a:srgbClr val="00FFFF"/>
    <a:srgbClr val="0000FF"/>
    <a:srgbClr val="FF00FF"/>
    <a:srgbClr val="00FF00"/>
    <a:srgbClr val="FFFF00"/>
    <a:srgbClr val="27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8" autoAdjust="0"/>
    <p:restoredTop sz="96510" autoAdjust="0"/>
  </p:normalViewPr>
  <p:slideViewPr>
    <p:cSldViewPr>
      <p:cViewPr>
        <p:scale>
          <a:sx n="75" d="100"/>
          <a:sy n="75" d="100"/>
        </p:scale>
        <p:origin x="1470" y="8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7591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5627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8868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2387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9519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6520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6597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4078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7321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9032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241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2683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3975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8603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23611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63327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08187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26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43393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27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17825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28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64241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29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49949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30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627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53517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80195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32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80153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11366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34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61388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4783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36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91140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27197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38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53550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52392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40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3479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07748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67464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82418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50529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278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11957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75655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47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78795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2105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6205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9695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9846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0225" y="749300"/>
            <a:ext cx="65659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572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C46B-BE05-4BFD-B423-064840840BFA}" type="datetime1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28CBF-D277-4BD9-A99E-71FCF837E7D5}" type="datetime1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D099-AD14-4929-9C93-1ACCC971F1C7}" type="datetime1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8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2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7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1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79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34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F0B6-3BFF-4BEE-A94F-245D60A7DD22}" type="datetime1">
              <a:rPr lang="ru-RU" smtClean="0"/>
              <a:t>14.11.2023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07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782"/>
            </a:lvl1pPr>
            <a:lvl2pPr>
              <a:defRPr sz="2385"/>
            </a:lvl2pPr>
            <a:lvl3pPr>
              <a:defRPr sz="1987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782"/>
            </a:lvl1pPr>
            <a:lvl2pPr>
              <a:defRPr sz="2385"/>
            </a:lvl2pPr>
            <a:lvl3pPr>
              <a:defRPr sz="1987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DFFA-0AC8-4310-A14D-BFE85D7BFBB3}" type="datetime1">
              <a:rPr lang="ru-RU" smtClean="0"/>
              <a:t>14.11.2023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19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782"/>
            </a:lvl1pPr>
            <a:lvl2pPr>
              <a:defRPr sz="2385"/>
            </a:lvl2pPr>
            <a:lvl3pPr>
              <a:defRPr sz="1987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782"/>
            </a:lvl1pPr>
            <a:lvl2pPr>
              <a:defRPr sz="2385"/>
            </a:lvl2pPr>
            <a:lvl3pPr>
              <a:defRPr sz="1987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2461-FDC2-4D86-9028-7C154E87B033}" type="datetime1">
              <a:rPr lang="ru-RU" smtClean="0"/>
              <a:t>14.11.2023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17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782"/>
            </a:lvl1pPr>
            <a:lvl2pPr>
              <a:defRPr sz="2385"/>
            </a:lvl2pPr>
            <a:lvl3pPr>
              <a:defRPr sz="1987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782"/>
            </a:lvl1pPr>
            <a:lvl2pPr>
              <a:defRPr sz="2385"/>
            </a:lvl2pPr>
            <a:lvl3pPr>
              <a:defRPr sz="1987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23E3-769E-4913-ADEF-6192F155A76A}" type="datetime1">
              <a:rPr lang="ru-RU" smtClean="0"/>
              <a:t>14.11.2023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656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782"/>
            </a:lvl1pPr>
            <a:lvl2pPr>
              <a:defRPr sz="2385"/>
            </a:lvl2pPr>
            <a:lvl3pPr>
              <a:defRPr sz="1987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782"/>
            </a:lvl1pPr>
            <a:lvl2pPr>
              <a:defRPr sz="2385"/>
            </a:lvl2pPr>
            <a:lvl3pPr>
              <a:defRPr sz="1987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AAFC-97F3-45E4-989B-5174E3276456}" type="datetime1">
              <a:rPr lang="ru-RU" smtClean="0"/>
              <a:t>14.11.2023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935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782"/>
            </a:lvl1pPr>
            <a:lvl2pPr>
              <a:defRPr sz="2385"/>
            </a:lvl2pPr>
            <a:lvl3pPr>
              <a:defRPr sz="1987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782"/>
            </a:lvl1pPr>
            <a:lvl2pPr>
              <a:defRPr sz="2385"/>
            </a:lvl2pPr>
            <a:lvl3pPr>
              <a:defRPr sz="1987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AE28-1A58-46E4-A91F-E6DF8973A603}" type="datetime1">
              <a:rPr lang="ru-RU" smtClean="0"/>
              <a:t>14.11.2023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106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782"/>
            </a:lvl1pPr>
            <a:lvl2pPr>
              <a:defRPr sz="2385"/>
            </a:lvl2pPr>
            <a:lvl3pPr>
              <a:defRPr sz="1987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782"/>
            </a:lvl1pPr>
            <a:lvl2pPr>
              <a:defRPr sz="2385"/>
            </a:lvl2pPr>
            <a:lvl3pPr>
              <a:defRPr sz="1987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333F-A87C-4D11-92BD-9D0C086AD4C4}" type="datetime1">
              <a:rPr lang="ru-RU" smtClean="0"/>
              <a:t>14.11.2023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544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782"/>
            </a:lvl1pPr>
            <a:lvl2pPr>
              <a:defRPr sz="2385"/>
            </a:lvl2pPr>
            <a:lvl3pPr>
              <a:defRPr sz="1987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782"/>
            </a:lvl1pPr>
            <a:lvl2pPr>
              <a:defRPr sz="2385"/>
            </a:lvl2pPr>
            <a:lvl3pPr>
              <a:defRPr sz="1987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0ACC-230E-4159-BDC0-EF91C8D59A42}" type="datetime1">
              <a:rPr lang="ru-RU" smtClean="0"/>
              <a:t>14.11.2023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75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48AA-79BF-4139-A06A-CBB83AB35ED8}" type="datetime1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782"/>
            </a:lvl1pPr>
            <a:lvl2pPr>
              <a:defRPr sz="2385"/>
            </a:lvl2pPr>
            <a:lvl3pPr>
              <a:defRPr sz="1987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782"/>
            </a:lvl1pPr>
            <a:lvl2pPr>
              <a:defRPr sz="2385"/>
            </a:lvl2pPr>
            <a:lvl3pPr>
              <a:defRPr sz="1987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5B84-9429-4F0A-9D30-2F63678D429A}" type="datetime1">
              <a:rPr lang="ru-RU" smtClean="0"/>
              <a:t>14.11.2023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7299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782"/>
            </a:lvl1pPr>
            <a:lvl2pPr>
              <a:defRPr sz="2385"/>
            </a:lvl2pPr>
            <a:lvl3pPr>
              <a:defRPr sz="1987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782"/>
            </a:lvl1pPr>
            <a:lvl2pPr>
              <a:defRPr sz="2385"/>
            </a:lvl2pPr>
            <a:lvl3pPr>
              <a:defRPr sz="1987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FDF0-F2C6-4860-B040-885420F654C7}" type="datetime1">
              <a:rPr lang="ru-RU" smtClean="0"/>
              <a:t>14.11.2023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838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782"/>
            </a:lvl1pPr>
            <a:lvl2pPr>
              <a:defRPr sz="2385"/>
            </a:lvl2pPr>
            <a:lvl3pPr>
              <a:defRPr sz="1987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782"/>
            </a:lvl1pPr>
            <a:lvl2pPr>
              <a:defRPr sz="2385"/>
            </a:lvl2pPr>
            <a:lvl3pPr>
              <a:defRPr sz="1987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D182-DACD-42E9-9AB0-51A6BAD7246D}" type="datetime1">
              <a:rPr lang="ru-RU" smtClean="0"/>
              <a:t>14.11.2023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8F4C9D-76F1-44A5-8E0D-429814420D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643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D8A0-D245-487E-91D0-4E85F7E4C938}" type="datetime1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015B-A8C5-4989-91DF-1952A51BE74A}" type="datetime1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829D-FE7F-4E08-8C17-836F1E75160C}" type="datetime1">
              <a:rPr lang="ru-RU" smtClean="0"/>
              <a:t>14.11.2023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B254-7C8B-44F4-81CD-A499FFA04CF2}" type="datetime1">
              <a:rPr lang="ru-RU" smtClean="0"/>
              <a:t>14.11.2023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9827-04C1-4807-AC18-1CB4161CCF17}" type="datetime1">
              <a:rPr lang="ru-RU" smtClean="0"/>
              <a:t>14.11.2023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8002-C01E-4F6E-AEFA-57C696E61DDA}" type="datetime1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0BDF-3380-4A56-A9A6-4B3946EE38FF}" type="datetime1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6FB6D-7311-4EE3-8937-70ACAE5F4E44}" type="datetime1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A88F4C9D-76F1-44A5-8E0D-429814420D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46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emf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emf"/><Relationship Id="rId5" Type="http://schemas.openxmlformats.org/officeDocument/2006/relationships/image" Target="../media/image25.emf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3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emf"/><Relationship Id="rId5" Type="http://schemas.openxmlformats.org/officeDocument/2006/relationships/image" Target="../media/image27.png"/><Relationship Id="rId10" Type="http://schemas.openxmlformats.org/officeDocument/2006/relationships/image" Target="../media/image32.emf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2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26.svg"/><Relationship Id="rId10" Type="http://schemas.openxmlformats.org/officeDocument/2006/relationships/image" Target="../media/image53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.png"/><Relationship Id="rId7" Type="http://schemas.openxmlformats.org/officeDocument/2006/relationships/image" Target="../media/image37.sv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20.svg"/><Relationship Id="rId4" Type="http://schemas.openxmlformats.org/officeDocument/2006/relationships/image" Target="../media/image67.png"/><Relationship Id="rId9" Type="http://schemas.openxmlformats.org/officeDocument/2006/relationships/image" Target="../media/image7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.png"/><Relationship Id="rId7" Type="http://schemas.openxmlformats.org/officeDocument/2006/relationships/hyperlink" Target="https://nlp.stanford.edu/pubs/glove.pdf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nlp.stanford.edu/projects/glove/" TargetMode="External"/><Relationship Id="rId5" Type="http://schemas.openxmlformats.org/officeDocument/2006/relationships/hyperlink" Target="http://opendatacommons.org/licenses/pddl/" TargetMode="External"/><Relationship Id="rId4" Type="http://schemas.openxmlformats.org/officeDocument/2006/relationships/hyperlink" Target="https://github.com/RaRe-Technologies/gensim-data/releases/download/glove-twitter-100/__init__.py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A859E78-5F82-4E88-96C1-6B761C77A910}"/>
              </a:ext>
            </a:extLst>
          </p:cNvPr>
          <p:cNvSpPr txBox="1">
            <a:spLocks/>
          </p:cNvSpPr>
          <p:nvPr/>
        </p:nvSpPr>
        <p:spPr>
          <a:xfrm>
            <a:off x="1" y="2149659"/>
            <a:ext cx="12113637" cy="3086672"/>
          </a:xfrm>
          <a:prstGeom prst="rect">
            <a:avLst/>
          </a:prstGeom>
        </p:spPr>
        <p:txBody>
          <a:bodyPr vert="horz" lIns="90852" tIns="45427" rIns="90852" bIns="45427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372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sz="437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4372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3.0</a:t>
            </a:r>
            <a:r>
              <a:rPr lang="en-US" sz="4372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  <a:endParaRPr lang="ru-RU" sz="4372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437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которой мы </a:t>
            </a:r>
            <a:r>
              <a:rPr lang="ru-RU" sz="437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попытаемся обсудить тему </a:t>
            </a:r>
            <a:r>
              <a:rPr lang="en-US" sz="437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 </a:t>
            </a:r>
            <a:endParaRPr lang="ru-RU" sz="437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5B114D4F-8D97-4878-A5F6-1201613995E0}"/>
              </a:ext>
            </a:extLst>
          </p:cNvPr>
          <p:cNvSpPr txBox="1">
            <a:spLocks/>
          </p:cNvSpPr>
          <p:nvPr/>
        </p:nvSpPr>
        <p:spPr>
          <a:xfrm>
            <a:off x="3377284" y="5002994"/>
            <a:ext cx="4988988" cy="873543"/>
          </a:xfrm>
          <a:prstGeom prst="rect">
            <a:avLst/>
          </a:prstGeom>
        </p:spPr>
        <p:txBody>
          <a:bodyPr vert="horz" lIns="90852" tIns="45427" rIns="90852" bIns="45427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Юрьевич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30CE8CB-C355-8D2A-5A9C-5A5ABAC59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00" y="32730"/>
            <a:ext cx="3340963" cy="2116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60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1226" y="-182364"/>
            <a:ext cx="7869969" cy="1300915"/>
          </a:xfrm>
        </p:spPr>
        <p:txBody>
          <a:bodyPr>
            <a:normAutofit/>
          </a:bodyPr>
          <a:lstStyle/>
          <a:p>
            <a:r>
              <a:rPr lang="en-US" sz="318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Variational</a:t>
            </a:r>
            <a: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Auto-Encoders</a:t>
            </a:r>
            <a:endParaRPr lang="ru-RU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02557" y="6455547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5CE526A-265B-4435-8BB0-007C8CA52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E9BC6C6F-9DFC-4DD3-B111-0AA26A0484C7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5D7F93E-F30A-4763-94DA-BC01B164A092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C84A3C5-1B28-4A3E-9EF5-A48C197DB6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34432" t="18003" r="24225" b="17335"/>
          <a:stretch/>
        </p:blipFill>
        <p:spPr>
          <a:xfrm>
            <a:off x="789909" y="1243062"/>
            <a:ext cx="10302505" cy="3437090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09E5A68-17E3-4C18-B881-09F82EF02BE0}"/>
              </a:ext>
            </a:extLst>
          </p:cNvPr>
          <p:cNvSpPr/>
          <p:nvPr/>
        </p:nvSpPr>
        <p:spPr>
          <a:xfrm>
            <a:off x="4808187" y="1941919"/>
            <a:ext cx="2587438" cy="70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987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Скрытое Представление</a:t>
            </a:r>
            <a:endParaRPr lang="ru-RU" sz="1987" b="1" dirty="0">
              <a:solidFill>
                <a:srgbClr val="00B050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2B5A8FC-5BF0-4D57-BC02-5DFF947B91B9}"/>
              </a:ext>
            </a:extLst>
          </p:cNvPr>
          <p:cNvSpPr/>
          <p:nvPr/>
        </p:nvSpPr>
        <p:spPr>
          <a:xfrm>
            <a:off x="5647639" y="2630389"/>
            <a:ext cx="662997" cy="70578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58">
              <a:solidFill>
                <a:srgbClr val="7030A0"/>
              </a:solidFill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76876937-24A8-4D67-91F0-2C6E4D5949B5}"/>
              </a:ext>
            </a:extLst>
          </p:cNvPr>
          <p:cNvCxnSpPr>
            <a:cxnSpLocks/>
          </p:cNvCxnSpPr>
          <p:nvPr/>
        </p:nvCxnSpPr>
        <p:spPr>
          <a:xfrm flipH="1">
            <a:off x="4378916" y="3336178"/>
            <a:ext cx="1268723" cy="73672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AA18B1E-7268-4C5E-B35D-BAF61EA29071}"/>
              </a:ext>
            </a:extLst>
          </p:cNvPr>
          <p:cNvCxnSpPr>
            <a:cxnSpLocks/>
          </p:cNvCxnSpPr>
          <p:nvPr/>
        </p:nvCxnSpPr>
        <p:spPr>
          <a:xfrm>
            <a:off x="6310636" y="3336178"/>
            <a:ext cx="1860175" cy="70578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D83AA4A-76AF-4382-BDBA-FB3B1609EC6C}"/>
              </a:ext>
            </a:extLst>
          </p:cNvPr>
          <p:cNvSpPr/>
          <p:nvPr/>
        </p:nvSpPr>
        <p:spPr>
          <a:xfrm>
            <a:off x="7770659" y="4812189"/>
            <a:ext cx="500817" cy="1240153"/>
          </a:xfrm>
          <a:prstGeom prst="rect">
            <a:avLst/>
          </a:prstGeom>
          <a:solidFill>
            <a:srgbClr val="00B050"/>
          </a:solidFill>
          <a:ln>
            <a:solidFill>
              <a:srgbClr val="01C60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58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553BB34-623E-4488-83A4-CEA994536C25}"/>
              </a:ext>
            </a:extLst>
          </p:cNvPr>
          <p:cNvSpPr/>
          <p:nvPr/>
        </p:nvSpPr>
        <p:spPr>
          <a:xfrm>
            <a:off x="5765394" y="3997309"/>
            <a:ext cx="500817" cy="102291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58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E871617-A856-40CF-A00B-70E3ECEC01E2}"/>
              </a:ext>
            </a:extLst>
          </p:cNvPr>
          <p:cNvSpPr/>
          <p:nvPr/>
        </p:nvSpPr>
        <p:spPr>
          <a:xfrm>
            <a:off x="5809819" y="5432265"/>
            <a:ext cx="500817" cy="1060164"/>
          </a:xfrm>
          <a:prstGeom prst="rect">
            <a:avLst/>
          </a:prstGeom>
          <a:solidFill>
            <a:schemeClr val="accent3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58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0DAD83A-34F6-437B-BEC6-5FEFB12D9156}"/>
                  </a:ext>
                </a:extLst>
              </p:cNvPr>
              <p:cNvSpPr txBox="1"/>
              <p:nvPr/>
            </p:nvSpPr>
            <p:spPr>
              <a:xfrm>
                <a:off x="39182" y="3929817"/>
                <a:ext cx="3624475" cy="807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82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782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782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sz="2782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sz="2782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782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782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782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782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82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782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782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782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782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782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782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782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  <m:r>
                                    <a:rPr lang="en-US" sz="2782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782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782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782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782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sz="2782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ru-RU" sz="2782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0DAD83A-34F6-437B-BEC6-5FEFB12D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2" y="3929817"/>
                <a:ext cx="3624475" cy="8073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E9957E8C-E4B9-4E96-ABBB-B9B3390403C1}"/>
              </a:ext>
            </a:extLst>
          </p:cNvPr>
          <p:cNvSpPr/>
          <p:nvPr/>
        </p:nvSpPr>
        <p:spPr>
          <a:xfrm>
            <a:off x="3949645" y="4095937"/>
            <a:ext cx="1587088" cy="825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385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Слой Средних</a:t>
            </a:r>
            <a:endParaRPr lang="ru-RU" sz="2385" dirty="0">
              <a:solidFill>
                <a:srgbClr val="0070C0"/>
              </a:solidFill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C1A60F4-2D05-426C-A4E7-2608ACD79368}"/>
              </a:ext>
            </a:extLst>
          </p:cNvPr>
          <p:cNvSpPr/>
          <p:nvPr/>
        </p:nvSpPr>
        <p:spPr>
          <a:xfrm>
            <a:off x="4123551" y="5366041"/>
            <a:ext cx="1641844" cy="825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385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Слой СКО</a:t>
            </a:r>
            <a:endParaRPr lang="ru-RU" sz="2385" dirty="0">
              <a:solidFill>
                <a:srgbClr val="7030A0"/>
              </a:solidFill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B9C0C5F-7CEA-4375-B396-64C295EAECA7}"/>
              </a:ext>
            </a:extLst>
          </p:cNvPr>
          <p:cNvSpPr/>
          <p:nvPr/>
        </p:nvSpPr>
        <p:spPr>
          <a:xfrm>
            <a:off x="6692167" y="3953736"/>
            <a:ext cx="2694911" cy="825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385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Скрытое Распределение</a:t>
            </a:r>
            <a:endParaRPr lang="ru-RU" sz="2385" dirty="0">
              <a:solidFill>
                <a:srgbClr val="00B050"/>
              </a:solidFill>
            </a:endParaRP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54FB976-96A4-4458-9D90-AAADC31BC90C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>
            <a:off x="6266212" y="4508764"/>
            <a:ext cx="1504448" cy="92350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B0674EA5-BE4E-4D9D-9287-0695E81B6DCC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 flipV="1">
            <a:off x="6310635" y="5432265"/>
            <a:ext cx="1460023" cy="53008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1031FF1C-DC74-4B34-95C2-2CF166EA74A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271476" y="5432265"/>
            <a:ext cx="423957" cy="0"/>
          </a:xfrm>
          <a:prstGeom prst="straightConnector1">
            <a:avLst/>
          </a:prstGeom>
          <a:ln w="76200">
            <a:solidFill>
              <a:srgbClr val="01C60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B6C2497-6EFB-42CC-B725-47DE9A232B06}"/>
                  </a:ext>
                </a:extLst>
              </p:cNvPr>
              <p:cNvSpPr txBox="1"/>
              <p:nvPr/>
            </p:nvSpPr>
            <p:spPr>
              <a:xfrm>
                <a:off x="157752" y="4859904"/>
                <a:ext cx="3773361" cy="7668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Вход−Выход</m:t>
                          </m:r>
                        </m:e>
                      </m:d>
                    </m:oMath>
                  </m:oMathPara>
                </a14:m>
                <a:endParaRPr lang="en-US" sz="2385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385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μ</m:t>
                          </m:r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z="2385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2385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B6C2497-6EFB-42CC-B725-47DE9A232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2" y="4859904"/>
                <a:ext cx="3773361" cy="766853"/>
              </a:xfrm>
              <a:prstGeom prst="rect">
                <a:avLst/>
              </a:prstGeom>
              <a:blipFill>
                <a:blip r:embed="rId7"/>
                <a:stretch>
                  <a:fillRect l="-1616" b="-134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0C5F2E5-6314-4A6D-8D0C-BAEECD75CAE9}"/>
              </a:ext>
            </a:extLst>
          </p:cNvPr>
          <p:cNvSpPr/>
          <p:nvPr/>
        </p:nvSpPr>
        <p:spPr>
          <a:xfrm>
            <a:off x="99781" y="5743063"/>
            <a:ext cx="3773361" cy="825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Дивергенция </a:t>
            </a:r>
            <a:r>
              <a:rPr lang="ru-RU" sz="2385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Кульбака</a:t>
            </a:r>
            <a:r>
              <a:rPr lang="ru-RU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</a:t>
            </a:r>
            <a:r>
              <a:rPr lang="ru-RU" sz="2385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Лейблера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61E20ADF-4EBF-4C78-843D-2F64B84A6194}"/>
              </a:ext>
            </a:extLst>
          </p:cNvPr>
          <p:cNvSpPr txBox="1">
            <a:spLocks/>
          </p:cNvSpPr>
          <p:nvPr/>
        </p:nvSpPr>
        <p:spPr>
          <a:xfrm>
            <a:off x="1986461" y="612352"/>
            <a:ext cx="7869969" cy="1300915"/>
          </a:xfrm>
          <a:prstGeom prst="rect">
            <a:avLst/>
          </a:prstGeom>
        </p:spPr>
        <p:txBody>
          <a:bodyPr vert="horz" lIns="90852" tIns="45427" rIns="90852" bIns="4542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180" b="1" dirty="0">
                <a:solidFill>
                  <a:schemeClr val="bg1"/>
                </a:solidFill>
                <a:latin typeface="-apple-system"/>
              </a:rPr>
              <a:t>Вариационные Авто-</a:t>
            </a:r>
            <a:r>
              <a:rPr lang="ru-RU" sz="3180" b="1" dirty="0" err="1">
                <a:solidFill>
                  <a:schemeClr val="bg1"/>
                </a:solidFill>
                <a:latin typeface="-apple-system"/>
              </a:rPr>
              <a:t>Энкодеры</a:t>
            </a:r>
            <a:endParaRPr lang="ru-RU" sz="3180" b="1" dirty="0">
              <a:solidFill>
                <a:schemeClr val="bg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280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 animBg="1"/>
      <p:bldP spid="10" grpId="0" animBg="1"/>
      <p:bldP spid="25" grpId="0" animBg="1"/>
      <p:bldP spid="26" grpId="0" animBg="1"/>
      <p:bldP spid="28" grpId="0"/>
      <p:bldP spid="29" grpId="0"/>
      <p:bldP spid="30" grpId="0"/>
      <p:bldP spid="33" grpId="0"/>
      <p:bldP spid="45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39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Нижний колонтитул 6">
            <a:extLst>
              <a:ext uri="{FF2B5EF4-FFF2-40B4-BE49-F238E27FC236}">
                <a16:creationId xmlns:a16="http://schemas.microsoft.com/office/drawing/2014/main" id="{C750D80A-1143-7B59-FA36-CC82C2739814}"/>
              </a:ext>
            </a:extLst>
          </p:cNvPr>
          <p:cNvSpPr txBox="1">
            <a:spLocks/>
          </p:cNvSpPr>
          <p:nvPr/>
        </p:nvSpPr>
        <p:spPr>
          <a:xfrm>
            <a:off x="2146705" y="159748"/>
            <a:ext cx="7674876" cy="4830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188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Encoding</a:t>
            </a:r>
            <a:endParaRPr lang="ru-RU" sz="3188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11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46843" y="1095517"/>
            <a:ext cx="11074600" cy="3035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контексте </a:t>
            </a: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Science </a:t>
            </a: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 машинного обучения кодирование относится к процессу преобразования данных из одной формы в другую, обычно с целью сделать их пригодными для конкретного приложения или анализа. Это может включать преобразование категориальных данных в числовые значения, преобразование текстовых данных в формат, который можно использовать для обработки естественного языка, или представление изображений способом, подходящим для задач компьютерного зрения.</a:t>
            </a:r>
            <a:endParaRPr lang="ru-RU" sz="239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46842" y="4391134"/>
            <a:ext cx="11528052" cy="193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Примеры </a:t>
            </a: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</a:p>
          <a:p>
            <a:pPr marL="341563" indent="-34156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One-hot encoding, label encoding, ordinal encoding</a:t>
            </a: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341563" indent="-34156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target encoding;</a:t>
            </a:r>
            <a:endParaRPr lang="ru-RU" sz="239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1563" indent="-34156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TF-IDF, </a:t>
            </a:r>
            <a:r>
              <a:rPr lang="en-US" sz="2391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CountVectorizer</a:t>
            </a: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341563" indent="-34156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SIFT, SURF </a:t>
            </a: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 прочий </a:t>
            </a: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old-school </a:t>
            </a: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виде </a:t>
            </a: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HOG;</a:t>
            </a:r>
            <a:endParaRPr lang="ru-RU" sz="1793" dirty="0"/>
          </a:p>
        </p:txBody>
      </p:sp>
    </p:spTree>
    <p:extLst>
      <p:ext uri="{BB962C8B-B14F-4D97-AF65-F5344CB8AC3E}">
        <p14:creationId xmlns:p14="http://schemas.microsoft.com/office/powerpoint/2010/main" val="34642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02557" y="6455547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7195A0A-DDE3-4662-A559-66F86E46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474" y="2785095"/>
            <a:ext cx="7869969" cy="82241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tr-TR" sz="2782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One-hot Encoding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F9E4355-29C7-4512-9338-3FC738755760}"/>
              </a:ext>
            </a:extLst>
          </p:cNvPr>
          <p:cNvSpPr/>
          <p:nvPr/>
        </p:nvSpPr>
        <p:spPr>
          <a:xfrm>
            <a:off x="730112" y="1139556"/>
            <a:ext cx="7146293" cy="518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Цвет</a:t>
            </a:r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US" sz="2782" dirty="0">
                <a:solidFill>
                  <a:schemeClr val="bg1"/>
                </a:solidFill>
                <a:latin typeface="Montserrat" panose="00000500000000000000" pitchFamily="2" charset="-52"/>
              </a:rPr>
              <a:t>{</a:t>
            </a:r>
            <a:r>
              <a:rPr lang="ru-RU" sz="2782" dirty="0">
                <a:solidFill>
                  <a:srgbClr val="FF0000"/>
                </a:solidFill>
                <a:latin typeface="Montserrat" panose="00000500000000000000" pitchFamily="2" charset="-52"/>
              </a:rPr>
              <a:t>Красный</a:t>
            </a:r>
            <a:r>
              <a:rPr lang="en-US" sz="2782" dirty="0">
                <a:solidFill>
                  <a:schemeClr val="bg1"/>
                </a:solidFill>
                <a:latin typeface="Montserrat" panose="00000500000000000000" pitchFamily="2" charset="-52"/>
              </a:rPr>
              <a:t>,</a:t>
            </a:r>
            <a:r>
              <a:rPr lang="ru-RU" sz="2782" dirty="0">
                <a:solidFill>
                  <a:schemeClr val="bg1"/>
                </a:solidFill>
                <a:latin typeface="Montserrat" panose="00000500000000000000" pitchFamily="2" charset="-52"/>
              </a:rPr>
              <a:t> </a:t>
            </a:r>
            <a:r>
              <a:rPr lang="ru-RU" sz="2782" dirty="0">
                <a:solidFill>
                  <a:srgbClr val="00B050"/>
                </a:solidFill>
                <a:latin typeface="Montserrat" panose="00000500000000000000" pitchFamily="2" charset="-52"/>
              </a:rPr>
              <a:t>Зеленый</a:t>
            </a:r>
            <a:r>
              <a:rPr lang="en-US" sz="2782" dirty="0">
                <a:solidFill>
                  <a:schemeClr val="bg1"/>
                </a:solidFill>
                <a:latin typeface="Montserrat" panose="00000500000000000000" pitchFamily="2" charset="-52"/>
              </a:rPr>
              <a:t>,</a:t>
            </a:r>
            <a:r>
              <a:rPr lang="ru-RU" sz="2782" dirty="0">
                <a:solidFill>
                  <a:schemeClr val="bg1"/>
                </a:solidFill>
                <a:latin typeface="Montserrat" panose="00000500000000000000" pitchFamily="2" charset="-52"/>
              </a:rPr>
              <a:t> </a:t>
            </a:r>
            <a:r>
              <a:rPr lang="ru-RU" sz="2782" dirty="0">
                <a:solidFill>
                  <a:srgbClr val="0070C0"/>
                </a:solidFill>
                <a:latin typeface="Montserrat" panose="00000500000000000000" pitchFamily="2" charset="-52"/>
              </a:rPr>
              <a:t>Синий</a:t>
            </a:r>
            <a:r>
              <a:rPr lang="en-US" sz="2782" dirty="0">
                <a:solidFill>
                  <a:schemeClr val="bg1"/>
                </a:solidFill>
                <a:latin typeface="Montserrat" panose="00000500000000000000" pitchFamily="2" charset="-52"/>
              </a:rPr>
              <a:t>,</a:t>
            </a:r>
            <a:r>
              <a:rPr lang="ru-RU" sz="2782" dirty="0">
                <a:solidFill>
                  <a:schemeClr val="bg1"/>
                </a:solidFill>
                <a:latin typeface="Montserrat" panose="00000500000000000000" pitchFamily="2" charset="-52"/>
              </a:rPr>
              <a:t> Белый</a:t>
            </a:r>
            <a:r>
              <a:rPr lang="en-US" sz="2782" dirty="0">
                <a:solidFill>
                  <a:schemeClr val="bg1"/>
                </a:solidFill>
                <a:latin typeface="Montserrat" panose="00000500000000000000" pitchFamily="2" charset="-52"/>
              </a:rPr>
              <a:t>}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A2CD5BA-2E8A-411C-BB79-1D5BCAF3FF49}"/>
              </a:ext>
            </a:extLst>
          </p:cNvPr>
          <p:cNvSpPr/>
          <p:nvPr/>
        </p:nvSpPr>
        <p:spPr>
          <a:xfrm>
            <a:off x="801657" y="2141187"/>
            <a:ext cx="3429401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Цвет</a:t>
            </a:r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{1,</a:t>
            </a:r>
            <a:r>
              <a:rPr lang="ru-RU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2,</a:t>
            </a:r>
            <a:r>
              <a:rPr lang="ru-RU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3,</a:t>
            </a:r>
            <a:r>
              <a:rPr lang="ru-RU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4F4918B0-0760-4311-9BAC-6F461BEFF619}"/>
                  </a:ext>
                </a:extLst>
              </p:cNvPr>
              <p:cNvSpPr/>
              <p:nvPr/>
            </p:nvSpPr>
            <p:spPr>
              <a:xfrm>
                <a:off x="587023" y="3643635"/>
                <a:ext cx="3319441" cy="7033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974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974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974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974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en-US" sz="3974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3974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974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  <m:sup>
                          <m:r>
                            <a:rPr lang="en-US" sz="3974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974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974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3974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4F4918B0-0760-4311-9BAC-6F461BEFF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23" y="3643635"/>
                <a:ext cx="3319441" cy="7033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8CE8A4E5-8833-4246-824F-F64E43BF9D58}"/>
                  </a:ext>
                </a:extLst>
              </p:cNvPr>
              <p:cNvSpPr/>
              <p:nvPr/>
            </p:nvSpPr>
            <p:spPr>
              <a:xfrm>
                <a:off x="300842" y="4359087"/>
                <a:ext cx="4508575" cy="519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782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782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782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len</m:t>
                    </m:r>
                    <m:r>
                      <a:rPr lang="en-US" sz="2782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782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sz="2782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782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unique</m:t>
                    </m:r>
                    <m:d>
                      <m:dPr>
                        <m:ctrlPr>
                          <a:rPr lang="en-US" sz="2782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82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782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78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endParaRPr lang="en-US" sz="2782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8CE8A4E5-8833-4246-824F-F64E43BF9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42" y="4359087"/>
                <a:ext cx="4508575" cy="5198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Таблица 5">
            <a:extLst>
              <a:ext uri="{FF2B5EF4-FFF2-40B4-BE49-F238E27FC236}">
                <a16:creationId xmlns:a16="http://schemas.microsoft.com/office/drawing/2014/main" id="{53B1B93F-0A5C-484E-A481-E889EB6298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82245" y="3786725"/>
          <a:ext cx="2712059" cy="2782796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712059">
                  <a:extLst>
                    <a:ext uri="{9D8B030D-6E8A-4147-A177-3AD203B41FA5}">
                      <a16:colId xmlns:a16="http://schemas.microsoft.com/office/drawing/2014/main" val="4056593265"/>
                    </a:ext>
                  </a:extLst>
                </a:gridCol>
              </a:tblGrid>
              <a:tr h="636681">
                <a:tc>
                  <a:txBody>
                    <a:bodyPr/>
                    <a:lstStyle/>
                    <a:p>
                      <a:pPr algn="ctr"/>
                      <a:r>
                        <a:rPr kumimoji="0" lang="ru-RU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Цвет</a:t>
                      </a:r>
                      <a:endParaRPr lang="ru-RU" sz="1200" dirty="0"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0852" marR="90852" marT="45427" marB="45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101280"/>
                  </a:ext>
                </a:extLst>
              </a:tr>
              <a:tr h="429223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Красный</a:t>
                      </a:r>
                    </a:p>
                  </a:txBody>
                  <a:tcPr marL="90852" marR="90852" marT="45427" marB="45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58605"/>
                  </a:ext>
                </a:extLst>
              </a:tr>
              <a:tr h="429223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Зеленый</a:t>
                      </a:r>
                      <a:endParaRPr kumimoji="0" lang="ru-RU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0852" marR="90852" marT="45427" marB="45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02493"/>
                  </a:ext>
                </a:extLst>
              </a:tr>
              <a:tr h="429223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Синий</a:t>
                      </a:r>
                      <a:endParaRPr kumimoji="0" lang="ru-RU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0852" marR="90852" marT="45427" marB="45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589660"/>
                  </a:ext>
                </a:extLst>
              </a:tr>
              <a:tr h="429223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  <a:sym typeface="Arial"/>
                        </a:rPr>
                        <a:t>Белый</a:t>
                      </a:r>
                      <a:endParaRPr kumimoji="0" lang="ru-RU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0852" marR="90852" marT="45427" marB="45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29304"/>
                  </a:ext>
                </a:extLst>
              </a:tr>
              <a:tr h="429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Красный</a:t>
                      </a:r>
                    </a:p>
                  </a:txBody>
                  <a:tcPr marL="90852" marR="90852" marT="45427" marB="45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505512"/>
                  </a:ext>
                </a:extLst>
              </a:tr>
            </a:tbl>
          </a:graphicData>
        </a:graphic>
      </p:graphicFrame>
      <p:graphicFrame>
        <p:nvGraphicFramePr>
          <p:cNvPr id="19" name="Таблица 3">
            <a:extLst>
              <a:ext uri="{FF2B5EF4-FFF2-40B4-BE49-F238E27FC236}">
                <a16:creationId xmlns:a16="http://schemas.microsoft.com/office/drawing/2014/main" id="{4F16CF7F-992E-426F-84B3-BD934B52A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713296"/>
              </p:ext>
            </p:extLst>
          </p:nvPr>
        </p:nvGraphicFramePr>
        <p:xfrm>
          <a:off x="7392144" y="3781263"/>
          <a:ext cx="4378576" cy="28160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4644">
                  <a:extLst>
                    <a:ext uri="{9D8B030D-6E8A-4147-A177-3AD203B41FA5}">
                      <a16:colId xmlns:a16="http://schemas.microsoft.com/office/drawing/2014/main" val="2344527463"/>
                    </a:ext>
                  </a:extLst>
                </a:gridCol>
                <a:gridCol w="1094644">
                  <a:extLst>
                    <a:ext uri="{9D8B030D-6E8A-4147-A177-3AD203B41FA5}">
                      <a16:colId xmlns:a16="http://schemas.microsoft.com/office/drawing/2014/main" val="556985766"/>
                    </a:ext>
                  </a:extLst>
                </a:gridCol>
                <a:gridCol w="1094644">
                  <a:extLst>
                    <a:ext uri="{9D8B030D-6E8A-4147-A177-3AD203B41FA5}">
                      <a16:colId xmlns:a16="http://schemas.microsoft.com/office/drawing/2014/main" val="3450339264"/>
                    </a:ext>
                  </a:extLst>
                </a:gridCol>
                <a:gridCol w="1094644">
                  <a:extLst>
                    <a:ext uri="{9D8B030D-6E8A-4147-A177-3AD203B41FA5}">
                      <a16:colId xmlns:a16="http://schemas.microsoft.com/office/drawing/2014/main" val="2882704993"/>
                    </a:ext>
                  </a:extLst>
                </a:gridCol>
              </a:tblGrid>
              <a:tr h="650386">
                <a:tc>
                  <a:txBody>
                    <a:bodyPr/>
                    <a:lstStyle/>
                    <a:p>
                      <a:pPr algn="ctr"/>
                      <a:r>
                        <a:rPr lang="ru-RU" sz="1900" b="0" dirty="0">
                          <a:solidFill>
                            <a:schemeClr val="tx1"/>
                          </a:solidFill>
                        </a:rPr>
                        <a:t>Цвет Красный</a:t>
                      </a:r>
                    </a:p>
                  </a:txBody>
                  <a:tcPr marL="90852" marR="90852" marT="45427" marB="45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b="0" dirty="0">
                          <a:solidFill>
                            <a:schemeClr val="tx1"/>
                          </a:solidFill>
                        </a:rPr>
                        <a:t>Цвет Зеленый</a:t>
                      </a:r>
                    </a:p>
                  </a:txBody>
                  <a:tcPr marL="90852" marR="90852" marT="45427" marB="45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b="0" dirty="0">
                          <a:solidFill>
                            <a:schemeClr val="tx1"/>
                          </a:solidFill>
                        </a:rPr>
                        <a:t>Цвет Синий</a:t>
                      </a:r>
                    </a:p>
                  </a:txBody>
                  <a:tcPr marL="90852" marR="90852" marT="45427" marB="45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b="0" dirty="0">
                          <a:solidFill>
                            <a:schemeClr val="tx1"/>
                          </a:solidFill>
                        </a:rPr>
                        <a:t> Цвет Белый</a:t>
                      </a:r>
                    </a:p>
                  </a:txBody>
                  <a:tcPr marL="90852" marR="90852" marT="45427" marB="45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368312"/>
                  </a:ext>
                </a:extLst>
              </a:tr>
              <a:tr h="429223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0852" marR="90852" marT="45427" marB="45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0852" marR="90852" marT="45427" marB="45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0852" marR="90852" marT="45427" marB="45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0852" marR="90852" marT="45427" marB="45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37174"/>
                  </a:ext>
                </a:extLst>
              </a:tr>
              <a:tr h="429223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0852" marR="90852" marT="45427" marB="45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0852" marR="90852" marT="45427" marB="45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0852" marR="90852" marT="45427" marB="45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0852" marR="90852" marT="45427" marB="45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365446"/>
                  </a:ext>
                </a:extLst>
              </a:tr>
              <a:tr h="429223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0852" marR="90852" marT="45427" marB="45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0852" marR="90852" marT="45427" marB="45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0852" marR="90852" marT="45427" marB="45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0852" marR="90852" marT="45427" marB="45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674690"/>
                  </a:ext>
                </a:extLst>
              </a:tr>
              <a:tr h="429223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0852" marR="90852" marT="45427" marB="45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0852" marR="90852" marT="45427" marB="45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0852" marR="90852" marT="45427" marB="45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0852" marR="90852" marT="45427" marB="45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155940"/>
                  </a:ext>
                </a:extLst>
              </a:tr>
              <a:tr h="429223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0852" marR="90852" marT="45427" marB="45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0852" marR="90852" marT="45427" marB="45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0852" marR="90852" marT="45427" marB="45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0852" marR="90852" marT="45427" marB="45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626713"/>
                  </a:ext>
                </a:extLst>
              </a:tr>
            </a:tbl>
          </a:graphicData>
        </a:graphic>
      </p:graphicFrame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37195A0A-DDE3-4662-A559-66F86E465264}"/>
              </a:ext>
            </a:extLst>
          </p:cNvPr>
          <p:cNvSpPr txBox="1">
            <a:spLocks/>
          </p:cNvSpPr>
          <p:nvPr/>
        </p:nvSpPr>
        <p:spPr>
          <a:xfrm>
            <a:off x="1159383" y="1497281"/>
            <a:ext cx="7869969" cy="822418"/>
          </a:xfrm>
          <a:prstGeom prst="rect">
            <a:avLst/>
          </a:prstGeom>
        </p:spPr>
        <p:txBody>
          <a:bodyPr vert="horz" lIns="90852" tIns="45427" rIns="90852" bIns="4542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82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Ordinal Encoding</a:t>
            </a:r>
            <a:endParaRPr lang="tr-TR" sz="2782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AE1050DD-FB3E-46CD-8322-5F7F889AA70B}"/>
              </a:ext>
            </a:extLst>
          </p:cNvPr>
          <p:cNvSpPr txBox="1">
            <a:spLocks/>
          </p:cNvSpPr>
          <p:nvPr/>
        </p:nvSpPr>
        <p:spPr>
          <a:xfrm>
            <a:off x="4450461" y="1998098"/>
            <a:ext cx="7154518" cy="822418"/>
          </a:xfrm>
          <a:prstGeom prst="rect">
            <a:avLst/>
          </a:prstGeom>
        </p:spPr>
        <p:txBody>
          <a:bodyPr vert="horz" lIns="90852" tIns="45427" rIns="90852" bIns="45427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предсказаний – </a:t>
            </a:r>
            <a:r>
              <a:rPr lang="en-US" sz="2782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Label Encoding</a:t>
            </a:r>
            <a:endParaRPr lang="ru-RU" sz="2782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B8DF394-AA72-4DBB-98A3-327F09240792}"/>
              </a:ext>
            </a:extLst>
          </p:cNvPr>
          <p:cNvSpPr/>
          <p:nvPr/>
        </p:nvSpPr>
        <p:spPr>
          <a:xfrm>
            <a:off x="210447" y="5451306"/>
            <a:ext cx="4089780" cy="825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Подходит для ситуаций, когда категорий МАЛО</a:t>
            </a:r>
            <a:endParaRPr lang="ru-RU" sz="2385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74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6" grpId="0"/>
      <p:bldP spid="17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02557" y="6455547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3CFAE4A-76B6-4880-9163-58FCB1810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2" y="2284277"/>
            <a:ext cx="6295975" cy="36965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A4DD34-A998-472C-9965-78976E56CCB6}"/>
                  </a:ext>
                </a:extLst>
              </p:cNvPr>
              <p:cNvSpPr txBox="1"/>
              <p:nvPr/>
            </p:nvSpPr>
            <p:spPr>
              <a:xfrm>
                <a:off x="229296" y="1139555"/>
                <a:ext cx="6077902" cy="932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894"/>
                  </a:spcBef>
                  <a:spcAft>
                    <a:spcPts val="894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𝑒𝑛</m:t>
                      </m:r>
                      <m:sSub>
                        <m:sSubPr>
                          <m:ctrlPr>
                            <a:rPr lang="ru-RU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𝑚𝑒𝑎𝑛</m:t>
                      </m:r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1987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894"/>
                  </a:spcBef>
                  <a:spcAft>
                    <a:spcPts val="894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𝑒𝑛</m:t>
                      </m:r>
                      <m:sSub>
                        <m:sSubPr>
                          <m:ctrlPr>
                            <a:rPr lang="ru-RU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𝑚𝑒𝑎𝑛</m:t>
                      </m:r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)+(1−</m:t>
                      </m:r>
                      <m:sSub>
                        <m:sSubPr>
                          <m:ctrlPr>
                            <a:rPr lang="ru-RU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)×</m:t>
                      </m:r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𝑚𝑒𝑎𝑛</m:t>
                      </m:r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1987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A4DD34-A998-472C-9965-78976E56C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96" y="1139555"/>
                <a:ext cx="6077902" cy="9326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896B69-8F21-4243-8221-B80AF0C29E59}"/>
                  </a:ext>
                </a:extLst>
              </p:cNvPr>
              <p:cNvSpPr txBox="1"/>
              <p:nvPr/>
            </p:nvSpPr>
            <p:spPr>
              <a:xfrm>
                <a:off x="4235827" y="1139555"/>
                <a:ext cx="7305857" cy="397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87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87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987" i="1" dirty="0" err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987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987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1 / (1 + </m:t>
                      </m:r>
                      <m:r>
                        <a:rPr lang="en-US" sz="1987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𝑛𝑝</m:t>
                      </m:r>
                      <m:r>
                        <a:rPr lang="en-US" sz="1987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987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exp</m:t>
                      </m:r>
                      <m:r>
                        <a:rPr lang="en-US" sz="1987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⁡(−(</m:t>
                      </m:r>
                      <m:r>
                        <a:rPr lang="en-US" sz="1987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𝑐𝑜𝑢𝑛𝑡</m:t>
                      </m:r>
                      <m:r>
                        <a:rPr lang="en-US" sz="1987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sz="1987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𝑒𝑛𝑐𝑜𝑑𝑖𝑛𝑔</m:t>
                      </m:r>
                      <m:r>
                        <a:rPr lang="en-US" sz="1987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− 1) / </m:t>
                      </m:r>
                      <m:r>
                        <a:rPr lang="en-US" sz="1987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𝑠𝑚𝑜𝑜𝑡h𝑖𝑛𝑔</m:t>
                      </m:r>
                      <m:r>
                        <a:rPr lang="en-US" sz="1987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))</m:t>
                      </m:r>
                    </m:oMath>
                  </m:oMathPara>
                </a14:m>
                <a:endParaRPr lang="en-US" sz="1987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896B69-8F21-4243-8221-B80AF0C29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827" y="1139555"/>
                <a:ext cx="7305857" cy="397538"/>
              </a:xfrm>
              <a:prstGeom prst="rect">
                <a:avLst/>
              </a:prstGeom>
              <a:blipFill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B8DF394-AA72-4DBB-98A3-327F09240792}"/>
              </a:ext>
            </a:extLst>
          </p:cNvPr>
          <p:cNvSpPr/>
          <p:nvPr/>
        </p:nvSpPr>
        <p:spPr>
          <a:xfrm>
            <a:off x="6630130" y="1872220"/>
            <a:ext cx="5627547" cy="1192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85" strike="sngStrik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Через </a:t>
            </a:r>
            <a:r>
              <a:rPr lang="en-US" sz="2385" strike="sngStrike" dirty="0" err="1">
                <a:solidFill>
                  <a:srgbClr val="D4D4D4"/>
                </a:solidFill>
                <a:latin typeface="Courier New" panose="02070309020205020404" pitchFamily="49" charset="0"/>
              </a:rPr>
              <a:t>groupby</a:t>
            </a:r>
            <a:endParaRPr lang="ru-RU" sz="1590" strike="sngStrike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ru-RU" sz="2385" strike="sngStrik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 только среднее, но и медиана, минимум, максимум, </a:t>
            </a:r>
            <a:r>
              <a:rPr lang="ru-RU" sz="2385" strike="sngStrik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ско</a:t>
            </a:r>
            <a:endParaRPr lang="ru-RU" sz="2385" strike="sngStrike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B8DF394-AA72-4DBB-98A3-327F09240792}"/>
              </a:ext>
            </a:extLst>
          </p:cNvPr>
          <p:cNvSpPr/>
          <p:nvPr/>
        </p:nvSpPr>
        <p:spPr>
          <a:xfrm>
            <a:off x="6682679" y="3120698"/>
            <a:ext cx="5151253" cy="1192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85" strike="sngStrik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идеале делаем свой класс, который потому интегрируем в </a:t>
            </a:r>
            <a:r>
              <a:rPr lang="en-US" sz="2385" strike="sngStrike" dirty="0">
                <a:solidFill>
                  <a:srgbClr val="D4D4D4"/>
                </a:solidFill>
                <a:latin typeface="Courier New" panose="02070309020205020404" pitchFamily="49" charset="0"/>
              </a:rPr>
              <a:t>pipeline</a:t>
            </a:r>
            <a:endParaRPr lang="ru-RU" sz="2385" strike="sngStrike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B8DF394-AA72-4DBB-98A3-327F09240792}"/>
              </a:ext>
            </a:extLst>
          </p:cNvPr>
          <p:cNvSpPr/>
          <p:nvPr/>
        </p:nvSpPr>
        <p:spPr>
          <a:xfrm>
            <a:off x="6682679" y="4331317"/>
            <a:ext cx="5151253" cy="119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</a:t>
            </a:r>
            <a:r>
              <a:rPr lang="en-US" sz="2385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scikit</a:t>
            </a:r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-learn </a:t>
            </a:r>
            <a:r>
              <a:rPr lang="ru-RU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завезли свой </a:t>
            </a:r>
            <a:r>
              <a:rPr lang="ru-RU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класс, который </a:t>
            </a:r>
            <a:r>
              <a:rPr lang="ru-RU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можно запихнуть </a:t>
            </a:r>
            <a:r>
              <a:rPr lang="ru-RU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</a:t>
            </a: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pipeline</a:t>
            </a:r>
            <a:endParaRPr lang="ru-RU" sz="2385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B8DF394-AA72-4DBB-98A3-327F09240792}"/>
              </a:ext>
            </a:extLst>
          </p:cNvPr>
          <p:cNvSpPr/>
          <p:nvPr/>
        </p:nvSpPr>
        <p:spPr>
          <a:xfrm>
            <a:off x="6682679" y="5542299"/>
            <a:ext cx="5151253" cy="825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Подходит для ситуаций, когда категорий МНОГО</a:t>
            </a:r>
            <a:endParaRPr lang="ru-RU" sz="2385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7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6" grpId="0"/>
      <p:bldP spid="18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8522" y="89398"/>
            <a:ext cx="7869969" cy="822418"/>
          </a:xfrm>
        </p:spPr>
        <p:txBody>
          <a:bodyPr>
            <a:normAutofit/>
          </a:bodyPr>
          <a:lstStyle/>
          <a:p>
            <a:pPr algn="ctr"/>
            <a:r>
              <a:rPr lang="ru-RU" sz="3577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Словарь</a:t>
            </a:r>
            <a:endParaRPr lang="ru-RU" sz="3577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99598" y="6450710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3E51E85-157C-404C-A687-8379E19F412E}"/>
              </a:ext>
            </a:extLst>
          </p:cNvPr>
          <p:cNvSpPr/>
          <p:nvPr/>
        </p:nvSpPr>
        <p:spPr>
          <a:xfrm>
            <a:off x="918412" y="1069232"/>
            <a:ext cx="11112492" cy="519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Структурированная коллекция всех известных слов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21742C7-0B0D-471E-8A87-FAB1CD3553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8412" y="1947889"/>
          <a:ext cx="1501587" cy="3123710"/>
        </p:xfrm>
        <a:graphic>
          <a:graphicData uri="http://schemas.openxmlformats.org/drawingml/2006/table">
            <a:tbl>
              <a:tblPr/>
              <a:tblGrid>
                <a:gridCol w="277605">
                  <a:extLst>
                    <a:ext uri="{9D8B030D-6E8A-4147-A177-3AD203B41FA5}">
                      <a16:colId xmlns:a16="http://schemas.microsoft.com/office/drawing/2014/main" val="1672608593"/>
                    </a:ext>
                  </a:extLst>
                </a:gridCol>
                <a:gridCol w="1223982">
                  <a:extLst>
                    <a:ext uri="{9D8B030D-6E8A-4147-A177-3AD203B41FA5}">
                      <a16:colId xmlns:a16="http://schemas.microsoft.com/office/drawing/2014/main" val="1960287173"/>
                    </a:ext>
                  </a:extLst>
                </a:gridCol>
              </a:tblGrid>
              <a:tr h="31118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I 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1070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571" marR="7571" marT="7571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32501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571" marR="7571" marT="7571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happy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944725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7571" marR="7571" marT="7571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study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13479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7571" marR="7571" marT="7571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machine 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26120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7571" marR="7571" marT="7571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learning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340836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7571" marR="7571" marT="7571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sad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61620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7571" marR="7571" marT="7571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hate</a:t>
                      </a:r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11637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marL="7571" marR="7571" marT="7571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deep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129360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marL="7571" marR="7571" marT="7571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…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72627"/>
                  </a:ext>
                </a:extLst>
              </a:tr>
            </a:tbl>
          </a:graphicData>
        </a:graphic>
      </p:graphicFrame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FFB3ACB-17E4-41AE-BFE3-C3D144DECF5C}"/>
              </a:ext>
            </a:extLst>
          </p:cNvPr>
          <p:cNvSpPr/>
          <p:nvPr/>
        </p:nvSpPr>
        <p:spPr>
          <a:xfrm>
            <a:off x="3619668" y="2028013"/>
            <a:ext cx="7736902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am happy because I study machine learning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3B7DB2F-CF64-4692-8B1F-C4A2A6E596D2}"/>
              </a:ext>
            </a:extLst>
          </p:cNvPr>
          <p:cNvSpPr/>
          <p:nvPr/>
        </p:nvSpPr>
        <p:spPr>
          <a:xfrm>
            <a:off x="3578086" y="3155286"/>
            <a:ext cx="7369153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am sad because I hate deep learning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3F780CA-50C5-4EA3-9089-C1F65ACD91A5}"/>
              </a:ext>
            </a:extLst>
          </p:cNvPr>
          <p:cNvSpPr/>
          <p:nvPr/>
        </p:nvSpPr>
        <p:spPr>
          <a:xfrm>
            <a:off x="3619668" y="4220109"/>
            <a:ext cx="930087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56713BC-4DE6-436A-8DDD-BBBCFD584287}"/>
              </a:ext>
            </a:extLst>
          </p:cNvPr>
          <p:cNvSpPr/>
          <p:nvPr/>
        </p:nvSpPr>
        <p:spPr>
          <a:xfrm>
            <a:off x="3578085" y="2503206"/>
            <a:ext cx="7736902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 1, 1, 1, 1, 1, 0, 0, 0, …]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655B0BE-CC47-4C5C-A108-AC0B3EE61FC8}"/>
              </a:ext>
            </a:extLst>
          </p:cNvPr>
          <p:cNvSpPr/>
          <p:nvPr/>
        </p:nvSpPr>
        <p:spPr>
          <a:xfrm>
            <a:off x="3555297" y="3687698"/>
            <a:ext cx="7736902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 1, 0, 1, 0, 1, 1, 1, 1, …]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36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74834" y="127522"/>
            <a:ext cx="7869969" cy="822418"/>
          </a:xfrm>
        </p:spPr>
        <p:txBody>
          <a:bodyPr>
            <a:normAutofit/>
          </a:bodyPr>
          <a:lstStyle/>
          <a:p>
            <a:pPr algn="ctr"/>
            <a:r>
              <a:rPr lang="ru-RU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</a:t>
            </a:r>
            <a:r>
              <a:rPr lang="en-US" sz="318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scikit</a:t>
            </a:r>
            <a: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-learn</a:t>
            </a:r>
            <a:endParaRPr lang="ru-RU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99598" y="6450710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08570" y="1099901"/>
            <a:ext cx="11304137" cy="398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92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1992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992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sklearn.feature_extraction.text</a:t>
            </a:r>
            <a:r>
              <a:rPr lang="en-US" sz="1992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992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1992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992" dirty="0" err="1">
                <a:solidFill>
                  <a:srgbClr val="D4D4D4"/>
                </a:solidFill>
                <a:latin typeface="Courier New" panose="02070309020205020404" pitchFamily="49" charset="0"/>
              </a:rPr>
              <a:t>CountVectorizer</a:t>
            </a:r>
            <a:endParaRPr lang="en-US" sz="1992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8571" y="1487804"/>
            <a:ext cx="11464087" cy="1238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corpus = 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sz="1793" dirty="0">
                <a:solidFill>
                  <a:srgbClr val="CE9178"/>
                </a:solidFill>
                <a:latin typeface="Courier New" panose="02070309020205020404" pitchFamily="49" charset="0"/>
              </a:rPr>
              <a:t>'This is the first document.'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, </a:t>
            </a:r>
            <a:r>
              <a:rPr lang="en-US" sz="1793" dirty="0">
                <a:solidFill>
                  <a:srgbClr val="CE9178"/>
                </a:solidFill>
                <a:latin typeface="Courier New" panose="02070309020205020404" pitchFamily="49" charset="0"/>
              </a:rPr>
              <a:t>'This document is the second document.'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sz="1793" dirty="0">
                <a:solidFill>
                  <a:srgbClr val="CE9178"/>
                </a:solidFill>
                <a:latin typeface="Courier New" panose="02070309020205020404" pitchFamily="49" charset="0"/>
              </a:rPr>
              <a:t>'And this is the third </a:t>
            </a:r>
            <a:r>
              <a:rPr lang="en-US" sz="1793" dirty="0" err="1">
                <a:solidFill>
                  <a:srgbClr val="CE9178"/>
                </a:solidFill>
                <a:latin typeface="Courier New" panose="02070309020205020404" pitchFamily="49" charset="0"/>
              </a:rPr>
              <a:t>one.'</a:t>
            </a:r>
            <a:r>
              <a:rPr lang="en-US" sz="1793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793" dirty="0" err="1">
                <a:solidFill>
                  <a:srgbClr val="CE9178"/>
                </a:solidFill>
                <a:latin typeface="Courier New" panose="02070309020205020404" pitchFamily="49" charset="0"/>
              </a:rPr>
              <a:t>'Is</a:t>
            </a:r>
            <a:r>
              <a:rPr lang="en-US" sz="1793" dirty="0">
                <a:solidFill>
                  <a:srgbClr val="CE9178"/>
                </a:solidFill>
                <a:latin typeface="Courier New" panose="02070309020205020404" pitchFamily="49" charset="0"/>
              </a:rPr>
              <a:t> this the first document?'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44359" y="2393745"/>
            <a:ext cx="6094419" cy="665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793" dirty="0" err="1">
                <a:solidFill>
                  <a:srgbClr val="D4D4D4"/>
                </a:solidFill>
                <a:latin typeface="Courier New" panose="02070309020205020404" pitchFamily="49" charset="0"/>
              </a:rPr>
              <a:t>vectorizer</a:t>
            </a:r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en-US" sz="1793" dirty="0" err="1">
                <a:solidFill>
                  <a:srgbClr val="D4D4D4"/>
                </a:solidFill>
                <a:latin typeface="Courier New" panose="02070309020205020404" pitchFamily="49" charset="0"/>
              </a:rPr>
              <a:t>CountVectorizer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X = </a:t>
            </a:r>
            <a:r>
              <a:rPr lang="en-US" sz="1793" dirty="0" err="1">
                <a:solidFill>
                  <a:srgbClr val="D4D4D4"/>
                </a:solidFill>
                <a:latin typeface="Courier New" panose="02070309020205020404" pitchFamily="49" charset="0"/>
              </a:rPr>
              <a:t>vectorizer.fit_transform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corpus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8571" y="2981993"/>
            <a:ext cx="4852890" cy="366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3" dirty="0" err="1">
                <a:solidFill>
                  <a:srgbClr val="D4D4D4"/>
                </a:solidFill>
                <a:latin typeface="Courier New" panose="02070309020205020404" pitchFamily="49" charset="0"/>
              </a:rPr>
              <a:t>vectorizer.get_feature_names_out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240613" y="2956397"/>
            <a:ext cx="5903043" cy="665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3" dirty="0">
                <a:solidFill>
                  <a:srgbClr val="D5D5D5"/>
                </a:solidFill>
                <a:latin typeface="Courier New" panose="02070309020205020404" pitchFamily="49" charset="0"/>
              </a:rPr>
              <a:t>['and', 'document', 'first', 'is', 'one', 'second', 'the', 'third', 'this']</a:t>
            </a:r>
            <a:endParaRPr lang="ru-RU" sz="1793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08816" y="3426916"/>
            <a:ext cx="1694488" cy="366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3" dirty="0" err="1">
                <a:solidFill>
                  <a:srgbClr val="D4D4D4"/>
                </a:solidFill>
                <a:latin typeface="Courier New" panose="02070309020205020404" pitchFamily="49" charset="0"/>
              </a:rPr>
              <a:t>X.toarray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155456" y="3397305"/>
            <a:ext cx="2974062" cy="1073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94" dirty="0">
                <a:solidFill>
                  <a:srgbClr val="D5D5D5"/>
                </a:solidFill>
                <a:latin typeface="Courier New" panose="02070309020205020404" pitchFamily="49" charset="0"/>
              </a:rPr>
              <a:t>[0 1 1 1 0 0 1 0 1]</a:t>
            </a:r>
            <a:endParaRPr lang="en-US" sz="1594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ru-RU" sz="1594" dirty="0">
                <a:solidFill>
                  <a:srgbClr val="D5D5D5"/>
                </a:solidFill>
                <a:latin typeface="Courier New" panose="02070309020205020404" pitchFamily="49" charset="0"/>
              </a:rPr>
              <a:t>[0 2 0 1 0 1 1 0 1] </a:t>
            </a:r>
            <a:endParaRPr lang="en-US" sz="1594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ru-RU" sz="1594" dirty="0">
                <a:solidFill>
                  <a:srgbClr val="D5D5D5"/>
                </a:solidFill>
                <a:latin typeface="Courier New" panose="02070309020205020404" pitchFamily="49" charset="0"/>
              </a:rPr>
              <a:t>[1 0 0 1 1 0 1 1 1]</a:t>
            </a:r>
            <a:endParaRPr lang="en-US" sz="1594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ru-RU" sz="1594" dirty="0">
                <a:solidFill>
                  <a:srgbClr val="D5D5D5"/>
                </a:solidFill>
                <a:latin typeface="Courier New" panose="02070309020205020404" pitchFamily="49" charset="0"/>
              </a:rPr>
              <a:t>[0 1 1 1 0 0 1 0 1]</a:t>
            </a:r>
            <a:endParaRPr lang="ru-RU" sz="1594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20815" y="4375406"/>
            <a:ext cx="10247717" cy="665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vectorizer2 = </a:t>
            </a:r>
            <a:r>
              <a:rPr lang="en-US" sz="1793" dirty="0" err="1">
                <a:solidFill>
                  <a:srgbClr val="D4D4D4"/>
                </a:solidFill>
                <a:latin typeface="Courier New" panose="02070309020205020404" pitchFamily="49" charset="0"/>
              </a:rPr>
              <a:t>CountVectorizer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analyzer=</a:t>
            </a:r>
            <a:r>
              <a:rPr lang="en-US" sz="1793" dirty="0">
                <a:solidFill>
                  <a:srgbClr val="CE9178"/>
                </a:solidFill>
                <a:latin typeface="Courier New" panose="02070309020205020404" pitchFamily="49" charset="0"/>
              </a:rPr>
              <a:t>'word'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sz="1793" dirty="0" err="1">
                <a:solidFill>
                  <a:srgbClr val="D4D4D4"/>
                </a:solidFill>
                <a:latin typeface="Courier New" panose="02070309020205020404" pitchFamily="49" charset="0"/>
              </a:rPr>
              <a:t>ngram_range</a:t>
            </a:r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793" dirty="0">
                <a:solidFill>
                  <a:srgbClr val="B5CEA8"/>
                </a:solidFill>
                <a:latin typeface="Courier New" panose="02070309020205020404" pitchFamily="49" charset="0"/>
              </a:rPr>
              <a:t>2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sz="1793" dirty="0">
                <a:solidFill>
                  <a:srgbClr val="B5CEA8"/>
                </a:solidFill>
                <a:latin typeface="Courier New" panose="02070309020205020404" pitchFamily="49" charset="0"/>
              </a:rPr>
              <a:t>2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X2 = vectorizer2.fit_transform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corpus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20815" y="5040195"/>
            <a:ext cx="4990212" cy="366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vectorizer2.get_feature_names_out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047057" y="4938755"/>
            <a:ext cx="6105762" cy="1466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3" dirty="0">
                <a:solidFill>
                  <a:srgbClr val="D5D5D5"/>
                </a:solidFill>
                <a:latin typeface="Courier New" panose="02070309020205020404" pitchFamily="49" charset="0"/>
              </a:rPr>
              <a:t>['and this', 'document is', 'first document', 'is the', 'is this', 'second document', 'the first', 'the second', 'the third', 'third one', 'this document', 'this is', 'this the']</a:t>
            </a:r>
            <a:endParaRPr lang="ru-RU" sz="1793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21255" y="5373709"/>
            <a:ext cx="1831809" cy="366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X2.toarray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391189" y="5669513"/>
            <a:ext cx="3511286" cy="1073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94" dirty="0">
                <a:solidFill>
                  <a:srgbClr val="D5D5D5"/>
                </a:solidFill>
                <a:latin typeface="Courier New" panose="02070309020205020404" pitchFamily="49" charset="0"/>
              </a:rPr>
              <a:t>[0 0 1 1 0 0 1 0 0 0 0 1 0] </a:t>
            </a:r>
            <a:endParaRPr lang="en-US" sz="1594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ru-RU" sz="1594" dirty="0">
                <a:solidFill>
                  <a:srgbClr val="D5D5D5"/>
                </a:solidFill>
                <a:latin typeface="Courier New" panose="02070309020205020404" pitchFamily="49" charset="0"/>
              </a:rPr>
              <a:t>[0 1 0 1 0 1 0 1 0 0 1 0 0]</a:t>
            </a:r>
            <a:endParaRPr lang="en-US" sz="1594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ru-RU" sz="1594" dirty="0">
                <a:solidFill>
                  <a:srgbClr val="D5D5D5"/>
                </a:solidFill>
                <a:latin typeface="Courier New" panose="02070309020205020404" pitchFamily="49" charset="0"/>
              </a:rPr>
              <a:t>[1 0 0 1 0 0 0 0 1 1 0 1 0]</a:t>
            </a:r>
            <a:endParaRPr lang="en-US" sz="1594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ru-RU" sz="1594" dirty="0">
                <a:solidFill>
                  <a:srgbClr val="D5D5D5"/>
                </a:solidFill>
                <a:latin typeface="Courier New" panose="02070309020205020404" pitchFamily="49" charset="0"/>
              </a:rPr>
              <a:t>[0 0 1 0 1 0 1 0 0 0 0 0 1]</a:t>
            </a:r>
            <a:endParaRPr lang="ru-RU" sz="1594" dirty="0"/>
          </a:p>
        </p:txBody>
      </p:sp>
    </p:spTree>
    <p:extLst>
      <p:ext uri="{BB962C8B-B14F-4D97-AF65-F5344CB8AC3E}">
        <p14:creationId xmlns:p14="http://schemas.microsoft.com/office/powerpoint/2010/main" val="424687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4" grpId="0"/>
      <p:bldP spid="7" grpId="0"/>
      <p:bldP spid="9" grpId="0"/>
      <p:bldP spid="10" grpId="0"/>
      <p:bldP spid="11" grpId="0"/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6059" y="111849"/>
            <a:ext cx="6939882" cy="822418"/>
          </a:xfrm>
        </p:spPr>
        <p:txBody>
          <a:bodyPr>
            <a:normAutofit/>
          </a:bodyPr>
          <a:lstStyle/>
          <a:p>
            <a:r>
              <a:rPr lang="ru-RU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Простой вектор признаков</a:t>
            </a:r>
            <a:endParaRPr lang="ru-RU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99598" y="6450710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FFB3ACB-17E4-41AE-BFE3-C3D144DECF5C}"/>
              </a:ext>
            </a:extLst>
          </p:cNvPr>
          <p:cNvSpPr/>
          <p:nvPr/>
        </p:nvSpPr>
        <p:spPr>
          <a:xfrm>
            <a:off x="560232" y="1342895"/>
            <a:ext cx="6224430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am happy I study machine learning</a:t>
            </a:r>
            <a:endParaRPr lang="ru-RU" sz="2385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3B7DB2F-CF64-4692-8B1F-C4A2A6E596D2}"/>
              </a:ext>
            </a:extLst>
          </p:cNvPr>
          <p:cNvSpPr/>
          <p:nvPr/>
        </p:nvSpPr>
        <p:spPr>
          <a:xfrm>
            <a:off x="520714" y="3173613"/>
            <a:ext cx="7369153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am sad I hate deep learning</a:t>
            </a:r>
            <a:endParaRPr lang="ru-RU" sz="2385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7F9C8EB-1BBA-4DBA-A57D-2FC795949BEA}"/>
              </a:ext>
            </a:extLst>
          </p:cNvPr>
          <p:cNvSpPr/>
          <p:nvPr/>
        </p:nvSpPr>
        <p:spPr>
          <a:xfrm>
            <a:off x="520714" y="2215562"/>
            <a:ext cx="2257195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am happy</a:t>
            </a:r>
            <a:endParaRPr lang="ru-RU" sz="2385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3194FBC-95B8-46C1-AEF1-B1195DF63EFC}"/>
              </a:ext>
            </a:extLst>
          </p:cNvPr>
          <p:cNvSpPr/>
          <p:nvPr/>
        </p:nvSpPr>
        <p:spPr>
          <a:xfrm>
            <a:off x="487945" y="3994208"/>
            <a:ext cx="2718717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hate learning</a:t>
            </a:r>
            <a:endParaRPr lang="ru-RU" sz="2385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8C4A4E7-1B14-48AB-B982-DF125B18B7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08334" y="1435147"/>
          <a:ext cx="4006530" cy="3938001"/>
        </p:xfrm>
        <a:graphic>
          <a:graphicData uri="http://schemas.openxmlformats.org/drawingml/2006/table">
            <a:tbl>
              <a:tblPr/>
              <a:tblGrid>
                <a:gridCol w="1269562">
                  <a:extLst>
                    <a:ext uri="{9D8B030D-6E8A-4147-A177-3AD203B41FA5}">
                      <a16:colId xmlns:a16="http://schemas.microsoft.com/office/drawing/2014/main" val="150168651"/>
                    </a:ext>
                  </a:extLst>
                </a:gridCol>
                <a:gridCol w="1336523">
                  <a:extLst>
                    <a:ext uri="{9D8B030D-6E8A-4147-A177-3AD203B41FA5}">
                      <a16:colId xmlns:a16="http://schemas.microsoft.com/office/drawing/2014/main" val="3034781540"/>
                    </a:ext>
                  </a:extLst>
                </a:gridCol>
                <a:gridCol w="1400445">
                  <a:extLst>
                    <a:ext uri="{9D8B030D-6E8A-4147-A177-3AD203B41FA5}">
                      <a16:colId xmlns:a16="http://schemas.microsoft.com/office/drawing/2014/main" val="1665885008"/>
                    </a:ext>
                  </a:extLst>
                </a:gridCol>
              </a:tblGrid>
              <a:tr h="614799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Word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</a:rPr>
                        <a:t>Po</a:t>
                      </a:r>
                      <a:r>
                        <a:rPr lang="en-US" sz="2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</a:rPr>
                        <a:t>s</a:t>
                      </a:r>
                      <a:endParaRPr lang="ru-RU" sz="2000" b="1" i="0" u="none" strike="noStrike" dirty="0" smtClean="0"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algn="ctr" rtl="0" fontAlgn="ctr"/>
                      <a:r>
                        <a:rPr lang="en-US" sz="2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</a:rPr>
                        <a:t>Count</a:t>
                      </a:r>
                      <a:endParaRPr lang="tr-TR" sz="2000" b="1" i="0" u="none" strike="noStrike" dirty="0"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Neg</a:t>
                      </a:r>
                      <a:endParaRPr lang="ru-RU" sz="2000" b="1" i="0" u="none" strike="noStrike" dirty="0" smtClean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algn="ctr" rtl="0" fontAlgn="ctr"/>
                      <a:r>
                        <a:rPr lang="en-US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Count</a:t>
                      </a:r>
                      <a:endParaRPr lang="tr-TR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906697"/>
                  </a:ext>
                </a:extLst>
              </a:tr>
              <a:tr h="332083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I 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462973"/>
                  </a:ext>
                </a:extLst>
              </a:tr>
              <a:tr h="332083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am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928995"/>
                  </a:ext>
                </a:extLst>
              </a:tr>
              <a:tr h="332083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happy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265849"/>
                  </a:ext>
                </a:extLst>
              </a:tr>
              <a:tr h="332083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study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025832"/>
                  </a:ext>
                </a:extLst>
              </a:tr>
              <a:tr h="332083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machine 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04387"/>
                  </a:ext>
                </a:extLst>
              </a:tr>
              <a:tr h="332083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learning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12636"/>
                  </a:ext>
                </a:extLst>
              </a:tr>
              <a:tr h="332083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sad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021045"/>
                  </a:ext>
                </a:extLst>
              </a:tr>
              <a:tr h="332083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hate 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045491"/>
                  </a:ext>
                </a:extLst>
              </a:tr>
              <a:tr h="332083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deep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379587"/>
                  </a:ext>
                </a:extLst>
              </a:tr>
              <a:tr h="33208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…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…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…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73048"/>
                  </a:ext>
                </a:extLst>
              </a:tr>
            </a:tbl>
          </a:graphicData>
        </a:graphic>
      </p:graphicFrame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2B46DF7-8EF8-4DA1-98E8-3C722AD9420D}"/>
              </a:ext>
            </a:extLst>
          </p:cNvPr>
          <p:cNvSpPr/>
          <p:nvPr/>
        </p:nvSpPr>
        <p:spPr>
          <a:xfrm>
            <a:off x="917959" y="1766162"/>
            <a:ext cx="1859951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 </a:t>
            </a:r>
            <a:r>
              <a:rPr lang="en-US" sz="2385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38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82C6ED66-AC30-4887-80F6-C3B734918CD1}"/>
              </a:ext>
            </a:extLst>
          </p:cNvPr>
          <p:cNvSpPr/>
          <p:nvPr/>
        </p:nvSpPr>
        <p:spPr>
          <a:xfrm>
            <a:off x="917959" y="2621703"/>
            <a:ext cx="1859951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 </a:t>
            </a:r>
            <a:r>
              <a:rPr lang="en-US" sz="2385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38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94E5870-6B51-4B77-BC2D-95F8CCDBCEC1}"/>
              </a:ext>
            </a:extLst>
          </p:cNvPr>
          <p:cNvSpPr/>
          <p:nvPr/>
        </p:nvSpPr>
        <p:spPr>
          <a:xfrm>
            <a:off x="917959" y="3535511"/>
            <a:ext cx="1859951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 </a:t>
            </a:r>
            <a:r>
              <a:rPr lang="en-US" sz="2385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38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EEBA20A-E6A3-4697-AB68-A7F37D8ECA8D}"/>
              </a:ext>
            </a:extLst>
          </p:cNvPr>
          <p:cNvSpPr/>
          <p:nvPr/>
        </p:nvSpPr>
        <p:spPr>
          <a:xfrm>
            <a:off x="917959" y="4347793"/>
            <a:ext cx="1859951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 </a:t>
            </a:r>
            <a:r>
              <a:rPr lang="en-US" sz="2385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238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49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/>
      <p:bldP spid="25" grpId="0"/>
      <p:bldP spid="26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1016" y="139661"/>
            <a:ext cx="7869969" cy="822418"/>
          </a:xfrm>
        </p:spPr>
        <p:txBody>
          <a:bodyPr>
            <a:normAutofit/>
          </a:bodyPr>
          <a:lstStyle/>
          <a:p>
            <a:pPr algn="ctr"/>
            <a:r>
              <a:rPr lang="ru-RU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Условная встречаемость</a:t>
            </a:r>
            <a:endParaRPr lang="ru-RU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99598" y="6450710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9BA61F-9135-4BCE-9F29-64899BA085D3}"/>
              </a:ext>
            </a:extLst>
          </p:cNvPr>
          <p:cNvSpPr/>
          <p:nvPr/>
        </p:nvSpPr>
        <p:spPr>
          <a:xfrm>
            <a:off x="1892802" y="1280018"/>
            <a:ext cx="6868338" cy="3394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result = </a:t>
            </a:r>
            <a:r>
              <a:rPr lang="en-US" sz="2385" dirty="0">
                <a:solidFill>
                  <a:srgbClr val="DCDCDC"/>
                </a:solidFill>
                <a:latin typeface="Courier New" panose="02070309020205020404" pitchFamily="49" charset="0"/>
              </a:rPr>
              <a:t>{}</a:t>
            </a:r>
            <a:endParaRPr lang="en-US" sz="2385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385" dirty="0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n-US" sz="2385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tweet </a:t>
            </a:r>
            <a:r>
              <a:rPr lang="en-US" sz="2385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385" dirty="0">
                <a:solidFill>
                  <a:srgbClr val="DCDCAA"/>
                </a:solidFill>
                <a:latin typeface="Courier New" panose="02070309020205020404" pitchFamily="49" charset="0"/>
              </a:rPr>
              <a:t>zip</a:t>
            </a:r>
            <a:r>
              <a:rPr lang="en-US" sz="2385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385" dirty="0" err="1">
                <a:solidFill>
                  <a:srgbClr val="D4D4D4"/>
                </a:solidFill>
                <a:latin typeface="Courier New" panose="02070309020205020404" pitchFamily="49" charset="0"/>
              </a:rPr>
              <a:t>ys</a:t>
            </a:r>
            <a:r>
              <a:rPr lang="en-US" sz="2385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tweets</a:t>
            </a:r>
            <a:r>
              <a:rPr lang="en-US" sz="2385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en-US" sz="2385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2385" dirty="0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word </a:t>
            </a:r>
            <a:r>
              <a:rPr lang="en-US" sz="2385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385" b="1" dirty="0" err="1">
                <a:solidFill>
                  <a:srgbClr val="D4D4D4"/>
                </a:solidFill>
                <a:latin typeface="Courier New" panose="02070309020205020404" pitchFamily="49" charset="0"/>
              </a:rPr>
              <a:t>pre_process</a:t>
            </a:r>
            <a:r>
              <a:rPr lang="en-US" sz="2385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tweet</a:t>
            </a:r>
            <a:r>
              <a:rPr lang="en-US" sz="2385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en-US" sz="2385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pair = </a:t>
            </a:r>
            <a:r>
              <a:rPr lang="en-US" sz="2385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385" dirty="0" err="1">
                <a:solidFill>
                  <a:srgbClr val="D4D4D4"/>
                </a:solidFill>
                <a:latin typeface="Courier New" panose="02070309020205020404" pitchFamily="49" charset="0"/>
              </a:rPr>
              <a:t>word</a:t>
            </a:r>
            <a:r>
              <a:rPr lang="en-US" sz="2385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385" dirty="0" err="1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n-US" sz="2385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385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2385" dirty="0">
                <a:solidFill>
                  <a:srgbClr val="C586C0"/>
                </a:solidFill>
                <a:latin typeface="Courier New" panose="02070309020205020404" pitchFamily="49" charset="0"/>
              </a:rPr>
              <a:t>if</a:t>
            </a: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pair </a:t>
            </a:r>
            <a:r>
              <a:rPr lang="en-US" sz="2385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result</a:t>
            </a:r>
            <a:r>
              <a:rPr lang="en-US" sz="2385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2385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result</a:t>
            </a:r>
            <a:r>
              <a:rPr lang="en-US" sz="2385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pair</a:t>
            </a:r>
            <a:r>
              <a:rPr lang="en-US" sz="2385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+= </a:t>
            </a:r>
            <a:r>
              <a:rPr lang="en-US" sz="2385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endParaRPr lang="en-US" sz="2385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2385" dirty="0">
                <a:solidFill>
                  <a:srgbClr val="C586C0"/>
                </a:solidFill>
                <a:latin typeface="Courier New" panose="02070309020205020404" pitchFamily="49" charset="0"/>
              </a:rPr>
              <a:t>else</a:t>
            </a:r>
            <a:r>
              <a:rPr lang="en-US" sz="2385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2385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result</a:t>
            </a:r>
            <a:r>
              <a:rPr lang="en-US" sz="2385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pair</a:t>
            </a:r>
            <a:r>
              <a:rPr lang="en-US" sz="2385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2385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endParaRPr lang="en-US" sz="2385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85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7644" y="134248"/>
            <a:ext cx="7869969" cy="822418"/>
          </a:xfrm>
        </p:spPr>
        <p:txBody>
          <a:bodyPr>
            <a:normAutofit/>
          </a:bodyPr>
          <a:lstStyle/>
          <a:p>
            <a:pPr algn="ctr"/>
            <a:r>
              <a:rPr lang="ru-RU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Частоты слов</a:t>
            </a:r>
            <a:endParaRPr lang="ru-RU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99598" y="6450710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5E8D8DE-5FBE-4A68-894D-A589C8C2C4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021" y="1926552"/>
          <a:ext cx="6044200" cy="3744534"/>
        </p:xfrm>
        <a:graphic>
          <a:graphicData uri="http://schemas.openxmlformats.org/drawingml/2006/table">
            <a:tbl>
              <a:tblPr/>
              <a:tblGrid>
                <a:gridCol w="1223982">
                  <a:extLst>
                    <a:ext uri="{9D8B030D-6E8A-4147-A177-3AD203B41FA5}">
                      <a16:colId xmlns:a16="http://schemas.microsoft.com/office/drawing/2014/main" val="352808389"/>
                    </a:ext>
                  </a:extLst>
                </a:gridCol>
                <a:gridCol w="1186127">
                  <a:extLst>
                    <a:ext uri="{9D8B030D-6E8A-4147-A177-3AD203B41FA5}">
                      <a16:colId xmlns:a16="http://schemas.microsoft.com/office/drawing/2014/main" val="3182908951"/>
                    </a:ext>
                  </a:extLst>
                </a:gridCol>
                <a:gridCol w="1350166">
                  <a:extLst>
                    <a:ext uri="{9D8B030D-6E8A-4147-A177-3AD203B41FA5}">
                      <a16:colId xmlns:a16="http://schemas.microsoft.com/office/drawing/2014/main" val="3869992558"/>
                    </a:ext>
                  </a:extLst>
                </a:gridCol>
                <a:gridCol w="1123035">
                  <a:extLst>
                    <a:ext uri="{9D8B030D-6E8A-4147-A177-3AD203B41FA5}">
                      <a16:colId xmlns:a16="http://schemas.microsoft.com/office/drawing/2014/main" val="3712775114"/>
                    </a:ext>
                  </a:extLst>
                </a:gridCol>
                <a:gridCol w="1160890">
                  <a:extLst>
                    <a:ext uri="{9D8B030D-6E8A-4147-A177-3AD203B41FA5}">
                      <a16:colId xmlns:a16="http://schemas.microsoft.com/office/drawing/2014/main" val="139516907"/>
                    </a:ext>
                  </a:extLst>
                </a:gridCol>
              </a:tblGrid>
              <a:tr h="620824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Word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</a:rPr>
                        <a:t>Po</a:t>
                      </a:r>
                      <a:r>
                        <a:rPr lang="en-US" sz="2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</a:rPr>
                        <a:t>s</a:t>
                      </a:r>
                      <a:endParaRPr lang="ru-RU" sz="2000" b="1" i="0" u="none" strike="noStrike" dirty="0" smtClean="0"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algn="ctr" rtl="0" fontAlgn="ctr"/>
                      <a:r>
                        <a:rPr lang="en-US" sz="2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</a:rPr>
                        <a:t>Count</a:t>
                      </a:r>
                      <a:endParaRPr lang="tr-TR" sz="2000" b="1" i="0" u="none" strike="noStrike" dirty="0"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Neg</a:t>
                      </a:r>
                      <a:endParaRPr lang="ru-RU" sz="2000" b="1" i="0" u="none" strike="noStrike" dirty="0" smtClean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algn="ctr" rtl="0" fontAlgn="ctr"/>
                      <a:r>
                        <a:rPr lang="en-US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Count</a:t>
                      </a:r>
                      <a:endParaRPr lang="tr-TR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</a:rPr>
                        <a:t>PosFreq</a:t>
                      </a:r>
                      <a:endParaRPr lang="tr-TR" sz="2000" b="0" i="0" u="none" strike="noStrike" dirty="0"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NegFreq</a:t>
                      </a:r>
                      <a:endParaRPr lang="tr-TR" sz="2000" b="0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554053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I 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0.3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0.3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03705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am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0.2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034459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happy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0.2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953323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study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748200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machine 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703583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learning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0.2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803846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sad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175161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hate 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0.2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162800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deep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106419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Total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10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71" marR="7571" marT="7571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71" marR="7571" marT="75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9303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834E28AB-1602-48FF-83AD-880D37891B8A}"/>
                  </a:ext>
                </a:extLst>
              </p:cNvPr>
              <p:cNvSpPr/>
              <p:nvPr/>
            </p:nvSpPr>
            <p:spPr>
              <a:xfrm>
                <a:off x="1159384" y="5575355"/>
                <a:ext cx="4792851" cy="891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38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385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word</m:t>
                          </m:r>
                          <m:r>
                            <m:rPr>
                              <m:nor/>
                            </m:rPr>
                            <a:rPr lang="ru-RU" sz="2385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385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𝑃𝑜𝑠𝐹𝑟𝑒𝑞</m:t>
                          </m:r>
                        </m:e>
                      </m:d>
                      <m:r>
                        <a:rPr lang="ru-RU" sz="2385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b>
                            <m:sSubPr>
                              <m:ctrlPr>
                                <a:rPr lang="en-US" sz="2385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85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385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𝑃𝑜𝑠𝐹𝑟𝑒𝑞</m:t>
                              </m:r>
                            </m:sub>
                          </m:sSub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ru-RU" sz="2385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834E28AB-1602-48FF-83AD-880D37891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384" y="5575355"/>
                <a:ext cx="4792851" cy="8915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D4EABAE5-887E-4B07-8016-EC89436D6EFF}"/>
                  </a:ext>
                </a:extLst>
              </p:cNvPr>
              <p:cNvSpPr/>
              <p:nvPr/>
            </p:nvSpPr>
            <p:spPr>
              <a:xfrm>
                <a:off x="6239091" y="5646900"/>
                <a:ext cx="4994069" cy="9431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38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385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word</m:t>
                          </m:r>
                          <m:r>
                            <m:rPr>
                              <m:nor/>
                            </m:rPr>
                            <a:rPr lang="ru-RU" sz="2385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tr-TR" sz="2385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NegFreq</m:t>
                          </m:r>
                        </m:e>
                      </m:d>
                      <m:r>
                        <a:rPr lang="ru-RU" sz="2385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b>
                            <m:sSubPr>
                              <m:ctrlPr>
                                <a:rPr lang="en-US" sz="2385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85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tr-TR" sz="2385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NegFreq</m:t>
                              </m:r>
                            </m:sub>
                          </m:sSub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ru-RU" sz="2385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D4EABAE5-887E-4B07-8016-EC89436D6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091" y="5646900"/>
                <a:ext cx="4994069" cy="9431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Таблица 29">
            <a:extLst>
              <a:ext uri="{FF2B5EF4-FFF2-40B4-BE49-F238E27FC236}">
                <a16:creationId xmlns:a16="http://schemas.microsoft.com/office/drawing/2014/main" id="{EE171586-F770-4ED5-9A79-D1498E84D0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69994" y="2069643"/>
          <a:ext cx="3507907" cy="3475399"/>
        </p:xfrm>
        <a:graphic>
          <a:graphicData uri="http://schemas.openxmlformats.org/drawingml/2006/table">
            <a:tbl>
              <a:tblPr/>
              <a:tblGrid>
                <a:gridCol w="1160890">
                  <a:extLst>
                    <a:ext uri="{9D8B030D-6E8A-4147-A177-3AD203B41FA5}">
                      <a16:colId xmlns:a16="http://schemas.microsoft.com/office/drawing/2014/main" val="774399868"/>
                    </a:ext>
                  </a:extLst>
                </a:gridCol>
                <a:gridCol w="1160890">
                  <a:extLst>
                    <a:ext uri="{9D8B030D-6E8A-4147-A177-3AD203B41FA5}">
                      <a16:colId xmlns:a16="http://schemas.microsoft.com/office/drawing/2014/main" val="2787246968"/>
                    </a:ext>
                  </a:extLst>
                </a:gridCol>
                <a:gridCol w="1186127">
                  <a:extLst>
                    <a:ext uri="{9D8B030D-6E8A-4147-A177-3AD203B41FA5}">
                      <a16:colId xmlns:a16="http://schemas.microsoft.com/office/drawing/2014/main" val="4154745061"/>
                    </a:ext>
                  </a:extLst>
                </a:gridCol>
              </a:tblGrid>
              <a:tr h="620824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Word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</a:rPr>
                        <a:t>PosFreq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NegFreq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799317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I 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0.21053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0.21053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914543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am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0.15789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0.10526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984155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happy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0.15789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0.05263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212249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study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0.10526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0.05263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716280"/>
                  </a:ext>
                </a:extLst>
              </a:tr>
              <a:tr h="355607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machine 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0.10526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0.05263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887876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learning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0.10526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0.15789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284602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sad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0.05263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0.10526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325999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hate 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0.05263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0.15789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624543"/>
                  </a:ext>
                </a:extLst>
              </a:tr>
              <a:tr h="311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deep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0.05263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0.10526</a:t>
                      </a:r>
                    </a:p>
                  </a:txBody>
                  <a:tcPr marL="7571" marR="7571" marT="7571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46643"/>
                  </a:ext>
                </a:extLst>
              </a:tr>
            </a:tbl>
          </a:graphicData>
        </a:graphic>
      </p:graphicFrame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D15FFE6-31F0-40BB-9521-C73DE6736503}"/>
              </a:ext>
            </a:extLst>
          </p:cNvPr>
          <p:cNvSpPr/>
          <p:nvPr/>
        </p:nvSpPr>
        <p:spPr>
          <a:xfrm>
            <a:off x="3448830" y="6343311"/>
            <a:ext cx="5639560" cy="519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782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Лапласовское</a:t>
            </a:r>
            <a:r>
              <a:rPr lang="ru-RU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сглаживание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1682426" y="953809"/>
            <a:ext cx="8442330" cy="822418"/>
          </a:xfrm>
          <a:prstGeom prst="rect">
            <a:avLst/>
          </a:prstGeom>
        </p:spPr>
        <p:txBody>
          <a:bodyPr vert="horz" lIns="90852" tIns="45427" rIns="90852" bIns="45427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Term Frequency TF</a:t>
            </a:r>
            <a:endParaRPr lang="ru-RU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8242356" y="1211100"/>
                <a:ext cx="2186203" cy="710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385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85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385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385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385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385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85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385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ru-RU" sz="2385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356" y="1211100"/>
                <a:ext cx="2186203" cy="7102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47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9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1800" y="268396"/>
            <a:ext cx="8744983" cy="82241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Обратная </a:t>
            </a:r>
            <a:r>
              <a:rPr lang="ru-RU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частота документа </a:t>
            </a:r>
            <a: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Inverse Document Frequency IDF</a:t>
            </a:r>
            <a:endParaRPr lang="ru-RU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99598" y="6450710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19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22526" y="1768891"/>
                <a:ext cx="6644298" cy="1157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7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357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577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357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57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57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57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57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577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577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3577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57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357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357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| </m:t>
                                  </m:r>
                                  <m:r>
                                    <a:rPr lang="en-US" sz="357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57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∈</m:t>
                                  </m:r>
                                  <m:sSub>
                                    <m:sSubPr>
                                      <m:ctrlPr>
                                        <a:rPr lang="en-US" sz="3577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577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3577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57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RU" sz="3577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26" y="1768891"/>
                <a:ext cx="6644298" cy="11571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282981" y="3184817"/>
                <a:ext cx="6923388" cy="11932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577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77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577" dirty="0">
                    <a:solidFill>
                      <a:schemeClr val="bg1"/>
                    </a:solidFill>
                  </a:rPr>
                  <a:t> </a:t>
                </a:r>
                <a:r>
                  <a:rPr lang="ru-RU" sz="3577" dirty="0">
                    <a:solidFill>
                      <a:schemeClr val="bg1"/>
                    </a:solidFill>
                  </a:rPr>
                  <a:t>число документов в коллекции</a:t>
                </a:r>
                <a:endParaRPr lang="ru-RU" sz="3577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1" y="3184817"/>
                <a:ext cx="6923388" cy="1193275"/>
              </a:xfrm>
              <a:prstGeom prst="rect">
                <a:avLst/>
              </a:prstGeom>
              <a:blipFill>
                <a:blip r:embed="rId5"/>
                <a:stretch>
                  <a:fillRect l="-2641" t="-7653" b="-183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FFB3ACB-17E4-41AE-BFE3-C3D144DECF5C}"/>
              </a:ext>
            </a:extLst>
          </p:cNvPr>
          <p:cNvSpPr/>
          <p:nvPr/>
        </p:nvSpPr>
        <p:spPr>
          <a:xfrm>
            <a:off x="873202" y="4502179"/>
            <a:ext cx="7736902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am happy I study machine learning</a:t>
            </a:r>
            <a:endParaRPr lang="ru-RU" sz="2385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3B7DB2F-CF64-4692-8B1F-C4A2A6E596D2}"/>
              </a:ext>
            </a:extLst>
          </p:cNvPr>
          <p:cNvSpPr/>
          <p:nvPr/>
        </p:nvSpPr>
        <p:spPr>
          <a:xfrm>
            <a:off x="873203" y="5503811"/>
            <a:ext cx="7369153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am sad I hate deep learning</a:t>
            </a:r>
            <a:endParaRPr lang="ru-RU" sz="2385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7F9C8EB-1BBA-4DBA-A57D-2FC795949BEA}"/>
              </a:ext>
            </a:extLst>
          </p:cNvPr>
          <p:cNvSpPr/>
          <p:nvPr/>
        </p:nvSpPr>
        <p:spPr>
          <a:xfrm>
            <a:off x="873202" y="5002995"/>
            <a:ext cx="2257195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am happy</a:t>
            </a:r>
            <a:endParaRPr lang="ru-RU" sz="2385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13194FBC-95B8-46C1-AEF1-B1195DF63EFC}"/>
              </a:ext>
            </a:extLst>
          </p:cNvPr>
          <p:cNvSpPr/>
          <p:nvPr/>
        </p:nvSpPr>
        <p:spPr>
          <a:xfrm>
            <a:off x="873203" y="6004628"/>
            <a:ext cx="2718717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hate learning</a:t>
            </a:r>
            <a:endParaRPr lang="ru-RU" sz="2385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6670" y="2240055"/>
            <a:ext cx="4428059" cy="383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4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8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97645" y="709475"/>
            <a:ext cx="7869969" cy="822418"/>
          </a:xfrm>
          <a:prstGeom prst="rect">
            <a:avLst/>
          </a:prstGeom>
        </p:spPr>
        <p:txBody>
          <a:bodyPr vert="horz" lIns="90852" tIns="45427" rIns="90852" bIns="4542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Нижний колонтитул 6">
            <a:extLst>
              <a:ext uri="{FF2B5EF4-FFF2-40B4-BE49-F238E27FC236}">
                <a16:creationId xmlns:a16="http://schemas.microsoft.com/office/drawing/2014/main" id="{27B4B5E2-BDA1-45D4-44BE-A25D42F2A74E}"/>
              </a:ext>
            </a:extLst>
          </p:cNvPr>
          <p:cNvSpPr txBox="1">
            <a:spLocks/>
          </p:cNvSpPr>
          <p:nvPr/>
        </p:nvSpPr>
        <p:spPr>
          <a:xfrm>
            <a:off x="3131441" y="198256"/>
            <a:ext cx="7152789" cy="4830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188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Ранее в Машинном обучении</a:t>
            </a:r>
            <a:endParaRPr lang="ru-RU" sz="3586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4D3EF-17A5-DBA5-FA58-C5C31E5060CC}"/>
              </a:ext>
            </a:extLst>
          </p:cNvPr>
          <p:cNvSpPr txBox="1"/>
          <p:nvPr/>
        </p:nvSpPr>
        <p:spPr>
          <a:xfrm>
            <a:off x="306384" y="1088622"/>
            <a:ext cx="12010685" cy="4785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6897" indent="-378537">
              <a:lnSpc>
                <a:spcPct val="115000"/>
              </a:lnSpc>
              <a:spcBef>
                <a:spcPts val="1325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391" b="1" dirty="0" err="1">
                <a:solidFill>
                  <a:schemeClr val="bg1"/>
                </a:solidFill>
                <a:latin typeface="Montserrat"/>
                <a:sym typeface="Montserrat"/>
              </a:rPr>
              <a:t>phik</a:t>
            </a:r>
            <a:r>
              <a:rPr lang="en-US" sz="2391" b="1" dirty="0">
                <a:solidFill>
                  <a:schemeClr val="bg1"/>
                </a:solidFill>
                <a:latin typeface="Montserrat"/>
                <a:sym typeface="Montserrat"/>
              </a:rPr>
              <a:t> – </a:t>
            </a:r>
            <a:r>
              <a:rPr lang="ru-RU" sz="2391" b="1" dirty="0">
                <a:solidFill>
                  <a:schemeClr val="bg1"/>
                </a:solidFill>
                <a:latin typeface="Montserrat"/>
                <a:sym typeface="Montserrat"/>
              </a:rPr>
              <a:t>модная корреляция</a:t>
            </a:r>
          </a:p>
          <a:p>
            <a:pPr marL="439923" lvl="1" indent="-341563">
              <a:lnSpc>
                <a:spcPct val="115000"/>
              </a:lnSpc>
              <a:spcBef>
                <a:spcPts val="1325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39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Теперь и для категориальных </a:t>
            </a:r>
            <a:endParaRPr lang="ru-RU" sz="2391" b="1" dirty="0">
              <a:solidFill>
                <a:schemeClr val="bg1"/>
              </a:solidFill>
              <a:latin typeface="Montserrat"/>
              <a:sym typeface="Montserrat"/>
            </a:endParaRPr>
          </a:p>
          <a:p>
            <a:pPr marL="476897" indent="-378537">
              <a:lnSpc>
                <a:spcPct val="115000"/>
              </a:lnSpc>
              <a:spcBef>
                <a:spcPts val="1325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391" b="1" dirty="0" err="1">
                <a:solidFill>
                  <a:schemeClr val="bg1"/>
                </a:solidFill>
                <a:latin typeface="Montserrat"/>
                <a:sym typeface="Montserrat"/>
              </a:rPr>
              <a:t>Shap</a:t>
            </a:r>
            <a:r>
              <a:rPr lang="en-US" sz="2391" b="1" dirty="0">
                <a:solidFill>
                  <a:schemeClr val="bg1"/>
                </a:solidFill>
                <a:latin typeface="Montserrat"/>
                <a:sym typeface="Montserrat"/>
              </a:rPr>
              <a:t> </a:t>
            </a:r>
            <a:r>
              <a:rPr lang="en-US" sz="2391" b="1" dirty="0">
                <a:solidFill>
                  <a:schemeClr val="bg1"/>
                </a:solidFill>
                <a:latin typeface="Montserrat"/>
                <a:sym typeface="Montserrat"/>
              </a:rPr>
              <a:t>– </a:t>
            </a:r>
            <a:r>
              <a:rPr lang="ru-RU" sz="2391" b="1" dirty="0">
                <a:solidFill>
                  <a:schemeClr val="bg1"/>
                </a:solidFill>
                <a:latin typeface="Montserrat"/>
                <a:sym typeface="Montserrat"/>
              </a:rPr>
              <a:t>модные </a:t>
            </a:r>
            <a:r>
              <a:rPr lang="en-US" sz="2391" b="1" dirty="0">
                <a:solidFill>
                  <a:schemeClr val="bg1"/>
                </a:solidFill>
                <a:latin typeface="Montserrat"/>
                <a:sym typeface="Montserrat"/>
              </a:rPr>
              <a:t>feature importance</a:t>
            </a:r>
          </a:p>
          <a:p>
            <a:pPr marL="439923" lvl="1" indent="-341563">
              <a:lnSpc>
                <a:spcPct val="115000"/>
              </a:lnSpc>
              <a:spcBef>
                <a:spcPts val="1325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39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</a:t>
            </a:r>
            <a:r>
              <a:rPr lang="en-US" sz="239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feature importance </a:t>
            </a:r>
            <a:r>
              <a:rPr lang="ru-RU" sz="239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завезли цвет</a:t>
            </a:r>
            <a:endParaRPr lang="en-US" sz="2391" b="1" dirty="0">
              <a:solidFill>
                <a:schemeClr val="bg1"/>
              </a:solidFill>
              <a:latin typeface="Montserrat"/>
              <a:sym typeface="Montserrat"/>
            </a:endParaRPr>
          </a:p>
          <a:p>
            <a:pPr marL="476897" indent="-378537">
              <a:lnSpc>
                <a:spcPct val="115000"/>
              </a:lnSpc>
              <a:spcBef>
                <a:spcPts val="1325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391" b="1" dirty="0">
                <a:solidFill>
                  <a:schemeClr val="bg1"/>
                </a:solidFill>
                <a:latin typeface="Montserrat"/>
                <a:sym typeface="Montserrat"/>
              </a:rPr>
              <a:t>Lime – </a:t>
            </a:r>
            <a:r>
              <a:rPr lang="ru-RU" sz="2391" b="1" dirty="0">
                <a:solidFill>
                  <a:schemeClr val="bg1"/>
                </a:solidFill>
                <a:latin typeface="Montserrat"/>
                <a:sym typeface="Montserrat"/>
              </a:rPr>
              <a:t>интересные веса</a:t>
            </a:r>
          </a:p>
          <a:p>
            <a:pPr marL="439923" lvl="1" indent="-341563">
              <a:lnSpc>
                <a:spcPct val="115000"/>
              </a:lnSpc>
              <a:spcBef>
                <a:spcPts val="1325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39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Мы построим модель которая объяснит вашу модель</a:t>
            </a:r>
            <a:endParaRPr lang="en-US" sz="2391" b="1" dirty="0">
              <a:solidFill>
                <a:schemeClr val="bg1"/>
              </a:solidFill>
              <a:latin typeface="Montserrat"/>
              <a:sym typeface="Montserrat"/>
            </a:endParaRPr>
          </a:p>
          <a:p>
            <a:pPr marL="476897" indent="-378537">
              <a:lnSpc>
                <a:spcPct val="115000"/>
              </a:lnSpc>
              <a:spcBef>
                <a:spcPts val="1325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391" b="1" dirty="0">
                <a:solidFill>
                  <a:schemeClr val="bg1"/>
                </a:solidFill>
                <a:latin typeface="Montserrat"/>
                <a:sym typeface="Montserrat"/>
              </a:rPr>
              <a:t>ELI5 </a:t>
            </a:r>
            <a:r>
              <a:rPr lang="en-US" sz="2391" b="1" dirty="0">
                <a:solidFill>
                  <a:schemeClr val="bg1"/>
                </a:solidFill>
                <a:latin typeface="Montserrat"/>
                <a:sym typeface="Montserrat"/>
              </a:rPr>
              <a:t>– </a:t>
            </a:r>
            <a:r>
              <a:rPr lang="ru-RU" sz="2391" b="1" dirty="0">
                <a:solidFill>
                  <a:schemeClr val="bg1"/>
                </a:solidFill>
                <a:latin typeface="Montserrat"/>
                <a:sym typeface="Montserrat"/>
              </a:rPr>
              <a:t>типа неплохая надстройка</a:t>
            </a:r>
          </a:p>
          <a:p>
            <a:pPr marL="341563" lvl="1" indent="-34156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39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Ваши ученые так себе </a:t>
            </a:r>
            <a:r>
              <a:rPr lang="ru-RU" sz="239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кодят</a:t>
            </a:r>
            <a:r>
              <a:rPr lang="ru-RU" sz="239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поэтому мы сделаем </a:t>
            </a:r>
            <a:r>
              <a:rPr lang="en-US" sz="239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yet another </a:t>
            </a:r>
            <a:r>
              <a:rPr lang="ru-RU" sz="239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библиотеку со всем </a:t>
            </a:r>
            <a:endParaRPr lang="ru-RU" sz="239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A88F4C9D-76F1-44A5-8E0D-429814420D9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24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702006" y="835852"/>
            <a:ext cx="12376735" cy="17148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Term Frequency </a:t>
            </a:r>
            <a: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TF </a:t>
            </a:r>
            <a:b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+ (*)</a:t>
            </a:r>
            <a:b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Inverse </a:t>
            </a:r>
            <a: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 Frequency IDF</a:t>
            </a:r>
            <a:b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win</a:t>
            </a:r>
            <a:endParaRPr lang="ru-RU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99598" y="6450710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20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094143" y="2583254"/>
                <a:ext cx="6003714" cy="550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7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r>
                        <a:rPr lang="en-US" sz="357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57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𝑖𝑑𝑓</m:t>
                      </m:r>
                      <m:r>
                        <a:rPr lang="en-US" sz="357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57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357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357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ru-RU" sz="3577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143" y="2583254"/>
                <a:ext cx="6003714" cy="5504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4194" y="3214365"/>
            <a:ext cx="5241783" cy="343416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6"/>
          <a:srcRect r="55927"/>
          <a:stretch/>
        </p:blipFill>
        <p:spPr>
          <a:xfrm>
            <a:off x="970835" y="3042863"/>
            <a:ext cx="1803098" cy="353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99598" y="6450710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21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43932" y="1083469"/>
            <a:ext cx="11304137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385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sklearn.feature_extraction.text</a:t>
            </a: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385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385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385" dirty="0" err="1">
                <a:solidFill>
                  <a:srgbClr val="D4D4D4"/>
                </a:solidFill>
                <a:latin typeface="Courier New" panose="02070309020205020404" pitchFamily="49" charset="0"/>
              </a:rPr>
              <a:t>TfidfVectorizer</a:t>
            </a:r>
            <a:endParaRPr lang="en-US" sz="2385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1874834" y="127522"/>
            <a:ext cx="7869969" cy="822418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18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</a:t>
            </a:r>
            <a:r>
              <a:rPr lang="en-US" sz="318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scikit-learn</a:t>
            </a:r>
            <a:endParaRPr lang="ru-RU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08571" y="1487804"/>
            <a:ext cx="11464087" cy="1238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corpus = 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sz="1793" dirty="0">
                <a:solidFill>
                  <a:srgbClr val="CE9178"/>
                </a:solidFill>
                <a:latin typeface="Courier New" panose="02070309020205020404" pitchFamily="49" charset="0"/>
              </a:rPr>
              <a:t>'This is the first document.'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, </a:t>
            </a:r>
            <a:r>
              <a:rPr lang="en-US" sz="1793" dirty="0">
                <a:solidFill>
                  <a:srgbClr val="CE9178"/>
                </a:solidFill>
                <a:latin typeface="Courier New" panose="02070309020205020404" pitchFamily="49" charset="0"/>
              </a:rPr>
              <a:t>'This document is the second document.'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sz="1793" dirty="0">
                <a:solidFill>
                  <a:srgbClr val="CE9178"/>
                </a:solidFill>
                <a:latin typeface="Courier New" panose="02070309020205020404" pitchFamily="49" charset="0"/>
              </a:rPr>
              <a:t>'And this is the third </a:t>
            </a:r>
            <a:r>
              <a:rPr lang="en-US" sz="1793" dirty="0" err="1">
                <a:solidFill>
                  <a:srgbClr val="CE9178"/>
                </a:solidFill>
                <a:latin typeface="Courier New" panose="02070309020205020404" pitchFamily="49" charset="0"/>
              </a:rPr>
              <a:t>one.'</a:t>
            </a:r>
            <a:r>
              <a:rPr lang="en-US" sz="1793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793" dirty="0" err="1">
                <a:solidFill>
                  <a:srgbClr val="CE9178"/>
                </a:solidFill>
                <a:latin typeface="Courier New" panose="02070309020205020404" pitchFamily="49" charset="0"/>
              </a:rPr>
              <a:t>'Is</a:t>
            </a:r>
            <a:r>
              <a:rPr lang="en-US" sz="1793" dirty="0">
                <a:solidFill>
                  <a:srgbClr val="CE9178"/>
                </a:solidFill>
                <a:latin typeface="Courier New" panose="02070309020205020404" pitchFamily="49" charset="0"/>
              </a:rPr>
              <a:t> this the first document?'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8570" y="2665778"/>
            <a:ext cx="6094419" cy="665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793" dirty="0" err="1">
                <a:solidFill>
                  <a:srgbClr val="D4D4D4"/>
                </a:solidFill>
                <a:latin typeface="Courier New" panose="02070309020205020404" pitchFamily="49" charset="0"/>
              </a:rPr>
              <a:t>vectorizer</a:t>
            </a:r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en-US" sz="1793" dirty="0" err="1">
                <a:solidFill>
                  <a:srgbClr val="D4D4D4"/>
                </a:solidFill>
                <a:latin typeface="Courier New" panose="02070309020205020404" pitchFamily="49" charset="0"/>
              </a:rPr>
              <a:t>TfidfVectorizer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X = </a:t>
            </a:r>
            <a:r>
              <a:rPr lang="en-US" sz="1793" dirty="0" err="1">
                <a:solidFill>
                  <a:srgbClr val="D4D4D4"/>
                </a:solidFill>
                <a:latin typeface="Courier New" panose="02070309020205020404" pitchFamily="49" charset="0"/>
              </a:rPr>
              <a:t>vectorizer.fit_transform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corpus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8571" y="3335371"/>
            <a:ext cx="3205027" cy="366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3" dirty="0" err="1">
                <a:solidFill>
                  <a:srgbClr val="D4D4D4"/>
                </a:solidFill>
                <a:latin typeface="Courier New" panose="02070309020205020404" pitchFamily="49" charset="0"/>
              </a:rPr>
              <a:t>vectorizer.vocabulary</a:t>
            </a:r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881514" y="2734727"/>
            <a:ext cx="6194398" cy="95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3" dirty="0">
                <a:solidFill>
                  <a:srgbClr val="D5D5D5"/>
                </a:solidFill>
                <a:latin typeface="Courier New" panose="02070309020205020404" pitchFamily="49" charset="0"/>
              </a:rPr>
              <a:t>{'this': 8, 'is': 3, 'the': 6, 'first': 2, 'document': 1, 'second': 5, 'and': 0, 'third': 7, 'one': 4}</a:t>
            </a:r>
            <a:endParaRPr lang="ru-RU" sz="1793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27853" y="3716986"/>
            <a:ext cx="2243775" cy="366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3" dirty="0" err="1">
                <a:solidFill>
                  <a:srgbClr val="D4D4D4"/>
                </a:solidFill>
                <a:latin typeface="Courier New" panose="02070309020205020404" pitchFamily="49" charset="0"/>
              </a:rPr>
              <a:t>vectorizer.idf</a:t>
            </a:r>
            <a:r>
              <a:rPr lang="en-US" sz="1793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757275" y="4156970"/>
            <a:ext cx="10917454" cy="337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94" dirty="0">
                <a:solidFill>
                  <a:srgbClr val="D5D5D5"/>
                </a:solidFill>
                <a:latin typeface="Courier New" panose="02070309020205020404" pitchFamily="49" charset="0"/>
              </a:rPr>
              <a:t>[1.91629073, 1.22314355, 1.51082562, 1. , 1.91629073, 1.91629073, 1. , 1.91629073, 1. ]</a:t>
            </a:r>
            <a:endParaRPr lang="ru-RU" sz="1594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16597" y="4667740"/>
            <a:ext cx="1694488" cy="366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3" dirty="0" err="1">
                <a:solidFill>
                  <a:srgbClr val="D4D4D4"/>
                </a:solidFill>
                <a:latin typeface="Courier New" panose="02070309020205020404" pitchFamily="49" charset="0"/>
              </a:rPr>
              <a:t>X.toarray</a:t>
            </a:r>
            <a:r>
              <a:rPr lang="en-US" sz="1793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793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27981" y="5086937"/>
            <a:ext cx="11107065" cy="1238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93" dirty="0">
                <a:solidFill>
                  <a:srgbClr val="D5D5D5"/>
                </a:solidFill>
                <a:latin typeface="Courier New" panose="02070309020205020404" pitchFamily="49" charset="0"/>
              </a:rPr>
              <a:t>[0. 0.46979139 0.58028582 0.38408524 0. 0. 0.38408524 0. 0.38408524] </a:t>
            </a:r>
            <a:endParaRPr lang="en-US" sz="1793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ru-RU" sz="1793" dirty="0">
                <a:solidFill>
                  <a:srgbClr val="D5D5D5"/>
                </a:solidFill>
                <a:latin typeface="Courier New" panose="02070309020205020404" pitchFamily="49" charset="0"/>
              </a:rPr>
              <a:t>[0. 0.6876236 0. 0.28108867 0. 0.53864762 0.28108867 0. </a:t>
            </a:r>
            <a:r>
              <a:rPr lang="ru-RU" sz="1793" dirty="0">
                <a:solidFill>
                  <a:srgbClr val="D5D5D5"/>
                </a:solidFill>
                <a:latin typeface="Courier New" panose="02070309020205020404" pitchFamily="49" charset="0"/>
              </a:rPr>
              <a:t>0.28108867] </a:t>
            </a:r>
            <a:endParaRPr lang="ru-RU" sz="1793" dirty="0" smtClean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ru-RU" sz="1793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[</a:t>
            </a:r>
            <a:r>
              <a:rPr lang="ru-RU" sz="1793" dirty="0">
                <a:solidFill>
                  <a:srgbClr val="D5D5D5"/>
                </a:solidFill>
                <a:latin typeface="Courier New" panose="02070309020205020404" pitchFamily="49" charset="0"/>
              </a:rPr>
              <a:t>0.51184851 0. </a:t>
            </a:r>
            <a:r>
              <a:rPr lang="ru-RU" sz="1793" dirty="0">
                <a:solidFill>
                  <a:srgbClr val="D5D5D5"/>
                </a:solidFill>
                <a:latin typeface="Courier New" panose="02070309020205020404" pitchFamily="49" charset="0"/>
              </a:rPr>
              <a:t>0. 0.26710379 0.51184851 0. 0.26710379 0.51184851 0.26710379]</a:t>
            </a:r>
            <a:endParaRPr lang="en-US" sz="1793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ru-RU" sz="1793" dirty="0">
                <a:solidFill>
                  <a:srgbClr val="D5D5D5"/>
                </a:solidFill>
                <a:latin typeface="Courier New" panose="02070309020205020404" pitchFamily="49" charset="0"/>
              </a:rPr>
              <a:t>[0. 0.46979139 0.58028582 0.38408524 0. 0. 0.38408524 0. 0.38408524]</a:t>
            </a:r>
            <a:endParaRPr lang="ru-RU" sz="1793" dirty="0"/>
          </a:p>
        </p:txBody>
      </p:sp>
    </p:spTree>
    <p:extLst>
      <p:ext uri="{BB962C8B-B14F-4D97-AF65-F5344CB8AC3E}">
        <p14:creationId xmlns:p14="http://schemas.microsoft.com/office/powerpoint/2010/main" val="30745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17" grpId="0"/>
      <p:bldP spid="7" grpId="0"/>
      <p:bldP spid="9" grpId="0"/>
      <p:bldP spid="10" grpId="0"/>
      <p:bldP spid="11" grpId="0"/>
      <p:bldP spid="18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39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Нижний колонтитул 6">
            <a:extLst>
              <a:ext uri="{FF2B5EF4-FFF2-40B4-BE49-F238E27FC236}">
                <a16:creationId xmlns:a16="http://schemas.microsoft.com/office/drawing/2014/main" id="{C750D80A-1143-7B59-FA36-CC82C2739814}"/>
              </a:ext>
            </a:extLst>
          </p:cNvPr>
          <p:cNvSpPr txBox="1">
            <a:spLocks/>
          </p:cNvSpPr>
          <p:nvPr/>
        </p:nvSpPr>
        <p:spPr>
          <a:xfrm>
            <a:off x="2146705" y="204354"/>
            <a:ext cx="7674876" cy="4830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188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</a:t>
            </a:r>
            <a:endParaRPr lang="ru-RU" sz="3188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22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46842" y="1151513"/>
            <a:ext cx="11074600" cy="2667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контексте машинного обучения </a:t>
            </a: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</a:t>
            </a: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относится к процессу представления многомерных данных в пространстве более низкой размерности таким образом, чтобы фиксировать значимые отношения и сходства между исходными данных. </a:t>
            </a:r>
          </a:p>
          <a:p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Это обычно используется в обработке естественного языка для представления слов или фраз таким образом, чтобы передать их семантическое значение.</a:t>
            </a:r>
            <a:endParaRPr lang="ru-RU" sz="239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46842" y="4207214"/>
            <a:ext cx="11528052" cy="193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Примеры </a:t>
            </a: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</a:p>
          <a:p>
            <a:pPr marL="341563" indent="-34156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Word </a:t>
            </a:r>
            <a:r>
              <a:rPr lang="en-US" sz="2391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embeddings</a:t>
            </a: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(Word2Vec, </a:t>
            </a:r>
            <a:r>
              <a:rPr lang="en-US" sz="2391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GloVe</a:t>
            </a: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391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FastText</a:t>
            </a: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391" spc="-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ELMo</a:t>
            </a:r>
            <a:r>
              <a:rPr lang="en-US" sz="2391" spc="-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Transformers), </a:t>
            </a:r>
          </a:p>
          <a:p>
            <a:pPr marL="341563" indent="-34156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 </a:t>
            </a:r>
            <a:r>
              <a:rPr lang="en-US" sz="2391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embeddings</a:t>
            </a: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то что перед классификацией в </a:t>
            </a: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Convolutional Neural Networks, Visual Transformers ), </a:t>
            </a:r>
          </a:p>
          <a:p>
            <a:pPr marL="341563" indent="-34156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 </a:t>
            </a:r>
            <a:r>
              <a:rPr lang="en-US" sz="2391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embeddings</a:t>
            </a: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(node2vec)</a:t>
            </a:r>
            <a:endParaRPr lang="ru-RU" sz="1793" dirty="0"/>
          </a:p>
        </p:txBody>
      </p:sp>
    </p:spTree>
    <p:extLst>
      <p:ext uri="{BB962C8B-B14F-4D97-AF65-F5344CB8AC3E}">
        <p14:creationId xmlns:p14="http://schemas.microsoft.com/office/powerpoint/2010/main" val="287140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97645" y="996900"/>
            <a:ext cx="7869969" cy="822418"/>
          </a:xfrm>
          <a:prstGeom prst="rect">
            <a:avLst/>
          </a:prstGeom>
        </p:spPr>
        <p:txBody>
          <a:bodyPr vert="horz" lIns="90852" tIns="45427" rIns="90852" bIns="4542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8413" y="1711917"/>
            <a:ext cx="10603030" cy="3096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789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Немного определений</a:t>
            </a:r>
            <a:endParaRPr lang="en-US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789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789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 </a:t>
            </a:r>
            <a:r>
              <a:rPr lang="ru-RU" sz="2789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вокруг нас</a:t>
            </a:r>
            <a:endParaRPr lang="en-US" sz="2789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789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 сделать свой </a:t>
            </a:r>
            <a:r>
              <a:rPr lang="en-US" sz="2789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</a:t>
            </a:r>
            <a:endParaRPr lang="ru-RU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31440" y="198256"/>
            <a:ext cx="7674876" cy="4830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188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78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99598" y="6450710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24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F647F6F-B3A1-42E7-B1EE-B6DBD25F160A}"/>
              </a:ext>
            </a:extLst>
          </p:cNvPr>
          <p:cNvSpPr/>
          <p:nvPr/>
        </p:nvSpPr>
        <p:spPr>
          <a:xfrm>
            <a:off x="1329730" y="255571"/>
            <a:ext cx="9300872" cy="519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89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Singular Value Decomposition </a:t>
            </a:r>
            <a:endParaRPr lang="tr-TR" sz="2789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7B8DE030-9170-4E67-B73E-77A33363ACB5}"/>
                  </a:ext>
                </a:extLst>
              </p:cNvPr>
              <p:cNvSpPr/>
              <p:nvPr/>
            </p:nvSpPr>
            <p:spPr>
              <a:xfrm>
                <a:off x="4024898" y="922599"/>
                <a:ext cx="2064236" cy="581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8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sz="318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18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318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2782" dirty="0"/>
              </a:p>
            </p:txBody>
          </p:sp>
        </mc:Choice>
        <mc:Fallback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7B8DE030-9170-4E67-B73E-77A33363A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898" y="922599"/>
                <a:ext cx="2064236" cy="5812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A4736038-A2A4-4B70-95C1-C9FAAC2F5FE9}"/>
                  </a:ext>
                </a:extLst>
              </p:cNvPr>
              <p:cNvSpPr/>
              <p:nvPr/>
            </p:nvSpPr>
            <p:spPr>
              <a:xfrm>
                <a:off x="4024897" y="5648615"/>
                <a:ext cx="1758102" cy="579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8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18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18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180" dirty="0">
                              <a:solidFill>
                                <a:schemeClr val="bg1"/>
                              </a:solidFill>
                              <a:latin typeface="3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sz="2782" dirty="0"/>
              </a:p>
            </p:txBody>
          </p:sp>
        </mc:Choice>
        <mc:Fallback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A4736038-A2A4-4B70-95C1-C9FAAC2F5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897" y="5648615"/>
                <a:ext cx="1758102" cy="5794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2E987516-7D4E-47CB-8A6B-FCC8BAC0D8B1}"/>
                  </a:ext>
                </a:extLst>
              </p:cNvPr>
              <p:cNvSpPr/>
              <p:nvPr/>
            </p:nvSpPr>
            <p:spPr>
              <a:xfrm>
                <a:off x="9269199" y="4348344"/>
                <a:ext cx="2200538" cy="581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18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18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180" dirty="0">
                              <a:solidFill>
                                <a:schemeClr val="bg1"/>
                              </a:solidFill>
                              <a:latin typeface="3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sz="2782" dirty="0"/>
              </a:p>
            </p:txBody>
          </p:sp>
        </mc:Choice>
        <mc:Fallback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2E987516-7D4E-47CB-8A6B-FCC8BAC0D8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199" y="4348344"/>
                <a:ext cx="2200538" cy="581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4055EF14-DE27-491F-8942-839E416ED2F5}"/>
                  </a:ext>
                </a:extLst>
              </p:cNvPr>
              <p:cNvSpPr/>
              <p:nvPr/>
            </p:nvSpPr>
            <p:spPr>
              <a:xfrm>
                <a:off x="7105115" y="5653108"/>
                <a:ext cx="1778860" cy="579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8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18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18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180" dirty="0">
                              <a:solidFill>
                                <a:schemeClr val="bg1"/>
                              </a:solidFill>
                              <a:latin typeface="3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18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sz="2782" dirty="0"/>
              </a:p>
            </p:txBody>
          </p:sp>
        </mc:Choice>
        <mc:Fallback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4055EF14-DE27-491F-8942-839E416ED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115" y="5653108"/>
                <a:ext cx="1778860" cy="5794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CAFE98C-90FA-48E1-949B-134CCA372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998" y="2416525"/>
            <a:ext cx="1836091" cy="30111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8100EEFA-BD93-45F6-A135-84A95F5B2AC8}"/>
                  </a:ext>
                </a:extLst>
              </p:cNvPr>
              <p:cNvSpPr/>
              <p:nvPr/>
            </p:nvSpPr>
            <p:spPr>
              <a:xfrm>
                <a:off x="1016292" y="5455129"/>
                <a:ext cx="1816417" cy="579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8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18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18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180" dirty="0">
                              <a:solidFill>
                                <a:schemeClr val="bg1"/>
                              </a:solidFill>
                              <a:latin typeface="3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18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sz="2782" dirty="0"/>
              </a:p>
            </p:txBody>
          </p:sp>
        </mc:Choice>
        <mc:Fallback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8100EEFA-BD93-45F6-A135-84A95F5B2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92" y="5455129"/>
                <a:ext cx="1816417" cy="5794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D8148FB-FDBC-4B75-ACF1-8339E3D260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6194" y="2555161"/>
            <a:ext cx="3029128" cy="302912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AB40A09-7ACF-469C-A646-6EFA539603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82997" y="2571276"/>
            <a:ext cx="2074810" cy="2984816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4929ACB-A515-4870-A4CA-0F1D2D99D6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80936" y="2571277"/>
            <a:ext cx="1777067" cy="1777067"/>
          </a:xfrm>
          <a:prstGeom prst="rect">
            <a:avLst/>
          </a:prstGeom>
        </p:spPr>
      </p:pic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14EF8B08-0DDD-4C6D-AC03-FCCE07E1A2A8}"/>
              </a:ext>
            </a:extLst>
          </p:cNvPr>
          <p:cNvSpPr/>
          <p:nvPr/>
        </p:nvSpPr>
        <p:spPr>
          <a:xfrm>
            <a:off x="633345" y="1658428"/>
            <a:ext cx="2335407" cy="642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577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документы</a:t>
            </a:r>
            <a:endParaRPr lang="ru-RU" sz="3577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211918F-18CE-4EC0-9393-13C9B5252E24}"/>
              </a:ext>
            </a:extLst>
          </p:cNvPr>
          <p:cNvSpPr/>
          <p:nvPr/>
        </p:nvSpPr>
        <p:spPr>
          <a:xfrm rot="16200000">
            <a:off x="-173015" y="3436102"/>
            <a:ext cx="1260463" cy="642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577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слова</a:t>
            </a:r>
            <a:endParaRPr lang="ru-RU" sz="3577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6F20537-7B58-47E3-B5D1-B953C9A29482}"/>
              </a:ext>
            </a:extLst>
          </p:cNvPr>
          <p:cNvSpPr/>
          <p:nvPr/>
        </p:nvSpPr>
        <p:spPr>
          <a:xfrm>
            <a:off x="2695177" y="1454292"/>
            <a:ext cx="4390432" cy="1192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77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Скрытое пространство слов</a:t>
            </a:r>
            <a:endParaRPr lang="ru-RU" sz="3577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C2148C46-C67B-46F2-BFD1-1CD8F28857FF}"/>
              </a:ext>
            </a:extLst>
          </p:cNvPr>
          <p:cNvSpPr/>
          <p:nvPr/>
        </p:nvSpPr>
        <p:spPr>
          <a:xfrm>
            <a:off x="7287355" y="1393953"/>
            <a:ext cx="4957245" cy="1192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77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Скрытое пространство </a:t>
            </a:r>
            <a:r>
              <a:rPr lang="ru-RU" sz="3577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документов</a:t>
            </a:r>
            <a:endParaRPr lang="ru-RU" sz="3577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3" grpId="0"/>
      <p:bldP spid="34" grpId="0"/>
      <p:bldP spid="35" grpId="0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97645" y="996900"/>
            <a:ext cx="7869969" cy="822418"/>
          </a:xfrm>
          <a:prstGeom prst="rect">
            <a:avLst/>
          </a:prstGeom>
        </p:spPr>
        <p:txBody>
          <a:bodyPr vert="horz" lIns="90852" tIns="45427" rIns="90852" bIns="4542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8413" y="1711917"/>
            <a:ext cx="10603030" cy="3096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789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Немного определений</a:t>
            </a:r>
            <a:endParaRPr lang="en-US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789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789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 </a:t>
            </a:r>
            <a:r>
              <a:rPr lang="ru-RU" sz="2789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вокруг нас</a:t>
            </a:r>
            <a:endParaRPr lang="en-US" sz="2789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789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Word2Vec</a:t>
            </a:r>
            <a:endParaRPr lang="en-US" sz="2789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789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 сделать свой </a:t>
            </a:r>
            <a:r>
              <a:rPr lang="en-US" sz="2789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</a:t>
            </a:r>
            <a:endParaRPr lang="ru-RU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31440" y="198256"/>
            <a:ext cx="7674876" cy="4830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188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89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3772153" y="2845419"/>
            <a:ext cx="500817" cy="50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58"/>
          </a:p>
        </p:txBody>
      </p:sp>
      <p:sp>
        <p:nvSpPr>
          <p:cNvPr id="25" name="Прямоугольник 24"/>
          <p:cNvSpPr/>
          <p:nvPr/>
        </p:nvSpPr>
        <p:spPr>
          <a:xfrm>
            <a:off x="2842066" y="2845419"/>
            <a:ext cx="858542" cy="50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58"/>
          </a:p>
        </p:txBody>
      </p:sp>
      <p:sp>
        <p:nvSpPr>
          <p:cNvPr id="23" name="Прямоугольник 22"/>
          <p:cNvSpPr/>
          <p:nvPr/>
        </p:nvSpPr>
        <p:spPr>
          <a:xfrm>
            <a:off x="5632327" y="2845419"/>
            <a:ext cx="1717085" cy="50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58"/>
          </a:p>
        </p:txBody>
      </p:sp>
      <p:sp>
        <p:nvSpPr>
          <p:cNvPr id="24" name="Прямоугольник 23"/>
          <p:cNvSpPr/>
          <p:nvPr/>
        </p:nvSpPr>
        <p:spPr>
          <a:xfrm>
            <a:off x="7420956" y="2845419"/>
            <a:ext cx="1717085" cy="50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58"/>
          </a:p>
        </p:txBody>
      </p:sp>
      <p:sp>
        <p:nvSpPr>
          <p:cNvPr id="4" name="Прямоугольник 3"/>
          <p:cNvSpPr/>
          <p:nvPr/>
        </p:nvSpPr>
        <p:spPr>
          <a:xfrm>
            <a:off x="4344515" y="2845419"/>
            <a:ext cx="1216268" cy="5008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58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7644" y="148417"/>
            <a:ext cx="7869969" cy="822418"/>
          </a:xfrm>
        </p:spPr>
        <p:txBody>
          <a:bodyPr>
            <a:normAutofit/>
          </a:bodyPr>
          <a:lstStyle/>
          <a:p>
            <a:pPr algn="ctr"/>
            <a:r>
              <a:rPr lang="tr-TR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</a:t>
            </a:r>
            <a: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2Vec</a:t>
            </a:r>
            <a:endParaRPr lang="tr-TR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99598" y="6450710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26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FA2DFE-BE31-445C-A4B2-E83B4FBDDD87}"/>
              </a:ext>
            </a:extLst>
          </p:cNvPr>
          <p:cNvSpPr txBox="1"/>
          <p:nvPr/>
        </p:nvSpPr>
        <p:spPr>
          <a:xfrm>
            <a:off x="4272969" y="3417781"/>
            <a:ext cx="1717085" cy="1100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577" dirty="0">
                <a:solidFill>
                  <a:schemeClr val="bg1"/>
                </a:solidFill>
              </a:rPr>
              <a:t>center word</a:t>
            </a:r>
            <a:endParaRPr lang="ru-RU" sz="3577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6C27CBD-58A3-419F-9A92-098EF21E92B1}"/>
              </a:ext>
            </a:extLst>
          </p:cNvPr>
          <p:cNvSpPr/>
          <p:nvPr/>
        </p:nvSpPr>
        <p:spPr>
          <a:xfrm>
            <a:off x="2555886" y="2773875"/>
            <a:ext cx="6693608" cy="5810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18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like to study machine learning</a:t>
            </a:r>
            <a:endParaRPr lang="ru-RU" sz="318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A2DFE-BE31-445C-A4B2-E83B4FBDDD87}"/>
              </a:ext>
            </a:extLst>
          </p:cNvPr>
          <p:cNvSpPr txBox="1"/>
          <p:nvPr/>
        </p:nvSpPr>
        <p:spPr>
          <a:xfrm>
            <a:off x="2627430" y="3346236"/>
            <a:ext cx="1717085" cy="1100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577" dirty="0">
                <a:solidFill>
                  <a:schemeClr val="bg1"/>
                </a:solidFill>
              </a:rPr>
              <a:t>left context</a:t>
            </a:r>
            <a:endParaRPr lang="ru-RU" sz="3577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FA2DFE-BE31-445C-A4B2-E83B4FBDDD87}"/>
              </a:ext>
            </a:extLst>
          </p:cNvPr>
          <p:cNvSpPr txBox="1"/>
          <p:nvPr/>
        </p:nvSpPr>
        <p:spPr>
          <a:xfrm>
            <a:off x="6633959" y="3417781"/>
            <a:ext cx="1717085" cy="1100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577" dirty="0">
                <a:solidFill>
                  <a:schemeClr val="bg1"/>
                </a:solidFill>
              </a:rPr>
              <a:t>right context</a:t>
            </a:r>
            <a:endParaRPr lang="ru-RU" sz="3577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/>
              <p:nvPr/>
            </p:nvSpPr>
            <p:spPr>
              <a:xfrm>
                <a:off x="3860240" y="1262628"/>
                <a:ext cx="3505714" cy="5947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7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57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57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57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57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577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240" y="1262628"/>
                <a:ext cx="3505714" cy="594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/>
              <p:nvPr/>
            </p:nvSpPr>
            <p:spPr>
              <a:xfrm>
                <a:off x="3056702" y="1915332"/>
                <a:ext cx="1931719" cy="3669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385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702" y="1915332"/>
                <a:ext cx="1931719" cy="366959"/>
              </a:xfrm>
              <a:prstGeom prst="rect">
                <a:avLst/>
              </a:prstGeom>
              <a:blipFill>
                <a:blip r:embed="rId5"/>
                <a:stretch>
                  <a:fillRect b="-3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/>
              <p:nvPr/>
            </p:nvSpPr>
            <p:spPr>
              <a:xfrm>
                <a:off x="1768889" y="2273058"/>
                <a:ext cx="1931719" cy="3669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385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89" y="2273058"/>
                <a:ext cx="1931719" cy="366959"/>
              </a:xfrm>
              <a:prstGeom prst="rect">
                <a:avLst/>
              </a:prstGeom>
              <a:blipFill>
                <a:blip r:embed="rId6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/>
              <p:nvPr/>
            </p:nvSpPr>
            <p:spPr>
              <a:xfrm>
                <a:off x="5560783" y="2201512"/>
                <a:ext cx="1931719" cy="3669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385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783" y="2201512"/>
                <a:ext cx="1931719" cy="366959"/>
              </a:xfrm>
              <a:prstGeom prst="rect">
                <a:avLst/>
              </a:prstGeom>
              <a:blipFill>
                <a:blip r:embed="rId7"/>
                <a:stretch>
                  <a:fillRect b="-3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/>
              <p:nvPr/>
            </p:nvSpPr>
            <p:spPr>
              <a:xfrm>
                <a:off x="7420958" y="2273058"/>
                <a:ext cx="1931719" cy="3669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385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385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958" y="2273058"/>
                <a:ext cx="1931719" cy="366959"/>
              </a:xfrm>
              <a:prstGeom prst="rect">
                <a:avLst/>
              </a:prstGeom>
              <a:blipFill>
                <a:blip r:embed="rId8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Прямоугольник 21"/>
          <p:cNvSpPr/>
          <p:nvPr/>
        </p:nvSpPr>
        <p:spPr>
          <a:xfrm>
            <a:off x="4151784" y="58052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Mikolov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, T., Chen, K.,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Corrado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, G., &amp; Dean, J. (2013). Efficient estimation of word representations in vector space. </a:t>
            </a:r>
            <a:r>
              <a:rPr lang="en-US" i="1" dirty="0" err="1">
                <a:solidFill>
                  <a:schemeClr val="bg1"/>
                </a:solidFill>
                <a:latin typeface="Arial" panose="020B0604020202020204" pitchFamily="34" charset="0"/>
              </a:rPr>
              <a:t>arXiv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</a:rPr>
              <a:t> preprint arXiv:1301.3781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481" y="5577958"/>
            <a:ext cx="3446154" cy="106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5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23" grpId="0" animBg="1"/>
      <p:bldP spid="24" grpId="0" animBg="1"/>
      <p:bldP spid="4" grpId="0" animBg="1"/>
      <p:bldP spid="13" grpId="0"/>
      <p:bldP spid="18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99598" y="6450710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27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/>
              <p:nvPr/>
            </p:nvSpPr>
            <p:spPr>
              <a:xfrm>
                <a:off x="1940733" y="905328"/>
                <a:ext cx="7726879" cy="1136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func>
                        <m:funcPr>
                          <m:ctrlP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987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∏"/>
                          <m:ctrlP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≠0</m:t>
                                  </m:r>
                                </m:e>
                              </m:eqAr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987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987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87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987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987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987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987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87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987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ru-RU" sz="1987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733" y="905328"/>
                <a:ext cx="7726879" cy="1136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/>
              <p:nvPr/>
            </p:nvSpPr>
            <p:spPr>
              <a:xfrm>
                <a:off x="3719736" y="2621238"/>
                <a:ext cx="4364255" cy="8168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9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39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9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e>
                          <m:r>
                            <a:rPr lang="en-US" sz="239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39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9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39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39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39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39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39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39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  <m:sup>
                                      <m:r>
                                        <a:rPr lang="en-US" sz="239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239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9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39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39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39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39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39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39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39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39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39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39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39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  <m:sup>
                                          <m:r>
                                            <a:rPr lang="en-US" sz="239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39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39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39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ru-RU" sz="239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2621238"/>
                <a:ext cx="4364255" cy="8168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C299080E-81F3-49E3-8038-E6DE0ADE2E7F}"/>
                  </a:ext>
                </a:extLst>
              </p:cNvPr>
              <p:cNvSpPr/>
              <p:nvPr/>
            </p:nvSpPr>
            <p:spPr>
              <a:xfrm>
                <a:off x="180866" y="1902260"/>
                <a:ext cx="6252635" cy="10117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Пусть для каждого слова </a:t>
                </a:r>
                <a14:m>
                  <m:oMath xmlns:m="http://schemas.openxmlformats.org/officeDocument/2006/math">
                    <m:r>
                      <a:rPr lang="en-US" sz="1992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𝑤</m:t>
                    </m:r>
                  </m:oMath>
                </a14:m>
                <a:r>
                  <a:rPr lang="en-US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есть два вектора</a:t>
                </a:r>
                <a:endParaRPr lang="en-US" sz="1992" i="1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341563" indent="-341563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92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1992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1992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когда</a:t>
                </a:r>
                <a:r>
                  <a:rPr lang="en-US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92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𝑤</m:t>
                    </m:r>
                  </m:oMath>
                </a14:m>
                <a:r>
                  <a:rPr lang="en-US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центральное</a:t>
                </a:r>
                <a:r>
                  <a:rPr lang="ru-RU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слово</a:t>
                </a:r>
                <a:endParaRPr lang="en-US" sz="1992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341563" indent="-341563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92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1992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1992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когда</a:t>
                </a:r>
                <a:r>
                  <a:rPr lang="en-US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92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𝑤</m:t>
                    </m:r>
                  </m:oMath>
                </a14:m>
                <a:r>
                  <a:rPr lang="en-US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слово контекст</a:t>
                </a:r>
                <a:endParaRPr lang="tr-TR" sz="1992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C299080E-81F3-49E3-8038-E6DE0ADE2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66" y="1902260"/>
                <a:ext cx="6252635" cy="1011711"/>
              </a:xfrm>
              <a:prstGeom prst="rect">
                <a:avLst/>
              </a:prstGeom>
              <a:blipFill>
                <a:blip r:embed="rId6"/>
                <a:stretch>
                  <a:fillRect l="-1073" t="-3012" b="-9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C299080E-81F3-49E3-8038-E6DE0ADE2E7F}"/>
                  </a:ext>
                </a:extLst>
              </p:cNvPr>
              <p:cNvSpPr/>
              <p:nvPr/>
            </p:nvSpPr>
            <p:spPr>
              <a:xfrm>
                <a:off x="6999366" y="1801523"/>
                <a:ext cx="5336492" cy="7051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Тогда можно записать для центрального слова </a:t>
                </a:r>
                <a14:m>
                  <m:oMath xmlns:m="http://schemas.openxmlformats.org/officeDocument/2006/math">
                    <m:r>
                      <a:rPr lang="en-US" sz="1992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</m:oMath>
                </a14:m>
                <a:r>
                  <a:rPr lang="en-US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и контекста</a:t>
                </a:r>
                <a:r>
                  <a:rPr lang="en-US" sz="1992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92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𝑜</m:t>
                    </m:r>
                  </m:oMath>
                </a14:m>
                <a:endParaRPr lang="tr-TR" sz="1992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C299080E-81F3-49E3-8038-E6DE0ADE2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366" y="1801523"/>
                <a:ext cx="5336492" cy="705132"/>
              </a:xfrm>
              <a:prstGeom prst="rect">
                <a:avLst/>
              </a:prstGeom>
              <a:blipFill>
                <a:blip r:embed="rId7"/>
                <a:stretch>
                  <a:fillRect l="-1142" t="-5217" b="-15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Заголовок 1"/>
          <p:cNvSpPr txBox="1">
            <a:spLocks/>
          </p:cNvSpPr>
          <p:nvPr/>
        </p:nvSpPr>
        <p:spPr>
          <a:xfrm>
            <a:off x="1797644" y="148417"/>
            <a:ext cx="7869969" cy="822418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tr-TR" sz="318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</a:t>
            </a:r>
            <a:r>
              <a:rPr lang="en-US" sz="318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2Vec</a:t>
            </a:r>
            <a:endParaRPr lang="tr-TR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7E6EEF2-9C73-4F41-8B69-2A63C4642AB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38077" t="12330" r="24123" b="13400"/>
          <a:stretch/>
        </p:blipFill>
        <p:spPr>
          <a:xfrm>
            <a:off x="2181257" y="2972858"/>
            <a:ext cx="6795321" cy="3408765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14931D4-B6D9-4FAD-932F-9DDBB252CE97}"/>
              </a:ext>
            </a:extLst>
          </p:cNvPr>
          <p:cNvSpPr/>
          <p:nvPr/>
        </p:nvSpPr>
        <p:spPr>
          <a:xfrm>
            <a:off x="594851" y="6223549"/>
            <a:ext cx="4357893" cy="459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39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Вход</a:t>
            </a:r>
            <a:r>
              <a:rPr lang="en-US" sz="239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ru-RU" sz="239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Размер</a:t>
            </a:r>
            <a:r>
              <a:rPr lang="en-US" sz="239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~ </a:t>
            </a:r>
            <a:r>
              <a:rPr lang="ru-RU" sz="239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Словарь</a:t>
            </a:r>
            <a:r>
              <a:rPr lang="en-US" sz="239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endParaRPr lang="ru-RU" sz="239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D3831A1-1351-4A8F-B306-56D36297D503}"/>
              </a:ext>
            </a:extLst>
          </p:cNvPr>
          <p:cNvSpPr/>
          <p:nvPr/>
        </p:nvSpPr>
        <p:spPr>
          <a:xfrm>
            <a:off x="7050354" y="6295277"/>
            <a:ext cx="3947524" cy="398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99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Выход</a:t>
            </a:r>
            <a:r>
              <a:rPr lang="en-US" sz="199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ru-RU" sz="199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Размер</a:t>
            </a:r>
            <a:r>
              <a:rPr lang="en-US" sz="199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~ </a:t>
            </a:r>
            <a:r>
              <a:rPr lang="ru-RU" sz="199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Словарь</a:t>
            </a:r>
            <a:r>
              <a:rPr lang="en-US" sz="199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99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endParaRPr lang="ru-RU" sz="199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8854B30-620C-46E6-8523-9BB84C7A06F3}"/>
              </a:ext>
            </a:extLst>
          </p:cNvPr>
          <p:cNvSpPr/>
          <p:nvPr/>
        </p:nvSpPr>
        <p:spPr>
          <a:xfrm>
            <a:off x="4374951" y="5577998"/>
            <a:ext cx="2058550" cy="459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391" dirty="0">
                <a:solidFill>
                  <a:schemeClr val="bg1"/>
                </a:solidFill>
              </a:rPr>
              <a:t>Скрытый Слой</a:t>
            </a:r>
            <a:endParaRPr lang="ru-RU" sz="239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30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  <p:bldP spid="16" grpId="0"/>
      <p:bldP spid="19" grpId="0"/>
      <p:bldP spid="20" grpId="0"/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99598" y="6450710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28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6C27CBD-58A3-419F-9A92-098EF21E92B1}"/>
              </a:ext>
            </a:extLst>
          </p:cNvPr>
          <p:cNvSpPr/>
          <p:nvPr/>
        </p:nvSpPr>
        <p:spPr>
          <a:xfrm>
            <a:off x="3423755" y="1732265"/>
            <a:ext cx="5076444" cy="458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like to study machine learning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D4500C-92E8-470B-B493-D1200E6E60DF}"/>
              </a:ext>
            </a:extLst>
          </p:cNvPr>
          <p:cNvSpPr/>
          <p:nvPr/>
        </p:nvSpPr>
        <p:spPr>
          <a:xfrm>
            <a:off x="3692190" y="1752087"/>
            <a:ext cx="4757754" cy="45869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858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39CB82A-27B6-4497-9F2D-884A8CD507EA}"/>
              </a:ext>
            </a:extLst>
          </p:cNvPr>
          <p:cNvSpPr/>
          <p:nvPr/>
        </p:nvSpPr>
        <p:spPr>
          <a:xfrm>
            <a:off x="9530170" y="2394239"/>
            <a:ext cx="1030794" cy="458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study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39BB940-4892-4863-9795-CDCF23B44D92}"/>
              </a:ext>
            </a:extLst>
          </p:cNvPr>
          <p:cNvSpPr/>
          <p:nvPr/>
        </p:nvSpPr>
        <p:spPr>
          <a:xfrm>
            <a:off x="372387" y="2353731"/>
            <a:ext cx="4877356" cy="458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like to ____  machine learning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EBFA30A-9E4A-4FE0-A08D-BEE74CC59253}"/>
              </a:ext>
            </a:extLst>
          </p:cNvPr>
          <p:cNvSpPr/>
          <p:nvPr/>
        </p:nvSpPr>
        <p:spPr>
          <a:xfrm>
            <a:off x="9029352" y="4388438"/>
            <a:ext cx="2583679" cy="458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Целевое Слово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B615A2D-C0C5-4881-92AC-531454E390CE}"/>
              </a:ext>
            </a:extLst>
          </p:cNvPr>
          <p:cNvSpPr/>
          <p:nvPr/>
        </p:nvSpPr>
        <p:spPr>
          <a:xfrm>
            <a:off x="1087839" y="4245348"/>
            <a:ext cx="1605760" cy="458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Контекст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0187F2B-5192-4353-8A47-25B54BED8066}"/>
              </a:ext>
            </a:extLst>
          </p:cNvPr>
          <p:cNvSpPr/>
          <p:nvPr/>
        </p:nvSpPr>
        <p:spPr>
          <a:xfrm>
            <a:off x="3792084" y="5877272"/>
            <a:ext cx="5777280" cy="519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Continuous Bag of Words</a:t>
            </a:r>
            <a:endParaRPr lang="tr-TR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797644" y="148417"/>
            <a:ext cx="7869969" cy="822418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tr-TR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</a:t>
            </a:r>
            <a: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2Vec</a:t>
            </a:r>
            <a:endParaRPr lang="tr-TR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95185E56-2F7E-490B-9E56-4CD4A333F5A6}"/>
                  </a:ext>
                </a:extLst>
              </p:cNvPr>
              <p:cNvSpPr/>
              <p:nvPr/>
            </p:nvSpPr>
            <p:spPr>
              <a:xfrm>
                <a:off x="8043129" y="1049610"/>
                <a:ext cx="4004875" cy="953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𝐶𝐶𝐸</m:t>
                      </m:r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𝑐</m:t>
                          </m:r>
                          <m: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25"/>
                                </m:rP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=</m:t>
                              </m:r>
                              <m: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𝑐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∗</m:t>
                              </m:r>
                            </m:e>
                          </m:nary>
                          <m:func>
                            <m:funcPr>
                              <m:ctrlP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987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987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987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987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987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ru-RU" sz="1987" dirty="0"/>
              </a:p>
            </p:txBody>
          </p:sp>
        </mc:Choice>
        <mc:Fallback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95185E56-2F7E-490B-9E56-4CD4A333F5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129" y="1049610"/>
                <a:ext cx="4004875" cy="953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/>
          <p:cNvSpPr/>
          <p:nvPr/>
        </p:nvSpPr>
        <p:spPr>
          <a:xfrm>
            <a:off x="3575720" y="6450710"/>
            <a:ext cx="5196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https://patents.google.com/patent/US9037464B1/en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7013" y="2778554"/>
            <a:ext cx="2889927" cy="313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6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 animBg="1"/>
      <p:bldP spid="18" grpId="0"/>
      <p:bldP spid="19" grpId="0"/>
      <p:bldP spid="20" grpId="0"/>
      <p:bldP spid="21" grpId="0"/>
      <p:bldP spid="16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99598" y="6450710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29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6C27CBD-58A3-419F-9A92-098EF21E92B1}"/>
              </a:ext>
            </a:extLst>
          </p:cNvPr>
          <p:cNvSpPr/>
          <p:nvPr/>
        </p:nvSpPr>
        <p:spPr>
          <a:xfrm>
            <a:off x="3423755" y="1728745"/>
            <a:ext cx="5076444" cy="458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like to study machine learning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D4500C-92E8-470B-B493-D1200E6E60DF}"/>
              </a:ext>
            </a:extLst>
          </p:cNvPr>
          <p:cNvSpPr/>
          <p:nvPr/>
        </p:nvSpPr>
        <p:spPr>
          <a:xfrm>
            <a:off x="3692190" y="1748567"/>
            <a:ext cx="4757754" cy="45869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858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39CB82A-27B6-4497-9F2D-884A8CD507EA}"/>
              </a:ext>
            </a:extLst>
          </p:cNvPr>
          <p:cNvSpPr/>
          <p:nvPr/>
        </p:nvSpPr>
        <p:spPr>
          <a:xfrm>
            <a:off x="730113" y="2319577"/>
            <a:ext cx="1030794" cy="458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study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39BB940-4892-4863-9795-CDCF23B44D92}"/>
              </a:ext>
            </a:extLst>
          </p:cNvPr>
          <p:cNvSpPr/>
          <p:nvPr/>
        </p:nvSpPr>
        <p:spPr>
          <a:xfrm>
            <a:off x="7275463" y="2391121"/>
            <a:ext cx="4877356" cy="458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like to ____  machine learning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EBFA30A-9E4A-4FE0-A08D-BEE74CC59253}"/>
              </a:ext>
            </a:extLst>
          </p:cNvPr>
          <p:cNvSpPr/>
          <p:nvPr/>
        </p:nvSpPr>
        <p:spPr>
          <a:xfrm>
            <a:off x="587022" y="4108206"/>
            <a:ext cx="2583679" cy="458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Целевое Слово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B615A2D-C0C5-4881-92AC-531454E390CE}"/>
              </a:ext>
            </a:extLst>
          </p:cNvPr>
          <p:cNvSpPr/>
          <p:nvPr/>
        </p:nvSpPr>
        <p:spPr>
          <a:xfrm>
            <a:off x="9387079" y="4036660"/>
            <a:ext cx="1605760" cy="458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Контекст</a:t>
            </a:r>
            <a:endParaRPr lang="ru-RU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0187F2B-5192-4353-8A47-25B54BED8066}"/>
              </a:ext>
            </a:extLst>
          </p:cNvPr>
          <p:cNvSpPr/>
          <p:nvPr/>
        </p:nvSpPr>
        <p:spPr>
          <a:xfrm>
            <a:off x="3071664" y="5878469"/>
            <a:ext cx="5777280" cy="519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Continuous </a:t>
            </a:r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Skip Grams</a:t>
            </a:r>
            <a:endParaRPr lang="tr-TR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797644" y="148417"/>
            <a:ext cx="7869969" cy="822418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tr-TR" sz="318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</a:t>
            </a:r>
            <a:r>
              <a:rPr lang="en-US" sz="318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2Vec</a:t>
            </a:r>
            <a:endParaRPr lang="tr-TR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95185E56-2F7E-490B-9E56-4CD4A333F5A6}"/>
                  </a:ext>
                </a:extLst>
              </p:cNvPr>
              <p:cNvSpPr/>
              <p:nvPr/>
            </p:nvSpPr>
            <p:spPr>
              <a:xfrm>
                <a:off x="8043129" y="1049610"/>
                <a:ext cx="4004875" cy="953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𝐶𝐶𝐸</m:t>
                      </m:r>
                      <m:r>
                        <a:rPr lang="en-US" sz="1987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𝑐</m:t>
                          </m:r>
                          <m: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98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25"/>
                                </m:rP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=</m:t>
                              </m:r>
                              <m: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𝑐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∗</m:t>
                              </m:r>
                            </m:e>
                          </m:nary>
                          <m:func>
                            <m:funcPr>
                              <m:ctrlPr>
                                <a:rPr lang="en-US" sz="198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987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987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987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987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987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987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ru-RU" sz="1987" dirty="0"/>
              </a:p>
            </p:txBody>
          </p:sp>
        </mc:Choice>
        <mc:Fallback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95185E56-2F7E-490B-9E56-4CD4A333F5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129" y="1049610"/>
                <a:ext cx="4004875" cy="953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Прямоугольник 25"/>
          <p:cNvSpPr/>
          <p:nvPr/>
        </p:nvSpPr>
        <p:spPr>
          <a:xfrm>
            <a:off x="3575720" y="6450710"/>
            <a:ext cx="5196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https://patents.google.com/patent/US9037464B1/en</a:t>
            </a: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804" y="2789550"/>
            <a:ext cx="2584659" cy="314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9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 animBg="1"/>
      <p:bldP spid="18" grpId="0"/>
      <p:bldP spid="19" grpId="0"/>
      <p:bldP spid="20" grpId="0"/>
      <p:bldP spid="21" grpId="0"/>
      <p:bldP spid="16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97645" y="996900"/>
            <a:ext cx="7869969" cy="822418"/>
          </a:xfrm>
          <a:prstGeom prst="rect">
            <a:avLst/>
          </a:prstGeom>
        </p:spPr>
        <p:txBody>
          <a:bodyPr vert="horz" lIns="90852" tIns="45427" rIns="90852" bIns="4542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8413" y="1711917"/>
            <a:ext cx="10603030" cy="3096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789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Немного определений</a:t>
            </a:r>
            <a:endParaRPr lang="en-US" sz="2789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789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789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 </a:t>
            </a:r>
            <a:r>
              <a:rPr lang="ru-RU" sz="2789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вокруг нас</a:t>
            </a:r>
            <a:endParaRPr lang="en-US" sz="2789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789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789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 сделать свой </a:t>
            </a:r>
            <a:r>
              <a:rPr lang="en-US" sz="2789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</a:t>
            </a:r>
            <a:endParaRPr lang="ru-RU" sz="2789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789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789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31440" y="198256"/>
            <a:ext cx="7674876" cy="4830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188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46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99598" y="6450710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30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E6EEF2-9C73-4F41-8B69-2A63C4642A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38077" t="12330" r="24123" b="13400"/>
          <a:stretch/>
        </p:blipFill>
        <p:spPr>
          <a:xfrm>
            <a:off x="1852521" y="788231"/>
            <a:ext cx="7297608" cy="3660728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110C141-641E-40A2-9A36-BA0A18BCC6A5}"/>
              </a:ext>
            </a:extLst>
          </p:cNvPr>
          <p:cNvSpPr/>
          <p:nvPr/>
        </p:nvSpPr>
        <p:spPr>
          <a:xfrm>
            <a:off x="4394239" y="3629660"/>
            <a:ext cx="2015438" cy="457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385" dirty="0">
                <a:solidFill>
                  <a:schemeClr val="bg1"/>
                </a:solidFill>
              </a:rPr>
              <a:t>Скрытый слой</a:t>
            </a:r>
            <a:endParaRPr lang="ru-RU" sz="2385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F14931D4-B6D9-4FAD-932F-9DDBB252CE97}"/>
                  </a:ext>
                </a:extLst>
              </p:cNvPr>
              <p:cNvSpPr/>
              <p:nvPr/>
            </p:nvSpPr>
            <p:spPr>
              <a:xfrm>
                <a:off x="3682220" y="3914238"/>
                <a:ext cx="651860" cy="457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385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F14931D4-B6D9-4FAD-932F-9DDBB252C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220" y="3914238"/>
                <a:ext cx="651860" cy="457806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62E6FC79-FFAD-4D87-8C82-EA7F81C8E531}"/>
                  </a:ext>
                </a:extLst>
              </p:cNvPr>
              <p:cNvSpPr/>
              <p:nvPr/>
            </p:nvSpPr>
            <p:spPr>
              <a:xfrm>
                <a:off x="6668571" y="3858563"/>
                <a:ext cx="658931" cy="457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385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385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62E6FC79-FFAD-4D87-8C82-EA7F81C8E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571" y="3858563"/>
                <a:ext cx="658931" cy="457806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1588BDA-D868-4CC4-A3F4-151B5AB85F67}"/>
              </a:ext>
            </a:extLst>
          </p:cNvPr>
          <p:cNvSpPr/>
          <p:nvPr/>
        </p:nvSpPr>
        <p:spPr>
          <a:xfrm>
            <a:off x="2108290" y="4468416"/>
            <a:ext cx="6340437" cy="457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385" dirty="0">
                <a:solidFill>
                  <a:schemeClr val="bg1"/>
                </a:solidFill>
              </a:rPr>
              <a:t>Скрытое </a:t>
            </a:r>
            <a:r>
              <a:rPr lang="ru-RU" sz="2385" dirty="0">
                <a:solidFill>
                  <a:schemeClr val="bg1"/>
                </a:solidFill>
              </a:rPr>
              <a:t>вложение </a:t>
            </a:r>
            <a:r>
              <a:rPr lang="en-US" sz="2385" dirty="0">
                <a:solidFill>
                  <a:schemeClr val="bg1"/>
                </a:solidFill>
              </a:rPr>
              <a:t>embedding </a:t>
            </a:r>
            <a:r>
              <a:rPr lang="ru-RU" sz="2385" dirty="0">
                <a:solidFill>
                  <a:schemeClr val="bg1"/>
                </a:solidFill>
              </a:rPr>
              <a:t>(Матрица Весов)</a:t>
            </a:r>
            <a:endParaRPr lang="ru-RU" sz="2385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DEBA6FE6-8408-4D46-988D-9611EBFE6E73}"/>
                  </a:ext>
                </a:extLst>
              </p:cNvPr>
              <p:cNvSpPr/>
              <p:nvPr/>
            </p:nvSpPr>
            <p:spPr>
              <a:xfrm>
                <a:off x="2356006" y="4975427"/>
                <a:ext cx="809090" cy="579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18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DEBA6FE6-8408-4D46-988D-9611EBFE6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006" y="4975427"/>
                <a:ext cx="809090" cy="5798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654D7828-B685-4913-B1D0-8D2472B81B4B}"/>
                  </a:ext>
                </a:extLst>
              </p:cNvPr>
              <p:cNvSpPr/>
              <p:nvPr/>
            </p:nvSpPr>
            <p:spPr>
              <a:xfrm>
                <a:off x="3959800" y="4945619"/>
                <a:ext cx="916438" cy="586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ru-RU" sz="318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654D7828-B685-4913-B1D0-8D2472B81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800" y="4945619"/>
                <a:ext cx="916438" cy="5866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8A12B928-0DBE-4480-A34E-20724210B834}"/>
                  </a:ext>
                </a:extLst>
              </p:cNvPr>
              <p:cNvSpPr/>
              <p:nvPr/>
            </p:nvSpPr>
            <p:spPr>
              <a:xfrm>
                <a:off x="5827728" y="4983448"/>
                <a:ext cx="1913852" cy="586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318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8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18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18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ru-RU" sz="318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8A12B928-0DBE-4480-A34E-20724210B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728" y="4983448"/>
                <a:ext cx="1913852" cy="5866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Заголовок 1"/>
          <p:cNvSpPr txBox="1">
            <a:spLocks/>
          </p:cNvSpPr>
          <p:nvPr/>
        </p:nvSpPr>
        <p:spPr>
          <a:xfrm>
            <a:off x="1797644" y="148417"/>
            <a:ext cx="7869969" cy="822418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tr-TR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</a:t>
            </a:r>
            <a:r>
              <a:rPr lang="en-US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2Vec</a:t>
            </a:r>
            <a:endParaRPr lang="tr-TR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07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16" grpId="0"/>
      <p:bldP spid="21" grpId="0"/>
      <p:bldP spid="22" grpId="0"/>
      <p:bldP spid="23" grpId="0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97645" y="996900"/>
            <a:ext cx="7869969" cy="822418"/>
          </a:xfrm>
          <a:prstGeom prst="rect">
            <a:avLst/>
          </a:prstGeom>
        </p:spPr>
        <p:txBody>
          <a:bodyPr vert="horz" lIns="90852" tIns="45427" rIns="90852" bIns="4542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8413" y="1711917"/>
            <a:ext cx="10603030" cy="3096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789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Немного определений</a:t>
            </a:r>
            <a:endParaRPr lang="en-US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789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789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 </a:t>
            </a:r>
            <a:r>
              <a:rPr lang="ru-RU" sz="2789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вокруг нас</a:t>
            </a:r>
            <a:endParaRPr lang="en-US" sz="2789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789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FastText</a:t>
            </a:r>
            <a:endParaRPr lang="en-US" sz="2789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789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 сделать свой </a:t>
            </a:r>
            <a:r>
              <a:rPr lang="en-US" sz="2789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</a:t>
            </a:r>
            <a:endParaRPr lang="ru-RU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31440" y="198256"/>
            <a:ext cx="7674876" cy="4830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188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22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99598" y="6450710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32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797644" y="148417"/>
            <a:ext cx="7869969" cy="822418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18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FastText</a:t>
            </a:r>
            <a:endParaRPr lang="tr-TR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639616" y="1097212"/>
            <a:ext cx="6408711" cy="82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18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</a:t>
            </a:r>
            <a:r>
              <a:rPr lang="en-US" sz="318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2Vec</a:t>
            </a:r>
            <a:r>
              <a:rPr lang="ru-RU" sz="318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en-US" sz="318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N-gram</a:t>
            </a:r>
            <a:endParaRPr lang="tr-TR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9616" y="1954085"/>
            <a:ext cx="5194823" cy="100795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348000" y="5240433"/>
            <a:ext cx="6845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https://amitness.com/2020/06/fasttext-embeddings/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58094" y="3025783"/>
            <a:ext cx="5075812" cy="201856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721358" y="5843906"/>
            <a:ext cx="67474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Bojanowski, P., Grave, E.,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Joulin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, A., &amp;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Mikolov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, T. (2017). Enriching word vectors with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subword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information. 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</a:rPr>
              <a:t>Transactions of the association for computational linguistics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, 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, 135-146.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44" y="5843906"/>
            <a:ext cx="3501380" cy="49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97645" y="996900"/>
            <a:ext cx="7869969" cy="822418"/>
          </a:xfrm>
          <a:prstGeom prst="rect">
            <a:avLst/>
          </a:prstGeom>
        </p:spPr>
        <p:txBody>
          <a:bodyPr vert="horz" lIns="90852" tIns="45427" rIns="90852" bIns="4542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8413" y="1711917"/>
            <a:ext cx="10603030" cy="3096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789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Немного определений</a:t>
            </a:r>
            <a:endParaRPr lang="en-US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789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789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 </a:t>
            </a:r>
            <a:r>
              <a:rPr lang="ru-RU" sz="2789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вокруг нас</a:t>
            </a:r>
            <a:endParaRPr lang="en-US" sz="2789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789" spc="-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GloVe</a:t>
            </a:r>
            <a:endParaRPr lang="en-US" sz="2789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789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 сделать свой </a:t>
            </a:r>
            <a:r>
              <a:rPr lang="en-US" sz="2789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</a:t>
            </a:r>
            <a:endParaRPr lang="ru-RU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31440" y="198256"/>
            <a:ext cx="7674876" cy="4830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188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69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99598" y="6450710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34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797644" y="148417"/>
            <a:ext cx="7869969" cy="822418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18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GloVe</a:t>
            </a:r>
            <a:endParaRPr lang="tr-TR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79576" y="5770170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Pennington, Jeffrey, Richard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Socher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, and Christopher D. Manning. "Glove: Global vectors for word representation." 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</a:rPr>
              <a:t>Proceedings of the 2014 conference on empirical methods in natural language processing (EMNLP)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 2014.</a:t>
            </a:r>
            <a:endParaRPr lang="ru-R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/>
              <p:nvPr/>
            </p:nvSpPr>
            <p:spPr>
              <a:xfrm>
                <a:off x="1691324" y="1192264"/>
                <a:ext cx="7726879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22F9A4-C632-420F-841A-38DAB871E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324" y="1192264"/>
                <a:ext cx="7726879" cy="1260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1271464" y="2587965"/>
                <a:ext cx="9217024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ru-RU" sz="2800" dirty="0">
                    <a:solidFill>
                      <a:schemeClr val="bg1"/>
                    </a:solidFill>
                  </a:rPr>
                  <a:t>сколько раз слово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 встречается в контексте слова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4" y="2587965"/>
                <a:ext cx="9217024" cy="557910"/>
              </a:xfrm>
              <a:prstGeom prst="rect">
                <a:avLst/>
              </a:prstGeom>
              <a:blipFill>
                <a:blip r:embed="rId5"/>
                <a:stretch>
                  <a:fillRect t="-10989" b="-25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Прямоугольник 17"/>
              <p:cNvSpPr/>
              <p:nvPr/>
            </p:nvSpPr>
            <p:spPr>
              <a:xfrm>
                <a:off x="1276663" y="3398690"/>
                <a:ext cx="349831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ru-RU" sz="2800" dirty="0" smtClean="0">
                    <a:solidFill>
                      <a:schemeClr val="bg1"/>
                    </a:solidFill>
                  </a:rPr>
                  <a:t>вектор для слова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663" y="3398690"/>
                <a:ext cx="3498312" cy="523220"/>
              </a:xfrm>
              <a:prstGeom prst="rect">
                <a:avLst/>
              </a:prstGeom>
              <a:blipFill>
                <a:blip r:embed="rId6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Прямоугольник 18"/>
              <p:cNvSpPr/>
              <p:nvPr/>
            </p:nvSpPr>
            <p:spPr>
              <a:xfrm>
                <a:off x="5131141" y="3374064"/>
                <a:ext cx="5328592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ru-RU" sz="2800" dirty="0" smtClean="0">
                    <a:solidFill>
                      <a:schemeClr val="bg1"/>
                    </a:solidFill>
                  </a:rPr>
                  <a:t>вектор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-</a:t>
                </a:r>
                <a:r>
                  <a:rPr lang="ru-RU" sz="2800" dirty="0" smtClean="0">
                    <a:solidFill>
                      <a:schemeClr val="bg1"/>
                    </a:solidFill>
                  </a:rPr>
                  <a:t>контекст для слова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141" y="3374064"/>
                <a:ext cx="5328592" cy="557910"/>
              </a:xfrm>
              <a:prstGeom prst="rect">
                <a:avLst/>
              </a:prstGeom>
              <a:blipFill>
                <a:blip r:embed="rId7"/>
                <a:stretch>
                  <a:fillRect t="-9783" b="-2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1321550" y="4189703"/>
                <a:ext cx="8822156" cy="1019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/>
                  <a:t> </a:t>
                </a:r>
                <a:r>
                  <a:rPr lang="ru-RU" sz="2800" dirty="0" smtClean="0">
                    <a:solidFill>
                      <a:schemeClr val="bg1"/>
                    </a:solidFill>
                  </a:rPr>
                  <a:t>весовая </a:t>
                </a:r>
                <a:r>
                  <a:rPr lang="ru-RU" sz="2800" dirty="0">
                    <a:solidFill>
                      <a:schemeClr val="bg1"/>
                    </a:solidFill>
                  </a:rPr>
                  <a:t>функция, которая присваивает меньшие веса редким и частым совпадениям</a:t>
                </a:r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550" y="4189703"/>
                <a:ext cx="8822156" cy="1019638"/>
              </a:xfrm>
              <a:prstGeom prst="rect">
                <a:avLst/>
              </a:prstGeom>
              <a:blipFill>
                <a:blip r:embed="rId8"/>
                <a:stretch>
                  <a:fillRect l="-1451" t="-2381" r="-69" b="-154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80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18" grpId="0"/>
      <p:bldP spid="1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97645" y="996900"/>
            <a:ext cx="7869969" cy="822418"/>
          </a:xfrm>
          <a:prstGeom prst="rect">
            <a:avLst/>
          </a:prstGeom>
        </p:spPr>
        <p:txBody>
          <a:bodyPr vert="horz" lIns="90852" tIns="45427" rIns="90852" bIns="4542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8413" y="1711917"/>
            <a:ext cx="10603030" cy="3096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789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Немного определений</a:t>
            </a:r>
            <a:endParaRPr lang="en-US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789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789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 </a:t>
            </a:r>
            <a:r>
              <a:rPr lang="ru-RU" sz="2789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вокруг нас</a:t>
            </a:r>
            <a:endParaRPr lang="en-US" sz="2789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789" spc="-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ELMo</a:t>
            </a:r>
            <a:endParaRPr lang="en-US" sz="2789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789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 сделать свой </a:t>
            </a:r>
            <a:r>
              <a:rPr lang="en-US" sz="2789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</a:t>
            </a:r>
            <a:endParaRPr lang="ru-RU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31440" y="198256"/>
            <a:ext cx="7674876" cy="4830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188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63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6081" y="57819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ELMo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9B84509C-117D-4392-BCC2-0E765E8386E4}"/>
              </a:ext>
            </a:extLst>
          </p:cNvPr>
          <p:cNvSpPr/>
          <p:nvPr/>
        </p:nvSpPr>
        <p:spPr>
          <a:xfrm>
            <a:off x="2374910" y="1083245"/>
            <a:ext cx="86679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Эволюция</a:t>
            </a:r>
            <a:r>
              <a:rPr lang="en-US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 Continuous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Bag of Words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8A406E57-44D4-4A4E-B866-739EF471698A}"/>
              </a:ext>
            </a:extLst>
          </p:cNvPr>
          <p:cNvSpPr/>
          <p:nvPr/>
        </p:nvSpPr>
        <p:spPr>
          <a:xfrm>
            <a:off x="1074187" y="1732530"/>
            <a:ext cx="7755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like to study machine learning because it is fun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E65541D4-827A-4786-A290-B0245132581E}"/>
              </a:ext>
            </a:extLst>
          </p:cNvPr>
          <p:cNvSpPr/>
          <p:nvPr/>
        </p:nvSpPr>
        <p:spPr>
          <a:xfrm>
            <a:off x="6883301" y="2364711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study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10B8B16D-DC5C-4D89-830B-B4CBFCC4AF96}"/>
              </a:ext>
            </a:extLst>
          </p:cNvPr>
          <p:cNvSpPr/>
          <p:nvPr/>
        </p:nvSpPr>
        <p:spPr>
          <a:xfrm>
            <a:off x="-45736" y="2244884"/>
            <a:ext cx="4908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like to ____  machine learning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661CB80D-3513-46E2-AD38-84AE77C3CF18}"/>
              </a:ext>
            </a:extLst>
          </p:cNvPr>
          <p:cNvSpPr/>
          <p:nvPr/>
        </p:nvSpPr>
        <p:spPr>
          <a:xfrm>
            <a:off x="884919" y="2799891"/>
            <a:ext cx="7340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Word2Vec / </a:t>
            </a:r>
            <a:r>
              <a:rPr lang="en-US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FastText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фиксированное окно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C1FB2E2D-2BB4-4A4D-9F67-26C2A95CD007}"/>
              </a:ext>
            </a:extLst>
          </p:cNvPr>
          <p:cNvSpPr/>
          <p:nvPr/>
        </p:nvSpPr>
        <p:spPr>
          <a:xfrm>
            <a:off x="2642495" y="3230659"/>
            <a:ext cx="71529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ELMo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Embeddings from Language Model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full context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A96B813F-564B-4F02-81B9-9DB74A5843FC}"/>
              </a:ext>
            </a:extLst>
          </p:cNvPr>
          <p:cNvSpPr/>
          <p:nvPr/>
        </p:nvSpPr>
        <p:spPr>
          <a:xfrm>
            <a:off x="334005" y="3718913"/>
            <a:ext cx="4075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Deep Bi-directional LSTM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CD88F8-2E4B-4123-9DFB-9B3EE0102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154" y="-2289"/>
            <a:ext cx="1765855" cy="256490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6160B9B-30F3-4C57-8E29-C58E0BF183C1}"/>
              </a:ext>
            </a:extLst>
          </p:cNvPr>
          <p:cNvSpPr txBox="1"/>
          <p:nvPr/>
        </p:nvSpPr>
        <p:spPr>
          <a:xfrm>
            <a:off x="1769838" y="6349950"/>
            <a:ext cx="618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</a:rPr>
              <a:t>https://jalammar.github.io/illustrated-bert/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2" name="Заголовок 1">
            <a:extLst>
              <a:ext uri="{FF2B5EF4-FFF2-40B4-BE49-F238E27FC236}">
                <a16:creationId xmlns:a16="http://schemas.microsoft.com/office/drawing/2014/main" id="{B53A1D6F-5519-4D8D-97F4-58A72A681798}"/>
              </a:ext>
            </a:extLst>
          </p:cNvPr>
          <p:cNvSpPr txBox="1">
            <a:spLocks/>
          </p:cNvSpPr>
          <p:nvPr/>
        </p:nvSpPr>
        <p:spPr>
          <a:xfrm>
            <a:off x="8330115" y="2488264"/>
            <a:ext cx="361894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Comic Sans MS" panose="030F0702030302020204" pitchFamily="66" charset="0"/>
              </a:rPr>
              <a:t>“Transfer Learning”</a:t>
            </a:r>
            <a:endParaRPr lang="ru-RU" sz="4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C203A3-C847-4EF5-AD83-F813D0458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876" y="4057917"/>
            <a:ext cx="2724040" cy="220390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20F902-AC5A-43B4-9C64-54E87553B3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93" y="4307635"/>
            <a:ext cx="4199475" cy="1755004"/>
          </a:xfrm>
          <a:prstGeom prst="rect">
            <a:avLst/>
          </a:prstGeom>
        </p:spPr>
      </p:pic>
      <p:graphicFrame>
        <p:nvGraphicFramePr>
          <p:cNvPr id="63" name="Таблица 9">
            <a:extLst>
              <a:ext uri="{FF2B5EF4-FFF2-40B4-BE49-F238E27FC236}">
                <a16:creationId xmlns:a16="http://schemas.microsoft.com/office/drawing/2014/main" id="{84782684-18FE-4AB1-AB29-BEB796496EB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91277" y="6069806"/>
          <a:ext cx="2880000" cy="288000"/>
        </p:xfrm>
        <a:graphic>
          <a:graphicData uri="http://schemas.openxmlformats.org/drawingml/2006/table">
            <a:tbl>
              <a:tblPr bandCol="1">
                <a:tableStyleId>{E269D01E-BC32-4049-B463-5C60D7B0CCD2}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220603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476403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568832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64" name="Таблица 9">
            <a:extLst>
              <a:ext uri="{FF2B5EF4-FFF2-40B4-BE49-F238E27FC236}">
                <a16:creationId xmlns:a16="http://schemas.microsoft.com/office/drawing/2014/main" id="{0E9B70D6-DD87-4DE8-893A-B3BC0328BF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96418" y="4255597"/>
          <a:ext cx="2880000" cy="288000"/>
        </p:xfrm>
        <a:graphic>
          <a:graphicData uri="http://schemas.openxmlformats.org/drawingml/2006/table">
            <a:tbl>
              <a:tblPr bandCol="1">
                <a:tableStyleId>{18603FDC-E32A-4AB5-989C-0864C3EAD2B8}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220603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476403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568832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65" name="Таблица 9">
            <a:extLst>
              <a:ext uri="{FF2B5EF4-FFF2-40B4-BE49-F238E27FC236}">
                <a16:creationId xmlns:a16="http://schemas.microsoft.com/office/drawing/2014/main" id="{68134068-7D16-4A5C-9B35-C3B605577D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06253" y="5476712"/>
          <a:ext cx="1440000" cy="288000"/>
        </p:xfrm>
        <a:graphic>
          <a:graphicData uri="http://schemas.openxmlformats.org/drawingml/2006/table">
            <a:tbl>
              <a:tblPr bandCol="1">
                <a:tableStyleId>{69C7853C-536D-4A76-A0AE-DD22124D55A5}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66" name="Таблица 9">
            <a:extLst>
              <a:ext uri="{FF2B5EF4-FFF2-40B4-BE49-F238E27FC236}">
                <a16:creationId xmlns:a16="http://schemas.microsoft.com/office/drawing/2014/main" id="{9958BEC6-C9F6-4FCF-BCB2-A1AD5EDAFA0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53031" y="5475928"/>
          <a:ext cx="1440000" cy="288000"/>
        </p:xfrm>
        <a:graphic>
          <a:graphicData uri="http://schemas.openxmlformats.org/drawingml/2006/table">
            <a:tbl>
              <a:tblPr bandCol="1">
                <a:tableStyleId>{0505E3EF-67EA-436B-97B2-0124C06EBD24}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220603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476403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568832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839690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67" name="Таблица 9">
            <a:extLst>
              <a:ext uri="{FF2B5EF4-FFF2-40B4-BE49-F238E27FC236}">
                <a16:creationId xmlns:a16="http://schemas.microsoft.com/office/drawing/2014/main" id="{F79B82D6-3786-48A9-B7FE-424BFE80E7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22599" y="5036770"/>
          <a:ext cx="1440000" cy="288000"/>
        </p:xfrm>
        <a:graphic>
          <a:graphicData uri="http://schemas.openxmlformats.org/drawingml/2006/table">
            <a:tbl>
              <a:tblPr bandCol="1">
                <a:tableStyleId>{306799F8-075E-4A3A-A7F6-7FBC6576F1A4}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68" name="Таблица 9">
            <a:extLst>
              <a:ext uri="{FF2B5EF4-FFF2-40B4-BE49-F238E27FC236}">
                <a16:creationId xmlns:a16="http://schemas.microsoft.com/office/drawing/2014/main" id="{7686B6C6-0758-4357-8A78-07B5CEA2C7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69377" y="5035986"/>
          <a:ext cx="1440000" cy="2880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220603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476403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568832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839690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sp>
        <p:nvSpPr>
          <p:cNvPr id="69" name="Заголовок 1">
            <a:extLst>
              <a:ext uri="{FF2B5EF4-FFF2-40B4-BE49-F238E27FC236}">
                <a16:creationId xmlns:a16="http://schemas.microsoft.com/office/drawing/2014/main" id="{B5772F4E-CA8F-46E8-915A-35E01F11AF49}"/>
              </a:ext>
            </a:extLst>
          </p:cNvPr>
          <p:cNvSpPr txBox="1">
            <a:spLocks/>
          </p:cNvSpPr>
          <p:nvPr/>
        </p:nvSpPr>
        <p:spPr>
          <a:xfrm>
            <a:off x="8153129" y="4848041"/>
            <a:ext cx="361894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-apple-system"/>
              </a:rPr>
              <a:t>…</a:t>
            </a:r>
            <a:endParaRPr lang="ru-RU" sz="4000" dirty="0">
              <a:solidFill>
                <a:schemeClr val="bg1"/>
              </a:solidFill>
              <a:latin typeface="-apple-syste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ABBF7A2-FAE8-4883-BCF9-D12F011E1CBC}"/>
                  </a:ext>
                </a:extLst>
              </p:cNvPr>
              <p:cNvSpPr txBox="1"/>
              <p:nvPr/>
            </p:nvSpPr>
            <p:spPr>
              <a:xfrm>
                <a:off x="7745381" y="6387135"/>
                <a:ext cx="42036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Embedding 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для </a:t>
                </a:r>
                <a:r>
                  <a:rPr lang="ru-RU" sz="2000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токена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&lt;</m:t>
                        </m:r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ABBF7A2-FAE8-4883-BCF9-D12F011E1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381" y="6387135"/>
                <a:ext cx="4203674" cy="400110"/>
              </a:xfrm>
              <a:prstGeom prst="rect">
                <a:avLst/>
              </a:prstGeom>
              <a:blipFill>
                <a:blip r:embed="rId7"/>
                <a:stretch>
                  <a:fillRect l="-1597" t="-9231" b="-2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1747166-94AB-4721-9007-DA597B144204}"/>
                  </a:ext>
                </a:extLst>
              </p:cNvPr>
              <p:cNvSpPr txBox="1"/>
              <p:nvPr/>
            </p:nvSpPr>
            <p:spPr>
              <a:xfrm>
                <a:off x="7790824" y="3725469"/>
                <a:ext cx="61471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ELMo</a:t>
                </a:r>
                <a:r>
                  <a:rPr lang="en-US" sz="20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Embedding </a:t>
                </a:r>
                <a:r>
                  <a:rPr lang="ru-RU" sz="20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для </a:t>
                </a:r>
                <a:r>
                  <a:rPr lang="ru-RU" sz="2000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токена</a:t>
                </a:r>
                <a:r>
                  <a:rPr lang="ru-RU" sz="20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&lt;</m:t>
                        </m:r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  </a:t>
                </a: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1747166-94AB-4721-9007-DA597B144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824" y="3725469"/>
                <a:ext cx="6147102" cy="400110"/>
              </a:xfrm>
              <a:prstGeom prst="rect">
                <a:avLst/>
              </a:prstGeom>
              <a:blipFill>
                <a:blip r:embed="rId8"/>
                <a:stretch>
                  <a:fillRect l="-992"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097BFD6A-E7CA-425A-B1FC-9D00796AD4DA}"/>
              </a:ext>
            </a:extLst>
          </p:cNvPr>
          <p:cNvSpPr txBox="1"/>
          <p:nvPr/>
        </p:nvSpPr>
        <p:spPr>
          <a:xfrm>
            <a:off x="9818161" y="4575988"/>
            <a:ext cx="260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‘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’ hidden layer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3C095F-89B6-4AF7-A2EC-5B3B10E95350}"/>
              </a:ext>
            </a:extLst>
          </p:cNvPr>
          <p:cNvSpPr txBox="1"/>
          <p:nvPr/>
        </p:nvSpPr>
        <p:spPr>
          <a:xfrm>
            <a:off x="7497758" y="4567219"/>
            <a:ext cx="26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‘</a:t>
            </a:r>
            <a:r>
              <a:rPr lang="en-US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’ hidden layer</a:t>
            </a:r>
          </a:p>
        </p:txBody>
      </p:sp>
    </p:spTree>
    <p:extLst>
      <p:ext uri="{BB962C8B-B14F-4D97-AF65-F5344CB8AC3E}">
        <p14:creationId xmlns:p14="http://schemas.microsoft.com/office/powerpoint/2010/main" val="361891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9" grpId="0"/>
      <p:bldP spid="50" grpId="0"/>
      <p:bldP spid="51" grpId="0"/>
      <p:bldP spid="53" grpId="0"/>
      <p:bldP spid="54" grpId="0"/>
      <p:bldP spid="55" grpId="0"/>
      <p:bldP spid="62" grpId="0"/>
      <p:bldP spid="69" grpId="0"/>
      <p:bldP spid="70" grpId="0"/>
      <p:bldP spid="71" grpId="0"/>
      <p:bldP spid="72" grpId="0"/>
      <p:bldP spid="7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97645" y="996900"/>
            <a:ext cx="7869969" cy="822418"/>
          </a:xfrm>
          <a:prstGeom prst="rect">
            <a:avLst/>
          </a:prstGeom>
        </p:spPr>
        <p:txBody>
          <a:bodyPr vert="horz" lIns="90852" tIns="45427" rIns="90852" bIns="4542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8413" y="1711917"/>
            <a:ext cx="10603030" cy="3096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789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Немного определений</a:t>
            </a:r>
            <a:endParaRPr lang="en-US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789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789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 </a:t>
            </a:r>
            <a:r>
              <a:rPr lang="ru-RU" sz="2789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вокруг нас</a:t>
            </a:r>
            <a:endParaRPr lang="en-US" sz="2789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789" spc="-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BERT</a:t>
            </a:r>
            <a:endParaRPr lang="en-US" sz="2789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789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 сделать свой </a:t>
            </a:r>
            <a:r>
              <a:rPr lang="en-US" sz="2789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</a:t>
            </a:r>
            <a:endParaRPr lang="ru-RU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31440" y="198256"/>
            <a:ext cx="7674876" cy="4830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188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36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DB3531-983E-4EF7-81F5-03791D8F094A}"/>
              </a:ext>
            </a:extLst>
          </p:cNvPr>
          <p:cNvSpPr txBox="1"/>
          <p:nvPr/>
        </p:nvSpPr>
        <p:spPr>
          <a:xfrm>
            <a:off x="2341001" y="975987"/>
            <a:ext cx="7130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BERT</a:t>
            </a:r>
          </a:p>
        </p:txBody>
      </p:sp>
      <p:pic>
        <p:nvPicPr>
          <p:cNvPr id="1026" name="Picture 2" descr="https://jalammar.github.io/images/distilBERT/bert-model-calssification-output-vector-cls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804690"/>
            <a:ext cx="6245733" cy="377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495600" y="6299056"/>
            <a:ext cx="8200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https://jalammar.github.io/a-visual-guide-to-using-bert-for-the-first-time/</a:t>
            </a: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2063552" y="44624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Transformer Encoder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73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97645" y="996900"/>
            <a:ext cx="7869969" cy="822418"/>
          </a:xfrm>
          <a:prstGeom prst="rect">
            <a:avLst/>
          </a:prstGeom>
        </p:spPr>
        <p:txBody>
          <a:bodyPr vert="horz" lIns="90852" tIns="45427" rIns="90852" bIns="4542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8413" y="1711917"/>
            <a:ext cx="10603030" cy="3096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789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Немного определений</a:t>
            </a:r>
            <a:endParaRPr lang="en-US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789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789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 </a:t>
            </a:r>
            <a:r>
              <a:rPr lang="ru-RU" sz="2789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вокруг нас</a:t>
            </a:r>
            <a:endParaRPr lang="en-US" sz="2789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789" spc="-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Convolutional Neural Networks </a:t>
            </a:r>
            <a:endParaRPr lang="en-US" sz="2789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789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 сделать свой </a:t>
            </a:r>
            <a:r>
              <a:rPr lang="en-US" sz="2789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</a:t>
            </a:r>
            <a:endParaRPr lang="ru-RU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31440" y="198256"/>
            <a:ext cx="7674876" cy="4830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188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0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97645" y="996900"/>
            <a:ext cx="7869969" cy="822418"/>
          </a:xfrm>
          <a:prstGeom prst="rect">
            <a:avLst/>
          </a:prstGeom>
        </p:spPr>
        <p:txBody>
          <a:bodyPr vert="horz" lIns="90852" tIns="45427" rIns="90852" bIns="4542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8413" y="1711917"/>
            <a:ext cx="10603030" cy="3096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789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Немного определений</a:t>
            </a:r>
            <a:endParaRPr lang="en-US" sz="2789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789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789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 </a:t>
            </a:r>
            <a:r>
              <a:rPr lang="ru-RU" sz="2789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вокруг нас</a:t>
            </a:r>
            <a:endParaRPr lang="en-US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789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 сделать свой </a:t>
            </a:r>
            <a:r>
              <a:rPr lang="en-US" sz="2789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</a:t>
            </a:r>
            <a:endParaRPr lang="ru-RU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31440" y="198256"/>
            <a:ext cx="7674876" cy="4830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188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03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5CE526A-265B-4435-8BB0-007C8CA52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E9BC6C6F-9DFC-4DD3-B111-0AA26A0484C7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FC233F2-25DA-46B8-B049-6729B5759C72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090837" y="21922"/>
            <a:ext cx="756084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Transfer Learning</a:t>
            </a:r>
            <a:endParaRPr lang="ru-RU" sz="4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718AFE0-7718-4AE3-82B5-180A0CDB83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26696" t="37244" r="7036" b="30557"/>
          <a:stretch/>
        </p:blipFill>
        <p:spPr>
          <a:xfrm>
            <a:off x="623392" y="906385"/>
            <a:ext cx="7704856" cy="172173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E565DBC-0F8B-4C59-AB1A-A0A2E4A3D1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25194" t="34963" r="3932" b="30992"/>
          <a:stretch/>
        </p:blipFill>
        <p:spPr>
          <a:xfrm>
            <a:off x="606179" y="2120420"/>
            <a:ext cx="8568952" cy="1893062"/>
          </a:xfrm>
          <a:prstGeom prst="rect">
            <a:avLst/>
          </a:prstGeom>
        </p:spPr>
      </p:pic>
      <p:pic>
        <p:nvPicPr>
          <p:cNvPr id="24" name="Picture 2" descr="Image for post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01" y="3608203"/>
            <a:ext cx="8038037" cy="180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for post">
            <a:extLst>
              <a:ext uri="{FF2B5EF4-FFF2-40B4-BE49-F238E27FC236}">
                <a16:creationId xmlns:a16="http://schemas.microsoft.com/office/drawing/2014/main" id="{155F301A-3778-4C80-BD4C-B2E3811D0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0"/>
          <a:stretch/>
        </p:blipFill>
        <p:spPr bwMode="auto">
          <a:xfrm rot="16200000">
            <a:off x="4140906" y="1688215"/>
            <a:ext cx="1255155" cy="870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12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97645" y="996900"/>
            <a:ext cx="7869969" cy="822418"/>
          </a:xfrm>
          <a:prstGeom prst="rect">
            <a:avLst/>
          </a:prstGeom>
        </p:spPr>
        <p:txBody>
          <a:bodyPr vert="horz" lIns="90852" tIns="45427" rIns="90852" bIns="4542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8413" y="1711917"/>
            <a:ext cx="10603030" cy="3096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789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Немного определений</a:t>
            </a:r>
            <a:endParaRPr lang="en-US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789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789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 </a:t>
            </a:r>
            <a:r>
              <a:rPr lang="ru-RU" sz="2789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вокруг нас</a:t>
            </a:r>
            <a:endParaRPr lang="en-US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789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 сделать свой </a:t>
            </a:r>
            <a:r>
              <a:rPr lang="en-US" sz="2789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</a:t>
            </a:r>
            <a:endParaRPr lang="ru-RU" sz="2789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789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31440" y="198256"/>
            <a:ext cx="7674876" cy="4830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188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96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97645" y="996900"/>
            <a:ext cx="7869969" cy="822418"/>
          </a:xfrm>
          <a:prstGeom prst="rect">
            <a:avLst/>
          </a:prstGeom>
        </p:spPr>
        <p:txBody>
          <a:bodyPr vert="horz" lIns="90852" tIns="45427" rIns="90852" bIns="4542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2258562" y="170670"/>
            <a:ext cx="7674876" cy="4830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188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Gensim</a:t>
            </a:r>
            <a:endParaRPr lang="ru-RU" sz="3188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42</a:t>
            </a:fld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DCB1BA-C8E8-4849-B4DD-D6227350AA2A}"/>
              </a:ext>
            </a:extLst>
          </p:cNvPr>
          <p:cNvSpPr txBox="1"/>
          <p:nvPr/>
        </p:nvSpPr>
        <p:spPr>
          <a:xfrm>
            <a:off x="648632" y="975088"/>
            <a:ext cx="95471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gensim</a:t>
            </a:r>
          </a:p>
          <a:p>
            <a:r>
              <a:rPr lang="tr-TR" sz="2000" b="0" dirty="0" smtClean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gensim.models </a:t>
            </a:r>
            <a:r>
              <a:rPr lang="tr-TR" sz="20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KeyedVectors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3352" y="1766065"/>
            <a:ext cx="12153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model = gensim.models.KeyedVectors.load_word2vec_format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word2vec_sample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binary=</a:t>
            </a:r>
            <a:r>
              <a:rPr lang="en-US" dirty="0">
                <a:solidFill>
                  <a:srgbClr val="569CD6"/>
                </a:solidFill>
                <a:latin typeface="Courier New" panose="02070309020205020404" pitchFamily="49" charset="0"/>
              </a:rPr>
              <a:t>False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48632" y="2333956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gensim.downloader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api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7986" y="2758894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api.info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10710" y="3017869"/>
            <a:ext cx="115705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D5D5D5"/>
                </a:solidFill>
                <a:latin typeface="Courier New" panose="02070309020205020404" pitchFamily="49" charset="0"/>
              </a:rPr>
              <a:t>'glove-twitter-100': </a:t>
            </a:r>
            <a:endParaRPr lang="en-US" sz="1100" dirty="0" smtClean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{</a:t>
            </a:r>
            <a:r>
              <a:rPr lang="en-US" sz="1100" dirty="0">
                <a:solidFill>
                  <a:srgbClr val="D5D5D5"/>
                </a:solidFill>
                <a:latin typeface="Courier New" panose="02070309020205020404" pitchFamily="49" charset="0"/>
              </a:rPr>
              <a:t>'</a:t>
            </a:r>
            <a:r>
              <a:rPr lang="en-US" sz="1100" dirty="0" err="1">
                <a:solidFill>
                  <a:srgbClr val="D5D5D5"/>
                </a:solidFill>
                <a:latin typeface="Courier New" panose="02070309020205020404" pitchFamily="49" charset="0"/>
              </a:rPr>
              <a:t>num_records</a:t>
            </a:r>
            <a:r>
              <a:rPr lang="en-US" sz="1100" dirty="0">
                <a:solidFill>
                  <a:srgbClr val="D5D5D5"/>
                </a:solidFill>
                <a:latin typeface="Courier New" panose="02070309020205020404" pitchFamily="49" charset="0"/>
              </a:rPr>
              <a:t>': 1193514, '</a:t>
            </a:r>
            <a:r>
              <a:rPr lang="en-US" sz="1100" dirty="0" err="1">
                <a:solidFill>
                  <a:srgbClr val="D5D5D5"/>
                </a:solidFill>
                <a:latin typeface="Courier New" panose="02070309020205020404" pitchFamily="49" charset="0"/>
              </a:rPr>
              <a:t>file_size</a:t>
            </a:r>
            <a:r>
              <a:rPr lang="en-US" sz="1100" dirty="0">
                <a:solidFill>
                  <a:srgbClr val="D5D5D5"/>
                </a:solidFill>
                <a:latin typeface="Courier New" panose="02070309020205020404" pitchFamily="49" charset="0"/>
              </a:rPr>
              <a:t>': 405932991, '</a:t>
            </a:r>
            <a:r>
              <a:rPr lang="en-US" sz="1100" dirty="0" err="1">
                <a:solidFill>
                  <a:srgbClr val="D5D5D5"/>
                </a:solidFill>
                <a:latin typeface="Courier New" panose="02070309020205020404" pitchFamily="49" charset="0"/>
              </a:rPr>
              <a:t>base_dataset</a:t>
            </a:r>
            <a:r>
              <a:rPr lang="en-US" sz="1100" dirty="0">
                <a:solidFill>
                  <a:srgbClr val="D5D5D5"/>
                </a:solidFill>
                <a:latin typeface="Courier New" panose="02070309020205020404" pitchFamily="49" charset="0"/>
              </a:rPr>
              <a:t>': 'Twitter (2B tweets, 27B tokens, 1.2M vocab, uncased)', '</a:t>
            </a:r>
            <a:r>
              <a:rPr lang="en-US" sz="1100" dirty="0" err="1">
                <a:solidFill>
                  <a:srgbClr val="D5D5D5"/>
                </a:solidFill>
                <a:latin typeface="Courier New" panose="02070309020205020404" pitchFamily="49" charset="0"/>
              </a:rPr>
              <a:t>reader_code</a:t>
            </a:r>
            <a:r>
              <a:rPr lang="en-US" sz="1100" dirty="0">
                <a:solidFill>
                  <a:srgbClr val="D5D5D5"/>
                </a:solidFill>
                <a:latin typeface="Courier New" panose="02070309020205020404" pitchFamily="49" charset="0"/>
              </a:rPr>
              <a:t>': '</a:t>
            </a:r>
            <a:r>
              <a:rPr lang="en-US" sz="1100" dirty="0">
                <a:latin typeface="Courier New" panose="02070309020205020404" pitchFamily="49" charset="0"/>
                <a:hlinkClick r:id="rId4"/>
              </a:rPr>
              <a:t>https://github.com/</a:t>
            </a:r>
            <a:r>
              <a:rPr lang="en-US" sz="1100" dirty="0" err="1">
                <a:latin typeface="Courier New" panose="02070309020205020404" pitchFamily="49" charset="0"/>
                <a:hlinkClick r:id="rId4"/>
              </a:rPr>
              <a:t>RaRe</a:t>
            </a:r>
            <a:r>
              <a:rPr lang="en-US" sz="1100" dirty="0">
                <a:latin typeface="Courier New" panose="02070309020205020404" pitchFamily="49" charset="0"/>
                <a:hlinkClick r:id="rId4"/>
              </a:rPr>
              <a:t>-Technologies/</a:t>
            </a:r>
            <a:r>
              <a:rPr lang="en-US" sz="1100" dirty="0" err="1">
                <a:latin typeface="Courier New" panose="02070309020205020404" pitchFamily="49" charset="0"/>
                <a:hlinkClick r:id="rId4"/>
              </a:rPr>
              <a:t>gensim</a:t>
            </a:r>
            <a:r>
              <a:rPr lang="en-US" sz="1100" dirty="0">
                <a:latin typeface="Courier New" panose="02070309020205020404" pitchFamily="49" charset="0"/>
                <a:hlinkClick r:id="rId4"/>
              </a:rPr>
              <a:t>-data/releases/download/glove-twitter-100/__init__.py</a:t>
            </a:r>
            <a:r>
              <a:rPr lang="en-US" sz="1100" dirty="0">
                <a:solidFill>
                  <a:srgbClr val="D5D5D5"/>
                </a:solidFill>
                <a:latin typeface="Courier New" panose="02070309020205020404" pitchFamily="49" charset="0"/>
              </a:rPr>
              <a:t>', 'license': '</a:t>
            </a:r>
            <a:r>
              <a:rPr lang="en-US" sz="1100" dirty="0">
                <a:latin typeface="Courier New" panose="02070309020205020404" pitchFamily="49" charset="0"/>
                <a:hlinkClick r:id="rId5"/>
              </a:rPr>
              <a:t>http://opendatacommons.org/licenses/</a:t>
            </a:r>
            <a:r>
              <a:rPr lang="en-US" sz="1100" dirty="0" err="1">
                <a:latin typeface="Courier New" panose="02070309020205020404" pitchFamily="49" charset="0"/>
                <a:hlinkClick r:id="rId5"/>
              </a:rPr>
              <a:t>pddl</a:t>
            </a:r>
            <a:r>
              <a:rPr lang="en-US" sz="1100" dirty="0">
                <a:latin typeface="Courier New" panose="02070309020205020404" pitchFamily="49" charset="0"/>
                <a:hlinkClick r:id="rId5"/>
              </a:rPr>
              <a:t>/</a:t>
            </a:r>
            <a:r>
              <a:rPr lang="en-US" sz="1100" dirty="0">
                <a:solidFill>
                  <a:srgbClr val="D5D5D5"/>
                </a:solidFill>
                <a:latin typeface="Courier New" panose="02070309020205020404" pitchFamily="49" charset="0"/>
              </a:rPr>
              <a:t>', 'parameters': {'dimension': 100}, 'description': 'Pre-trained vectors based on 2B tweets, 27B tokens, 1.2M vocab, uncased (</a:t>
            </a:r>
            <a:r>
              <a:rPr lang="en-US" sz="1100" dirty="0">
                <a:latin typeface="Courier New" panose="02070309020205020404" pitchFamily="49" charset="0"/>
                <a:hlinkClick r:id="rId6"/>
              </a:rPr>
              <a:t>https://nlp.stanford.edu/projects/glove/</a:t>
            </a:r>
            <a:r>
              <a:rPr lang="en-US" sz="1100" dirty="0">
                <a:solidFill>
                  <a:srgbClr val="D5D5D5"/>
                </a:solidFill>
                <a:latin typeface="Courier New" panose="02070309020205020404" pitchFamily="49" charset="0"/>
              </a:rPr>
              <a:t>)', 'preprocessing': 'Converted to w2v format with `python -m gensim.scripts.glove2word2vec -</a:t>
            </a:r>
            <a:r>
              <a:rPr lang="en-US" sz="1100" dirty="0" err="1">
                <a:solidFill>
                  <a:srgbClr val="D5D5D5"/>
                </a:solidFill>
                <a:latin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D5D5D5"/>
                </a:solidFill>
                <a:latin typeface="Courier New" panose="02070309020205020404" pitchFamily="49" charset="0"/>
              </a:rPr>
              <a:t> &lt;</a:t>
            </a:r>
            <a:r>
              <a:rPr lang="en-US" sz="1100" dirty="0" err="1">
                <a:solidFill>
                  <a:srgbClr val="D5D5D5"/>
                </a:solidFill>
                <a:latin typeface="Courier New" panose="02070309020205020404" pitchFamily="49" charset="0"/>
              </a:rPr>
              <a:t>fname</a:t>
            </a:r>
            <a:r>
              <a:rPr lang="en-US" sz="1100" dirty="0">
                <a:solidFill>
                  <a:srgbClr val="D5D5D5"/>
                </a:solidFill>
                <a:latin typeface="Courier New" panose="02070309020205020404" pitchFamily="49" charset="0"/>
              </a:rPr>
              <a:t>&gt; -o glove-twitter-100.txt`.', '</a:t>
            </a:r>
            <a:r>
              <a:rPr lang="en-US" sz="1100" dirty="0" err="1">
                <a:solidFill>
                  <a:srgbClr val="D5D5D5"/>
                </a:solidFill>
                <a:latin typeface="Courier New" panose="02070309020205020404" pitchFamily="49" charset="0"/>
              </a:rPr>
              <a:t>read_more</a:t>
            </a:r>
            <a:r>
              <a:rPr lang="en-US" sz="1100" dirty="0">
                <a:solidFill>
                  <a:srgbClr val="D5D5D5"/>
                </a:solidFill>
                <a:latin typeface="Courier New" panose="02070309020205020404" pitchFamily="49" charset="0"/>
              </a:rPr>
              <a:t>': ['</a:t>
            </a:r>
            <a:r>
              <a:rPr lang="en-US" sz="1100" dirty="0">
                <a:latin typeface="Courier New" panose="02070309020205020404" pitchFamily="49" charset="0"/>
                <a:hlinkClick r:id="rId6"/>
              </a:rPr>
              <a:t>https://nlp.stanford.edu/projects/glove/</a:t>
            </a:r>
            <a:r>
              <a:rPr lang="en-US" sz="11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en-US" sz="1100" dirty="0">
                <a:latin typeface="Courier New" panose="02070309020205020404" pitchFamily="49" charset="0"/>
                <a:hlinkClick r:id="rId7"/>
              </a:rPr>
              <a:t>https://nlp.stanford.edu/pubs/glove.pdf</a:t>
            </a:r>
            <a:r>
              <a:rPr lang="en-US" sz="1100" dirty="0">
                <a:solidFill>
                  <a:srgbClr val="D5D5D5"/>
                </a:solidFill>
                <a:latin typeface="Courier New" panose="02070309020205020404" pitchFamily="49" charset="0"/>
              </a:rPr>
              <a:t>'], 'checksum': 'b04f7bed38756d64cf55b58ce7e97b15', '</a:t>
            </a:r>
            <a:r>
              <a:rPr lang="en-US" sz="1100" dirty="0" err="1">
                <a:solidFill>
                  <a:srgbClr val="D5D5D5"/>
                </a:solidFill>
                <a:latin typeface="Courier New" panose="02070309020205020404" pitchFamily="49" charset="0"/>
              </a:rPr>
              <a:t>file_name</a:t>
            </a:r>
            <a:r>
              <a:rPr lang="en-US" sz="1100" dirty="0">
                <a:solidFill>
                  <a:srgbClr val="D5D5D5"/>
                </a:solidFill>
                <a:latin typeface="Courier New" panose="02070309020205020404" pitchFamily="49" charset="0"/>
              </a:rPr>
              <a:t>': 'glove-twitter-100.gz', 'parts': 1},</a:t>
            </a:r>
            <a:endParaRPr lang="ru-RU" sz="11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27424" y="4780498"/>
            <a:ext cx="4871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gensim.models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Word2Vec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58728" y="5233024"/>
            <a:ext cx="5577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D4D4D4"/>
                </a:solidFill>
                <a:latin typeface="Courier New" panose="02070309020205020404" pitchFamily="49" charset="0"/>
              </a:rPr>
              <a:t>model_w2v = Word2Vec</a:t>
            </a:r>
            <a:r>
              <a:rPr lang="ru-RU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Courier New" panose="02070309020205020404" pitchFamily="49" charset="0"/>
              </a:rPr>
              <a:t>dataset</a:t>
            </a:r>
            <a:r>
              <a:rPr lang="ru-RU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ru-RU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dirty="0">
                <a:solidFill>
                  <a:srgbClr val="D4D4D4"/>
                </a:solidFill>
                <a:latin typeface="Courier New" panose="02070309020205020404" pitchFamily="49" charset="0"/>
              </a:rPr>
              <a:t>                     </a:t>
            </a:r>
            <a:r>
              <a:rPr lang="ru-RU" dirty="0" err="1">
                <a:solidFill>
                  <a:srgbClr val="D4D4D4"/>
                </a:solidFill>
                <a:latin typeface="Courier New" panose="02070309020205020404" pitchFamily="49" charset="0"/>
              </a:rPr>
              <a:t>vector_size</a:t>
            </a:r>
            <a:r>
              <a:rPr lang="ru-RU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ru-RU" dirty="0">
                <a:solidFill>
                  <a:srgbClr val="B5CEA8"/>
                </a:solidFill>
                <a:latin typeface="Courier New" panose="02070309020205020404" pitchFamily="49" charset="0"/>
              </a:rPr>
              <a:t>100</a:t>
            </a:r>
            <a:r>
              <a:rPr lang="ru-RU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ru-RU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dirty="0">
                <a:solidFill>
                  <a:srgbClr val="D4D4D4"/>
                </a:solidFill>
                <a:latin typeface="Courier New" panose="02070309020205020404" pitchFamily="49" charset="0"/>
              </a:rPr>
              <a:t>                     </a:t>
            </a:r>
            <a:r>
              <a:rPr lang="ru-RU" dirty="0" err="1">
                <a:solidFill>
                  <a:srgbClr val="D4D4D4"/>
                </a:solidFill>
                <a:latin typeface="Courier New" panose="02070309020205020404" pitchFamily="49" charset="0"/>
              </a:rPr>
              <a:t>window</a:t>
            </a:r>
            <a:r>
              <a:rPr lang="ru-RU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ru-RU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ru-RU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ru-RU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urier New" panose="02070309020205020404" pitchFamily="49" charset="0"/>
              </a:rPr>
              <a:t>                     </a:t>
            </a:r>
            <a:r>
              <a:rPr lang="ru-RU" dirty="0" err="1">
                <a:solidFill>
                  <a:srgbClr val="D4D4D4"/>
                </a:solidFill>
                <a:latin typeface="Courier New" panose="02070309020205020404" pitchFamily="49" charset="0"/>
              </a:rPr>
              <a:t>min_count</a:t>
            </a:r>
            <a:r>
              <a:rPr lang="ru-RU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ru-RU" dirty="0">
                <a:solidFill>
                  <a:srgbClr val="B5CEA8"/>
                </a:solidFill>
                <a:latin typeface="Courier New" panose="02070309020205020404" pitchFamily="49" charset="0"/>
              </a:rPr>
              <a:t>10</a:t>
            </a:r>
            <a:r>
              <a:rPr lang="ru-RU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ru-RU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22" y="2218488"/>
            <a:ext cx="4212605" cy="449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6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5" grpId="0"/>
      <p:bldP spid="10" grpId="0"/>
      <p:bldP spid="11" grpId="0"/>
      <p:bldP spid="17" grpId="0"/>
      <p:bldP spid="18" grpId="0"/>
      <p:bldP spid="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97645" y="996900"/>
            <a:ext cx="7869969" cy="822418"/>
          </a:xfrm>
          <a:prstGeom prst="rect">
            <a:avLst/>
          </a:prstGeom>
        </p:spPr>
        <p:txBody>
          <a:bodyPr vert="horz" lIns="90852" tIns="45427" rIns="90852" bIns="4542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2258562" y="170670"/>
            <a:ext cx="7674876" cy="4830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188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Слой </a:t>
            </a:r>
            <a:r>
              <a:rPr lang="en-US" sz="3188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 </a:t>
            </a:r>
            <a:endParaRPr lang="ru-RU" sz="3188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43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28080" y="5892582"/>
            <a:ext cx="4824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https://www.tensorflow.org/api_docs/python/tf/keras/layers/Embedding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35360" y="145811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tf.keras.layers.Embedding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input_dim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output_dim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embeddings_initializer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'uniform'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embeddings_regularizer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urier New" panose="02070309020205020404" pitchFamily="49" charset="0"/>
              </a:rPr>
              <a:t>None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activity_regularizer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urier New" panose="02070309020205020404" pitchFamily="49" charset="0"/>
              </a:rPr>
              <a:t>None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embeddings_constraint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urier New" panose="02070309020205020404" pitchFamily="49" charset="0"/>
              </a:rPr>
              <a:t>None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mask_zero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urier New" panose="02070309020205020404" pitchFamily="49" charset="0"/>
              </a:rPr>
              <a:t>False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input_length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urier New" panose="02070309020205020404" pitchFamily="49" charset="0"/>
              </a:rPr>
              <a:t>None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   sparse=</a:t>
            </a:r>
            <a:r>
              <a:rPr lang="en-US" dirty="0">
                <a:solidFill>
                  <a:srgbClr val="569CD6"/>
                </a:solidFill>
                <a:latin typeface="Courier New" panose="02070309020205020404" pitchFamily="49" charset="0"/>
              </a:rPr>
              <a:t>False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   **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kwargs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672064" y="5791870"/>
            <a:ext cx="4312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https://pytorch.org/docs/stable/generated/torch.nn.Embedding.html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573132" y="1366834"/>
            <a:ext cx="51045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torch.nn.Embedding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num_embeddings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embedding_dim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padding_idx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urier New" panose="02070309020205020404" pitchFamily="49" charset="0"/>
              </a:rPr>
              <a:t>None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max_norm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urier New" panose="02070309020205020404" pitchFamily="49" charset="0"/>
              </a:rPr>
              <a:t>None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norm_type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urier New" panose="02070309020205020404" pitchFamily="49" charset="0"/>
              </a:rPr>
              <a:t>2.0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scale_grad_by_freq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urier New" panose="02070309020205020404" pitchFamily="49" charset="0"/>
              </a:rPr>
              <a:t>False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   sparse=</a:t>
            </a:r>
            <a:r>
              <a:rPr lang="en-US" dirty="0">
                <a:solidFill>
                  <a:srgbClr val="569CD6"/>
                </a:solidFill>
                <a:latin typeface="Courier New" panose="02070309020205020404" pitchFamily="49" charset="0"/>
              </a:rPr>
              <a:t>False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   _weight=</a:t>
            </a:r>
            <a:r>
              <a:rPr lang="en-US" dirty="0">
                <a:solidFill>
                  <a:srgbClr val="569CD6"/>
                </a:solidFill>
                <a:latin typeface="Courier New" panose="02070309020205020404" pitchFamily="49" charset="0"/>
              </a:rPr>
              <a:t>None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   _freeze=</a:t>
            </a:r>
            <a:r>
              <a:rPr lang="en-US" dirty="0">
                <a:solidFill>
                  <a:srgbClr val="569CD6"/>
                </a:solidFill>
                <a:latin typeface="Courier New" panose="02070309020205020404" pitchFamily="49" charset="0"/>
              </a:rPr>
              <a:t>False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   device=</a:t>
            </a:r>
            <a:r>
              <a:rPr lang="en-US" dirty="0">
                <a:solidFill>
                  <a:srgbClr val="569CD6"/>
                </a:solidFill>
                <a:latin typeface="Courier New" panose="02070309020205020404" pitchFamily="49" charset="0"/>
              </a:rPr>
              <a:t>None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dtype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urier New" panose="02070309020205020404" pitchFamily="49" charset="0"/>
              </a:rPr>
              <a:t>None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10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97645" y="996900"/>
            <a:ext cx="7869969" cy="822418"/>
          </a:xfrm>
          <a:prstGeom prst="rect">
            <a:avLst/>
          </a:prstGeom>
        </p:spPr>
        <p:txBody>
          <a:bodyPr vert="horz" lIns="90852" tIns="45427" rIns="90852" bIns="4542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2258562" y="162894"/>
            <a:ext cx="7674876" cy="4830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188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Готовые модели</a:t>
            </a:r>
            <a:endParaRPr lang="ru-RU" sz="3188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44</a:t>
            </a:fld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4CABDE6-55C7-469F-84FB-4D870BEB5209}"/>
              </a:ext>
            </a:extLst>
          </p:cNvPr>
          <p:cNvSpPr/>
          <p:nvPr/>
        </p:nvSpPr>
        <p:spPr>
          <a:xfrm>
            <a:off x="395778" y="1183290"/>
            <a:ext cx="1144874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tf.keras.applications.</a:t>
            </a:r>
            <a:r>
              <a:rPr lang="tr-TR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MobileNet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  input_shape=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alpha=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tr-TR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depth_multiplier=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dropout=</a:t>
            </a:r>
            <a:r>
              <a:rPr lang="tr-TR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  include_top=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weights=</a:t>
            </a:r>
            <a:r>
              <a:rPr lang="tr-TR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'imagenet'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input_tensor=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pooling=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  classes=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tr-TR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classifier_activation=</a:t>
            </a:r>
            <a:r>
              <a:rPr lang="tr-TR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'softmax'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**kwargs</a:t>
            </a:r>
          </a:p>
          <a:p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766589" y="5336702"/>
            <a:ext cx="6971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https://pytorch.org/vision/stable/models.html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55204" y="4886997"/>
            <a:ext cx="117599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https://www.tensorflow.org/api_docs/python/tf/keras/applications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55204" y="2968072"/>
            <a:ext cx="110420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torchvision.models.mobilenet_v2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                               weights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Optional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MobileNet_V2_Weights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urier New" panose="02070309020205020404" pitchFamily="49" charset="0"/>
              </a:rPr>
              <a:t>None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                               progress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urier New" panose="02070309020205020404" pitchFamily="49" charset="0"/>
              </a:rPr>
              <a:t>bool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                               **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kwargs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Any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67999" y="5783716"/>
            <a:ext cx="11509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https://www.tensorflow.org/hub/common_signatures/images#feature-vector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2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97645" y="996900"/>
            <a:ext cx="7869969" cy="822418"/>
          </a:xfrm>
          <a:prstGeom prst="rect">
            <a:avLst/>
          </a:prstGeom>
        </p:spPr>
        <p:txBody>
          <a:bodyPr vert="horz" lIns="90852" tIns="45427" rIns="90852" bIns="4542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2258562" y="162894"/>
            <a:ext cx="7674876" cy="4830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188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Готовые модели</a:t>
            </a:r>
            <a:endParaRPr lang="ru-RU" sz="3188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45</a:t>
            </a:fld>
            <a:endParaRPr lang="ru-RU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1919536" y="963327"/>
            <a:ext cx="7920880" cy="82773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ELMo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2CD88F8-2E4B-4123-9DFB-9B3EE0102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154" y="-2289"/>
            <a:ext cx="1765855" cy="2564904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3DFAFC1-81A5-4BBA-A440-E26188BE253D}"/>
              </a:ext>
            </a:extLst>
          </p:cNvPr>
          <p:cNvSpPr/>
          <p:nvPr/>
        </p:nvSpPr>
        <p:spPr>
          <a:xfrm>
            <a:off x="1245903" y="159060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tensorflow_hub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hub</a:t>
            </a:r>
          </a:p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tensorflow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tf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A6A7F58-AF0F-4178-ADA4-E56FD4A16C53}"/>
              </a:ext>
            </a:extLst>
          </p:cNvPr>
          <p:cNvSpPr/>
          <p:nvPr/>
        </p:nvSpPr>
        <p:spPr>
          <a:xfrm>
            <a:off x="741847" y="2742729"/>
            <a:ext cx="9433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elmo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hub.load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urier New" panose="02070309020205020404" pitchFamily="49" charset="0"/>
              </a:rPr>
              <a:t>"https://tfhub.dev/google/elmo/3"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B63795D-DFDC-49A9-92EB-D1A0F77C4904}"/>
              </a:ext>
            </a:extLst>
          </p:cNvPr>
          <p:cNvSpPr/>
          <p:nvPr/>
        </p:nvSpPr>
        <p:spPr>
          <a:xfrm>
            <a:off x="1101887" y="3246785"/>
            <a:ext cx="101531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AA94F"/>
                </a:solidFill>
                <a:latin typeface="Courier New" panose="02070309020205020404" pitchFamily="49" charset="0"/>
              </a:rPr>
              <a:t># </a:t>
            </a:r>
            <a:r>
              <a:rPr lang="ru-RU" sz="2000" dirty="0" smtClean="0">
                <a:solidFill>
                  <a:srgbClr val="6AA94F"/>
                </a:solidFill>
                <a:latin typeface="Courier New" panose="02070309020205020404" pitchFamily="49" charset="0"/>
              </a:rPr>
              <a:t>Некое предложение</a:t>
            </a:r>
            <a:endParaRPr lang="en-US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x =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tf.constant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rgbClr val="CE9178"/>
                </a:solidFill>
                <a:latin typeface="Courier New" panose="02070309020205020404" pitchFamily="49" charset="0"/>
              </a:rPr>
              <a:t>"Roasted ants are a popular snack in Columbia"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en-US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6AA94F"/>
                </a:solidFill>
                <a:latin typeface="Courier New" panose="02070309020205020404" pitchFamily="49" charset="0"/>
              </a:rPr>
              <a:t># </a:t>
            </a:r>
            <a:r>
              <a:rPr lang="en-US" sz="2000" dirty="0" err="1" smtClean="0">
                <a:solidFill>
                  <a:srgbClr val="6AA94F"/>
                </a:solidFill>
                <a:latin typeface="Courier New" panose="02070309020205020404" pitchFamily="49" charset="0"/>
              </a:rPr>
              <a:t>ELMo</a:t>
            </a:r>
            <a:r>
              <a:rPr lang="en-US" sz="2000" dirty="0">
                <a:solidFill>
                  <a:srgbClr val="6AA94F"/>
                </a:solidFill>
                <a:latin typeface="Courier New" panose="02070309020205020404" pitchFamily="49" charset="0"/>
              </a:rPr>
              <a:t> Embedding </a:t>
            </a:r>
            <a:endParaRPr lang="en-US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embeddings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elmo.signatures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CE9178"/>
                </a:solidFill>
                <a:latin typeface="Courier New" panose="02070309020205020404" pitchFamily="49" charset="0"/>
              </a:rPr>
              <a:t>"default"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](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)[</a:t>
            </a:r>
            <a:r>
              <a:rPr lang="en-US" sz="2000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Courier New" panose="02070309020205020404" pitchFamily="49" charset="0"/>
              </a:rPr>
              <a:t>elmo</a:t>
            </a:r>
            <a:r>
              <a:rPr lang="en-US" sz="2000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n-US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EEBF488-A23A-4515-A330-98B100E73E89}"/>
              </a:ext>
            </a:extLst>
          </p:cNvPr>
          <p:cNvSpPr/>
          <p:nvPr/>
        </p:nvSpPr>
        <p:spPr>
          <a:xfrm>
            <a:off x="669839" y="4830961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embeddings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72187E1-9285-4710-B3D0-D4C247628FB2}"/>
              </a:ext>
            </a:extLst>
          </p:cNvPr>
          <p:cNvSpPr/>
          <p:nvPr/>
        </p:nvSpPr>
        <p:spPr>
          <a:xfrm>
            <a:off x="923963" y="5648821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tf.Tensor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: shape=(1, 8, 1024), 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dtype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=float32)&gt;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6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97645" y="996900"/>
            <a:ext cx="7869969" cy="822418"/>
          </a:xfrm>
          <a:prstGeom prst="rect">
            <a:avLst/>
          </a:prstGeom>
        </p:spPr>
        <p:txBody>
          <a:bodyPr vert="horz" lIns="90852" tIns="45427" rIns="90852" bIns="4542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2258562" y="162894"/>
            <a:ext cx="7674876" cy="4830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188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Hugging Face</a:t>
            </a:r>
            <a:endParaRPr lang="ru-RU" sz="3188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46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76748" y="2757316"/>
            <a:ext cx="10513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model_name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Courier New" panose="02070309020205020404" pitchFamily="49" charset="0"/>
              </a:rPr>
              <a:t>DeepPavlov</a:t>
            </a:r>
            <a:r>
              <a:rPr lang="en-US" sz="2000" dirty="0">
                <a:solidFill>
                  <a:srgbClr val="CE9178"/>
                </a:solidFill>
                <a:latin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CE9178"/>
                </a:solidFill>
                <a:latin typeface="Courier New" panose="02070309020205020404" pitchFamily="49" charset="0"/>
              </a:rPr>
              <a:t>rubert</a:t>
            </a:r>
            <a:r>
              <a:rPr lang="en-US" sz="2000" dirty="0">
                <a:solidFill>
                  <a:srgbClr val="CE9178"/>
                </a:solidFill>
                <a:latin typeface="Courier New" panose="02070309020205020404" pitchFamily="49" charset="0"/>
              </a:rPr>
              <a:t>-base-cased-conversational"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76748" y="3678475"/>
            <a:ext cx="10884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deep_pavlov_base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AutoModel.from_pretrained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model_name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.to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device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6748" y="4631176"/>
            <a:ext cx="5878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model_output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 = model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encoded_input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00110" y="5513192"/>
            <a:ext cx="54168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token_embeddings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model_output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18413" y="1097227"/>
            <a:ext cx="4793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82C6FF"/>
                </a:solidFill>
                <a:latin typeface="Courier New" panose="02070309020205020404" pitchFamily="49" charset="0"/>
              </a:rPr>
              <a:t>!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pip install transformers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33817" y="1909897"/>
            <a:ext cx="6452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transformers 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AutoModel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3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C443E87-AF8E-42E4-8055-EE1FBDC306B0}"/>
              </a:ext>
            </a:extLst>
          </p:cNvPr>
          <p:cNvSpPr txBox="1">
            <a:spLocks/>
          </p:cNvSpPr>
          <p:nvPr/>
        </p:nvSpPr>
        <p:spPr>
          <a:xfrm>
            <a:off x="1919536" y="-13661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CB021AE-9AA7-4E59-B2DF-934B3C25C99E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ED249B-5CE0-48DE-8EC3-09CD6541B460}"/>
              </a:ext>
            </a:extLst>
          </p:cNvPr>
          <p:cNvSpPr txBox="1"/>
          <p:nvPr/>
        </p:nvSpPr>
        <p:spPr>
          <a:xfrm>
            <a:off x="54009" y="1181635"/>
            <a:ext cx="1158660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Немного определений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Encoding </a:t>
            </a:r>
            <a:r>
              <a:rPr lang="ru-RU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 </a:t>
            </a:r>
            <a:r>
              <a:rPr lang="en-US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 </a:t>
            </a:r>
            <a:r>
              <a:rPr lang="ru-RU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это близкое, но разное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Уменьшение размерности позволяет это анализировать</a:t>
            </a:r>
            <a:endParaRPr lang="ru-RU" sz="26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 </a:t>
            </a:r>
            <a:r>
              <a:rPr lang="ru-RU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вокруг нас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Word2Vec</a:t>
            </a:r>
            <a:r>
              <a:rPr lang="ru-RU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sz="26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FastText</a:t>
            </a:r>
            <a:r>
              <a:rPr lang="en-US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6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GloVe</a:t>
            </a:r>
            <a:r>
              <a:rPr lang="en-US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ru-RU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ru-RU" sz="26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ELMo</a:t>
            </a:r>
            <a:r>
              <a:rPr lang="en-US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(LSTM </a:t>
            </a:r>
            <a:r>
              <a:rPr lang="ru-RU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наносит ответный удар</a:t>
            </a:r>
            <a:r>
              <a:rPr lang="en-US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US" sz="26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BERT (</a:t>
            </a:r>
            <a:r>
              <a:rPr lang="ru-RU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 прочие </a:t>
            </a:r>
            <a:r>
              <a:rPr lang="ru-RU" sz="26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трансформеры</a:t>
            </a:r>
            <a:r>
              <a:rPr lang="ru-RU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26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 сделать свой 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Gensim</a:t>
            </a:r>
            <a:r>
              <a:rPr lang="en-US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ru-RU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</a:t>
            </a:r>
            <a:r>
              <a:rPr lang="en-US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Word2Vec </a:t>
            </a:r>
            <a:r>
              <a:rPr lang="ru-RU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подобного)</a:t>
            </a:r>
            <a:endParaRPr lang="ru-RU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Слои </a:t>
            </a:r>
            <a:r>
              <a:rPr lang="en-US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</a:t>
            </a:r>
            <a:r>
              <a:rPr lang="ru-RU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(не только для слов, но и для категорий)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Готовые модели </a:t>
            </a:r>
            <a:r>
              <a:rPr lang="en-US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CNN </a:t>
            </a:r>
            <a:r>
              <a:rPr lang="ru-RU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(как в </a:t>
            </a:r>
            <a:r>
              <a:rPr lang="en-US" sz="26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TensorFlow</a:t>
            </a:r>
            <a:r>
              <a:rPr lang="en-US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ru-RU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так и в </a:t>
            </a:r>
            <a:r>
              <a:rPr lang="en-US" sz="26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PyTorch</a:t>
            </a:r>
            <a:r>
              <a:rPr lang="en-US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Hugging Face </a:t>
            </a:r>
            <a:r>
              <a:rPr lang="ru-RU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(на выбор 394000++ моделей, явно среди этого есть что-то хорошее)</a:t>
            </a:r>
            <a:r>
              <a:rPr lang="ru-RU" sz="2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ru-RU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6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1A89972-363F-4391-8BC0-154EF6DC0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235AC55-2B6F-4178-8775-4065DE601CAD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EA5AB88-D7D6-4375-9BA5-95ABB2B2FDE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644AB9B-3C7C-4523-823F-206A4505CA70}"/>
              </a:ext>
            </a:extLst>
          </p:cNvPr>
          <p:cNvSpPr/>
          <p:nvPr/>
        </p:nvSpPr>
        <p:spPr>
          <a:xfrm>
            <a:off x="2279576" y="270810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 </a:t>
            </a:r>
            <a:r>
              <a:rPr lang="en-US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Embeddings</a:t>
            </a:r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Антон Долганов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C470DC0-6682-4BB5-9EB1-6759999838C5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9C3EA-DF43-4BB2-9655-F0F605E3D789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56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39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Нижний колонтитул 6">
            <a:extLst>
              <a:ext uri="{FF2B5EF4-FFF2-40B4-BE49-F238E27FC236}">
                <a16:creationId xmlns:a16="http://schemas.microsoft.com/office/drawing/2014/main" id="{C750D80A-1143-7B59-FA36-CC82C2739814}"/>
              </a:ext>
            </a:extLst>
          </p:cNvPr>
          <p:cNvSpPr txBox="1">
            <a:spLocks/>
          </p:cNvSpPr>
          <p:nvPr/>
        </p:nvSpPr>
        <p:spPr>
          <a:xfrm>
            <a:off x="3131440" y="198256"/>
            <a:ext cx="7674876" cy="4830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188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 бы не запутаться</a:t>
            </a:r>
            <a:endParaRPr lang="ru-RU" sz="3188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2169896-40D8-C450-AE12-F045475DCE8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5</a:t>
            </a:fld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750869" y="1164848"/>
            <a:ext cx="10603030" cy="521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789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Уменьшение размерности</a:t>
            </a:r>
            <a:endParaRPr lang="ru-RU" sz="2789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750869" y="3000241"/>
            <a:ext cx="10603030" cy="521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89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Encoding (</a:t>
            </a:r>
            <a:r>
              <a:rPr lang="ru-RU" sz="2789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допустим кодировка)</a:t>
            </a:r>
            <a:endParaRPr lang="ru-RU" sz="2789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794485" y="4669042"/>
            <a:ext cx="10603030" cy="521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89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 (</a:t>
            </a:r>
            <a:r>
              <a:rPr lang="ru-RU" sz="2789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допустим вложение)</a:t>
            </a:r>
            <a:endParaRPr lang="ru-RU" sz="2789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38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39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Нижний колонтитул 6">
            <a:extLst>
              <a:ext uri="{FF2B5EF4-FFF2-40B4-BE49-F238E27FC236}">
                <a16:creationId xmlns:a16="http://schemas.microsoft.com/office/drawing/2014/main" id="{C750D80A-1143-7B59-FA36-CC82C2739814}"/>
              </a:ext>
            </a:extLst>
          </p:cNvPr>
          <p:cNvSpPr txBox="1">
            <a:spLocks/>
          </p:cNvSpPr>
          <p:nvPr/>
        </p:nvSpPr>
        <p:spPr>
          <a:xfrm>
            <a:off x="3131440" y="198256"/>
            <a:ext cx="7674876" cy="4830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188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Уменьшение размерности</a:t>
            </a:r>
            <a:endParaRPr lang="ru-RU" sz="3188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46843" y="1356002"/>
            <a:ext cx="11074600" cy="2299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Снижение размерности относится к процессу уменьшения количества входных переменных в наборе данных при сохранении как можно большего количества полезной информации. </a:t>
            </a:r>
            <a:endParaRPr lang="ru-RU" sz="239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Это </a:t>
            </a: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часто делается для упрощения анализа данных, повышения эффективности вычислений или для визуализации многомерных данных в </a:t>
            </a:r>
            <a:r>
              <a:rPr lang="ru-RU" sz="2391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низкомерном</a:t>
            </a: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пространстве.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46843" y="3851668"/>
            <a:ext cx="8941837" cy="2299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Примеры </a:t>
            </a: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</a:p>
          <a:p>
            <a:pPr marL="341563" indent="-34156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</a:t>
            </a: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главных </a:t>
            </a: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компонент </a:t>
            </a: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(PCA</a:t>
            </a: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),</a:t>
            </a:r>
          </a:p>
          <a:p>
            <a:pPr marL="341563" indent="-34156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t-</a:t>
            </a: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distributed stochastic neighbor embedding </a:t>
            </a: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t-SNE</a:t>
            </a: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),</a:t>
            </a:r>
          </a:p>
          <a:p>
            <a:pPr marL="341563" indent="-34156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Neighborhood component analysis (NCA)</a:t>
            </a:r>
            <a:endParaRPr lang="ru-RU" sz="239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1563" indent="-34156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линейный </a:t>
            </a: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 (LDA</a:t>
            </a: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),</a:t>
            </a:r>
          </a:p>
          <a:p>
            <a:pPr marL="341563" indent="-34156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391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Автоэнкодировщики</a:t>
            </a:r>
            <a:r>
              <a:rPr lang="en-US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(Auto-Encoders)</a:t>
            </a:r>
            <a:r>
              <a:rPr lang="ru-RU" sz="239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1793" dirty="0"/>
          </a:p>
        </p:txBody>
      </p:sp>
    </p:spTree>
    <p:extLst>
      <p:ext uri="{BB962C8B-B14F-4D97-AF65-F5344CB8AC3E}">
        <p14:creationId xmlns:p14="http://schemas.microsoft.com/office/powerpoint/2010/main" val="230856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1387" y="113020"/>
            <a:ext cx="8800056" cy="822418"/>
          </a:xfrm>
        </p:spPr>
        <p:txBody>
          <a:bodyPr>
            <a:normAutofit/>
          </a:bodyPr>
          <a:lstStyle/>
          <a:p>
            <a:r>
              <a:rPr lang="ru-RU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 хитрые представления</a:t>
            </a:r>
            <a:endParaRPr lang="ru-RU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89322" y="6455547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7A984BF-0715-455F-ACF0-596F386AC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C77609C-789B-41B1-A98A-B2F2172E0401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A83C4F8-60B1-485E-A55A-6F234F59B9E1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517960" y="878806"/>
            <a:ext cx="11616652" cy="822418"/>
          </a:xfrm>
          <a:prstGeom prst="rect">
            <a:avLst/>
          </a:prstGeom>
        </p:spPr>
        <p:txBody>
          <a:bodyPr vert="horz" lIns="90852" tIns="45427" rIns="90852" bIns="4542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577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AC5D24A-E666-43A6-BD04-FC9BC2449EDA}"/>
              </a:ext>
            </a:extLst>
          </p:cNvPr>
          <p:cNvSpPr/>
          <p:nvPr/>
        </p:nvSpPr>
        <p:spPr>
          <a:xfrm>
            <a:off x="280719" y="1162373"/>
            <a:ext cx="12091134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85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Neighbourhood</a:t>
            </a:r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Components </a:t>
            </a:r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Analysis</a:t>
            </a:r>
            <a:r>
              <a:rPr lang="ru-RU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и Метод Главных Компонент</a:t>
            </a:r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PCA</a:t>
            </a:r>
            <a:endParaRPr lang="en-US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B8291281-74DD-44CA-A6F8-75BD292BF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39" y="1801592"/>
            <a:ext cx="6642476" cy="124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0AC18E6F-38F5-481A-A673-121C9F985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810" y="2517130"/>
            <a:ext cx="3658260" cy="380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5811136-10B2-4E8A-BE06-0E288FCD038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9645" y="3263622"/>
            <a:ext cx="3541522" cy="3541522"/>
          </a:xfrm>
          <a:prstGeom prst="rect">
            <a:avLst/>
          </a:prstGeom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ECF5D0F6-D25A-4716-A400-1402C6A0E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79" y="3263622"/>
            <a:ext cx="3520566" cy="357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33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267" y="134454"/>
            <a:ext cx="8800056" cy="822418"/>
          </a:xfrm>
        </p:spPr>
        <p:txBody>
          <a:bodyPr>
            <a:normAutofit/>
          </a:bodyPr>
          <a:lstStyle/>
          <a:p>
            <a:r>
              <a:rPr lang="ru-RU" sz="31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 хитрые представления</a:t>
            </a:r>
            <a:endParaRPr lang="ru-RU" sz="31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189322" y="6455547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7A984BF-0715-455F-ACF0-596F386AC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C77609C-789B-41B1-A98A-B2F2172E0401}"/>
              </a:ext>
            </a:extLst>
          </p:cNvPr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A83C4F8-60B1-485E-A55A-6F234F59B9E1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517960" y="878806"/>
            <a:ext cx="11616652" cy="822418"/>
          </a:xfrm>
          <a:prstGeom prst="rect">
            <a:avLst/>
          </a:prstGeom>
        </p:spPr>
        <p:txBody>
          <a:bodyPr vert="horz" lIns="90852" tIns="45427" rIns="90852" bIns="4542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577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AC5D24A-E666-43A6-BD04-FC9BC2449EDA}"/>
              </a:ext>
            </a:extLst>
          </p:cNvPr>
          <p:cNvSpPr/>
          <p:nvPr/>
        </p:nvSpPr>
        <p:spPr>
          <a:xfrm>
            <a:off x="280719" y="1197388"/>
            <a:ext cx="12091134" cy="4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Дискриминантный </a:t>
            </a:r>
            <a:r>
              <a:rPr lang="ru-RU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анализ и Метод Главных Компонент</a:t>
            </a:r>
            <a:r>
              <a:rPr lang="en-US" sz="238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PCA</a:t>
            </a:r>
            <a:endParaRPr lang="en-US" sz="23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B8291281-74DD-44CA-A6F8-75BD292BF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32" y="2069642"/>
            <a:ext cx="6642476" cy="124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5F7FB168-6CB6-42A9-AE4B-CE55397F4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65" y="3220754"/>
            <a:ext cx="3520566" cy="357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0665D3D3-F1FD-40E4-83EE-45334EBE57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67"/>
          <a:stretch/>
        </p:blipFill>
        <p:spPr bwMode="auto">
          <a:xfrm>
            <a:off x="7718315" y="2273487"/>
            <a:ext cx="3938611" cy="437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32F1867A-2C63-4A27-9CD6-2724BA91E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845" y="3263623"/>
            <a:ext cx="3474516" cy="34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13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02557" y="6455547"/>
            <a:ext cx="950262" cy="380414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85" spc="-1"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385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" y="22040"/>
            <a:ext cx="1758462" cy="111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182" y="901034"/>
            <a:ext cx="12113637" cy="2156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21444" y="159748"/>
            <a:ext cx="312488" cy="519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C12D23-9A19-456D-8133-CE7F2BAE5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31" y="1711915"/>
            <a:ext cx="11100437" cy="457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C0351D3F-689B-4CE2-A7BA-DB2BADA577C5}"/>
              </a:ext>
            </a:extLst>
          </p:cNvPr>
          <p:cNvSpPr txBox="1">
            <a:spLocks/>
          </p:cNvSpPr>
          <p:nvPr/>
        </p:nvSpPr>
        <p:spPr>
          <a:xfrm>
            <a:off x="2590286" y="924920"/>
            <a:ext cx="6868337" cy="822418"/>
          </a:xfrm>
          <a:prstGeom prst="rect">
            <a:avLst/>
          </a:prstGeom>
        </p:spPr>
        <p:txBody>
          <a:bodyPr vert="horz" lIns="90852" tIns="45427" rIns="90852" bIns="4542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 </a:t>
            </a:r>
            <a:r>
              <a:rPr lang="en-US" sz="278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MNIST</a:t>
            </a:r>
            <a:endParaRPr lang="ru-RU" sz="278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8813</TotalTime>
  <Words>2035</Words>
  <Application>Microsoft Office PowerPoint</Application>
  <PresentationFormat>Широкоэкранный</PresentationFormat>
  <Paragraphs>701</Paragraphs>
  <Slides>48</Slides>
  <Notes>47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60" baseType="lpstr">
      <vt:lpstr>32</vt:lpstr>
      <vt:lpstr>-apple-system</vt:lpstr>
      <vt:lpstr>Arial</vt:lpstr>
      <vt:lpstr>Calibri</vt:lpstr>
      <vt:lpstr>Cambria</vt:lpstr>
      <vt:lpstr>Cambria Math</vt:lpstr>
      <vt:lpstr>Comic Sans MS</vt:lpstr>
      <vt:lpstr>Courier New</vt:lpstr>
      <vt:lpstr>Montserrat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 хитрые представления</vt:lpstr>
      <vt:lpstr>Про хитрые представления</vt:lpstr>
      <vt:lpstr>Презентация PowerPoint</vt:lpstr>
      <vt:lpstr>Variational Auto-Encoders</vt:lpstr>
      <vt:lpstr>Презентация PowerPoint</vt:lpstr>
      <vt:lpstr>One-hot Encoding</vt:lpstr>
      <vt:lpstr>Презентация PowerPoint</vt:lpstr>
      <vt:lpstr>Словарь</vt:lpstr>
      <vt:lpstr>В scikit-learn</vt:lpstr>
      <vt:lpstr>Простой вектор признаков</vt:lpstr>
      <vt:lpstr>Условная встречаемость</vt:lpstr>
      <vt:lpstr>Частоты слов</vt:lpstr>
      <vt:lpstr>Обратная частота документа   Inverse Document Frequency IDF</vt:lpstr>
      <vt:lpstr>Term Frequency TF  + (*) Inverse Document Frequency IDF = win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Word2Vec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ELMo</vt:lpstr>
      <vt:lpstr>Презентация PowerPoint</vt:lpstr>
      <vt:lpstr>Transformer Encoder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Антон Юрьевич Долганов</cp:lastModifiedBy>
  <cp:revision>293</cp:revision>
  <dcterms:created xsi:type="dcterms:W3CDTF">2019-05-20T04:53:11Z</dcterms:created>
  <dcterms:modified xsi:type="dcterms:W3CDTF">2023-11-14T14:11:01Z</dcterms:modified>
</cp:coreProperties>
</file>