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344" r:id="rId2"/>
    <p:sldId id="266" r:id="rId3"/>
    <p:sldId id="259" r:id="rId4"/>
    <p:sldId id="336" r:id="rId5"/>
    <p:sldId id="345" r:id="rId6"/>
    <p:sldId id="270" r:id="rId7"/>
    <p:sldId id="338" r:id="rId8"/>
    <p:sldId id="339" r:id="rId9"/>
    <p:sldId id="340" r:id="rId10"/>
    <p:sldId id="341" r:id="rId11"/>
    <p:sldId id="342" r:id="rId12"/>
    <p:sldId id="343" r:id="rId13"/>
  </p:sldIdLst>
  <p:sldSz cx="12239625" cy="6840538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  <p:embeddedFont>
      <p:font typeface="Montserrat" panose="020B0604020202020204" charset="-52"/>
      <p:regular r:id="rId27"/>
      <p:bold r:id="rId28"/>
      <p:italic r:id="rId29"/>
      <p:boldItalic r:id="rId30"/>
    </p:embeddedFont>
    <p:embeddedFont>
      <p:font typeface="Montserrat Black" panose="020B0604020202020204" charset="-52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55" userDrawn="1">
          <p15:clr>
            <a:srgbClr val="A4A3A4"/>
          </p15:clr>
        </p15:guide>
        <p15:guide id="2" orient="horz" pos="1310" userDrawn="1">
          <p15:clr>
            <a:srgbClr val="A4A3A4"/>
          </p15:clr>
        </p15:guide>
        <p15:guide id="3" pos="7228" userDrawn="1">
          <p15:clr>
            <a:srgbClr val="9AA0A6"/>
          </p15:clr>
        </p15:guide>
        <p15:guide id="4" orient="horz" pos="287" userDrawn="1">
          <p15:clr>
            <a:srgbClr val="9AA0A6"/>
          </p15:clr>
        </p15:guide>
        <p15:guide id="5" orient="horz" pos="4022" userDrawn="1">
          <p15:clr>
            <a:srgbClr val="9AA0A6"/>
          </p15:clr>
        </p15:guide>
        <p15:guide id="6" pos="5783" userDrawn="1">
          <p15:clr>
            <a:srgbClr val="9AA0A6"/>
          </p15:clr>
        </p15:guide>
        <p15:guide id="7" pos="482" userDrawn="1">
          <p15:clr>
            <a:srgbClr val="9AA0A6"/>
          </p15:clr>
        </p15:guide>
        <p15:guide id="8" orient="horz" pos="766" userDrawn="1">
          <p15:clr>
            <a:srgbClr val="9AA0A6"/>
          </p15:clr>
        </p15:guide>
        <p15:guide id="9" orient="horz" pos="383" userDrawn="1">
          <p15:clr>
            <a:srgbClr val="9AA0A6"/>
          </p15:clr>
        </p15:guide>
        <p15:guide id="10" orient="horz" pos="99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60" y="78"/>
      </p:cViewPr>
      <p:guideLst>
        <p:guide pos="3855"/>
        <p:guide orient="horz" pos="1310"/>
        <p:guide pos="7228"/>
        <p:guide orient="horz" pos="287"/>
        <p:guide orient="horz" pos="4022"/>
        <p:guide pos="5783"/>
        <p:guide pos="482"/>
        <p:guide orient="horz" pos="766"/>
        <p:guide orient="horz" pos="383"/>
        <p:guide orient="horz" pos="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762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428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67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75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953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24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56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741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10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45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2">
  <p:cSld name="3_01 - BLANK_1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1pPr>
            <a:lvl2pPr marL="1216061" lvl="1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2pPr>
            <a:lvl3pPr marL="1824091" lvl="2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3pPr>
            <a:lvl4pPr marL="2432121" lvl="3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4pPr>
            <a:lvl5pPr marL="3040151" lvl="4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5pPr>
            <a:lvl6pPr marL="3648182" lvl="5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6pPr>
            <a:lvl7pPr marL="4256212" lvl="6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7pPr>
            <a:lvl8pPr marL="4864242" lvl="7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8pPr>
            <a:lvl9pPr marL="5472273" lvl="8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6" y="456034"/>
            <a:ext cx="2259960" cy="48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  <p15:guide id="8" pos="1907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7224" y="591856"/>
            <a:ext cx="11405178" cy="76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7224" y="1532721"/>
            <a:ext cx="11405178" cy="454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8030" lvl="0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6061" lvl="1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4091" lvl="2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2121" lvl="3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0151" lvl="4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48182" lvl="5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56212" lvl="6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64242" lvl="7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72273" lvl="8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340738" y="6201791"/>
            <a:ext cx="734458" cy="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7972" y="2125002"/>
            <a:ext cx="10403681" cy="146628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944" y="3876305"/>
            <a:ext cx="8567738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16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1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70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package" Target="../embeddings/Microsoft_Excel_Macro-Enabled_Worksheet1.xlsm"/><Relationship Id="rId5" Type="http://schemas.openxmlformats.org/officeDocument/2006/relationships/image" Target="../media/image7.png"/><Relationship Id="rId10" Type="http://schemas.openxmlformats.org/officeDocument/2006/relationships/image" Target="../media/image4.emf"/><Relationship Id="rId4" Type="http://schemas.openxmlformats.org/officeDocument/2006/relationships/image" Target="../media/image6.png"/><Relationship Id="rId9" Type="http://schemas.openxmlformats.org/officeDocument/2006/relationships/package" Target="../embeddings/Microsoft_Excel_Macro-Enabled_Worksheet.xlsm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997381" y="2166859"/>
            <a:ext cx="8208286" cy="2657512"/>
          </a:xfrm>
          <a:prstGeom prst="rect">
            <a:avLst/>
          </a:prstGeom>
        </p:spPr>
        <p:txBody>
          <a:bodyPr vert="horz" lIns="91207" tIns="45604" rIns="91207" bIns="45604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389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Машинное Обучение</a:t>
            </a:r>
          </a:p>
          <a:p>
            <a:endParaRPr lang="ru-RU" sz="4389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r>
              <a:rPr lang="ru-RU" sz="4389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Презентация в которой мы обсудим что, где, когда</a:t>
            </a:r>
            <a:endParaRPr lang="ru-RU" sz="4389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26504"/>
            <a:ext cx="3345474" cy="211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4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1" y="0"/>
            <a:ext cx="360779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6AFA11B9-21A9-4BA7-BA37-9296ACC5C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768" y="1595905"/>
            <a:ext cx="8208963" cy="73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4788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</a:rPr>
              <a:t>Контакты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4F1B9-2F94-4410-894E-D81FD3D4A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40" y="2666995"/>
            <a:ext cx="956532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b="1" dirty="0">
                <a:solidFill>
                  <a:schemeClr val="bg1"/>
                </a:solidFill>
                <a:latin typeface="Montserrat" panose="020B0604020202020204" charset="-52"/>
              </a:rPr>
              <a:t>Долганов Антон Юрьевич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ru-RU" u="sng" dirty="0" smtClean="0">
              <a:solidFill>
                <a:schemeClr val="bg1"/>
              </a:solidFill>
              <a:latin typeface="Montserrat" panose="020B0604020202020204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u="sng" dirty="0" smtClean="0">
                <a:solidFill>
                  <a:schemeClr val="bg1"/>
                </a:solidFill>
                <a:latin typeface="Montserrat" panose="020B0604020202020204" charset="-52"/>
              </a:rPr>
              <a:t>ai@day-ural.ru</a:t>
            </a:r>
            <a:endParaRPr lang="en-US" altLang="ru-RU" u="sng" dirty="0">
              <a:solidFill>
                <a:schemeClr val="bg1"/>
              </a:solidFill>
              <a:latin typeface="Montserrat" panose="020B0604020202020204" charset="-5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ru-RU" dirty="0" smtClean="0">
              <a:solidFill>
                <a:schemeClr val="bg1"/>
              </a:solidFill>
              <a:latin typeface="Montserrat" panose="020B0604020202020204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 smtClean="0">
                <a:solidFill>
                  <a:schemeClr val="bg1"/>
                </a:solidFill>
                <a:latin typeface="Montserrat" panose="020B0604020202020204" charset="-52"/>
              </a:rPr>
              <a:t>Telegram</a:t>
            </a:r>
            <a:r>
              <a:rPr lang="en-US" altLang="ru-RU" dirty="0">
                <a:solidFill>
                  <a:schemeClr val="bg1"/>
                </a:solidFill>
                <a:latin typeface="Montserrat" panose="020B0604020202020204" charset="-52"/>
              </a:rPr>
              <a:t>: </a:t>
            </a:r>
            <a:r>
              <a:rPr lang="ru-RU" altLang="ru-RU" dirty="0">
                <a:solidFill>
                  <a:schemeClr val="bg1"/>
                </a:solidFill>
                <a:latin typeface="Montserrat" panose="020B0604020202020204" charset="-52"/>
              </a:rPr>
              <a:t>+7-912-665-32-97 / </a:t>
            </a:r>
            <a:r>
              <a:rPr lang="en-US" altLang="ru-RU" dirty="0">
                <a:solidFill>
                  <a:schemeClr val="bg1"/>
                </a:solidFill>
                <a:latin typeface="Montserrat" panose="020B0604020202020204" charset="-52"/>
              </a:rPr>
              <a:t>@</a:t>
            </a:r>
            <a:r>
              <a:rPr lang="en-US" altLang="ru-RU" dirty="0" err="1">
                <a:solidFill>
                  <a:schemeClr val="bg1"/>
                </a:solidFill>
                <a:latin typeface="Montserrat" panose="020B0604020202020204" charset="-52"/>
              </a:rPr>
              <a:t>not_olga</a:t>
            </a:r>
            <a:endParaRPr lang="ru-RU" altLang="ru-RU" dirty="0">
              <a:solidFill>
                <a:schemeClr val="bg1"/>
              </a:solidFill>
              <a:latin typeface="Montserrat" panose="020B0604020202020204" charset="-5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dirty="0">
              <a:solidFill>
                <a:schemeClr val="bg1"/>
              </a:solidFill>
              <a:latin typeface="Montserrat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582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1" y="0"/>
            <a:ext cx="360779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02315" y="4596115"/>
            <a:ext cx="64233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0894BCBA-66D4-4117-AEAD-E62DD9D583D8}"/>
              </a:ext>
            </a:extLst>
          </p:cNvPr>
          <p:cNvSpPr txBox="1">
            <a:spLocks/>
          </p:cNvSpPr>
          <p:nvPr/>
        </p:nvSpPr>
        <p:spPr>
          <a:xfrm>
            <a:off x="1621796" y="2468038"/>
            <a:ext cx="8683491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1771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7;p31"/>
          <p:cNvSpPr txBox="1"/>
          <p:nvPr/>
        </p:nvSpPr>
        <p:spPr>
          <a:xfrm>
            <a:off x="917335" y="2300840"/>
            <a:ext cx="9597571" cy="74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9600" dirty="0" smtClean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Спасибо!</a:t>
            </a:r>
            <a:endParaRPr sz="96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1" y="0"/>
            <a:ext cx="360779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4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3990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Правила</a:t>
            </a:r>
            <a:r>
              <a:rPr lang="en-US" sz="399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3990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3990" dirty="0">
              <a:solidFill>
                <a:srgbClr val="F3F3F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769205" y="3240594"/>
            <a:ext cx="1780255" cy="162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Отложите</a:t>
            </a:r>
            <a:r>
              <a:rPr lang="en-US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все</a:t>
            </a:r>
            <a:r>
              <a:rPr lang="en-US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дела</a:t>
            </a:r>
            <a:r>
              <a:rPr lang="en-US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</a:t>
            </a:r>
            <a:r>
              <a:rPr lang="en-US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время</a:t>
            </a:r>
            <a:r>
              <a:rPr lang="en-US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вебинара</a:t>
            </a:r>
            <a:endParaRPr sz="1596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650441" y="2944550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911" y="1597896"/>
            <a:ext cx="1047067" cy="130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3930" y="1830537"/>
            <a:ext cx="842969" cy="84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6434" y="1805643"/>
            <a:ext cx="753277" cy="75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98295" y="1805655"/>
            <a:ext cx="753277" cy="75327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1519872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endParaRPr sz="2487"/>
          </a:p>
        </p:txBody>
      </p:sp>
      <p:sp>
        <p:nvSpPr>
          <p:cNvPr id="149" name="Google Shape;149;p26"/>
          <p:cNvSpPr/>
          <p:nvPr/>
        </p:nvSpPr>
        <p:spPr>
          <a:xfrm>
            <a:off x="3695950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endParaRPr sz="2487"/>
          </a:p>
        </p:txBody>
      </p:sp>
      <p:sp>
        <p:nvSpPr>
          <p:cNvPr id="150" name="Google Shape;150;p26"/>
          <p:cNvSpPr/>
          <p:nvPr/>
        </p:nvSpPr>
        <p:spPr>
          <a:xfrm>
            <a:off x="5853609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endParaRPr sz="2487"/>
          </a:p>
        </p:txBody>
      </p:sp>
      <p:sp>
        <p:nvSpPr>
          <p:cNvPr id="151" name="Google Shape;151;p26"/>
          <p:cNvSpPr/>
          <p:nvPr/>
        </p:nvSpPr>
        <p:spPr>
          <a:xfrm>
            <a:off x="8094355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endParaRPr sz="2487"/>
          </a:p>
        </p:txBody>
      </p:sp>
      <p:sp>
        <p:nvSpPr>
          <p:cNvPr id="152" name="Google Shape;152;p26"/>
          <p:cNvSpPr txBox="1"/>
          <p:nvPr/>
        </p:nvSpPr>
        <p:spPr>
          <a:xfrm>
            <a:off x="2945283" y="3240595"/>
            <a:ext cx="1780255" cy="113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en-US" sz="1596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Фиксируйте важную информацию на вебинаре</a:t>
            </a:r>
            <a:endParaRPr sz="1596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7343687" y="3240594"/>
            <a:ext cx="2373351" cy="205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en-US" sz="1596" dirty="0" err="1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Задавайте</a:t>
            </a:r>
            <a:r>
              <a:rPr lang="en-US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dirty="0" err="1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r>
              <a:rPr lang="en-US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US" sz="1596" dirty="0" err="1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чат</a:t>
            </a:r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и/или поднимайте «руки</a:t>
            </a:r>
            <a:r>
              <a:rPr lang="ru-RU" sz="1596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 lang="ru-RU" sz="1596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5007086" y="3240595"/>
            <a:ext cx="2266614" cy="113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en-US" sz="1596" b="1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Уважительно относитесь ко всем участникам вебинара</a:t>
            </a:r>
            <a:endParaRPr sz="1596" b="1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80169" y="1765960"/>
            <a:ext cx="882547" cy="88254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10440865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endParaRPr sz="2487"/>
          </a:p>
        </p:txBody>
      </p:sp>
      <p:sp>
        <p:nvSpPr>
          <p:cNvPr id="157" name="Google Shape;157;p26"/>
          <p:cNvSpPr txBox="1"/>
          <p:nvPr/>
        </p:nvSpPr>
        <p:spPr>
          <a:xfrm>
            <a:off x="9731326" y="3240595"/>
            <a:ext cx="2094914" cy="113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en-US" sz="1596" b="1" dirty="0" err="1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Начинаем</a:t>
            </a:r>
            <a:r>
              <a:rPr lang="en-US" sz="1596" b="1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! </a:t>
            </a:r>
            <a:endParaRPr sz="1596" b="1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721701" y="4900701"/>
            <a:ext cx="10508396" cy="55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r>
              <a:rPr lang="en-US" sz="2487" i="1" dirty="0" err="1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Запись</a:t>
            </a:r>
            <a:r>
              <a:rPr lang="en-US" sz="2487" i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87" i="1" dirty="0" err="1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вебинара</a:t>
            </a:r>
            <a:r>
              <a:rPr lang="en-US" sz="2487" i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87" i="1" dirty="0" err="1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буд</a:t>
            </a:r>
            <a:r>
              <a:rPr lang="ru-RU" sz="2487" i="1" dirty="0" err="1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ут</a:t>
            </a:r>
            <a:r>
              <a:rPr lang="ru-RU" sz="2487" i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US" sz="2487" i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MS Teams </a:t>
            </a:r>
            <a:endParaRPr lang="ru-RU" sz="2487" i="1" dirty="0" smtClean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2487" i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ru-RU" sz="2487" i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если не будем забывать нажимать на запись, если что напоминайте)</a:t>
            </a:r>
            <a:endParaRPr sz="2487" i="1" dirty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AF56B738-60E1-4667-8758-252AF73A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91023"/>
              </p:ext>
            </p:extLst>
          </p:nvPr>
        </p:nvGraphicFramePr>
        <p:xfrm>
          <a:off x="92075" y="92075"/>
          <a:ext cx="14288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Macro-Enabled Worksheet" r:id="rId9" imgW="617142" imgH="249638877" progId="Excel.SheetMacroEnabled.12">
                  <p:embed/>
                </p:oleObj>
              </mc:Choice>
              <mc:Fallback>
                <p:oleObj name="Macro-Enabled Worksheet" r:id="rId9" imgW="617142" imgH="24963887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4288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E7B6B271-451E-4441-B783-34CAF8106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903110"/>
              </p:ext>
            </p:extLst>
          </p:nvPr>
        </p:nvGraphicFramePr>
        <p:xfrm>
          <a:off x="184150" y="184150"/>
          <a:ext cx="14288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Macro-Enabled Worksheet" r:id="rId11" imgW="617142" imgH="249638877" progId="Excel.SheetMacroEnabled.12">
                  <p:embed/>
                </p:oleObj>
              </mc:Choice>
              <mc:Fallback>
                <p:oleObj name="Macro-Enabled Worksheet" r:id="rId11" imgW="617142" imgH="24963887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4150" y="184150"/>
                        <a:ext cx="14288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-64008"/>
            <a:ext cx="1103998" cy="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25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10304252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Структура курса: </a:t>
            </a:r>
            <a:r>
              <a:rPr lang="ru-RU" sz="3990" dirty="0" smtClean="0">
                <a:solidFill>
                  <a:srgbClr val="FFC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 семестра</a:t>
            </a:r>
            <a:endParaRPr sz="3990" dirty="0">
              <a:solidFill>
                <a:srgbClr val="FFC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30466" y="1800206"/>
            <a:ext cx="3527718" cy="103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ru-RU" sz="36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Это База</a:t>
            </a:r>
            <a:endParaRPr sz="3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650441" y="2944550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1519872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rgbClr val="FF0000"/>
                </a:solidFill>
              </a:rPr>
              <a:t>1</a:t>
            </a:r>
            <a:endParaRPr sz="2487" dirty="0">
              <a:solidFill>
                <a:srgbClr val="FF0000"/>
              </a:solidFill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5853609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 smtClean="0">
                <a:solidFill>
                  <a:srgbClr val="FF0000"/>
                </a:solidFill>
              </a:rPr>
              <a:t>2</a:t>
            </a:r>
            <a:endParaRPr sz="2487" dirty="0">
              <a:solidFill>
                <a:srgbClr val="FF0000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697486" y="3276705"/>
            <a:ext cx="4191204" cy="1511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</a:t>
            </a: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понятия и типы данных</a:t>
            </a:r>
            <a:endParaRPr lang="ru-RU"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Основы работы с Данными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Линейные модели машинного обучения</a:t>
            </a:r>
          </a:p>
          <a:p>
            <a:pPr marL="285750" lvl="1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Регрессия</a:t>
            </a:r>
          </a:p>
          <a:p>
            <a:pPr marL="285750" lvl="1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Классификация</a:t>
            </a:r>
          </a:p>
          <a:p>
            <a:pPr marL="285750" lvl="1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0440865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 smtClean="0">
                <a:solidFill>
                  <a:srgbClr val="FF0000"/>
                </a:solidFill>
              </a:rPr>
              <a:t>3</a:t>
            </a:r>
            <a:endParaRPr sz="2487" dirty="0">
              <a:solidFill>
                <a:srgbClr val="FF0000"/>
              </a:solidFill>
            </a:endParaRPr>
          </a:p>
        </p:txBody>
      </p:sp>
      <p:sp>
        <p:nvSpPr>
          <p:cNvPr id="24" name="Google Shape;140;p26"/>
          <p:cNvSpPr txBox="1"/>
          <p:nvPr/>
        </p:nvSpPr>
        <p:spPr>
          <a:xfrm>
            <a:off x="4590288" y="1751516"/>
            <a:ext cx="3566159" cy="61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ru-RU" sz="36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Закрепление</a:t>
            </a:r>
            <a:endParaRPr sz="3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140;p26"/>
          <p:cNvSpPr txBox="1"/>
          <p:nvPr/>
        </p:nvSpPr>
        <p:spPr>
          <a:xfrm>
            <a:off x="9006839" y="1950473"/>
            <a:ext cx="2464689" cy="82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36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Разное</a:t>
            </a:r>
            <a:endParaRPr sz="3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152;p26"/>
          <p:cNvSpPr txBox="1"/>
          <p:nvPr/>
        </p:nvSpPr>
        <p:spPr>
          <a:xfrm>
            <a:off x="5164162" y="3240220"/>
            <a:ext cx="3064533" cy="1972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Разные</a:t>
            </a: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модели машинного обучения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Метрические 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Вероятностные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Деревья решений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Ансамбли</a:t>
            </a:r>
            <a:endParaRPr lang="ru-RU"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152;p26"/>
          <p:cNvSpPr txBox="1"/>
          <p:nvPr/>
        </p:nvSpPr>
        <p:spPr>
          <a:xfrm>
            <a:off x="8889870" y="3333512"/>
            <a:ext cx="2880770" cy="151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Узкие задачи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Уменьшение размерности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Поиск аномалий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Фишки библиотек 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-64008"/>
            <a:ext cx="1103998" cy="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52" grpId="0"/>
      <p:bldP spid="24" grpId="0"/>
      <p:bldP spid="26" grpId="0"/>
      <p:bldP spid="30" grpId="0"/>
      <p:bldP spid="34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Целеполагание</a:t>
            </a:r>
            <a:endParaRPr sz="3990" dirty="0">
              <a:solidFill>
                <a:srgbClr val="F3F3F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17A508-B642-488E-85DD-2E544BBDE16D}"/>
              </a:ext>
            </a:extLst>
          </p:cNvPr>
          <p:cNvSpPr txBox="1"/>
          <p:nvPr/>
        </p:nvSpPr>
        <p:spPr>
          <a:xfrm>
            <a:off x="1038860" y="1804184"/>
            <a:ext cx="10177780" cy="1402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128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Курс знакомит с </a:t>
            </a:r>
            <a:r>
              <a:rPr lang="ru-RU" sz="2128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ключевыми</a:t>
            </a:r>
            <a:r>
              <a:rPr lang="ru-RU" sz="2128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 понятиями </a:t>
            </a:r>
            <a:r>
              <a:rPr lang="ru-RU" sz="2128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машинного обучения </a:t>
            </a:r>
            <a:r>
              <a:rPr lang="ru-RU" sz="2128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ru-RU" sz="2128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типах данных</a:t>
            </a:r>
            <a:r>
              <a:rPr lang="ru-RU" sz="2128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. Студенты знакомятся с ключевыми алгоритмами машинного обучения и приобретают практический опыт решения задач регрессии, классификации и кластеризации.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34A29F-B494-4602-A0AD-BA4DB0173D85}"/>
              </a:ext>
            </a:extLst>
          </p:cNvPr>
          <p:cNvSpPr txBox="1"/>
          <p:nvPr/>
        </p:nvSpPr>
        <p:spPr>
          <a:xfrm>
            <a:off x="1057691" y="3233020"/>
            <a:ext cx="10462260" cy="2384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128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Сравниваются  сильные и слабые стороны, особенности применения алгоритмов машинного обучения. К сожалению, сейчас нет одного алгоритма машинного обучения, который подходит для всех случаем, поэтому полезно иметь на “вооружении” </a:t>
            </a:r>
            <a:r>
              <a:rPr lang="ru-RU" sz="2128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разные</a:t>
            </a:r>
            <a:r>
              <a:rPr lang="ru-RU" sz="2128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 подходы. </a:t>
            </a:r>
            <a:endParaRPr lang="en-US" sz="2128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128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128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Отдельно рассмотрены метрики и подходы к оценке качества моделей машинного обучения.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4A29F-B494-4602-A0AD-BA4DB0173D85}"/>
              </a:ext>
            </a:extLst>
          </p:cNvPr>
          <p:cNvSpPr txBox="1"/>
          <p:nvPr/>
        </p:nvSpPr>
        <p:spPr>
          <a:xfrm>
            <a:off x="1010371" y="5875847"/>
            <a:ext cx="6204245" cy="419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128" b="1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Нейронные сети будут в другом курсе!</a:t>
            </a:r>
            <a:endParaRPr lang="ru-RU" sz="2128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-64008"/>
            <a:ext cx="1103998" cy="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24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 smtClean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Зачем нужно классическое машинное обучение?</a:t>
            </a:r>
            <a:endParaRPr sz="3990" dirty="0">
              <a:solidFill>
                <a:srgbClr val="F3F3F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-64008"/>
            <a:ext cx="1103998" cy="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https://lh5.googleusercontent.com/1iYKFBXvyc5Iwg4AFSoK9XFBoydkvxyWpYSc2GgJ1HfuiTOiWdAAM3okzwt1kItWSgDutvXQjow6D_eHfrgqjldjeXFyrIi0l5fj9zI_M0uR_DtsVIbBLJzPBR8Nefgj58MBd2Jz4Nh4ilJl5S-wqcE7N2zhRD1rVsibHpLpsUF5NXccQF2Pv4nrzq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5" descr="https://lh5.googleusercontent.com/7d-xGUrg29LxS6ZcNxlEYWTZs2ItOBlrStq-NUOpeH_QVX5mndbqQyW-NzGdTFJS-QumATrMkFSeZZBnAtFOkhVS54iWD_PyHZ8ZnUG6ayQtitp07VU6y-g9jxeMr35TXY-w6hpIis92Vw5MTSUyeOzCyL7L8zZ9kIed6bApEffRtf6BQOpj-1v0lLE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https://lh5.googleusercontent.com/1iYKFBXvyc5Iwg4AFSoK9XFBoydkvxyWpYSc2GgJ1HfuiTOiWdAAM3okzwt1kItWSgDutvXQjow6D_eHfrgqjldjeXFyrIi0l5fj9zI_M0uR_DtsVIbBLJzPBR8Nefgj58MBd2Jz4Nh4ilJl5S-wqcE7N2zhRD1rVsibHpLpsUF5NXccQF2Pv4nrzqY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7" descr="https://lh5.googleusercontent.com/7d-xGUrg29LxS6ZcNxlEYWTZs2ItOBlrStq-NUOpeH_QVX5mndbqQyW-NzGdTFJS-QumATrMkFSeZZBnAtFOkhVS54iWD_PyHZ8ZnUG6ayQtitp07VU6y-g9jxeMr35TXY-w6hpIis92Vw5MTSUyeOzCyL7L8zZ9kIed6bApEffRtf6BQOpj-1v0lLE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9" descr="https://lh5.googleusercontent.com/7d-xGUrg29LxS6ZcNxlEYWTZs2ItOBlrStq-NUOpeH_QVX5mndbqQyW-NzGdTFJS-QumATrMkFSeZZBnAtFOkhVS54iWD_PyHZ8ZnUG6ayQtitp07VU6y-g9jxeMr35TXY-w6hpIis92Vw5MTSUyeOzCyL7L8zZ9kIed6bApEffRtf6BQOpj-1v0lLE"/>
          <p:cNvSpPr>
            <a:spLocks noChangeAspect="1" noChangeArrowheads="1"/>
          </p:cNvSpPr>
          <p:nvPr/>
        </p:nvSpPr>
        <p:spPr bwMode="auto">
          <a:xfrm>
            <a:off x="307975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43942" y="5719126"/>
            <a:ext cx="6035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https://arxiv.org/abs/2207.08815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82" y="2579668"/>
            <a:ext cx="11805059" cy="1819469"/>
          </a:xfrm>
          <a:prstGeom prst="rect">
            <a:avLst/>
          </a:prstGeom>
        </p:spPr>
      </p:pic>
      <p:sp>
        <p:nvSpPr>
          <p:cNvPr id="11" name="AutoShape 11" descr="https://lh5.googleusercontent.com/1iYKFBXvyc5Iwg4AFSoK9XFBoydkvxyWpYSc2GgJ1HfuiTOiWdAAM3okzwt1kItWSgDutvXQjow6D_eHfrgqjldjeXFyrIi0l5fj9zI_M0uR_DtsVIbBLJzPBR8Nefgj58MBd2Jz4Nh4ilJl5S-wqcE7N2zhRD1rVsibHpLpsUF5NXccQF2Pv4nrzqY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54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Формат Работы</a:t>
            </a:r>
            <a:endParaRPr sz="3990" dirty="0">
              <a:solidFill>
                <a:srgbClr val="F3F3F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Google Shape;140;p26"/>
          <p:cNvSpPr txBox="1"/>
          <p:nvPr/>
        </p:nvSpPr>
        <p:spPr>
          <a:xfrm>
            <a:off x="4394252" y="2600744"/>
            <a:ext cx="3354184" cy="218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Посещение </a:t>
            </a:r>
            <a:r>
              <a:rPr lang="ru-RU" sz="21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вебинаров</a:t>
            </a:r>
            <a:endParaRPr lang="ru-RU"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моменты</a:t>
            </a:r>
          </a:p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140;p26"/>
          <p:cNvSpPr txBox="1"/>
          <p:nvPr/>
        </p:nvSpPr>
        <p:spPr>
          <a:xfrm>
            <a:off x="320040" y="2642681"/>
            <a:ext cx="4142232" cy="162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2128" b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courses.openedu.urfu.ru</a:t>
            </a:r>
            <a:endParaRPr lang="ru-RU" sz="2128" b="1" dirty="0" smtClean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spcBef>
                <a:spcPts val="1330"/>
              </a:spcBef>
            </a:pPr>
            <a:r>
              <a:rPr lang="ru-RU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Видеоматериалы</a:t>
            </a:r>
          </a:p>
          <a:p>
            <a:pPr algn="ctr">
              <a:spcBef>
                <a:spcPts val="1330"/>
              </a:spcBef>
            </a:pPr>
            <a:r>
              <a:rPr lang="ru-RU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Блокноты </a:t>
            </a:r>
            <a:r>
              <a:rPr lang="en-US" sz="2128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Google</a:t>
            </a:r>
            <a:r>
              <a:rPr lang="ru-RU" sz="2128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2128" dirty="0" err="1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Colab</a:t>
            </a:r>
            <a:endParaRPr lang="en-US" sz="2128" dirty="0" smtClean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spcBef>
                <a:spcPts val="1330"/>
              </a:spcBef>
            </a:pPr>
            <a:r>
              <a:rPr lang="ru-RU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Разное</a:t>
            </a:r>
            <a:endParaRPr lang="ru-RU"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Тесты</a:t>
            </a:r>
          </a:p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140;p26"/>
          <p:cNvSpPr txBox="1"/>
          <p:nvPr/>
        </p:nvSpPr>
        <p:spPr>
          <a:xfrm>
            <a:off x="7942653" y="2600397"/>
            <a:ext cx="3100831" cy="162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Самостоятельная работа</a:t>
            </a:r>
          </a:p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Соревнования на </a:t>
            </a:r>
            <a:r>
              <a:rPr lang="en-US" sz="2128" b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kaggle.com</a:t>
            </a:r>
          </a:p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749" y="1790001"/>
            <a:ext cx="842969" cy="84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8447" y="1456018"/>
            <a:ext cx="1047067" cy="130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567" y="1714448"/>
            <a:ext cx="753277" cy="75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5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1389" y="4758411"/>
            <a:ext cx="1543816" cy="1310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-64008"/>
            <a:ext cx="1103998" cy="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4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6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9938311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Основы анализа данных и машинного обучения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7" y="2056574"/>
            <a:ext cx="6483097" cy="4446217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-64008"/>
            <a:ext cx="1103998" cy="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23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9938311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 smtClean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Про наборы данных</a:t>
            </a:r>
            <a:endParaRPr lang="ru-RU" sz="3990" b="1" dirty="0">
              <a:solidFill>
                <a:srgbClr val="F3F3F3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 descr="Free Car SVG, PNG Icon, Symbol. Download Image.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3" b="28966"/>
          <a:stretch/>
        </p:blipFill>
        <p:spPr bwMode="auto">
          <a:xfrm>
            <a:off x="1625282" y="1645920"/>
            <a:ext cx="3733101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71516" y="1700783"/>
            <a:ext cx="1941207" cy="1941207"/>
          </a:xfrm>
          <a:prstGeom prst="rect">
            <a:avLst/>
          </a:prstGeom>
        </p:spPr>
      </p:pic>
      <p:sp>
        <p:nvSpPr>
          <p:cNvPr id="9" name="Google Shape;140;p26"/>
          <p:cNvSpPr txBox="1"/>
          <p:nvPr/>
        </p:nvSpPr>
        <p:spPr>
          <a:xfrm>
            <a:off x="736652" y="3570008"/>
            <a:ext cx="6002476" cy="264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>
              <a:spcBef>
                <a:spcPts val="1330"/>
              </a:spcBef>
            </a:pPr>
            <a:r>
              <a:rPr lang="ru-RU" sz="2400" b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Вторичный рынок автомобилей</a:t>
            </a:r>
          </a:p>
          <a:p>
            <a:pPr>
              <a:spcBef>
                <a:spcPts val="1330"/>
              </a:spcBef>
            </a:pPr>
            <a:r>
              <a:rPr lang="ru-RU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Примеры алгоритмов  </a:t>
            </a:r>
          </a:p>
          <a:p>
            <a:pPr>
              <a:spcBef>
                <a:spcPts val="1330"/>
              </a:spcBef>
            </a:pPr>
            <a:r>
              <a:rPr lang="ru-RU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Базовая работа с признаками</a:t>
            </a:r>
          </a:p>
          <a:p>
            <a:pPr>
              <a:spcBef>
                <a:spcPts val="1330"/>
              </a:spcBef>
            </a:pPr>
            <a:r>
              <a:rPr lang="ru-RU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Задание 1</a:t>
            </a:r>
          </a:p>
          <a:p>
            <a:pPr>
              <a:spcBef>
                <a:spcPts val="1330"/>
              </a:spcBef>
            </a:pPr>
            <a:r>
              <a:rPr lang="ru-RU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Закрепить алгоритмы и поиграться с признаками</a:t>
            </a:r>
          </a:p>
          <a:p>
            <a:pPr>
              <a:spcBef>
                <a:spcPts val="1330"/>
              </a:spcBef>
            </a:pPr>
            <a:endParaRPr lang="ru-RU" sz="2128" b="1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1330"/>
              </a:spcBef>
            </a:pPr>
            <a:endParaRPr lang="ru-RU"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-64008"/>
            <a:ext cx="1103998" cy="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Google Shape;140;p26"/>
          <p:cNvSpPr txBox="1"/>
          <p:nvPr/>
        </p:nvSpPr>
        <p:spPr>
          <a:xfrm>
            <a:off x="7486402" y="3566960"/>
            <a:ext cx="4583678" cy="264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>
              <a:spcBef>
                <a:spcPts val="1330"/>
              </a:spcBef>
            </a:pPr>
            <a:r>
              <a:rPr lang="ru-RU" sz="2400" b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Загрязнение Воды</a:t>
            </a:r>
          </a:p>
          <a:p>
            <a:pPr>
              <a:spcBef>
                <a:spcPts val="1330"/>
              </a:spcBef>
            </a:pPr>
            <a:r>
              <a:rPr lang="ru-RU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Задание 2</a:t>
            </a:r>
          </a:p>
          <a:p>
            <a:pPr>
              <a:spcBef>
                <a:spcPts val="1330"/>
              </a:spcBef>
            </a:pPr>
            <a:r>
              <a:rPr lang="ru-RU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Соревнования на </a:t>
            </a:r>
            <a:r>
              <a:rPr lang="en-US" sz="2128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Kaggle</a:t>
            </a:r>
            <a:endParaRPr lang="en-US" sz="2128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Регрессия</a:t>
            </a:r>
          </a:p>
          <a:p>
            <a:pPr marL="342900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Классификация</a:t>
            </a:r>
          </a:p>
          <a:p>
            <a:pPr marL="342900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</a:p>
          <a:p>
            <a:pPr>
              <a:spcBef>
                <a:spcPts val="1330"/>
              </a:spcBef>
            </a:pPr>
            <a:endParaRPr lang="ru-RU" sz="2128" b="1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1330"/>
              </a:spcBef>
            </a:pPr>
            <a:endParaRPr lang="ru-RU"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8583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-64008"/>
            <a:ext cx="1103998" cy="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38708" y="1524126"/>
            <a:ext cx="9356852" cy="1822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Для участия в Соревновании вам необходимо:</a:t>
            </a:r>
          </a:p>
          <a:p>
            <a:pPr lvl="0">
              <a:lnSpc>
                <a:spcPct val="107000"/>
              </a:lnSpc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Зарегистрироваться на сайте </a:t>
            </a:r>
            <a:r>
              <a:rPr lang="en-US" sz="2000" b="1" dirty="0">
                <a:solidFill>
                  <a:schemeClr val="bg1"/>
                </a:solidFill>
                <a:latin typeface="Montserrat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2000" b="1" dirty="0">
                <a:solidFill>
                  <a:schemeClr val="bg1"/>
                </a:solidFill>
                <a:latin typeface="Montserrat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www</a:t>
            </a: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chemeClr val="bg1"/>
                </a:solidFill>
                <a:latin typeface="Montserrat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Montserrat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endParaRPr lang="ru-RU" sz="2000" dirty="0">
              <a:solidFill>
                <a:schemeClr val="bg1"/>
              </a:solidFill>
              <a:latin typeface="Montserrat" panose="020B060402020202020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Важно, чтобы по </a:t>
            </a: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имени пользователя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вас можно было однозначно определить. Лучше делайте </a:t>
            </a: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имя пользователя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имени и фамилии</a:t>
            </a:r>
            <a:endParaRPr lang="ru-RU" sz="2000" dirty="0">
              <a:solidFill>
                <a:schemeClr val="bg1"/>
              </a:solidFill>
              <a:effectLst/>
              <a:latin typeface="Montserrat" panose="020B060402020202020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39;p26"/>
          <p:cNvSpPr txBox="1"/>
          <p:nvPr/>
        </p:nvSpPr>
        <p:spPr>
          <a:xfrm>
            <a:off x="650441" y="676939"/>
            <a:ext cx="9938311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 smtClean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Про </a:t>
            </a:r>
            <a:r>
              <a:rPr lang="en-US" sz="3990" b="1" dirty="0" err="1" smtClean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kaggle</a:t>
            </a:r>
            <a:endParaRPr lang="ru-RU" sz="3990" b="1" dirty="0">
              <a:solidFill>
                <a:srgbClr val="F3F3F3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6112" y="3326760"/>
            <a:ext cx="8055864" cy="2682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" panose="020B0604020202020204" charset="-52"/>
              </a:rPr>
              <a:t>У некоторых студентов </a:t>
            </a:r>
            <a:r>
              <a:rPr lang="ru-RU" dirty="0" smtClean="0">
                <a:solidFill>
                  <a:schemeClr val="bg1"/>
                </a:solidFill>
                <a:latin typeface="Montserrat" panose="020B0604020202020204" charset="-52"/>
              </a:rPr>
              <a:t>были </a:t>
            </a:r>
            <a:r>
              <a:rPr lang="ru-RU" dirty="0">
                <a:solidFill>
                  <a:schemeClr val="bg1"/>
                </a:solidFill>
                <a:latin typeface="Montserrat" panose="020B0604020202020204" charset="-52"/>
              </a:rPr>
              <a:t>проблемы с верификацией телефона на </a:t>
            </a:r>
            <a:r>
              <a:rPr lang="ru-RU" dirty="0" err="1">
                <a:solidFill>
                  <a:schemeClr val="bg1"/>
                </a:solidFill>
                <a:latin typeface="Montserrat" panose="020B0604020202020204" charset="-52"/>
              </a:rPr>
              <a:t>Kaggle</a:t>
            </a:r>
            <a:endParaRPr lang="ru-RU" dirty="0">
              <a:solidFill>
                <a:schemeClr val="bg1"/>
              </a:solidFill>
              <a:latin typeface="Montserrat" panose="020B0604020202020204" charset="-52"/>
            </a:endParaRPr>
          </a:p>
          <a:p>
            <a:endParaRPr lang="ru-RU" dirty="0">
              <a:solidFill>
                <a:schemeClr val="bg1"/>
              </a:solidFill>
              <a:latin typeface="Montserrat" panose="020B0604020202020204" charset="-52"/>
            </a:endParaRPr>
          </a:p>
          <a:p>
            <a:r>
              <a:rPr lang="ru-RU" dirty="0">
                <a:solidFill>
                  <a:schemeClr val="bg1"/>
                </a:solidFill>
                <a:latin typeface="Montserrat" panose="020B0604020202020204" charset="-52"/>
              </a:rPr>
              <a:t>Вроде как пишут, что нужно вводить телефон в формате  (даже не смотря на то что код страны уже введен)</a:t>
            </a:r>
          </a:p>
          <a:p>
            <a:r>
              <a:rPr lang="ru-RU" b="1" dirty="0">
                <a:solidFill>
                  <a:schemeClr val="bg1"/>
                </a:solidFill>
                <a:latin typeface="Montserrat" panose="020B0604020202020204" charset="-52"/>
              </a:rPr>
              <a:t>79xxxxxxxxx</a:t>
            </a:r>
          </a:p>
          <a:p>
            <a:endParaRPr lang="ru-RU" dirty="0">
              <a:solidFill>
                <a:schemeClr val="bg1"/>
              </a:solidFill>
              <a:latin typeface="Montserrat" panose="020B0604020202020204" charset="-52"/>
            </a:endParaRPr>
          </a:p>
          <a:p>
            <a:r>
              <a:rPr lang="ru-RU" dirty="0">
                <a:solidFill>
                  <a:schemeClr val="bg1"/>
                </a:solidFill>
                <a:latin typeface="Montserrat" panose="020B0604020202020204" charset="-52"/>
              </a:rPr>
              <a:t>Если совсем не получится - писать в тех поддержку</a:t>
            </a:r>
          </a:p>
          <a:p>
            <a:r>
              <a:rPr lang="ru-RU" b="1" dirty="0">
                <a:solidFill>
                  <a:schemeClr val="bg1"/>
                </a:solidFill>
                <a:latin typeface="Montserrat" panose="020B0604020202020204" charset="-52"/>
              </a:rPr>
              <a:t>https://www.kaggle.com/contact#/account/activate/phone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56488" y="6185784"/>
            <a:ext cx="10664952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Montserrat" panose="020B0604020202020204" charset="-52"/>
              </a:rPr>
              <a:t>Раньше начнете регистрацию, быстрее возможные проблемы будут решены)</a:t>
            </a:r>
            <a:endParaRPr lang="ru-RU" b="1" dirty="0">
              <a:solidFill>
                <a:schemeClr val="bg1"/>
              </a:solidFill>
              <a:latin typeface="Montserrat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9282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5" grpId="0"/>
    </p:bldLst>
  </p:timing>
</p:sld>
</file>

<file path=ppt/theme/theme1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412</Words>
  <Application>Microsoft Office PowerPoint</Application>
  <PresentationFormat>Произвольный</PresentationFormat>
  <Paragraphs>105</Paragraphs>
  <Slides>12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Wingdings</vt:lpstr>
      <vt:lpstr>Calibri</vt:lpstr>
      <vt:lpstr>Verdana</vt:lpstr>
      <vt:lpstr>Source Sans Pro</vt:lpstr>
      <vt:lpstr>Montserrat</vt:lpstr>
      <vt:lpstr>Montserrat Black</vt:lpstr>
      <vt:lpstr>Arial</vt:lpstr>
      <vt:lpstr>Times New Roman</vt:lpstr>
      <vt:lpstr>SkillFactory шаблон для видео (черный/белый)</vt:lpstr>
      <vt:lpstr>Macro-Enabled Worksheet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Долганов Антон Юрьевич</cp:lastModifiedBy>
  <cp:revision>34</cp:revision>
  <dcterms:modified xsi:type="dcterms:W3CDTF">2022-11-03T05:01:12Z</dcterms:modified>
</cp:coreProperties>
</file>