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39" r:id="rId3"/>
    <p:sldId id="692" r:id="rId4"/>
    <p:sldId id="697" r:id="rId5"/>
    <p:sldId id="698" r:id="rId6"/>
    <p:sldId id="693" r:id="rId7"/>
    <p:sldId id="694" r:id="rId8"/>
    <p:sldId id="695" r:id="rId9"/>
    <p:sldId id="696" r:id="rId10"/>
    <p:sldId id="649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5291" autoAdjust="0"/>
  </p:normalViewPr>
  <p:slideViewPr>
    <p:cSldViewPr>
      <p:cViewPr varScale="1">
        <p:scale>
          <a:sx n="87" d="100"/>
          <a:sy n="87" d="100"/>
        </p:scale>
        <p:origin x="374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74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750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9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751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991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479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916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40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38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680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7169B3-CC1D-4D98-AF13-329B52FC0E6A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289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1.05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немного обсудим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 как их подбирать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A8CDBD89-4E15-4E3D-A460-1941DCD68D28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099744" y="176904"/>
            <a:ext cx="7224658" cy="52082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24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37" y="697482"/>
            <a:ext cx="11039926" cy="122764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Настройка Модели</a:t>
            </a:r>
            <a:endParaRPr lang="ru-RU" sz="3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687016" y="1569740"/>
            <a:ext cx="10657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 также можете протестировать разные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1055440" y="2492896"/>
            <a:ext cx="10657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предварительной обработки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1055440" y="3429000"/>
            <a:ext cx="10657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уменьшения размерности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1127448" y="4437112"/>
            <a:ext cx="10657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Значимые параметры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344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24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B152339-AA49-4910-A987-702557E55544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711A2-3190-48F8-8735-CC4C8A614724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71D289E-FEFD-46F0-B4C8-5373184F437F}"/>
              </a:ext>
            </a:extLst>
          </p:cNvPr>
          <p:cNvSpPr txBox="1">
            <a:spLocks/>
          </p:cNvSpPr>
          <p:nvPr/>
        </p:nvSpPr>
        <p:spPr>
          <a:xfrm>
            <a:off x="2063552" y="85902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«Машинном Обучении»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55679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22048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278092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91778" y="4135029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508518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559496" y="3318892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Движемся к минимуму функции потерь по антиградиенту небольшими шагами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1415480" y="5733256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Уменьшаем переобучение накладывая дополнительные ограничения на функцию потерь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1487488" y="472514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Не забываем про </a:t>
            </a:r>
            <a:r>
              <a:rPr lang="ru-RU" sz="2400" dirty="0" err="1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валидацию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099744" y="176904"/>
            <a:ext cx="7224658" cy="52082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24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8D880B-1DE1-4E1A-8999-006037516E71}"/>
                  </a:ext>
                </a:extLst>
              </p:cNvPr>
              <p:cNvSpPr txBox="1"/>
              <p:nvPr/>
            </p:nvSpPr>
            <p:spPr>
              <a:xfrm>
                <a:off x="512566" y="1675232"/>
                <a:ext cx="908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𝑎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предсказание целевой переменной Моделью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8D880B-1DE1-4E1A-8999-00603751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6" y="1675232"/>
                <a:ext cx="9084731" cy="584775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4A721-9A79-41CB-9BE2-27EFD08C7401}"/>
                  </a:ext>
                </a:extLst>
              </p:cNvPr>
              <p:cNvSpPr txBox="1"/>
              <p:nvPr/>
            </p:nvSpPr>
            <p:spPr>
              <a:xfrm>
                <a:off x="512566" y="2430445"/>
                <a:ext cx="8676606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b="1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параметры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оптимизируются алгоритмом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4A721-9A79-41CB-9BE2-27EFD08C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6" y="2430445"/>
                <a:ext cx="8676606" cy="573427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479E6-8AE8-4512-991F-F08776F9DCEA}"/>
                  </a:ext>
                </a:extLst>
              </p:cNvPr>
              <p:cNvSpPr txBox="1"/>
              <p:nvPr/>
            </p:nvSpPr>
            <p:spPr>
              <a:xfrm>
                <a:off x="650441" y="3991079"/>
                <a:ext cx="7350667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гиперпараметры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оптимизируются нами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479E6-8AE8-4512-991F-F08776F9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1" y="3991079"/>
                <a:ext cx="7350667" cy="573427"/>
              </a:xfrm>
              <a:prstGeom prst="rect">
                <a:avLst/>
              </a:prstGeom>
              <a:blipFill>
                <a:blip r:embed="rId6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C3D8C6A-89A7-4009-9F70-73E6C92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51" y="677055"/>
            <a:ext cx="7920880" cy="827739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br>
              <a:rPr lang="en-US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</a:br>
            <a:r>
              <a:rPr lang="ru-RU" sz="40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E8FE69E-75D2-40EF-984F-D2BAC66DBFD0}"/>
                  </a:ext>
                </a:extLst>
              </p:cNvPr>
              <p:cNvSpPr/>
              <p:nvPr/>
            </p:nvSpPr>
            <p:spPr>
              <a:xfrm>
                <a:off x="1192104" y="3174310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𝐵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E8FE69E-75D2-40EF-984F-D2BAC66DB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04" y="3174310"/>
                <a:ext cx="344004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66A406-983F-486C-9207-1886042608DA}"/>
                  </a:ext>
                </a:extLst>
              </p:cNvPr>
              <p:cNvSpPr txBox="1"/>
              <p:nvPr/>
            </p:nvSpPr>
            <p:spPr>
              <a:xfrm>
                <a:off x="1192104" y="4564506"/>
                <a:ext cx="5788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+…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;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66A406-983F-486C-9207-18860426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04" y="4564506"/>
                <a:ext cx="57881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5B3B075-B90D-4FEA-BBE3-277A1119E2C3}"/>
                  </a:ext>
                </a:extLst>
              </p:cNvPr>
              <p:cNvSpPr/>
              <p:nvPr/>
            </p:nvSpPr>
            <p:spPr>
              <a:xfrm>
                <a:off x="1934051" y="5057891"/>
                <a:ext cx="6064674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𝐿𝑜𝑔𝑅𝑒𝑔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5B3B075-B90D-4FEA-BBE3-277A1119E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51" y="5057891"/>
                <a:ext cx="6064674" cy="987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7BF3DF3-74C9-41D7-9BB5-271C9771F3CF}"/>
                  </a:ext>
                </a:extLst>
              </p:cNvPr>
              <p:cNvSpPr/>
              <p:nvPr/>
            </p:nvSpPr>
            <p:spPr>
              <a:xfrm>
                <a:off x="3059521" y="5766482"/>
                <a:ext cx="6181757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𝐿𝑜𝑔𝑅𝑒𝑔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7BF3DF3-74C9-41D7-9BB5-271C9771F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21" y="5766482"/>
                <a:ext cx="6181757" cy="987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25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7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>
            <a:extLst>
              <a:ext uri="{FF2B5EF4-FFF2-40B4-BE49-F238E27FC236}">
                <a16:creationId xmlns:a16="http://schemas.microsoft.com/office/drawing/2014/main" id="{A09DE3A5-BB05-454E-ABD4-EBB70BB98EEB}"/>
              </a:ext>
            </a:extLst>
          </p:cNvPr>
          <p:cNvSpPr txBox="1">
            <a:spLocks/>
          </p:cNvSpPr>
          <p:nvPr/>
        </p:nvSpPr>
        <p:spPr>
          <a:xfrm>
            <a:off x="2639616" y="176904"/>
            <a:ext cx="768478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История и Базовые Понятия.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5ABC54F-2B6A-44AD-BDFD-921BB835CF5C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8C7-6B70-46CF-A65C-E44005D4DFAD}"/>
              </a:ext>
            </a:extLst>
          </p:cNvPr>
          <p:cNvSpPr txBox="1"/>
          <p:nvPr/>
        </p:nvSpPr>
        <p:spPr>
          <a:xfrm>
            <a:off x="767408" y="2492896"/>
            <a:ext cx="397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Hold-Out split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9DACC8-705B-4288-A666-5F3E981FA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1484784"/>
            <a:ext cx="5486737" cy="1107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0D6CF6-732E-4218-AB5A-A0E7FBBEF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2276872"/>
            <a:ext cx="3839112" cy="9016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BE7CC4-533E-4ABC-BD0E-C0446543E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400" y="2348880"/>
            <a:ext cx="1914146" cy="670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02A345-A451-49B9-B8ED-0898298E0AD2}"/>
              </a:ext>
            </a:extLst>
          </p:cNvPr>
          <p:cNvSpPr txBox="1"/>
          <p:nvPr/>
        </p:nvSpPr>
        <p:spPr>
          <a:xfrm>
            <a:off x="684165" y="1863132"/>
            <a:ext cx="627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Отложенная Выборка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1EB079B-EFD6-43FE-8B59-BFAAF7D6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68960"/>
            <a:ext cx="5486737" cy="11076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B5810FD-DB9F-405E-8A82-9311448A7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992" y="3933056"/>
            <a:ext cx="5544616" cy="27275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50C867-5625-4854-9933-23C1CAD71F5B}"/>
              </a:ext>
            </a:extLst>
          </p:cNvPr>
          <p:cNvSpPr txBox="1"/>
          <p:nvPr/>
        </p:nvSpPr>
        <p:spPr>
          <a:xfrm>
            <a:off x="263352" y="4869160"/>
            <a:ext cx="956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n-Fold Cross-Validation split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AB90F-105E-4CF2-9E59-7E5F2CE03FF1}"/>
              </a:ext>
            </a:extLst>
          </p:cNvPr>
          <p:cNvSpPr txBox="1"/>
          <p:nvPr/>
        </p:nvSpPr>
        <p:spPr>
          <a:xfrm>
            <a:off x="263352" y="4149080"/>
            <a:ext cx="6586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n-Fold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Кросс-валидация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>
            <a:extLst>
              <a:ext uri="{FF2B5EF4-FFF2-40B4-BE49-F238E27FC236}">
                <a16:creationId xmlns:a16="http://schemas.microsoft.com/office/drawing/2014/main" id="{A09DE3A5-BB05-454E-ABD4-EBB70BB98EEB}"/>
              </a:ext>
            </a:extLst>
          </p:cNvPr>
          <p:cNvSpPr txBox="1">
            <a:spLocks/>
          </p:cNvSpPr>
          <p:nvPr/>
        </p:nvSpPr>
        <p:spPr>
          <a:xfrm>
            <a:off x="2639616" y="176904"/>
            <a:ext cx="768478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История и Базовые Понятия.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B29655F-2490-4B9F-859A-DF5F4EA3B1A3}"/>
              </a:ext>
            </a:extLst>
          </p:cNvPr>
          <p:cNvSpPr txBox="1">
            <a:spLocks/>
          </p:cNvSpPr>
          <p:nvPr/>
        </p:nvSpPr>
        <p:spPr>
          <a:xfrm>
            <a:off x="-96688" y="873070"/>
            <a:ext cx="1228868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Компромисс Между Смещением и Дисперсией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BA5D8F-7B49-4379-B21F-D3D410EE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50" y="1845158"/>
            <a:ext cx="7019736" cy="429091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E910696-E490-49A5-8988-93E49077B252}"/>
              </a:ext>
            </a:extLst>
          </p:cNvPr>
          <p:cNvSpPr/>
          <p:nvPr/>
        </p:nvSpPr>
        <p:spPr>
          <a:xfrm>
            <a:off x="1011854" y="2288130"/>
            <a:ext cx="5616529" cy="3267607"/>
          </a:xfrm>
          <a:custGeom>
            <a:avLst/>
            <a:gdLst>
              <a:gd name="connsiteX0" fmla="*/ 0 w 2794000"/>
              <a:gd name="connsiteY0" fmla="*/ 0 h 2052320"/>
              <a:gd name="connsiteX1" fmla="*/ 416560 w 2794000"/>
              <a:gd name="connsiteY1" fmla="*/ 1056640 h 2052320"/>
              <a:gd name="connsiteX2" fmla="*/ 1493520 w 2794000"/>
              <a:gd name="connsiteY2" fmla="*/ 1757680 h 2052320"/>
              <a:gd name="connsiteX3" fmla="*/ 2794000 w 2794000"/>
              <a:gd name="connsiteY3" fmla="*/ 2052320 h 205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2052320">
                <a:moveTo>
                  <a:pt x="0" y="0"/>
                </a:moveTo>
                <a:cubicBezTo>
                  <a:pt x="83820" y="381846"/>
                  <a:pt x="167640" y="763693"/>
                  <a:pt x="416560" y="1056640"/>
                </a:cubicBezTo>
                <a:cubicBezTo>
                  <a:pt x="665480" y="1349587"/>
                  <a:pt x="1097280" y="1591733"/>
                  <a:pt x="1493520" y="1757680"/>
                </a:cubicBezTo>
                <a:cubicBezTo>
                  <a:pt x="1889760" y="1923627"/>
                  <a:pt x="2594187" y="2048933"/>
                  <a:pt x="2794000" y="2052320"/>
                </a:cubicBezTo>
              </a:path>
            </a:pathLst>
          </a:custGeom>
          <a:noFill/>
          <a:ln w="1143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394279C8-0AE9-401F-877E-8D092BA1FD1A}"/>
              </a:ext>
            </a:extLst>
          </p:cNvPr>
          <p:cNvSpPr/>
          <p:nvPr/>
        </p:nvSpPr>
        <p:spPr>
          <a:xfrm>
            <a:off x="1379666" y="2059316"/>
            <a:ext cx="4677095" cy="2571615"/>
          </a:xfrm>
          <a:custGeom>
            <a:avLst/>
            <a:gdLst>
              <a:gd name="connsiteX0" fmla="*/ 0 w 2529840"/>
              <a:gd name="connsiteY0" fmla="*/ 71120 h 1643511"/>
              <a:gd name="connsiteX1" fmla="*/ 548640 w 2529840"/>
              <a:gd name="connsiteY1" fmla="*/ 1249680 h 1643511"/>
              <a:gd name="connsiteX2" fmla="*/ 1290320 w 2529840"/>
              <a:gd name="connsiteY2" fmla="*/ 1625600 h 1643511"/>
              <a:gd name="connsiteX3" fmla="*/ 2245360 w 2529840"/>
              <a:gd name="connsiteY3" fmla="*/ 772160 h 1643511"/>
              <a:gd name="connsiteX4" fmla="*/ 2529840 w 2529840"/>
              <a:gd name="connsiteY4" fmla="*/ 0 h 164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840" h="1643511">
                <a:moveTo>
                  <a:pt x="0" y="71120"/>
                </a:moveTo>
                <a:cubicBezTo>
                  <a:pt x="166793" y="530860"/>
                  <a:pt x="333587" y="990600"/>
                  <a:pt x="548640" y="1249680"/>
                </a:cubicBezTo>
                <a:cubicBezTo>
                  <a:pt x="763693" y="1508760"/>
                  <a:pt x="1007533" y="1705187"/>
                  <a:pt x="1290320" y="1625600"/>
                </a:cubicBezTo>
                <a:cubicBezTo>
                  <a:pt x="1573107" y="1546013"/>
                  <a:pt x="2038773" y="1043093"/>
                  <a:pt x="2245360" y="772160"/>
                </a:cubicBezTo>
                <a:cubicBezTo>
                  <a:pt x="2451947" y="501227"/>
                  <a:pt x="2455333" y="160867"/>
                  <a:pt x="2529840" y="0"/>
                </a:cubicBezTo>
              </a:path>
            </a:pathLst>
          </a:custGeom>
          <a:noFill/>
          <a:ln w="1143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4A16F49-8E45-4631-8D7A-7B15ED00BC64}"/>
              </a:ext>
            </a:extLst>
          </p:cNvPr>
          <p:cNvSpPr/>
          <p:nvPr/>
        </p:nvSpPr>
        <p:spPr>
          <a:xfrm rot="16200000">
            <a:off x="-1075201" y="3255386"/>
            <a:ext cx="2664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B87CF59-E446-4CFB-A34C-60FE2B99605A}"/>
              </a:ext>
            </a:extLst>
          </p:cNvPr>
          <p:cNvSpPr/>
          <p:nvPr/>
        </p:nvSpPr>
        <p:spPr>
          <a:xfrm>
            <a:off x="1343472" y="5805264"/>
            <a:ext cx="6410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«Сложность» Модели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7147975-6570-4032-ACA6-686836897E16}"/>
              </a:ext>
            </a:extLst>
          </p:cNvPr>
          <p:cNvSpPr/>
          <p:nvPr/>
        </p:nvSpPr>
        <p:spPr>
          <a:xfrm>
            <a:off x="6384032" y="4437112"/>
            <a:ext cx="54016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Потери на </a:t>
            </a:r>
            <a:r>
              <a:rPr lang="ru-RU" sz="32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Тренировочных Данных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EA8E506-C94A-40D0-9544-CCBE689C59DC}"/>
              </a:ext>
            </a:extLst>
          </p:cNvPr>
          <p:cNvSpPr/>
          <p:nvPr/>
        </p:nvSpPr>
        <p:spPr>
          <a:xfrm>
            <a:off x="6528048" y="1700808"/>
            <a:ext cx="4099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 на </a:t>
            </a:r>
            <a:r>
              <a:rPr lang="ru-RU" sz="3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Тестовых Данных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956FA2F8-2073-45D2-A0E6-C071ADC07AD0}"/>
              </a:ext>
            </a:extLst>
          </p:cNvPr>
          <p:cNvSpPr/>
          <p:nvPr/>
        </p:nvSpPr>
        <p:spPr>
          <a:xfrm>
            <a:off x="1021730" y="2192594"/>
            <a:ext cx="5444266" cy="2533936"/>
          </a:xfrm>
          <a:custGeom>
            <a:avLst/>
            <a:gdLst>
              <a:gd name="connsiteX0" fmla="*/ 0 w 2529840"/>
              <a:gd name="connsiteY0" fmla="*/ 71120 h 1643511"/>
              <a:gd name="connsiteX1" fmla="*/ 548640 w 2529840"/>
              <a:gd name="connsiteY1" fmla="*/ 1249680 h 1643511"/>
              <a:gd name="connsiteX2" fmla="*/ 1290320 w 2529840"/>
              <a:gd name="connsiteY2" fmla="*/ 1625600 h 1643511"/>
              <a:gd name="connsiteX3" fmla="*/ 2245360 w 2529840"/>
              <a:gd name="connsiteY3" fmla="*/ 772160 h 1643511"/>
              <a:gd name="connsiteX4" fmla="*/ 2529840 w 2529840"/>
              <a:gd name="connsiteY4" fmla="*/ 0 h 164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840" h="1643511">
                <a:moveTo>
                  <a:pt x="0" y="71120"/>
                </a:moveTo>
                <a:cubicBezTo>
                  <a:pt x="166793" y="530860"/>
                  <a:pt x="333587" y="990600"/>
                  <a:pt x="548640" y="1249680"/>
                </a:cubicBezTo>
                <a:cubicBezTo>
                  <a:pt x="763693" y="1508760"/>
                  <a:pt x="1007533" y="1705187"/>
                  <a:pt x="1290320" y="1625600"/>
                </a:cubicBezTo>
                <a:cubicBezTo>
                  <a:pt x="1573107" y="1546013"/>
                  <a:pt x="2038773" y="1043093"/>
                  <a:pt x="2245360" y="772160"/>
                </a:cubicBezTo>
                <a:cubicBezTo>
                  <a:pt x="2451947" y="501227"/>
                  <a:pt x="2455333" y="160867"/>
                  <a:pt x="2529840" y="0"/>
                </a:cubicBezTo>
              </a:path>
            </a:pathLst>
          </a:custGeom>
          <a:noFill/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0DF3EDC-5952-4688-9332-7902C9026E2C}"/>
              </a:ext>
            </a:extLst>
          </p:cNvPr>
          <p:cNvSpPr/>
          <p:nvPr/>
        </p:nvSpPr>
        <p:spPr>
          <a:xfrm>
            <a:off x="6312024" y="3212976"/>
            <a:ext cx="5616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 на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32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Валидационных</a:t>
            </a:r>
            <a:r>
              <a:rPr lang="ru-RU" sz="3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Данных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5029062-CBAA-45C9-9F80-45139EC13EC4}"/>
              </a:ext>
            </a:extLst>
          </p:cNvPr>
          <p:cNvSpPr/>
          <p:nvPr/>
        </p:nvSpPr>
        <p:spPr>
          <a:xfrm>
            <a:off x="2894583" y="4315201"/>
            <a:ext cx="990600" cy="758701"/>
          </a:xfrm>
          <a:prstGeom prst="rect">
            <a:avLst/>
          </a:prstGeom>
          <a:noFill/>
          <a:ln w="1143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Символ &quot;Запрещено&quot; 28">
            <a:extLst>
              <a:ext uri="{FF2B5EF4-FFF2-40B4-BE49-F238E27FC236}">
                <a16:creationId xmlns:a16="http://schemas.microsoft.com/office/drawing/2014/main" id="{ABFA487A-1C65-43F5-BBD3-5F70F233E5A2}"/>
              </a:ext>
            </a:extLst>
          </p:cNvPr>
          <p:cNvSpPr/>
          <p:nvPr/>
        </p:nvSpPr>
        <p:spPr>
          <a:xfrm>
            <a:off x="7392144" y="1484784"/>
            <a:ext cx="1619880" cy="1512168"/>
          </a:xfrm>
          <a:prstGeom prst="noSmoking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099744" y="176904"/>
            <a:ext cx="7224658" cy="52082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24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35BEFC5-A447-42EF-A3BF-0D0C3BF9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51" y="677055"/>
            <a:ext cx="7920880" cy="827739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br>
              <a:rPr lang="en-US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</a:br>
            <a:r>
              <a:rPr lang="ru-RU" sz="40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Сетка Параметров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09EDDE3-5AD9-4C9F-A7AA-74E50618B6A0}"/>
              </a:ext>
            </a:extLst>
          </p:cNvPr>
          <p:cNvSpPr/>
          <p:nvPr/>
        </p:nvSpPr>
        <p:spPr>
          <a:xfrm>
            <a:off x="4929085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FD30E90-494A-4771-AE6A-017C2C43A492}"/>
              </a:ext>
            </a:extLst>
          </p:cNvPr>
          <p:cNvSpPr/>
          <p:nvPr/>
        </p:nvSpPr>
        <p:spPr>
          <a:xfrm>
            <a:off x="4929085" y="44056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6A2BD5C-8E2C-4BBB-AC09-80568C93081E}"/>
              </a:ext>
            </a:extLst>
          </p:cNvPr>
          <p:cNvSpPr/>
          <p:nvPr/>
        </p:nvSpPr>
        <p:spPr>
          <a:xfrm>
            <a:off x="6572616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22016F72-A74F-4817-B6F7-800F6DFAFF9E}"/>
              </a:ext>
            </a:extLst>
          </p:cNvPr>
          <p:cNvSpPr/>
          <p:nvPr/>
        </p:nvSpPr>
        <p:spPr>
          <a:xfrm>
            <a:off x="6597768" y="44069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20D94FA-3528-487A-97F5-9606215637A9}"/>
              </a:ext>
            </a:extLst>
          </p:cNvPr>
          <p:cNvSpPr/>
          <p:nvPr/>
        </p:nvSpPr>
        <p:spPr>
          <a:xfrm>
            <a:off x="8322766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D0CE70F-EC03-45FC-A61B-6798B298BC41}"/>
              </a:ext>
            </a:extLst>
          </p:cNvPr>
          <p:cNvSpPr/>
          <p:nvPr/>
        </p:nvSpPr>
        <p:spPr>
          <a:xfrm>
            <a:off x="8313565" y="44056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/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1D9751C-D0C1-46FC-93CE-6EAE860F7F8C}"/>
              </a:ext>
            </a:extLst>
          </p:cNvPr>
          <p:cNvSpPr txBox="1"/>
          <p:nvPr/>
        </p:nvSpPr>
        <p:spPr>
          <a:xfrm>
            <a:off x="375321" y="3327100"/>
            <a:ext cx="305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694F9E-2A7F-4C5D-8A37-623ACB4457D8}"/>
              </a:ext>
            </a:extLst>
          </p:cNvPr>
          <p:cNvSpPr txBox="1"/>
          <p:nvPr/>
        </p:nvSpPr>
        <p:spPr>
          <a:xfrm>
            <a:off x="3071664" y="2924944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Ridge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4B58E-8025-42D6-ABB8-53A2C23D4283}"/>
              </a:ext>
            </a:extLst>
          </p:cNvPr>
          <p:cNvSpPr txBox="1"/>
          <p:nvPr/>
        </p:nvSpPr>
        <p:spPr>
          <a:xfrm>
            <a:off x="3071664" y="414908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Lasso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6553776" y="2323014"/>
                <a:ext cx="1039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76" y="2323014"/>
                <a:ext cx="10395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922421-3341-423B-9EF4-88D319407C13}"/>
                  </a:ext>
                </a:extLst>
              </p:cNvPr>
              <p:cNvSpPr txBox="1"/>
              <p:nvPr/>
            </p:nvSpPr>
            <p:spPr>
              <a:xfrm>
                <a:off x="8258501" y="2273950"/>
                <a:ext cx="470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922421-3341-423B-9EF4-88D31940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501" y="2273950"/>
                <a:ext cx="470128" cy="523220"/>
              </a:xfrm>
              <a:prstGeom prst="rect">
                <a:avLst/>
              </a:prstGeom>
              <a:blipFill>
                <a:blip r:embed="rId7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C09EDDE3-5AD9-4C9F-A7AA-74E50618B6A0}"/>
              </a:ext>
            </a:extLst>
          </p:cNvPr>
          <p:cNvSpPr/>
          <p:nvPr/>
        </p:nvSpPr>
        <p:spPr>
          <a:xfrm>
            <a:off x="9755909" y="292527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FD30E90-494A-4771-AE6A-017C2C43A492}"/>
              </a:ext>
            </a:extLst>
          </p:cNvPr>
          <p:cNvSpPr/>
          <p:nvPr/>
        </p:nvSpPr>
        <p:spPr>
          <a:xfrm>
            <a:off x="9755909" y="43638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D6A2BD5C-8E2C-4BBB-AC09-80568C93081E}"/>
              </a:ext>
            </a:extLst>
          </p:cNvPr>
          <p:cNvSpPr/>
          <p:nvPr/>
        </p:nvSpPr>
        <p:spPr>
          <a:xfrm>
            <a:off x="11183416" y="29972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22016F72-A74F-4817-B6F7-800F6DFAFF9E}"/>
              </a:ext>
            </a:extLst>
          </p:cNvPr>
          <p:cNvSpPr/>
          <p:nvPr/>
        </p:nvSpPr>
        <p:spPr>
          <a:xfrm>
            <a:off x="11208568" y="443711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9642379" y="2232124"/>
                <a:ext cx="8487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379" y="2232124"/>
                <a:ext cx="8487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40" grpId="0" animBg="1"/>
      <p:bldP spid="41" grpId="0" animBg="1"/>
      <p:bldP spid="42" grpId="0" animBg="1"/>
      <p:bldP spid="43" grpId="0" animBg="1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099744" y="176904"/>
            <a:ext cx="7224658" cy="52082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24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0239122-224C-4E4C-A691-172C6CD4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90872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Рандомизированный Поиск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/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1D9751C-D0C1-46FC-93CE-6EAE860F7F8C}"/>
              </a:ext>
            </a:extLst>
          </p:cNvPr>
          <p:cNvSpPr txBox="1"/>
          <p:nvPr/>
        </p:nvSpPr>
        <p:spPr>
          <a:xfrm>
            <a:off x="479376" y="37170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694F9E-2A7F-4C5D-8A37-623ACB4457D8}"/>
              </a:ext>
            </a:extLst>
          </p:cNvPr>
          <p:cNvSpPr txBox="1"/>
          <p:nvPr/>
        </p:nvSpPr>
        <p:spPr>
          <a:xfrm>
            <a:off x="3175719" y="3314876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Ridge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64B58E-8025-42D6-ABB8-53A2C23D4283}"/>
              </a:ext>
            </a:extLst>
          </p:cNvPr>
          <p:cNvSpPr txBox="1"/>
          <p:nvPr/>
        </p:nvSpPr>
        <p:spPr>
          <a:xfrm>
            <a:off x="3175719" y="453901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Lasso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8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099744" y="176904"/>
            <a:ext cx="7224658" cy="52082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24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0239122-224C-4E4C-A691-172C6CD4F3B9}"/>
              </a:ext>
            </a:extLst>
          </p:cNvPr>
          <p:cNvSpPr txBox="1">
            <a:spLocks/>
          </p:cNvSpPr>
          <p:nvPr/>
        </p:nvSpPr>
        <p:spPr>
          <a:xfrm>
            <a:off x="1934051" y="67705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Объединяй и властвуй?</a:t>
            </a:r>
            <a:endParaRPr lang="ru-RU" sz="36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2F910A0-CE55-484B-B256-A9F58837958E}"/>
              </a:ext>
            </a:extLst>
          </p:cNvPr>
          <p:cNvCxnSpPr>
            <a:cxnSpLocks/>
          </p:cNvCxnSpPr>
          <p:nvPr/>
        </p:nvCxnSpPr>
        <p:spPr>
          <a:xfrm flipV="1">
            <a:off x="1319514" y="1851950"/>
            <a:ext cx="0" cy="371740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3B48940-B828-400E-8DA0-768F9C1DA1BA}"/>
              </a:ext>
            </a:extLst>
          </p:cNvPr>
          <p:cNvCxnSpPr>
            <a:cxnSpLocks/>
          </p:cNvCxnSpPr>
          <p:nvPr/>
        </p:nvCxnSpPr>
        <p:spPr>
          <a:xfrm>
            <a:off x="1319514" y="5567280"/>
            <a:ext cx="8924081" cy="20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B5ED46-86CB-41E3-AFDE-62074A717A90}"/>
              </a:ext>
            </a:extLst>
          </p:cNvPr>
          <p:cNvSpPr txBox="1"/>
          <p:nvPr/>
        </p:nvSpPr>
        <p:spPr>
          <a:xfrm rot="16200000">
            <a:off x="-1153495" y="3403496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Метрика Качества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4F26A-F684-4156-8493-375415F0C3D8}"/>
              </a:ext>
            </a:extLst>
          </p:cNvPr>
          <p:cNvSpPr txBox="1"/>
          <p:nvPr/>
        </p:nvSpPr>
        <p:spPr>
          <a:xfrm>
            <a:off x="4050015" y="5765360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ГиперПараметр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D1AAEE1-44EF-4038-BA2C-4382E814820A}"/>
              </a:ext>
            </a:extLst>
          </p:cNvPr>
          <p:cNvSpPr/>
          <p:nvPr/>
        </p:nvSpPr>
        <p:spPr>
          <a:xfrm>
            <a:off x="1850219" y="484219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71B98AC-9BE6-4600-B09D-0574AC1BDB8A}"/>
              </a:ext>
            </a:extLst>
          </p:cNvPr>
          <p:cNvSpPr/>
          <p:nvPr/>
        </p:nvSpPr>
        <p:spPr>
          <a:xfrm>
            <a:off x="6043439" y="29091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4B514EB-3544-4112-A47B-346D0F2E7374}"/>
              </a:ext>
            </a:extLst>
          </p:cNvPr>
          <p:cNvSpPr/>
          <p:nvPr/>
        </p:nvSpPr>
        <p:spPr>
          <a:xfrm>
            <a:off x="7581617" y="26825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7794897-BB9B-4F77-AF13-3D1AE2F51770}"/>
              </a:ext>
            </a:extLst>
          </p:cNvPr>
          <p:cNvSpPr/>
          <p:nvPr/>
        </p:nvSpPr>
        <p:spPr>
          <a:xfrm>
            <a:off x="6669146" y="21321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6E96406-AA5E-43CF-8C54-BD75B31CD002}"/>
              </a:ext>
            </a:extLst>
          </p:cNvPr>
          <p:cNvSpPr/>
          <p:nvPr/>
        </p:nvSpPr>
        <p:spPr>
          <a:xfrm>
            <a:off x="4225434" y="40295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D2D75F1-7EDA-4F63-A5EA-52E3614E62F2}"/>
              </a:ext>
            </a:extLst>
          </p:cNvPr>
          <p:cNvSpPr/>
          <p:nvPr/>
        </p:nvSpPr>
        <p:spPr>
          <a:xfrm>
            <a:off x="2623219" y="4328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A710E84-5845-4A7B-B030-F7DD69B5FC83}"/>
              </a:ext>
            </a:extLst>
          </p:cNvPr>
          <p:cNvSpPr/>
          <p:nvPr/>
        </p:nvSpPr>
        <p:spPr>
          <a:xfrm>
            <a:off x="9007840" y="47592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B2A0F9C-7832-4E09-A832-3B0301670C59}"/>
              </a:ext>
            </a:extLst>
          </p:cNvPr>
          <p:cNvGrpSpPr/>
          <p:nvPr/>
        </p:nvGrpSpPr>
        <p:grpSpPr>
          <a:xfrm>
            <a:off x="5958840" y="1432453"/>
            <a:ext cx="2072640" cy="2107409"/>
            <a:chOff x="5958840" y="1432453"/>
            <a:chExt cx="2072640" cy="210740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E4B036EE-F647-4D12-9FFE-B68E862D20D9}"/>
                </a:ext>
              </a:extLst>
            </p:cNvPr>
            <p:cNvCxnSpPr/>
            <p:nvPr/>
          </p:nvCxnSpPr>
          <p:spPr>
            <a:xfrm>
              <a:off x="6309360" y="1432453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BFCEAD1C-8A49-46F9-BD7E-604C88096F6D}"/>
                </a:ext>
              </a:extLst>
            </p:cNvPr>
            <p:cNvCxnSpPr/>
            <p:nvPr/>
          </p:nvCxnSpPr>
          <p:spPr>
            <a:xfrm>
              <a:off x="6751320" y="1444432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8EE23E0B-D205-4C9F-B8C9-9C527D5F31CF}"/>
                </a:ext>
              </a:extLst>
            </p:cNvPr>
            <p:cNvCxnSpPr/>
            <p:nvPr/>
          </p:nvCxnSpPr>
          <p:spPr>
            <a:xfrm>
              <a:off x="7203440" y="1432453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29946086-14D7-4990-B246-C17671E057F9}"/>
                </a:ext>
              </a:extLst>
            </p:cNvPr>
            <p:cNvCxnSpPr/>
            <p:nvPr/>
          </p:nvCxnSpPr>
          <p:spPr>
            <a:xfrm>
              <a:off x="7635240" y="1444432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E63E1592-DEE5-4BFF-90EF-6EC381F5D76D}"/>
                </a:ext>
              </a:extLst>
            </p:cNvPr>
            <p:cNvSpPr/>
            <p:nvPr/>
          </p:nvSpPr>
          <p:spPr>
            <a:xfrm>
              <a:off x="5958840" y="1432453"/>
              <a:ext cx="2072640" cy="2095431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7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099744" y="176904"/>
            <a:ext cx="7224658" cy="52082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ru-RU" sz="24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37" y="697482"/>
            <a:ext cx="11039926" cy="122764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Настройка Модели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F40DD0-4BD7-4018-8EAF-59DCB3CD643E}"/>
              </a:ext>
            </a:extLst>
          </p:cNvPr>
          <p:cNvSpPr/>
          <p:nvPr/>
        </p:nvSpPr>
        <p:spPr>
          <a:xfrm>
            <a:off x="623392" y="1700808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GridSearchCV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45C5D2-5564-4DAD-A6A7-BFC5B97DEED0}"/>
              </a:ext>
            </a:extLst>
          </p:cNvPr>
          <p:cNvSpPr/>
          <p:nvPr/>
        </p:nvSpPr>
        <p:spPr>
          <a:xfrm>
            <a:off x="623392" y="2564904"/>
            <a:ext cx="11665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cv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_clf_search = GridSearchCV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estimator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model_clf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 param_grid=tuned_parameters 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20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				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cv=StratifiedKFold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verbose=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E99C1A-1409-4587-A2C5-42046DBF9A9F}"/>
              </a:ext>
            </a:extLst>
          </p:cNvPr>
          <p:cNvSpPr/>
          <p:nvPr/>
        </p:nvSpPr>
        <p:spPr>
          <a:xfrm>
            <a:off x="479376" y="3861048"/>
            <a:ext cx="1144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ru-RU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RandomizedSearchCV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AAEB6F2-7217-451D-8E42-FD6FBBADE95B}"/>
              </a:ext>
            </a:extLst>
          </p:cNvPr>
          <p:cNvSpPr/>
          <p:nvPr/>
        </p:nvSpPr>
        <p:spPr>
          <a:xfrm>
            <a:off x="623392" y="4653136"/>
            <a:ext cx="10930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cv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_search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RandomizedSearchCV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estimator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model_reg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                         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param_distributions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=parameters 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			cv=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ShuffleSplit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n_splits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), 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n_iter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n_iter_search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16231</TotalTime>
  <Words>382</Words>
  <Application>Microsoft Office PowerPoint</Application>
  <PresentationFormat>Широкоэкранный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IBM Plex Mono</vt:lpstr>
      <vt:lpstr>Montserrat</vt:lpstr>
      <vt:lpstr>Times New Roman</vt:lpstr>
      <vt:lpstr>Verdana</vt:lpstr>
      <vt:lpstr>Тема Office</vt:lpstr>
      <vt:lpstr>Презентация PowerPoint</vt:lpstr>
      <vt:lpstr>Презентация PowerPoint</vt:lpstr>
      <vt:lpstr> Модель</vt:lpstr>
      <vt:lpstr>Презентация PowerPoint</vt:lpstr>
      <vt:lpstr>Презентация PowerPoint</vt:lpstr>
      <vt:lpstr> Сетка Параметров</vt:lpstr>
      <vt:lpstr>Рандомизированный Поиск</vt:lpstr>
      <vt:lpstr>Презентация PowerPoint</vt:lpstr>
      <vt:lpstr>Настройка Модели</vt:lpstr>
      <vt:lpstr>Настройка Модели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700</cp:revision>
  <dcterms:created xsi:type="dcterms:W3CDTF">2019-05-20T04:53:11Z</dcterms:created>
  <dcterms:modified xsi:type="dcterms:W3CDTF">2022-10-31T12:50:02Z</dcterms:modified>
</cp:coreProperties>
</file>