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438" r:id="rId3"/>
    <p:sldId id="459" r:id="rId4"/>
    <p:sldId id="264" r:id="rId5"/>
    <p:sldId id="461" r:id="rId6"/>
    <p:sldId id="422" r:id="rId7"/>
    <p:sldId id="464" r:id="rId8"/>
    <p:sldId id="423" r:id="rId9"/>
    <p:sldId id="424" r:id="rId10"/>
    <p:sldId id="465" r:id="rId11"/>
    <p:sldId id="466" r:id="rId12"/>
    <p:sldId id="467" r:id="rId13"/>
    <p:sldId id="468" r:id="rId14"/>
    <p:sldId id="469" r:id="rId15"/>
    <p:sldId id="430" r:id="rId16"/>
    <p:sldId id="471" r:id="rId17"/>
    <p:sldId id="470" r:id="rId18"/>
    <p:sldId id="429" r:id="rId19"/>
    <p:sldId id="463" r:id="rId20"/>
    <p:sldId id="432" r:id="rId21"/>
    <p:sldId id="433" r:id="rId22"/>
    <p:sldId id="472" r:id="rId23"/>
    <p:sldId id="477" r:id="rId24"/>
    <p:sldId id="473" r:id="rId25"/>
    <p:sldId id="474" r:id="rId26"/>
    <p:sldId id="475" r:id="rId27"/>
    <p:sldId id="476" r:id="rId28"/>
    <p:sldId id="478" r:id="rId29"/>
    <p:sldId id="436" r:id="rId30"/>
    <p:sldId id="437" r:id="rId31"/>
    <p:sldId id="261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63636"/>
    <a:srgbClr val="27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 autoAdjust="0"/>
    <p:restoredTop sz="95297" autoAdjust="0"/>
  </p:normalViewPr>
  <p:slideViewPr>
    <p:cSldViewPr>
      <p:cViewPr varScale="1">
        <p:scale>
          <a:sx n="110" d="100"/>
          <a:sy n="110" d="100"/>
        </p:scale>
        <p:origin x="444" y="24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5E3C-4BAB-4A96-A922-7BFAEF974B87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A539B-A58A-4F9A-84CC-CDDBAB26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1084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6416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928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0354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3131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7585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8592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4073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9368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5392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5957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7937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930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6430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57737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06940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70758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69495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33887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2055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81187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705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34312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930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900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4815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226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4420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9391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098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4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7FE9-E167-4C1A-9882-ED30199F1B66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4.gif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13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2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wmf"/><Relationship Id="rId5" Type="http://schemas.openxmlformats.org/officeDocument/2006/relationships/image" Target="../media/image67.jpeg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2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2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9" Type="http://schemas.openxmlformats.org/officeDocument/2006/relationships/image" Target="../media/image8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2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2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0732"/>
            <a:ext cx="3354014" cy="21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B7F83FB-7806-49E1-B9F0-5283878CBA20}"/>
              </a:ext>
            </a:extLst>
          </p:cNvPr>
          <p:cNvSpPr txBox="1">
            <a:spLocks/>
          </p:cNvSpPr>
          <p:nvPr/>
        </p:nvSpPr>
        <p:spPr>
          <a:xfrm>
            <a:off x="0" y="1906536"/>
            <a:ext cx="12192000" cy="325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</a:t>
            </a:r>
          </a:p>
          <a:p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Лекция </a:t>
            </a:r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ru-RU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.04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которой мы </a:t>
            </a:r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опять обсудим 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ещё кластеризацию (ура х3)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39FC50A5-749B-4969-8DF0-CE7271FDECB1}"/>
              </a:ext>
            </a:extLst>
          </p:cNvPr>
          <p:cNvSpPr txBox="1">
            <a:spLocks/>
          </p:cNvSpPr>
          <p:nvPr/>
        </p:nvSpPr>
        <p:spPr>
          <a:xfrm>
            <a:off x="3359696" y="5013176"/>
            <a:ext cx="5021262" cy="879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Долганов Антон Юрьевич</a:t>
            </a:r>
          </a:p>
        </p:txBody>
      </p:sp>
    </p:spTree>
    <p:extLst>
      <p:ext uri="{BB962C8B-B14F-4D97-AF65-F5344CB8AC3E}">
        <p14:creationId xmlns:p14="http://schemas.microsoft.com/office/powerpoint/2010/main" val="50428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8404866" cy="484915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EM-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Кластеризация</a:t>
            </a:r>
          </a:p>
        </p:txBody>
      </p:sp>
      <p:pic>
        <p:nvPicPr>
          <p:cNvPr id="52" name="Picture 2" descr="https://miro.medium.com/max/720/0*kE-YHM1yJfxnbCLt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365" y="1429574"/>
            <a:ext cx="4887206" cy="419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F6AD3137-B3E6-4D6D-A9A4-F2A758937664}"/>
                  </a:ext>
                </a:extLst>
              </p:cNvPr>
              <p:cNvSpPr/>
              <p:nvPr/>
            </p:nvSpPr>
            <p:spPr>
              <a:xfrm>
                <a:off x="551384" y="1345598"/>
                <a:ext cx="6156494" cy="542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400" dirty="0">
                    <a:solidFill>
                      <a:schemeClr val="bg1"/>
                    </a:solidFill>
                    <a:latin typeface="Montserrat" panose="020B0604020202020204" charset="-52"/>
                  </a:rPr>
                  <a:t>Задаем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sz="2400" b="1" dirty="0">
                    <a:solidFill>
                      <a:schemeClr val="bg1"/>
                    </a:solidFill>
                    <a:latin typeface="Montserrat" panose="020B0604020202020204" charset="-52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Montserrat" panose="020B0604020202020204" charset="-52"/>
                  </a:rPr>
                  <a:t>и</a:t>
                </a:r>
                <a:r>
                  <a:rPr lang="ru-RU" sz="2400" b="1" dirty="0">
                    <a:solidFill>
                      <a:schemeClr val="bg1"/>
                    </a:solidFill>
                    <a:latin typeface="Montserrat" panose="020B0604020202020204" charset="-5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sz="2400" b="1" dirty="0">
                    <a:solidFill>
                      <a:schemeClr val="bg1"/>
                    </a:solidFill>
                    <a:latin typeface="Montserrat" panose="020B0604020202020204" charset="-52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Montserrat" panose="020B0604020202020204" charset="-52"/>
                  </a:rPr>
                  <a:t>случайным образом</a:t>
                </a:r>
              </a:p>
            </p:txBody>
          </p:sp>
        </mc:Choice>
        <mc:Fallback xmlns="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F6AD3137-B3E6-4D6D-A9A4-F2A758937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1345598"/>
                <a:ext cx="6156494" cy="542264"/>
              </a:xfrm>
              <a:prstGeom prst="rect">
                <a:avLst/>
              </a:prstGeom>
              <a:blipFill>
                <a:blip r:embed="rId5"/>
                <a:stretch>
                  <a:fillRect l="-1485" t="-7865" b="-112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F6AD3137-B3E6-4D6D-A9A4-F2A758937664}"/>
              </a:ext>
            </a:extLst>
          </p:cNvPr>
          <p:cNvSpPr/>
          <p:nvPr/>
        </p:nvSpPr>
        <p:spPr>
          <a:xfrm>
            <a:off x="155144" y="1854614"/>
            <a:ext cx="3132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</a:rPr>
              <a:t>Шаг </a:t>
            </a:r>
            <a:r>
              <a:rPr lang="en-US" sz="2400" b="1" dirty="0">
                <a:solidFill>
                  <a:schemeClr val="bg1"/>
                </a:solidFill>
                <a:latin typeface="Montserrat" panose="020B0604020202020204" charset="-52"/>
              </a:rPr>
              <a:t>E</a:t>
            </a:r>
            <a:r>
              <a:rPr lang="en-US" sz="2400" dirty="0">
                <a:solidFill>
                  <a:schemeClr val="bg1"/>
                </a:solidFill>
                <a:latin typeface="Montserrat" panose="020B0604020202020204" charset="-52"/>
              </a:rPr>
              <a:t> (</a:t>
            </a:r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</a:rPr>
              <a:t>Ожидание)</a:t>
            </a:r>
            <a:endParaRPr lang="ru-RU" sz="2400" b="1" dirty="0">
              <a:solidFill>
                <a:schemeClr val="bg1"/>
              </a:solidFill>
              <a:latin typeface="Montserrat" panose="020B0604020202020204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F6AD3137-B3E6-4D6D-A9A4-F2A758937664}"/>
                  </a:ext>
                </a:extLst>
              </p:cNvPr>
              <p:cNvSpPr/>
              <p:nvPr/>
            </p:nvSpPr>
            <p:spPr>
              <a:xfrm>
                <a:off x="712928" y="4469798"/>
                <a:ext cx="4090222" cy="542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400" dirty="0">
                    <a:solidFill>
                      <a:schemeClr val="bg1"/>
                    </a:solidFill>
                    <a:latin typeface="Montserrat" panose="020B0604020202020204" charset="-52"/>
                  </a:rPr>
                  <a:t>Пересчитываем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sz="2400" b="1" dirty="0">
                    <a:solidFill>
                      <a:schemeClr val="bg1"/>
                    </a:solidFill>
                    <a:latin typeface="Montserrat" panose="020B0604020202020204" charset="-52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Montserrat" panose="020B0604020202020204" charset="-52"/>
                  </a:rPr>
                  <a:t>и</a:t>
                </a:r>
                <a:r>
                  <a:rPr lang="ru-RU" sz="2400" b="1" dirty="0">
                    <a:solidFill>
                      <a:schemeClr val="bg1"/>
                    </a:solidFill>
                    <a:latin typeface="Montserrat" panose="020B0604020202020204" charset="-5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ru-RU" sz="2400" dirty="0">
                  <a:solidFill>
                    <a:schemeClr val="bg1"/>
                  </a:solidFill>
                  <a:latin typeface="Montserrat" panose="020B0604020202020204" charset="-52"/>
                </a:endParaRPr>
              </a:p>
            </p:txBody>
          </p:sp>
        </mc:Choice>
        <mc:Fallback xmlns="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F6AD3137-B3E6-4D6D-A9A4-F2A758937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28" y="4469798"/>
                <a:ext cx="4090222" cy="542264"/>
              </a:xfrm>
              <a:prstGeom prst="rect">
                <a:avLst/>
              </a:prstGeom>
              <a:blipFill>
                <a:blip r:embed="rId6"/>
                <a:stretch>
                  <a:fillRect l="-2385" t="-7865" b="-112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F6AD3137-B3E6-4D6D-A9A4-F2A758937664}"/>
              </a:ext>
            </a:extLst>
          </p:cNvPr>
          <p:cNvSpPr/>
          <p:nvPr/>
        </p:nvSpPr>
        <p:spPr>
          <a:xfrm>
            <a:off x="188672" y="4046126"/>
            <a:ext cx="3953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</a:rPr>
              <a:t>Шаг </a:t>
            </a:r>
            <a:r>
              <a:rPr lang="ru-RU" sz="2400" b="1" dirty="0">
                <a:solidFill>
                  <a:schemeClr val="bg1"/>
                </a:solidFill>
                <a:latin typeface="Montserrat" panose="020B0604020202020204" charset="-52"/>
              </a:rPr>
              <a:t>М</a:t>
            </a:r>
            <a:r>
              <a:rPr lang="en-US" sz="2400" dirty="0">
                <a:solidFill>
                  <a:schemeClr val="bg1"/>
                </a:solidFill>
                <a:latin typeface="Montserrat" panose="020B0604020202020204" charset="-52"/>
              </a:rPr>
              <a:t> (</a:t>
            </a:r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</a:rPr>
              <a:t>Максимизация)</a:t>
            </a:r>
            <a:endParaRPr lang="ru-RU" sz="2400" b="1" dirty="0">
              <a:solidFill>
                <a:schemeClr val="bg1"/>
              </a:solidFill>
              <a:latin typeface="Montserrat" panose="020B0604020202020204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105071C8-6833-49D0-B4AA-6E6D472B85DD}"/>
                  </a:ext>
                </a:extLst>
              </p:cNvPr>
              <p:cNvSpPr/>
              <p:nvPr/>
            </p:nvSpPr>
            <p:spPr>
              <a:xfrm>
                <a:off x="476260" y="2387908"/>
                <a:ext cx="6357051" cy="866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>
                    <a:solidFill>
                      <a:schemeClr val="bg1"/>
                    </a:solidFill>
                    <a:latin typeface="Montserrat" panose="020B0604020202020204" charset="-52"/>
                  </a:rPr>
                  <a:t>Присваиваем каждой точке наиболее вероятный класс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dirty="0">
                  <a:solidFill>
                    <a:schemeClr val="bg1"/>
                  </a:solidFill>
                  <a:latin typeface="Montserrat" panose="020B0604020202020204" charset="-52"/>
                </a:endParaRPr>
              </a:p>
            </p:txBody>
          </p:sp>
        </mc:Choice>
        <mc:Fallback xmlns="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105071C8-6833-49D0-B4AA-6E6D472B8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60" y="2387908"/>
                <a:ext cx="6357051" cy="866006"/>
              </a:xfrm>
              <a:prstGeom prst="rect">
                <a:avLst/>
              </a:prstGeom>
              <a:blipFill>
                <a:blip r:embed="rId7"/>
                <a:stretch>
                  <a:fillRect l="-1438" t="-4930" b="-112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105071C8-6833-49D0-B4AA-6E6D472B85DD}"/>
                  </a:ext>
                </a:extLst>
              </p:cNvPr>
              <p:cNvSpPr/>
              <p:nvPr/>
            </p:nvSpPr>
            <p:spPr>
              <a:xfrm>
                <a:off x="896884" y="3091996"/>
                <a:ext cx="4852034" cy="1068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sepChr m:val="∣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105071C8-6833-49D0-B4AA-6E6D472B8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84" y="3091996"/>
                <a:ext cx="4852034" cy="10680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Прямоугольник 58"/>
              <p:cNvSpPr/>
              <p:nvPr/>
            </p:nvSpPr>
            <p:spPr>
              <a:xfrm>
                <a:off x="680325" y="4902891"/>
                <a:ext cx="2350131" cy="863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59" name="Прямоугольник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5" y="4902891"/>
                <a:ext cx="2350131" cy="8631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Прямоугольник 88"/>
              <p:cNvSpPr/>
              <p:nvPr/>
            </p:nvSpPr>
            <p:spPr>
              <a:xfrm>
                <a:off x="3301328" y="4872504"/>
                <a:ext cx="3469861" cy="940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89" name="Прямоугольник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328" y="4872504"/>
                <a:ext cx="3469861" cy="9405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F6AD3137-B3E6-4D6D-A9A4-F2A758937664}"/>
              </a:ext>
            </a:extLst>
          </p:cNvPr>
          <p:cNvSpPr/>
          <p:nvPr/>
        </p:nvSpPr>
        <p:spPr>
          <a:xfrm>
            <a:off x="103328" y="5734718"/>
            <a:ext cx="6505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</a:rPr>
              <a:t>Повторяем Шаги</a:t>
            </a:r>
            <a:r>
              <a:rPr lang="en-US" sz="2400" dirty="0">
                <a:solidFill>
                  <a:schemeClr val="bg1"/>
                </a:solidFill>
                <a:latin typeface="Montserrat" panose="020B0604020202020204" charset="-52"/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Montserrat" panose="020B0604020202020204" charset="-52"/>
              </a:rPr>
              <a:t>Е</a:t>
            </a:r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</a:rPr>
              <a:t> и </a:t>
            </a:r>
            <a:r>
              <a:rPr lang="ru-RU" sz="2400" b="1" dirty="0">
                <a:solidFill>
                  <a:schemeClr val="bg1"/>
                </a:solidFill>
                <a:latin typeface="Montserrat" panose="020B0604020202020204" charset="-52"/>
              </a:rPr>
              <a:t>М до </a:t>
            </a:r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</a:rPr>
              <a:t>сходимости</a:t>
            </a:r>
          </a:p>
        </p:txBody>
      </p:sp>
    </p:spTree>
    <p:extLst>
      <p:ext uri="{BB962C8B-B14F-4D97-AF65-F5344CB8AC3E}">
        <p14:creationId xmlns:p14="http://schemas.microsoft.com/office/powerpoint/2010/main" val="199675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89" grpId="0"/>
      <p:bldP spid="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8404866" cy="484915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EM-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Кластеризация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3EA8F922-8A51-411F-8BF5-9640CD66F75A}"/>
                  </a:ext>
                </a:extLst>
              </p:cNvPr>
              <p:cNvSpPr/>
              <p:nvPr/>
            </p:nvSpPr>
            <p:spPr>
              <a:xfrm>
                <a:off x="621963" y="1579367"/>
                <a:ext cx="177022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3EA8F922-8A51-411F-8BF5-9640CD66F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63" y="1579367"/>
                <a:ext cx="177022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829A84F2-E167-48E1-9970-1C0EEBE7DAC3}"/>
                  </a:ext>
                </a:extLst>
              </p:cNvPr>
              <p:cNvSpPr/>
              <p:nvPr/>
            </p:nvSpPr>
            <p:spPr>
              <a:xfrm>
                <a:off x="2497842" y="1552637"/>
                <a:ext cx="18006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829A84F2-E167-48E1-9970-1C0EEBE7DA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42" y="1552637"/>
                <a:ext cx="180062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F08BE7A1-1E50-4CB1-B54B-2234820FC1DE}"/>
                  </a:ext>
                </a:extLst>
              </p:cNvPr>
              <p:cNvSpPr/>
              <p:nvPr/>
            </p:nvSpPr>
            <p:spPr>
              <a:xfrm>
                <a:off x="249382" y="2190266"/>
                <a:ext cx="9937104" cy="990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F08BE7A1-1E50-4CB1-B54B-2234820FC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82" y="2190266"/>
                <a:ext cx="9937104" cy="9906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3B01388A-D921-49BE-B900-09A4F93C0D37}"/>
                  </a:ext>
                </a:extLst>
              </p:cNvPr>
              <p:cNvSpPr/>
              <p:nvPr/>
            </p:nvSpPr>
            <p:spPr>
              <a:xfrm>
                <a:off x="104603" y="3347102"/>
                <a:ext cx="1257209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bg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  <m:r>
                          <a:rPr lang="ru-RU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средние значения каждого из p признаков для класса 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</a:t>
                </a:r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3B01388A-D921-49BE-B900-09A4F93C0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3" y="3347102"/>
                <a:ext cx="12572096" cy="646331"/>
              </a:xfrm>
              <a:prstGeom prst="rect">
                <a:avLst/>
              </a:prstGeom>
              <a:blipFill>
                <a:blip r:embed="rId7"/>
                <a:stretch>
                  <a:fillRect b="-18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EE58307B-BE82-4D2D-AD5C-32DB5A11793D}"/>
                  </a:ext>
                </a:extLst>
              </p:cNvPr>
              <p:cNvSpPr/>
              <p:nvPr/>
            </p:nvSpPr>
            <p:spPr>
              <a:xfrm>
                <a:off x="119110" y="4137884"/>
                <a:ext cx="1092510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-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матрица ковариации всех p признаков для класса 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</a:t>
                </a:r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EE58307B-BE82-4D2D-AD5C-32DB5A117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10" y="4137884"/>
                <a:ext cx="10925107" cy="646331"/>
              </a:xfrm>
              <a:prstGeom prst="rect">
                <a:avLst/>
              </a:prstGeom>
              <a:blipFill>
                <a:blip r:embed="rId8"/>
                <a:stretch>
                  <a:fillRect b="-18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F56C2684-ED02-489D-BBE9-DB48EDEF65E0}"/>
                  </a:ext>
                </a:extLst>
              </p:cNvPr>
              <p:cNvSpPr/>
              <p:nvPr/>
            </p:nvSpPr>
            <p:spPr>
              <a:xfrm>
                <a:off x="84408" y="4854002"/>
                <a:ext cx="655070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 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определитель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F56C2684-ED02-489D-BBE9-DB48EDEF65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8" y="4854002"/>
                <a:ext cx="6550704" cy="646331"/>
              </a:xfrm>
              <a:prstGeom prst="rect">
                <a:avLst/>
              </a:prstGeom>
              <a:blipFill>
                <a:blip r:embed="rId9"/>
                <a:stretch>
                  <a:fillRect b="-216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77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840486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Ковариационная матрица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A4E1CD8-41DD-4E05-97A5-E2D5DD76EF3B}"/>
              </a:ext>
            </a:extLst>
          </p:cNvPr>
          <p:cNvSpPr/>
          <p:nvPr/>
        </p:nvSpPr>
        <p:spPr>
          <a:xfrm>
            <a:off x="173154" y="1662059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Montserrat" panose="020B0604020202020204" charset="-52"/>
              </a:rPr>
              <a:t>Матрица ковариации </a:t>
            </a:r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</a:rPr>
              <a:t>- это матрица, составленная из попарных ковариаций элементов одного или двух случайных векторов</a:t>
            </a:r>
            <a:endParaRPr lang="en-US" sz="2400" dirty="0">
              <a:solidFill>
                <a:schemeClr val="bg1"/>
              </a:solidFill>
              <a:latin typeface="Montserrat" panose="020B0604020202020204" charset="-52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5B7FFD2-D9CB-4BF1-BFE2-C482F0CCB6D2}"/>
              </a:ext>
            </a:extLst>
          </p:cNvPr>
          <p:cNvSpPr/>
          <p:nvPr/>
        </p:nvSpPr>
        <p:spPr>
          <a:xfrm>
            <a:off x="173154" y="2750731"/>
            <a:ext cx="116966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Montserrat" panose="020B0604020202020204" charset="-52"/>
              </a:rPr>
              <a:t>Ковариация </a:t>
            </a:r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</a:rPr>
              <a:t>- это мера совместной изменчивости двух случайных величин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C7E32577-0D4F-4A35-9CD2-C37C9BBE2F6B}"/>
                  </a:ext>
                </a:extLst>
              </p:cNvPr>
              <p:cNvSpPr/>
              <p:nvPr/>
            </p:nvSpPr>
            <p:spPr>
              <a:xfrm>
                <a:off x="407368" y="3573016"/>
                <a:ext cx="667035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cov</m:t>
                    </m:r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3200" dirty="0">
                    <a:solidFill>
                      <a:schemeClr val="bg1"/>
                    </a:solidFill>
                    <a:latin typeface="Montserrat" panose="020B0604020202020204" charset="-52"/>
                  </a:rPr>
                  <a:t> </a:t>
                </a:r>
                <a:endParaRPr lang="en-US" sz="3200" dirty="0">
                  <a:solidFill>
                    <a:schemeClr val="bg1"/>
                  </a:solidFill>
                  <a:latin typeface="Montserrat" panose="020B0604020202020204" charset="-52"/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C7E32577-0D4F-4A35-9CD2-C37C9BBE2F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3573016"/>
                <a:ext cx="667035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A1C968C7-1D33-4C18-8E2B-9B9B09F3D79A}"/>
                  </a:ext>
                </a:extLst>
              </p:cNvPr>
              <p:cNvSpPr/>
              <p:nvPr/>
            </p:nvSpPr>
            <p:spPr>
              <a:xfrm>
                <a:off x="7081388" y="3581650"/>
                <a:ext cx="506100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Montserrat" panose="020B0604020202020204" charset="-52"/>
                  </a:rPr>
                  <a:t> - </a:t>
                </a:r>
                <a:r>
                  <a:rPr lang="ru-RU" sz="3200" dirty="0">
                    <a:solidFill>
                      <a:schemeClr val="bg1"/>
                    </a:solidFill>
                    <a:latin typeface="Montserrat" panose="020B0604020202020204" charset="-52"/>
                  </a:rPr>
                  <a:t>оператор среднего</a:t>
                </a: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A1C968C7-1D33-4C18-8E2B-9B9B09F3D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388" y="3581650"/>
                <a:ext cx="5061001" cy="584775"/>
              </a:xfrm>
              <a:prstGeom prst="rect">
                <a:avLst/>
              </a:prstGeom>
              <a:blipFill>
                <a:blip r:embed="rId5"/>
                <a:stretch>
                  <a:fillRect t="-12632" b="-357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Овал 23">
            <a:extLst>
              <a:ext uri="{FF2B5EF4-FFF2-40B4-BE49-F238E27FC236}">
                <a16:creationId xmlns:a16="http://schemas.microsoft.com/office/drawing/2014/main" id="{DFD23864-3C49-40CD-A537-56212A8CD3E3}"/>
              </a:ext>
            </a:extLst>
          </p:cNvPr>
          <p:cNvSpPr/>
          <p:nvPr/>
        </p:nvSpPr>
        <p:spPr>
          <a:xfrm rot="6602461" flipH="1">
            <a:off x="1904651" y="4899039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20B0604020202020204" charset="-52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A32B8F0F-9BD2-49AC-954E-DBD93CED4E20}"/>
              </a:ext>
            </a:extLst>
          </p:cNvPr>
          <p:cNvSpPr/>
          <p:nvPr/>
        </p:nvSpPr>
        <p:spPr>
          <a:xfrm rot="6602461" flipH="1">
            <a:off x="2085010" y="4695669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20B0604020202020204" charset="-52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C3EDD109-FD01-492A-A973-9C61E70E1C10}"/>
              </a:ext>
            </a:extLst>
          </p:cNvPr>
          <p:cNvSpPr/>
          <p:nvPr/>
        </p:nvSpPr>
        <p:spPr>
          <a:xfrm rot="6602461" flipH="1">
            <a:off x="2249017" y="4523851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20B0604020202020204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A9F0714C-8DA1-4F09-9BAB-68EE6A4774A0}"/>
              </a:ext>
            </a:extLst>
          </p:cNvPr>
          <p:cNvSpPr/>
          <p:nvPr/>
        </p:nvSpPr>
        <p:spPr>
          <a:xfrm rot="6602461" flipH="1">
            <a:off x="2477395" y="4380980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20B0604020202020204" charset="-52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2448F8E9-88E1-4D13-A7F9-906580C6D0DF}"/>
              </a:ext>
            </a:extLst>
          </p:cNvPr>
          <p:cNvSpPr/>
          <p:nvPr/>
        </p:nvSpPr>
        <p:spPr>
          <a:xfrm rot="6602461" flipH="1">
            <a:off x="6063761" y="4770492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20B0604020202020204" charset="-52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EDC141EE-907A-4BA3-B331-2C1D57F1E4FC}"/>
              </a:ext>
            </a:extLst>
          </p:cNvPr>
          <p:cNvSpPr/>
          <p:nvPr/>
        </p:nvSpPr>
        <p:spPr>
          <a:xfrm rot="5802121" flipH="1">
            <a:off x="5216821" y="4543790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20B0604020202020204" charset="-52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5006B643-26A7-4C3B-824D-409557E04DF9}"/>
              </a:ext>
            </a:extLst>
          </p:cNvPr>
          <p:cNvSpPr/>
          <p:nvPr/>
        </p:nvSpPr>
        <p:spPr>
          <a:xfrm rot="6602461" flipH="1">
            <a:off x="5201317" y="5026521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20B0604020202020204" charset="-52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E86616E2-2137-42BC-85F4-BB487C79AFFC}"/>
              </a:ext>
            </a:extLst>
          </p:cNvPr>
          <p:cNvSpPr/>
          <p:nvPr/>
        </p:nvSpPr>
        <p:spPr>
          <a:xfrm rot="6602461" flipH="1">
            <a:off x="5875058" y="5035604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20B0604020202020204" charset="-52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8EB0EEB9-52F5-4A59-B243-469414DC1A4D}"/>
              </a:ext>
            </a:extLst>
          </p:cNvPr>
          <p:cNvSpPr/>
          <p:nvPr/>
        </p:nvSpPr>
        <p:spPr>
          <a:xfrm rot="6602461" flipH="1">
            <a:off x="5549526" y="4759071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20B0604020202020204" charset="-52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908C0FB-CEE0-41AF-96B2-A55EB4864864}"/>
              </a:ext>
            </a:extLst>
          </p:cNvPr>
          <p:cNvSpPr/>
          <p:nvPr/>
        </p:nvSpPr>
        <p:spPr>
          <a:xfrm rot="6602461" flipH="1">
            <a:off x="1730547" y="5013592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20B0604020202020204" charset="-52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47F9F4A-8D02-463B-B7CA-5D3712D5C6CE}"/>
              </a:ext>
            </a:extLst>
          </p:cNvPr>
          <p:cNvSpPr/>
          <p:nvPr/>
        </p:nvSpPr>
        <p:spPr>
          <a:xfrm rot="6602461" flipH="1">
            <a:off x="2159091" y="50525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20B0604020202020204" charset="-52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0E84B912-A3A1-4147-ABF2-0C14376002E2}"/>
              </a:ext>
            </a:extLst>
          </p:cNvPr>
          <p:cNvSpPr/>
          <p:nvPr/>
        </p:nvSpPr>
        <p:spPr>
          <a:xfrm rot="6602461" flipH="1">
            <a:off x="2360006" y="4880707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20B0604020202020204" charset="-52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38D95B8-A2DE-4BB9-B100-846D37BF8B6A}"/>
              </a:ext>
            </a:extLst>
          </p:cNvPr>
          <p:cNvSpPr/>
          <p:nvPr/>
        </p:nvSpPr>
        <p:spPr>
          <a:xfrm rot="6602461" flipH="1">
            <a:off x="1895863" y="5148157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20B0604020202020204" charset="-52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962375F8-4EE6-4AA3-A9ED-C4D1A47CAA15}"/>
              </a:ext>
            </a:extLst>
          </p:cNvPr>
          <p:cNvSpPr/>
          <p:nvPr/>
        </p:nvSpPr>
        <p:spPr>
          <a:xfrm rot="6602461" flipH="1">
            <a:off x="5549526" y="5172013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20B0604020202020204" charset="-52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350FE3EB-85E4-402B-A303-273F5B0D64B9}"/>
              </a:ext>
            </a:extLst>
          </p:cNvPr>
          <p:cNvSpPr/>
          <p:nvPr/>
        </p:nvSpPr>
        <p:spPr>
          <a:xfrm rot="6602461" flipH="1">
            <a:off x="5116932" y="4777403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20B0604020202020204" charset="-52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15508600-B43E-4A05-9F74-0FA46560338D}"/>
              </a:ext>
            </a:extLst>
          </p:cNvPr>
          <p:cNvSpPr/>
          <p:nvPr/>
        </p:nvSpPr>
        <p:spPr>
          <a:xfrm rot="6602461" flipH="1">
            <a:off x="5897737" y="452828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20B0604020202020204" charset="-52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0CA53D2F-308B-4987-B8F0-CBDF24B15797}"/>
              </a:ext>
            </a:extLst>
          </p:cNvPr>
          <p:cNvSpPr/>
          <p:nvPr/>
        </p:nvSpPr>
        <p:spPr>
          <a:xfrm rot="6602461" flipH="1">
            <a:off x="5494871" y="4330159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20B0604020202020204" charset="-52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AD187760-D38B-4CFE-9AFC-8C85E60ABD10}"/>
              </a:ext>
            </a:extLst>
          </p:cNvPr>
          <p:cNvSpPr/>
          <p:nvPr/>
        </p:nvSpPr>
        <p:spPr>
          <a:xfrm rot="6602461" flipH="1">
            <a:off x="2550644" y="4576300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20B0604020202020204" charset="-52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90FD9664-B1EF-4F10-B9E5-9D3BA294815F}"/>
              </a:ext>
            </a:extLst>
          </p:cNvPr>
          <p:cNvSpPr/>
          <p:nvPr/>
        </p:nvSpPr>
        <p:spPr>
          <a:xfrm rot="10070597" flipH="1">
            <a:off x="9001818" y="4731293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20B0604020202020204" charset="-52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97E9848D-EB18-47F5-B545-E8C34BA3E372}"/>
              </a:ext>
            </a:extLst>
          </p:cNvPr>
          <p:cNvSpPr/>
          <p:nvPr/>
        </p:nvSpPr>
        <p:spPr>
          <a:xfrm rot="10070597" flipH="1">
            <a:off x="9566916" y="4860249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20B0604020202020204" charset="-52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52754CD3-0326-4605-9D69-6E9080541BF4}"/>
              </a:ext>
            </a:extLst>
          </p:cNvPr>
          <p:cNvSpPr/>
          <p:nvPr/>
        </p:nvSpPr>
        <p:spPr>
          <a:xfrm rot="10070597" flipH="1">
            <a:off x="9304747" y="471921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20B0604020202020204" charset="-52"/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5BF45238-3867-41E8-B70B-96BC6771B33A}"/>
              </a:ext>
            </a:extLst>
          </p:cNvPr>
          <p:cNvSpPr/>
          <p:nvPr/>
        </p:nvSpPr>
        <p:spPr>
          <a:xfrm rot="10070597" flipH="1">
            <a:off x="9282415" y="4469069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20B0604020202020204" charset="-52"/>
            </a:endParaRP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01D2B6A6-6EC0-4699-A68F-5E288535CA48}"/>
              </a:ext>
            </a:extLst>
          </p:cNvPr>
          <p:cNvSpPr/>
          <p:nvPr/>
        </p:nvSpPr>
        <p:spPr>
          <a:xfrm rot="10070597" flipH="1">
            <a:off x="9508482" y="5104110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20B0604020202020204" charset="-52"/>
            </a:endParaRPr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1ACA3D51-3C74-42FC-A61C-6685F8E81617}"/>
              </a:ext>
            </a:extLst>
          </p:cNvPr>
          <p:cNvSpPr/>
          <p:nvPr/>
        </p:nvSpPr>
        <p:spPr>
          <a:xfrm rot="10070597" flipH="1">
            <a:off x="9216373" y="4903893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20B0604020202020204" charset="-52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7475C8E4-AB8C-4024-BC2B-0BB412654CE8}"/>
              </a:ext>
            </a:extLst>
          </p:cNvPr>
          <p:cNvSpPr/>
          <p:nvPr/>
        </p:nvSpPr>
        <p:spPr>
          <a:xfrm rot="10070597" flipH="1">
            <a:off x="9904604" y="511114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20B0604020202020204" charset="-52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862941DE-F2D2-4DB2-8199-09003A76A43F}"/>
              </a:ext>
            </a:extLst>
          </p:cNvPr>
          <p:cNvSpPr/>
          <p:nvPr/>
        </p:nvSpPr>
        <p:spPr>
          <a:xfrm rot="10070597" flipH="1">
            <a:off x="8970824" y="4458736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20B0604020202020204" charset="-52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EADFCE2B-9458-492A-8E7D-62DACBFDCE65}"/>
              </a:ext>
            </a:extLst>
          </p:cNvPr>
          <p:cNvSpPr/>
          <p:nvPr/>
        </p:nvSpPr>
        <p:spPr>
          <a:xfrm rot="10070597" flipH="1">
            <a:off x="9771399" y="482361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20B0604020202020204" charset="-52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8567CBD-9F1B-486E-9DED-F4EB1BD430E7}"/>
              </a:ext>
            </a:extLst>
          </p:cNvPr>
          <p:cNvCxnSpPr>
            <a:cxnSpLocks/>
          </p:cNvCxnSpPr>
          <p:nvPr/>
        </p:nvCxnSpPr>
        <p:spPr>
          <a:xfrm flipV="1">
            <a:off x="1415480" y="4169563"/>
            <a:ext cx="0" cy="15915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CAF3CE2A-120E-412C-8323-D230701D90F7}"/>
              </a:ext>
            </a:extLst>
          </p:cNvPr>
          <p:cNvCxnSpPr>
            <a:cxnSpLocks/>
          </p:cNvCxnSpPr>
          <p:nvPr/>
        </p:nvCxnSpPr>
        <p:spPr>
          <a:xfrm>
            <a:off x="1055440" y="5473038"/>
            <a:ext cx="216335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76AC0BDF-F3F6-43CE-9B26-01E365D45582}"/>
              </a:ext>
            </a:extLst>
          </p:cNvPr>
          <p:cNvCxnSpPr>
            <a:cxnSpLocks/>
          </p:cNvCxnSpPr>
          <p:nvPr/>
        </p:nvCxnSpPr>
        <p:spPr>
          <a:xfrm flipV="1">
            <a:off x="4863236" y="4073931"/>
            <a:ext cx="0" cy="15915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E7583D39-D719-45FD-ADF4-A1A5B9A720D9}"/>
              </a:ext>
            </a:extLst>
          </p:cNvPr>
          <p:cNvCxnSpPr>
            <a:cxnSpLocks/>
          </p:cNvCxnSpPr>
          <p:nvPr/>
        </p:nvCxnSpPr>
        <p:spPr>
          <a:xfrm>
            <a:off x="4491884" y="5473038"/>
            <a:ext cx="216335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F47C8EC-6204-4A01-B0EA-C15286C2DCDC}"/>
              </a:ext>
            </a:extLst>
          </p:cNvPr>
          <p:cNvCxnSpPr>
            <a:cxnSpLocks/>
          </p:cNvCxnSpPr>
          <p:nvPr/>
        </p:nvCxnSpPr>
        <p:spPr>
          <a:xfrm flipV="1">
            <a:off x="8650780" y="4231913"/>
            <a:ext cx="0" cy="15915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B1ECAFAA-97DF-498A-9FA1-3D2CDA6FB7A3}"/>
              </a:ext>
            </a:extLst>
          </p:cNvPr>
          <p:cNvCxnSpPr>
            <a:cxnSpLocks/>
          </p:cNvCxnSpPr>
          <p:nvPr/>
        </p:nvCxnSpPr>
        <p:spPr>
          <a:xfrm>
            <a:off x="8290740" y="5535388"/>
            <a:ext cx="216335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B3F638DE-FBA8-4C5F-968B-9E533903B251}"/>
                  </a:ext>
                </a:extLst>
              </p:cNvPr>
              <p:cNvSpPr/>
              <p:nvPr/>
            </p:nvSpPr>
            <p:spPr>
              <a:xfrm>
                <a:off x="1936759" y="5454546"/>
                <a:ext cx="51488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ru-RU" sz="3200" b="1" dirty="0">
                  <a:solidFill>
                    <a:schemeClr val="bg1"/>
                  </a:solidFill>
                  <a:latin typeface="Montserrat" panose="020B0604020202020204" charset="-52"/>
                </a:endParaRPr>
              </a:p>
            </p:txBody>
          </p:sp>
        </mc:Choice>
        <mc:Fallback xmlns="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B3F638DE-FBA8-4C5F-968B-9E533903B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759" y="5454546"/>
                <a:ext cx="5148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9C4F4391-14EB-46B7-A5FD-B4C4D7201040}"/>
                  </a:ext>
                </a:extLst>
              </p:cNvPr>
              <p:cNvSpPr/>
              <p:nvPr/>
            </p:nvSpPr>
            <p:spPr>
              <a:xfrm>
                <a:off x="817291" y="4425436"/>
                <a:ext cx="54373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ru-RU" sz="3200" b="1" dirty="0">
                  <a:solidFill>
                    <a:schemeClr val="bg1"/>
                  </a:solidFill>
                  <a:latin typeface="Montserrat" panose="020B0604020202020204" charset="-52"/>
                </a:endParaRPr>
              </a:p>
            </p:txBody>
          </p:sp>
        </mc:Choice>
        <mc:Fallback xmlns="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9C4F4391-14EB-46B7-A5FD-B4C4D72010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91" y="4425436"/>
                <a:ext cx="54373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8AFE1CE9-DBD9-4B98-8EEB-A3E6822623DC}"/>
                  </a:ext>
                </a:extLst>
              </p:cNvPr>
              <p:cNvSpPr/>
              <p:nvPr/>
            </p:nvSpPr>
            <p:spPr>
              <a:xfrm>
                <a:off x="9254204" y="5445463"/>
                <a:ext cx="51488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ru-RU" sz="3200" b="1" dirty="0">
                  <a:solidFill>
                    <a:schemeClr val="bg1"/>
                  </a:solidFill>
                  <a:latin typeface="Montserrat" panose="020B0604020202020204" charset="-52"/>
                </a:endParaRPr>
              </a:p>
            </p:txBody>
          </p:sp>
        </mc:Choice>
        <mc:Fallback xmlns=""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8AFE1CE9-DBD9-4B98-8EEB-A3E682262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204" y="5445463"/>
                <a:ext cx="514885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DB04E6F4-C34D-4FA4-8DD0-186C50BB780F}"/>
                  </a:ext>
                </a:extLst>
              </p:cNvPr>
              <p:cNvSpPr/>
              <p:nvPr/>
            </p:nvSpPr>
            <p:spPr>
              <a:xfrm>
                <a:off x="8134736" y="4416353"/>
                <a:ext cx="54373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ru-RU" sz="3200" b="1" dirty="0">
                  <a:solidFill>
                    <a:schemeClr val="bg1"/>
                  </a:solidFill>
                  <a:latin typeface="Montserrat" panose="020B0604020202020204" charset="-52"/>
                </a:endParaRPr>
              </a:p>
            </p:txBody>
          </p:sp>
        </mc:Choice>
        <mc:Fallback xmlns=""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DB04E6F4-C34D-4FA4-8DD0-186C50BB78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736" y="4416353"/>
                <a:ext cx="54373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B0ED823B-EE27-4238-9768-87DD4D1253AF}"/>
                  </a:ext>
                </a:extLst>
              </p:cNvPr>
              <p:cNvSpPr/>
              <p:nvPr/>
            </p:nvSpPr>
            <p:spPr>
              <a:xfrm>
                <a:off x="5413999" y="5400155"/>
                <a:ext cx="51488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ru-RU" sz="3200" b="1" dirty="0">
                  <a:solidFill>
                    <a:schemeClr val="bg1"/>
                  </a:solidFill>
                  <a:latin typeface="Montserrat" panose="020B0604020202020204" charset="-52"/>
                </a:endParaRPr>
              </a:p>
            </p:txBody>
          </p:sp>
        </mc:Choice>
        <mc:Fallback xmlns=""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B0ED823B-EE27-4238-9768-87DD4D125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999" y="5400155"/>
                <a:ext cx="514885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35AB4402-9D48-4291-932E-4EC4EDC503CD}"/>
                  </a:ext>
                </a:extLst>
              </p:cNvPr>
              <p:cNvSpPr/>
              <p:nvPr/>
            </p:nvSpPr>
            <p:spPr>
              <a:xfrm>
                <a:off x="4294531" y="4371045"/>
                <a:ext cx="54373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ru-RU" sz="3200" b="1" dirty="0">
                  <a:solidFill>
                    <a:schemeClr val="bg1"/>
                  </a:solidFill>
                  <a:latin typeface="Montserrat" panose="020B0604020202020204" charset="-52"/>
                </a:endParaRPr>
              </a:p>
            </p:txBody>
          </p:sp>
        </mc:Choice>
        <mc:Fallback xmlns=""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35AB4402-9D48-4291-932E-4EC4EDC50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531" y="4371045"/>
                <a:ext cx="543739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6860E8E5-94FA-4E6F-9F9A-77208541D0E2}"/>
                  </a:ext>
                </a:extLst>
              </p:cNvPr>
              <p:cNvSpPr/>
              <p:nvPr/>
            </p:nvSpPr>
            <p:spPr>
              <a:xfrm>
                <a:off x="817291" y="6013679"/>
                <a:ext cx="22793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ru-RU" sz="2800" dirty="0">
                  <a:latin typeface="Montserrat" panose="020B0604020202020204" charset="-52"/>
                </a:endParaRPr>
              </a:p>
            </p:txBody>
          </p:sp>
        </mc:Choice>
        <mc:Fallback xmlns="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6860E8E5-94FA-4E6F-9F9A-77208541D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91" y="6013679"/>
                <a:ext cx="227934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AD08D91E-8D5D-43C0-8742-4F41900E52BA}"/>
                  </a:ext>
                </a:extLst>
              </p:cNvPr>
              <p:cNvSpPr/>
              <p:nvPr/>
            </p:nvSpPr>
            <p:spPr>
              <a:xfrm>
                <a:off x="4554949" y="5990257"/>
                <a:ext cx="22793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2800" dirty="0">
                  <a:latin typeface="Montserrat" panose="020B0604020202020204" charset="-52"/>
                </a:endParaRPr>
              </a:p>
            </p:txBody>
          </p:sp>
        </mc:Choice>
        <mc:Fallback xmlns=""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AD08D91E-8D5D-43C0-8742-4F41900E5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949" y="5990257"/>
                <a:ext cx="227934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5920C364-6232-464A-AC78-747D3D3834E5}"/>
                  </a:ext>
                </a:extLst>
              </p:cNvPr>
              <p:cNvSpPr/>
              <p:nvPr/>
            </p:nvSpPr>
            <p:spPr>
              <a:xfrm>
                <a:off x="8339679" y="5967838"/>
                <a:ext cx="22793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ru-RU" sz="2800" dirty="0">
                  <a:latin typeface="Montserrat" panose="020B0604020202020204" charset="-52"/>
                </a:endParaRPr>
              </a:p>
            </p:txBody>
          </p:sp>
        </mc:Choice>
        <mc:Fallback xmlns=""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5920C364-6232-464A-AC78-747D3D383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679" y="5967838"/>
                <a:ext cx="227934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20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  <p:bldP spid="20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840486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Ковариационная матрица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D57C732F-C9EC-41C7-BEF2-52CD85924160}"/>
                  </a:ext>
                </a:extLst>
              </p:cNvPr>
              <p:cNvSpPr/>
              <p:nvPr/>
            </p:nvSpPr>
            <p:spPr>
              <a:xfrm>
                <a:off x="6489258" y="4761125"/>
                <a:ext cx="5398273" cy="700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/>
                        </m:sSubSup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sSubSup>
                          <m:sSubSup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/>
                        </m:sSubSup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ru-RU" sz="2800" dirty="0">
                    <a:solidFill>
                      <a:schemeClr val="bg1"/>
                    </a:solidFill>
                    <a:latin typeface="Linux Libertine"/>
                  </a:rPr>
                  <a:t> </a:t>
                </a:r>
                <a:endParaRPr lang="en-US" sz="2800" dirty="0">
                  <a:solidFill>
                    <a:schemeClr val="bg1"/>
                  </a:solidFill>
                  <a:latin typeface="Linux Libertine"/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D57C732F-C9EC-41C7-BEF2-52CD859241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258" y="4761125"/>
                <a:ext cx="5398273" cy="7007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BFB186-7709-4C94-B318-F703D45194C1}"/>
                  </a:ext>
                </a:extLst>
              </p:cNvPr>
              <p:cNvSpPr txBox="1"/>
              <p:nvPr/>
            </p:nvSpPr>
            <p:spPr>
              <a:xfrm>
                <a:off x="-279843" y="1511021"/>
                <a:ext cx="12192000" cy="22147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ov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ov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ov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ov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ov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ov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/>
                              <m:e/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ov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  <m:e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ov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/>
                              <m:e/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ov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ov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ov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ov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ov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ov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BFB186-7709-4C94-B318-F703D4519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9843" y="1511021"/>
                <a:ext cx="12192000" cy="22147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513354-ACA9-4CA7-AB5E-F021BE70BCD2}"/>
                  </a:ext>
                </a:extLst>
              </p:cNvPr>
              <p:cNvSpPr txBox="1"/>
              <p:nvPr/>
            </p:nvSpPr>
            <p:spPr>
              <a:xfrm>
                <a:off x="119336" y="3879772"/>
                <a:ext cx="6334472" cy="2441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  <m:e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Sup>
                                  <m:sSubSupPr>
                                    <m:ctrlP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513354-ACA9-4CA7-AB5E-F021BE70B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3879772"/>
                <a:ext cx="6334472" cy="24413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94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0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52695" t="3277"/>
          <a:stretch/>
        </p:blipFill>
        <p:spPr>
          <a:xfrm>
            <a:off x="1847562" y="1466851"/>
            <a:ext cx="3805093" cy="35826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8790931"/>
                  </p:ext>
                </p:extLst>
              </p:nvPr>
            </p:nvGraphicFramePr>
            <p:xfrm>
              <a:off x="1987405" y="5238004"/>
              <a:ext cx="3305032" cy="750444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652516">
                      <a:extLst>
                        <a:ext uri="{9D8B030D-6E8A-4147-A177-3AD203B41FA5}">
                          <a16:colId xmlns:a16="http://schemas.microsoft.com/office/drawing/2014/main" val="3991521220"/>
                        </a:ext>
                      </a:extLst>
                    </a:gridCol>
                    <a:gridCol w="1652516">
                      <a:extLst>
                        <a:ext uri="{9D8B030D-6E8A-4147-A177-3AD203B41FA5}">
                          <a16:colId xmlns:a16="http://schemas.microsoft.com/office/drawing/2014/main" val="42043556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62" b="0" i="1" u="none" strike="noStrike" cap="non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sym typeface="Arial"/>
                                  </a:rPr>
                                  <m:t>6.4417183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62" b="0" i="1" u="none" strike="noStrike" cap="non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sym typeface="Arial"/>
                                  </a:rPr>
                                  <m:t>−7.37648759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145989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62" b="0" i="1" u="none" strike="noStrike" cap="non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sym typeface="Arial"/>
                                  </a:rPr>
                                  <m:t>−7.37648759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62" b="0" i="1" u="none" strike="noStrike" cap="non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sym typeface="Arial"/>
                                  </a:rPr>
                                  <m:t>24.46148403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27892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8790931"/>
                  </p:ext>
                </p:extLst>
              </p:nvPr>
            </p:nvGraphicFramePr>
            <p:xfrm>
              <a:off x="1987405" y="5238004"/>
              <a:ext cx="3305032" cy="750444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652516">
                      <a:extLst>
                        <a:ext uri="{9D8B030D-6E8A-4147-A177-3AD203B41FA5}">
                          <a16:colId xmlns:a16="http://schemas.microsoft.com/office/drawing/2014/main" val="3991521220"/>
                        </a:ext>
                      </a:extLst>
                    </a:gridCol>
                    <a:gridCol w="1652516">
                      <a:extLst>
                        <a:ext uri="{9D8B030D-6E8A-4147-A177-3AD203B41FA5}">
                          <a16:colId xmlns:a16="http://schemas.microsoft.com/office/drawing/2014/main" val="4204355621"/>
                        </a:ext>
                      </a:extLst>
                    </a:gridCol>
                  </a:tblGrid>
                  <a:tr h="37522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100000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369" r="-369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4598904"/>
                      </a:ext>
                    </a:extLst>
                  </a:tr>
                  <a:tr h="37522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0000" r="-100000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369" t="-100000" r="-369" b="-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27892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1947074"/>
                  </p:ext>
                </p:extLst>
              </p:nvPr>
            </p:nvGraphicFramePr>
            <p:xfrm>
              <a:off x="7256750" y="5325750"/>
              <a:ext cx="3305032" cy="750444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652516">
                      <a:extLst>
                        <a:ext uri="{9D8B030D-6E8A-4147-A177-3AD203B41FA5}">
                          <a16:colId xmlns:a16="http://schemas.microsoft.com/office/drawing/2014/main" val="3991521220"/>
                        </a:ext>
                      </a:extLst>
                    </a:gridCol>
                    <a:gridCol w="1652516">
                      <a:extLst>
                        <a:ext uri="{9D8B030D-6E8A-4147-A177-3AD203B41FA5}">
                          <a16:colId xmlns:a16="http://schemas.microsoft.com/office/drawing/2014/main" val="42043556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62" b="0" i="1" u="none" strike="noStrike" cap="non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sym typeface="Arial"/>
                                  </a:rPr>
                                  <m:t>16.70552165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62" b="0" i="1" u="none" strike="noStrike" cap="non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sym typeface="Arial"/>
                                  </a:rPr>
                                  <m:t>0.3299114 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145989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62" b="0" i="1" u="none" strike="noStrike" cap="non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sym typeface="Arial"/>
                                  </a:rPr>
                                  <m:t>0.3299114 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62" b="0" i="1" u="none" strike="noStrike" cap="non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sym typeface="Arial"/>
                                  </a:rPr>
                                  <m:t>15.80744463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27892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1947074"/>
                  </p:ext>
                </p:extLst>
              </p:nvPr>
            </p:nvGraphicFramePr>
            <p:xfrm>
              <a:off x="7256750" y="5325750"/>
              <a:ext cx="3305032" cy="750444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652516">
                      <a:extLst>
                        <a:ext uri="{9D8B030D-6E8A-4147-A177-3AD203B41FA5}">
                          <a16:colId xmlns:a16="http://schemas.microsoft.com/office/drawing/2014/main" val="3991521220"/>
                        </a:ext>
                      </a:extLst>
                    </a:gridCol>
                    <a:gridCol w="1652516">
                      <a:extLst>
                        <a:ext uri="{9D8B030D-6E8A-4147-A177-3AD203B41FA5}">
                          <a16:colId xmlns:a16="http://schemas.microsoft.com/office/drawing/2014/main" val="4204355621"/>
                        </a:ext>
                      </a:extLst>
                    </a:gridCol>
                  </a:tblGrid>
                  <a:tr h="37522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r="-100000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369" r="-369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4598904"/>
                      </a:ext>
                    </a:extLst>
                  </a:tr>
                  <a:tr h="37522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100000" r="-100000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369" t="-100000" r="-369" b="-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278921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52701" t="3449" r="-167" b="905"/>
          <a:stretch/>
        </p:blipFill>
        <p:spPr>
          <a:xfrm>
            <a:off x="6539346" y="1487054"/>
            <a:ext cx="3842306" cy="3565237"/>
          </a:xfrm>
          <a:prstGeom prst="rect">
            <a:avLst/>
          </a:prstGeom>
        </p:spPr>
      </p:pic>
      <p:sp>
        <p:nvSpPr>
          <p:cNvPr id="15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840486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Ковариационная матрица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11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840486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ЕМ-кластеризация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76797" y="1666463"/>
            <a:ext cx="9439148" cy="380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sklearn.mixture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GaussianMixture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521804" y="2574914"/>
            <a:ext cx="8708136" cy="1818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{'</a:t>
            </a:r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</a:rPr>
              <a:t>covariance_type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': 'full', '</a:t>
            </a:r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</a:rPr>
              <a:t>init_params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': '</a:t>
            </a:r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</a:rPr>
              <a:t>kmeans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</a:rPr>
              <a:t>max_iter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': 100, '</a:t>
            </a:r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</a:rPr>
              <a:t>means_init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': None, '</a:t>
            </a:r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</a:rPr>
              <a:t>n_components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': 2, '</a:t>
            </a:r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</a:rPr>
              <a:t>n_init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': 1, '</a:t>
            </a:r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</a:rPr>
              <a:t>precisions_init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': None, '</a:t>
            </a:r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</a:rPr>
              <a:t>random_state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': None, '</a:t>
            </a:r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</a:rPr>
              <a:t>reg_covar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': 1e-06, '</a:t>
            </a:r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</a:rPr>
              <a:t>tol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': 0.001, 'verbose': 0, '</a:t>
            </a:r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</a:rPr>
              <a:t>verbose_interval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': 10, '</a:t>
            </a:r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</a:rPr>
              <a:t>warm_start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': False, '</a:t>
            </a:r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</a:rPr>
              <a:t>weights_init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': None}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50361" y="2536696"/>
            <a:ext cx="2348720" cy="380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gm.get_params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77444" y="2095585"/>
            <a:ext cx="9567164" cy="380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gm =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GaussianMixture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n_components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n_components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904705" y="4303539"/>
            <a:ext cx="10400146" cy="124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-52"/>
              </a:rPr>
              <a:t>‘full’: </a:t>
            </a:r>
            <a:r>
              <a:rPr lang="ru-RU" dirty="0">
                <a:solidFill>
                  <a:schemeClr val="bg1"/>
                </a:solidFill>
                <a:latin typeface="Montserrat" panose="020B0604020202020204" charset="-52"/>
              </a:rPr>
              <a:t>каждая компонента имеет свою общую ковариационную матрицу</a:t>
            </a:r>
            <a:r>
              <a:rPr lang="en-US" dirty="0">
                <a:solidFill>
                  <a:schemeClr val="bg1"/>
                </a:solidFill>
                <a:latin typeface="Montserrat" panose="020B0604020202020204" charset="-52"/>
              </a:rPr>
              <a:t>.</a:t>
            </a:r>
          </a:p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-52"/>
              </a:rPr>
              <a:t>‘tied’: </a:t>
            </a:r>
            <a:r>
              <a:rPr lang="ru-RU" dirty="0">
                <a:solidFill>
                  <a:schemeClr val="bg1"/>
                </a:solidFill>
                <a:latin typeface="Montserrat" panose="020B0604020202020204" charset="-52"/>
              </a:rPr>
              <a:t>все компоненты имеют одну и ту же общую ковариационную матрицу</a:t>
            </a:r>
            <a:r>
              <a:rPr lang="en-US" dirty="0">
                <a:solidFill>
                  <a:schemeClr val="bg1"/>
                </a:solidFill>
                <a:latin typeface="Montserrat" panose="020B0604020202020204" charset="-52"/>
              </a:rPr>
              <a:t>.</a:t>
            </a:r>
          </a:p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-52"/>
              </a:rPr>
              <a:t>‘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-52"/>
              </a:rPr>
              <a:t>diag</a:t>
            </a:r>
            <a:r>
              <a:rPr lang="en-US" dirty="0">
                <a:solidFill>
                  <a:schemeClr val="bg1"/>
                </a:solidFill>
                <a:latin typeface="Montserrat" panose="020B0604020202020204" charset="-52"/>
              </a:rPr>
              <a:t>’: </a:t>
            </a:r>
            <a:r>
              <a:rPr lang="ru-RU" dirty="0">
                <a:solidFill>
                  <a:schemeClr val="bg1"/>
                </a:solidFill>
                <a:latin typeface="Montserrat" panose="020B0604020202020204" charset="-52"/>
              </a:rPr>
              <a:t>каждая компонента имеет свою диагональную ковариационную матрицу</a:t>
            </a:r>
            <a:r>
              <a:rPr lang="en-US" dirty="0">
                <a:solidFill>
                  <a:schemeClr val="bg1"/>
                </a:solidFill>
                <a:latin typeface="Montserrat" panose="020B0604020202020204" charset="-52"/>
              </a:rPr>
              <a:t>.</a:t>
            </a:r>
          </a:p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-52"/>
              </a:rPr>
              <a:t>‘spherical’: </a:t>
            </a:r>
            <a:r>
              <a:rPr lang="ru-RU" dirty="0">
                <a:solidFill>
                  <a:schemeClr val="bg1"/>
                </a:solidFill>
                <a:latin typeface="Montserrat" panose="020B0604020202020204" charset="-52"/>
              </a:rPr>
              <a:t>каждая компонента имеет свою единственную дисперсию</a:t>
            </a:r>
            <a:r>
              <a:rPr lang="en-US" dirty="0">
                <a:solidFill>
                  <a:schemeClr val="bg1"/>
                </a:solidFill>
                <a:latin typeface="Montserrat" panose="020B0604020202020204" charset="-52"/>
              </a:rPr>
              <a:t>.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353682" y="5630878"/>
            <a:ext cx="1483098" cy="380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gm.fit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2284080" y="5852550"/>
            <a:ext cx="1483098" cy="380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gm.means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3938687" y="5843313"/>
            <a:ext cx="2348720" cy="380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gm.covariances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389712" y="6277423"/>
            <a:ext cx="2925801" cy="380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gm.predict_proba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91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840486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 smtClean="0">
                <a:solidFill>
                  <a:srgbClr val="363636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Вопросы чату</a:t>
            </a:r>
            <a:endParaRPr lang="ru-RU" sz="3200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Google Shape;139;p26"/>
          <p:cNvSpPr txBox="1"/>
          <p:nvPr/>
        </p:nvSpPr>
        <p:spPr>
          <a:xfrm>
            <a:off x="717097" y="1062969"/>
            <a:ext cx="10635488" cy="2830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en-US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EM-</a:t>
            </a:r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Кластеризация</a:t>
            </a:r>
            <a:r>
              <a:rPr lang="ru-RU" sz="3990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: какой из типов вычислений </a:t>
            </a:r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матрицы ковариации </a:t>
            </a:r>
            <a:r>
              <a:rPr lang="ru-RU" sz="3990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выдает наиболее близкий результат, что и алгоритм </a:t>
            </a:r>
            <a:r>
              <a:rPr lang="en-US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k-Means</a:t>
            </a:r>
            <a:r>
              <a:rPr lang="ru-RU" sz="3990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? 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594935" y="3892990"/>
            <a:ext cx="10755790" cy="210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b="1" dirty="0">
                <a:latin typeface="Montserrat" panose="020B0604020202020204" charset="-52"/>
              </a:rPr>
              <a:t>ξ</a:t>
            </a:r>
            <a:r>
              <a:rPr lang="en-US" b="1" dirty="0">
                <a:latin typeface="Montserrat" panose="020B0604020202020204" charset="-52"/>
              </a:rPr>
              <a:t>:</a:t>
            </a:r>
            <a:r>
              <a:rPr lang="en-US" dirty="0">
                <a:latin typeface="Montserrat" panose="020B0604020202020204" charset="-52"/>
              </a:rPr>
              <a:t> </a:t>
            </a:r>
            <a:r>
              <a:rPr lang="en-US" dirty="0">
                <a:solidFill>
                  <a:schemeClr val="tx1"/>
                </a:solidFill>
                <a:latin typeface="Montserrat" panose="020B0604020202020204" charset="-52"/>
              </a:rPr>
              <a:t>‘full’: </a:t>
            </a:r>
            <a:r>
              <a:rPr lang="ru-RU" dirty="0">
                <a:solidFill>
                  <a:schemeClr val="tx1"/>
                </a:solidFill>
                <a:latin typeface="Montserrat" panose="020B0604020202020204" charset="-52"/>
              </a:rPr>
              <a:t>каждая компонента имеет свою </a:t>
            </a:r>
            <a:r>
              <a:rPr lang="ru-RU" dirty="0" smtClean="0">
                <a:solidFill>
                  <a:schemeClr val="tx1"/>
                </a:solidFill>
                <a:latin typeface="Montserrat" panose="020B0604020202020204" charset="-52"/>
              </a:rPr>
              <a:t>полную </a:t>
            </a:r>
            <a:r>
              <a:rPr lang="ru-RU" dirty="0">
                <a:solidFill>
                  <a:schemeClr val="tx1"/>
                </a:solidFill>
                <a:latin typeface="Montserrat" panose="020B0604020202020204" charset="-52"/>
              </a:rPr>
              <a:t>ковариационную матрицу</a:t>
            </a:r>
            <a:endParaRPr lang="en-US" dirty="0">
              <a:solidFill>
                <a:schemeClr val="tx1"/>
              </a:solidFill>
              <a:latin typeface="Montserrat" panose="020B0604020202020204" charset="-52"/>
            </a:endParaRPr>
          </a:p>
          <a:p>
            <a:endParaRPr lang="en-US" dirty="0">
              <a:solidFill>
                <a:schemeClr val="tx1"/>
              </a:solidFill>
              <a:latin typeface="Montserrat" panose="020B0604020202020204" charset="-52"/>
            </a:endParaRPr>
          </a:p>
          <a:p>
            <a:pPr>
              <a:buClr>
                <a:schemeClr val="bg2"/>
              </a:buClr>
            </a:pPr>
            <a:r>
              <a:rPr lang="el-GR" b="1" dirty="0">
                <a:latin typeface="Montserrat" panose="020B0604020202020204" charset="-52"/>
              </a:rPr>
              <a:t>ο</a:t>
            </a:r>
            <a:r>
              <a:rPr lang="en-US" b="1" dirty="0">
                <a:latin typeface="Montserrat" panose="020B0604020202020204" charset="-52"/>
              </a:rPr>
              <a:t>:</a:t>
            </a:r>
            <a:r>
              <a:rPr lang="en-US" dirty="0">
                <a:latin typeface="Montserrat" panose="020B0604020202020204" charset="-52"/>
              </a:rPr>
              <a:t> </a:t>
            </a:r>
            <a:r>
              <a:rPr lang="en-US" dirty="0">
                <a:solidFill>
                  <a:schemeClr val="tx1"/>
                </a:solidFill>
                <a:latin typeface="Montserrat" panose="020B0604020202020204" charset="-52"/>
              </a:rPr>
              <a:t>‘tied’: </a:t>
            </a:r>
            <a:r>
              <a:rPr lang="ru-RU" dirty="0">
                <a:solidFill>
                  <a:schemeClr val="tx1"/>
                </a:solidFill>
                <a:latin typeface="Montserrat" panose="020B0604020202020204" charset="-52"/>
              </a:rPr>
              <a:t>все компоненты имеют одну и ту же </a:t>
            </a:r>
            <a:r>
              <a:rPr lang="ru-RU" dirty="0" smtClean="0">
                <a:solidFill>
                  <a:schemeClr val="tx1"/>
                </a:solidFill>
                <a:latin typeface="Montserrat" panose="020B0604020202020204" charset="-52"/>
              </a:rPr>
              <a:t>полную </a:t>
            </a:r>
            <a:r>
              <a:rPr lang="ru-RU" dirty="0">
                <a:solidFill>
                  <a:schemeClr val="tx1"/>
                </a:solidFill>
                <a:latin typeface="Montserrat" panose="020B0604020202020204" charset="-52"/>
              </a:rPr>
              <a:t>ковариационную матрицу</a:t>
            </a:r>
            <a:endParaRPr lang="en-US" dirty="0">
              <a:solidFill>
                <a:schemeClr val="tx1"/>
              </a:solidFill>
              <a:latin typeface="Montserrat" panose="020B0604020202020204" charset="-52"/>
            </a:endParaRPr>
          </a:p>
          <a:p>
            <a:pPr>
              <a:buClr>
                <a:schemeClr val="bg2"/>
              </a:buClr>
            </a:pPr>
            <a:endParaRPr lang="en-US" dirty="0">
              <a:solidFill>
                <a:schemeClr val="tx1"/>
              </a:solidFill>
              <a:latin typeface="Montserrat" panose="020B0604020202020204" charset="-52"/>
            </a:endParaRPr>
          </a:p>
          <a:p>
            <a:r>
              <a:rPr lang="el-GR" b="1" dirty="0">
                <a:latin typeface="Montserrat" panose="020B0604020202020204" charset="-52"/>
              </a:rPr>
              <a:t>π</a:t>
            </a:r>
            <a:r>
              <a:rPr lang="en-US" b="1" dirty="0">
                <a:latin typeface="Montserrat" panose="020B0604020202020204" charset="-52"/>
              </a:rPr>
              <a:t>: </a:t>
            </a:r>
            <a:r>
              <a:rPr lang="en-US" dirty="0">
                <a:solidFill>
                  <a:schemeClr val="tx1"/>
                </a:solidFill>
                <a:latin typeface="Montserrat" panose="020B0604020202020204" charset="-52"/>
              </a:rPr>
              <a:t>‘</a:t>
            </a:r>
            <a:r>
              <a:rPr lang="en-US" dirty="0" err="1">
                <a:solidFill>
                  <a:schemeClr val="tx1"/>
                </a:solidFill>
                <a:latin typeface="Montserrat" panose="020B0604020202020204" charset="-52"/>
              </a:rPr>
              <a:t>diag</a:t>
            </a:r>
            <a:r>
              <a:rPr lang="en-US" dirty="0">
                <a:solidFill>
                  <a:schemeClr val="tx1"/>
                </a:solidFill>
                <a:latin typeface="Montserrat" panose="020B0604020202020204" charset="-52"/>
              </a:rPr>
              <a:t>’: </a:t>
            </a:r>
            <a:r>
              <a:rPr lang="ru-RU" dirty="0">
                <a:solidFill>
                  <a:schemeClr val="tx1"/>
                </a:solidFill>
                <a:latin typeface="Montserrat" panose="020B0604020202020204" charset="-52"/>
              </a:rPr>
              <a:t>каждая компонента имеет свою диагональную ковариационную матрицу</a:t>
            </a:r>
            <a:endParaRPr lang="en-US" dirty="0">
              <a:solidFill>
                <a:schemeClr val="tx1"/>
              </a:solidFill>
              <a:latin typeface="Montserrat" panose="020B0604020202020204" charset="-52"/>
            </a:endParaRPr>
          </a:p>
          <a:p>
            <a:r>
              <a:rPr lang="ru-RU" dirty="0">
                <a:latin typeface="Montserrat" panose="020B0604020202020204" charset="-52"/>
              </a:rPr>
              <a:t> </a:t>
            </a:r>
            <a:endParaRPr lang="en-US" dirty="0">
              <a:latin typeface="Montserrat" panose="020B0604020202020204" charset="-52"/>
            </a:endParaRPr>
          </a:p>
          <a:p>
            <a:pPr>
              <a:buClr>
                <a:schemeClr val="bg2"/>
              </a:buClr>
            </a:pPr>
            <a:r>
              <a:rPr lang="el-GR" b="1" dirty="0">
                <a:latin typeface="Montserrat" panose="020B0604020202020204" charset="-52"/>
              </a:rPr>
              <a:t>ρ</a:t>
            </a:r>
            <a:r>
              <a:rPr lang="en-US" b="1" dirty="0">
                <a:latin typeface="Montserrat" panose="020B0604020202020204" charset="-52"/>
              </a:rPr>
              <a:t>: </a:t>
            </a:r>
            <a:r>
              <a:rPr lang="en-US" dirty="0">
                <a:solidFill>
                  <a:schemeClr val="tx1"/>
                </a:solidFill>
                <a:latin typeface="Montserrat" panose="020B0604020202020204" charset="-52"/>
              </a:rPr>
              <a:t>‘spherical’: </a:t>
            </a:r>
            <a:r>
              <a:rPr lang="ru-RU" dirty="0">
                <a:solidFill>
                  <a:schemeClr val="tx1"/>
                </a:solidFill>
                <a:latin typeface="Montserrat" panose="020B0604020202020204" charset="-52"/>
              </a:rPr>
              <a:t>каждая компонента имеет свою единственную дисперсию</a:t>
            </a:r>
            <a:r>
              <a:rPr lang="en-US" dirty="0">
                <a:solidFill>
                  <a:schemeClr val="tx1"/>
                </a:solidFill>
                <a:latin typeface="Montserrat" panose="020B0604020202020204" charset="-5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277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840486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ЕМ-кластеризация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639654" y="3325074"/>
            <a:ext cx="688009" cy="380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20B0604020202020204" charset="-52"/>
              </a:rPr>
              <a:t>‘full’</a:t>
            </a:r>
            <a:endParaRPr lang="ru-RU" dirty="0">
              <a:solidFill>
                <a:schemeClr val="bg1"/>
              </a:solidFill>
              <a:latin typeface="Montserrat" panose="020B0604020202020204" charset="-52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7566398" y="3288860"/>
            <a:ext cx="846707" cy="380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20B0604020202020204" charset="-52"/>
              </a:rPr>
              <a:t>‘tied’ </a:t>
            </a:r>
            <a:endParaRPr lang="ru-RU" dirty="0">
              <a:solidFill>
                <a:schemeClr val="bg1"/>
              </a:solidFill>
              <a:latin typeface="Montserrat" panose="020B0604020202020204" charset="-52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590345" y="5877076"/>
            <a:ext cx="910827" cy="380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20B0604020202020204" charset="-52"/>
              </a:rPr>
              <a:t>‘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-52"/>
              </a:rPr>
              <a:t>diag</a:t>
            </a:r>
            <a:r>
              <a:rPr lang="en-US" dirty="0">
                <a:solidFill>
                  <a:schemeClr val="bg1"/>
                </a:solidFill>
                <a:latin typeface="Montserrat" panose="020B0604020202020204" charset="-52"/>
              </a:rPr>
              <a:t>’ </a:t>
            </a:r>
            <a:endParaRPr lang="ru-RU" dirty="0">
              <a:solidFill>
                <a:schemeClr val="bg1"/>
              </a:solidFill>
              <a:latin typeface="Montserrat" panose="020B0604020202020204" charset="-52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7198781" y="5886129"/>
            <a:ext cx="1463862" cy="380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20B0604020202020204" charset="-52"/>
              </a:rPr>
              <a:t>‘spherical’ </a:t>
            </a:r>
            <a:endParaRPr lang="ru-RU" dirty="0">
              <a:solidFill>
                <a:schemeClr val="bg1"/>
              </a:solidFill>
              <a:latin typeface="Montserrat" panose="020B0604020202020204" charset="-52"/>
            </a:endParaRPr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68970" y="3637057"/>
            <a:ext cx="3352800" cy="2238375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8206" y="3628003"/>
            <a:ext cx="3352800" cy="2238375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68968" y="1120193"/>
            <a:ext cx="3352800" cy="2238375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3472" y="1129247"/>
            <a:ext cx="33528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0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9375" y="873070"/>
            <a:ext cx="11453109" cy="82773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S.W.O.T</a:t>
            </a:r>
            <a:r>
              <a:rPr lang="en-US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(</a:t>
            </a:r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совместно с </a:t>
            </a:r>
            <a:r>
              <a:rPr lang="en-US" sz="32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ChatGPT</a:t>
            </a:r>
            <a:r>
              <a:rPr lang="en-US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7C54A35-195B-4975-A56D-732B75DA7B4B}"/>
              </a:ext>
            </a:extLst>
          </p:cNvPr>
          <p:cNvSpPr txBox="1">
            <a:spLocks/>
          </p:cNvSpPr>
          <p:nvPr/>
        </p:nvSpPr>
        <p:spPr>
          <a:xfrm>
            <a:off x="776300" y="134972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AF5494B-9DB4-4570-A506-3A786F1C86BB}"/>
              </a:ext>
            </a:extLst>
          </p:cNvPr>
          <p:cNvSpPr/>
          <p:nvPr/>
        </p:nvSpPr>
        <p:spPr>
          <a:xfrm>
            <a:off x="23663" y="1266603"/>
            <a:ext cx="1236453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Сильные стороны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Это вероятностный подход, который моделирует данные как смесь вероятностных распределений, что делает его более гибким, чем традиционные методы кластеризации.</a:t>
            </a:r>
          </a:p>
          <a:p>
            <a:r>
              <a:rPr lang="ru-RU" sz="20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Слабые </a:t>
            </a:r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стороны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Он может быть чувствителен к начальным значениям средних и ковариационных матриц кластеров, что может потребовать нескольких прогонов с разными инициализациями</a:t>
            </a:r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20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Чувствительность к </a:t>
            </a:r>
            <a:r>
              <a:rPr lang="ru-RU" sz="2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сингулярностям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(если в каком-то кластере мало точек – могут возникнуть проблемы с матрицей ковариации)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Опять надо задавать числа кластеров</a:t>
            </a: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0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Возможности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Разные подходы к использованию ковариационной матрицы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EM-кластеризация может быть расширена для обработки негауссовых распределений и включения предварительных знаний о данных.</a:t>
            </a:r>
          </a:p>
          <a:p>
            <a:r>
              <a:rPr lang="ru-RU" sz="20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Трудности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Другие методы кластеризации, такие как DBSCAN, могут превосходить кластеризацию EM для определенных типов наборов </a:t>
            </a:r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данных (там где есть «структура»)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840486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ЕМ-кластеризация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52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08087" y="1119780"/>
            <a:ext cx="76328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EM-</a:t>
            </a:r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Кластеризация</a:t>
            </a: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Спектральная кластеризация</a:t>
            </a:r>
          </a:p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2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6264" y="649297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предыдущей серии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722423" y="1361512"/>
            <a:ext cx="105131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Иерархическая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кластеризация</a:t>
            </a:r>
          </a:p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Связи, </a:t>
            </a:r>
            <a:r>
              <a:rPr lang="ru-RU" sz="32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Дендрограмма</a:t>
            </a:r>
            <a:endParaRPr lang="en-US" sz="32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DBSCAN</a:t>
            </a:r>
            <a:endParaRPr lang="ru-RU" sz="32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epsilon, min points</a:t>
            </a:r>
          </a:p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шум и не шум)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00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Спектральная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8423976" y="1090162"/>
            <a:ext cx="720000" cy="72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mic Sans MS" panose="030F0702030302020204" pitchFamily="66" charset="0"/>
              </a:rPr>
              <a:t>1</a:t>
            </a:r>
            <a:endParaRPr lang="ru-RU" sz="3200" dirty="0">
              <a:latin typeface="Comic Sans MS" panose="030F0702030302020204" pitchFamily="66" charset="0"/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9373080" y="2564369"/>
            <a:ext cx="720000" cy="720000"/>
          </a:xfrm>
          <a:prstGeom prst="ellipse">
            <a:avLst/>
          </a:prstGeom>
          <a:solidFill>
            <a:srgbClr val="0070C0"/>
          </a:solidFill>
          <a:ln>
            <a:solidFill>
              <a:schemeClr val="accent4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mic Sans MS" panose="030F0702030302020204" pitchFamily="66" charset="0"/>
              </a:rPr>
              <a:t>3</a:t>
            </a:r>
            <a:endParaRPr lang="ru-RU" sz="3200" dirty="0">
              <a:latin typeface="Comic Sans MS" panose="030F0702030302020204" pitchFamily="66" charset="0"/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11207915" y="2570403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  <a:endParaRPr lang="ru-RU" sz="3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10663199" y="1174662"/>
            <a:ext cx="720000" cy="720000"/>
          </a:xfrm>
          <a:prstGeom prst="ellipse">
            <a:avLst/>
          </a:prstGeom>
          <a:solidFill>
            <a:srgbClr val="E7E21E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endParaRPr lang="ru-RU" sz="3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1" name="Прямая соединительная линия 30"/>
          <p:cNvCxnSpPr>
            <a:stCxn id="25" idx="5"/>
            <a:endCxn id="26" idx="1"/>
          </p:cNvCxnSpPr>
          <p:nvPr/>
        </p:nvCxnSpPr>
        <p:spPr>
          <a:xfrm>
            <a:off x="9038534" y="1704720"/>
            <a:ext cx="439988" cy="96509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25" idx="6"/>
            <a:endCxn id="28" idx="2"/>
          </p:cNvCxnSpPr>
          <p:nvPr/>
        </p:nvCxnSpPr>
        <p:spPr>
          <a:xfrm>
            <a:off x="9143976" y="1450162"/>
            <a:ext cx="1519223" cy="845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26" idx="6"/>
            <a:endCxn id="27" idx="2"/>
          </p:cNvCxnSpPr>
          <p:nvPr/>
        </p:nvCxnSpPr>
        <p:spPr>
          <a:xfrm>
            <a:off x="10093080" y="2924369"/>
            <a:ext cx="1114835" cy="603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stCxn id="28" idx="3"/>
            <a:endCxn id="26" idx="7"/>
          </p:cNvCxnSpPr>
          <p:nvPr/>
        </p:nvCxnSpPr>
        <p:spPr>
          <a:xfrm flipH="1">
            <a:off x="9987638" y="1789220"/>
            <a:ext cx="781003" cy="88059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Прямоугольник 34"/>
              <p:cNvSpPr/>
              <p:nvPr/>
            </p:nvSpPr>
            <p:spPr>
              <a:xfrm>
                <a:off x="9321351" y="692272"/>
                <a:ext cx="1199559" cy="757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98745">
                  <a:lnSpc>
                    <a:spcPct val="115000"/>
                  </a:lnSpc>
                  <a:spcBef>
                    <a:spcPts val="1330"/>
                  </a:spcBef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  <m:t>𝑤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C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mc:Choice>
        <mc:Fallback>
          <p:sp>
            <p:nvSpPr>
              <p:cNvPr id="35" name="Прямоугольник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351" y="692272"/>
                <a:ext cx="1199559" cy="757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Прямоугольник 35"/>
              <p:cNvSpPr/>
              <p:nvPr/>
            </p:nvSpPr>
            <p:spPr>
              <a:xfrm>
                <a:off x="8142892" y="1994462"/>
                <a:ext cx="1199559" cy="757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98745">
                  <a:lnSpc>
                    <a:spcPct val="115000"/>
                  </a:lnSpc>
                  <a:spcBef>
                    <a:spcPts val="1330"/>
                  </a:spcBef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  <m:t>𝑤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mc:Choice>
        <mc:Fallback>
          <p:sp>
            <p:nvSpPr>
              <p:cNvPr id="36" name="Прямоугольник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892" y="1994462"/>
                <a:ext cx="1199559" cy="757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Прямоугольник 36"/>
              <p:cNvSpPr/>
              <p:nvPr/>
            </p:nvSpPr>
            <p:spPr>
              <a:xfrm>
                <a:off x="9426975" y="1540280"/>
                <a:ext cx="1199559" cy="757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98745">
                  <a:lnSpc>
                    <a:spcPct val="115000"/>
                  </a:lnSpc>
                  <a:spcBef>
                    <a:spcPts val="1330"/>
                  </a:spcBef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  <m:t>𝑤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mc:Choice>
        <mc:Fallback>
          <p:sp>
            <p:nvSpPr>
              <p:cNvPr id="37" name="Прямоугольник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975" y="1540280"/>
                <a:ext cx="1199559" cy="7574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Прямоугольник 37"/>
              <p:cNvSpPr/>
              <p:nvPr/>
            </p:nvSpPr>
            <p:spPr>
              <a:xfrm>
                <a:off x="10095422" y="2724775"/>
                <a:ext cx="1210267" cy="757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98745">
                  <a:lnSpc>
                    <a:spcPct val="115000"/>
                  </a:lnSpc>
                  <a:spcBef>
                    <a:spcPts val="1330"/>
                  </a:spcBef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  <m:t>𝑤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  <m:t>3,4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B0F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mc:Choice>
        <mc:Fallback>
          <p:sp>
            <p:nvSpPr>
              <p:cNvPr id="38" name="Прямоугольник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5422" y="2724775"/>
                <a:ext cx="1210267" cy="7574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9" name="Таблица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5917220"/>
                  </p:ext>
                </p:extLst>
              </p:nvPr>
            </p:nvGraphicFramePr>
            <p:xfrm>
              <a:off x="4180809" y="1615275"/>
              <a:ext cx="3337975" cy="1546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9730">
                      <a:extLst>
                        <a:ext uri="{9D8B030D-6E8A-4147-A177-3AD203B41FA5}">
                          <a16:colId xmlns:a16="http://schemas.microsoft.com/office/drawing/2014/main" val="733017912"/>
                        </a:ext>
                      </a:extLst>
                    </a:gridCol>
                    <a:gridCol w="690245">
                      <a:extLst>
                        <a:ext uri="{9D8B030D-6E8A-4147-A177-3AD203B41FA5}">
                          <a16:colId xmlns:a16="http://schemas.microsoft.com/office/drawing/2014/main" val="149653117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19267791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93249767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06572082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marT="0" marB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 marT="0" marB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 marT="0" marB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 marT="0" marB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 marT="0" marB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85863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62" b="1" i="0" u="none" strike="noStrike" cap="none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1</a:t>
                          </a:r>
                          <a:endParaRPr lang="ru-RU" sz="1862" b="1" i="0" u="none" strike="noStrike" cap="none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T="0" marB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dirty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2" b="0" i="0" u="none" strike="noStrike" cap="none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</a:t>
                          </a:r>
                          <a:endParaRPr lang="ru-RU" sz="1862" b="0" i="0" u="none" strike="noStrike" cap="none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584447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62" b="1" i="0" u="none" strike="noStrike" cap="none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2</a:t>
                          </a:r>
                          <a:endParaRPr lang="ru-RU" sz="1862" b="1" i="0" u="none" strike="noStrike" cap="none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T="0" marB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dirty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62" b="0" i="0" u="none" strike="noStrike" cap="none" dirty="0" smtClean="0">
                                    <a:solidFill>
                                      <a:schemeClr val="bg1"/>
                                    </a:solidFill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1862" b="0" i="0" u="none" strike="noStrike" cap="none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13737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62" b="1" i="0" u="none" strike="noStrike" cap="none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3</a:t>
                          </a:r>
                          <a:endParaRPr lang="ru-RU" sz="1862" b="1" i="0" u="none" strike="noStrike" cap="none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T="0" marB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  <m:t>3,4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00B0F0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93850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62" b="1" i="0" u="none" strike="noStrike" cap="none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4</a:t>
                          </a:r>
                          <a:endParaRPr lang="ru-RU" sz="1862" b="1" i="0" u="none" strike="noStrike" cap="none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T="0" marB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  <m:t>3,4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00B0F0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09347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9" name="Таблица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5917220"/>
                  </p:ext>
                </p:extLst>
              </p:nvPr>
            </p:nvGraphicFramePr>
            <p:xfrm>
              <a:off x="4180809" y="1615275"/>
              <a:ext cx="3337975" cy="1546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9730">
                      <a:extLst>
                        <a:ext uri="{9D8B030D-6E8A-4147-A177-3AD203B41FA5}">
                          <a16:colId xmlns:a16="http://schemas.microsoft.com/office/drawing/2014/main" val="733017912"/>
                        </a:ext>
                      </a:extLst>
                    </a:gridCol>
                    <a:gridCol w="690245">
                      <a:extLst>
                        <a:ext uri="{9D8B030D-6E8A-4147-A177-3AD203B41FA5}">
                          <a16:colId xmlns:a16="http://schemas.microsoft.com/office/drawing/2014/main" val="149653117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19267791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93249767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06572082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marT="0" marB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 marT="0" marB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 marT="0" marB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 marT="0" marB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 marT="0" marB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8586360"/>
                      </a:ext>
                    </a:extLst>
                  </a:tr>
                  <a:tr h="31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62" b="1" i="0" u="none" strike="noStrike" cap="none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1</a:t>
                          </a:r>
                          <a:endParaRPr lang="ru-RU" sz="1862" b="1" i="0" u="none" strike="noStrike" cap="none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T="0" marB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>
                        <a:blipFill>
                          <a:blip r:embed="rId8"/>
                          <a:stretch>
                            <a:fillRect l="-142742" t="-107547" r="-204032" b="-330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>
                        <a:blipFill>
                          <a:blip r:embed="rId8"/>
                          <a:stretch>
                            <a:fillRect l="-240800" t="-107547" r="-102400" b="-330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2" b="0" i="0" u="none" strike="noStrike" cap="none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</a:t>
                          </a:r>
                          <a:endParaRPr lang="ru-RU" sz="1862" b="0" i="0" u="none" strike="noStrike" cap="none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5844470"/>
                      </a:ext>
                    </a:extLst>
                  </a:tr>
                  <a:tr h="31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62" b="1" i="0" u="none" strike="noStrike" cap="none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2</a:t>
                          </a:r>
                          <a:endParaRPr lang="ru-RU" sz="1862" b="1" i="0" u="none" strike="noStrike" cap="none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T="0" marB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>
                        <a:blipFill>
                          <a:blip r:embed="rId8"/>
                          <a:stretch>
                            <a:fillRect l="-55263" t="-211538" r="-330702" b="-2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>
                        <a:blipFill>
                          <a:blip r:embed="rId8"/>
                          <a:stretch>
                            <a:fillRect l="-240800" t="-211538" r="-102400" b="-2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>
                        <a:blipFill>
                          <a:blip r:embed="rId8"/>
                          <a:stretch>
                            <a:fillRect l="-343548" t="-211538" r="-3226" b="-236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2137370"/>
                      </a:ext>
                    </a:extLst>
                  </a:tr>
                  <a:tr h="31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62" b="1" i="0" u="none" strike="noStrike" cap="none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3</a:t>
                          </a:r>
                          <a:endParaRPr lang="ru-RU" sz="1862" b="1" i="0" u="none" strike="noStrike" cap="none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T="0" marB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>
                        <a:blipFill>
                          <a:blip r:embed="rId8"/>
                          <a:stretch>
                            <a:fillRect l="-55263" t="-305660" r="-330702" b="-132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>
                        <a:blipFill>
                          <a:blip r:embed="rId8"/>
                          <a:stretch>
                            <a:fillRect l="-142742" t="-305660" r="-204032" b="-132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>
                        <a:blipFill>
                          <a:blip r:embed="rId8"/>
                          <a:stretch>
                            <a:fillRect l="-343548" t="-305660" r="-3226" b="-132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85084"/>
                      </a:ext>
                    </a:extLst>
                  </a:tr>
                  <a:tr h="31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62" b="1" i="0" u="none" strike="noStrike" cap="none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4</a:t>
                          </a:r>
                          <a:endParaRPr lang="ru-RU" sz="1862" b="1" i="0" u="none" strike="noStrike" cap="none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T="0" marB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>
                        <a:blipFill>
                          <a:blip r:embed="rId8"/>
                          <a:stretch>
                            <a:fillRect l="-142742" t="-413462" r="-204032" b="-3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>
                        <a:blipFill>
                          <a:blip r:embed="rId8"/>
                          <a:stretch>
                            <a:fillRect l="-240800" t="-413462" r="-102400" b="-3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09347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54F444E7-3A5F-4516-A239-E3AEC2A0A7EC}"/>
              </a:ext>
            </a:extLst>
          </p:cNvPr>
          <p:cNvSpPr/>
          <p:nvPr/>
        </p:nvSpPr>
        <p:spPr>
          <a:xfrm>
            <a:off x="755691" y="1117825"/>
            <a:ext cx="56674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Матрица Смежности А (</a:t>
            </a:r>
            <a:r>
              <a:rPr lang="en-US" sz="2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Adjacency)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1" name="Таблица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2365055"/>
                  </p:ext>
                </p:extLst>
              </p:nvPr>
            </p:nvGraphicFramePr>
            <p:xfrm>
              <a:off x="4106868" y="3859026"/>
              <a:ext cx="3403730" cy="1546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9730">
                      <a:extLst>
                        <a:ext uri="{9D8B030D-6E8A-4147-A177-3AD203B41FA5}">
                          <a16:colId xmlns:a16="http://schemas.microsoft.com/office/drawing/2014/main" val="733017912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49653117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19267791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93249767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06572082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marT="0" marB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 marT="0" marB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 marT="0" marB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 marT="0" marB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 marT="0" marB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85863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62" b="1" i="0" u="none" strike="noStrike" cap="none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1</a:t>
                          </a:r>
                          <a:endParaRPr lang="ru-RU" sz="1862" b="1" i="0" u="none" strike="noStrike" cap="none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T="0" marB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Montserrat"/>
                                    <a:cs typeface="Montserrat"/>
                                    <a:sym typeface="Montserrat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dirty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Montserrat"/>
                                    <a:cs typeface="Montserrat"/>
                                    <a:sym typeface="Montserrat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2" b="0" i="0" u="none" strike="noStrike" cap="none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</a:t>
                          </a:r>
                          <a:endParaRPr lang="ru-RU" sz="1862" b="0" i="0" u="none" strike="noStrike" cap="none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584447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62" b="1" i="0" u="none" strike="noStrike" cap="none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2</a:t>
                          </a:r>
                          <a:endParaRPr lang="ru-RU" sz="1862" b="1" i="0" u="none" strike="noStrike" cap="none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T="0" marB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dirty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  <m:t>−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  <m:t>−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62" b="0" i="0" u="none" strike="noStrike" cap="none" dirty="0" smtClean="0">
                                    <a:solidFill>
                                      <a:schemeClr val="bg1"/>
                                    </a:solidFill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1862" b="0" i="0" u="none" strike="noStrike" cap="none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13737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62" b="1" i="0" u="none" strike="noStrike" cap="none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3</a:t>
                          </a:r>
                          <a:endParaRPr lang="ru-RU" sz="1862" b="1" i="0" u="none" strike="noStrike" cap="none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T="0" marB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  <m:t>−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  <m:t>−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Montserrat"/>
                                    <a:cs typeface="Montserrat"/>
                                    <a:sym typeface="Montserrat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  <m:t>3,4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00B0F0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93850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62" b="1" i="0" u="none" strike="noStrike" cap="none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4</a:t>
                          </a:r>
                          <a:endParaRPr lang="ru-RU" sz="1862" b="1" i="0" u="none" strike="noStrike" cap="none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T="0" marB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  <m:t>−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Montserrat"/>
                                        <a:cs typeface="Montserrat"/>
                                        <a:sym typeface="Montserrat"/>
                                      </a:rPr>
                                      <m:t>3,4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00B0F0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09347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1" name="Таблица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2365055"/>
                  </p:ext>
                </p:extLst>
              </p:nvPr>
            </p:nvGraphicFramePr>
            <p:xfrm>
              <a:off x="4106868" y="3859026"/>
              <a:ext cx="3403730" cy="1546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9730">
                      <a:extLst>
                        <a:ext uri="{9D8B030D-6E8A-4147-A177-3AD203B41FA5}">
                          <a16:colId xmlns:a16="http://schemas.microsoft.com/office/drawing/2014/main" val="733017912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49653117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19267791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93249767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06572082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marT="0" marB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 marT="0" marB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 marT="0" marB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 marT="0" marB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 marT="0" marB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8586360"/>
                      </a:ext>
                    </a:extLst>
                  </a:tr>
                  <a:tr h="31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62" b="1" i="0" u="none" strike="noStrike" cap="none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1</a:t>
                          </a:r>
                          <a:endParaRPr lang="ru-RU" sz="1862" b="1" i="0" u="none" strike="noStrike" cap="none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T="0" marB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>
                        <a:blipFill>
                          <a:blip r:embed="rId9"/>
                          <a:stretch>
                            <a:fillRect l="-50400" t="-111538" r="-301600" b="-3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>
                        <a:blipFill>
                          <a:blip r:embed="rId9"/>
                          <a:stretch>
                            <a:fillRect l="-151613" t="-111538" r="-204032" b="-3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>
                        <a:blipFill>
                          <a:blip r:embed="rId9"/>
                          <a:stretch>
                            <a:fillRect l="-249600" t="-111538" r="-102400" b="-3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2" b="0" i="0" u="none" strike="noStrike" cap="none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</a:t>
                          </a:r>
                          <a:endParaRPr lang="ru-RU" sz="1862" b="0" i="0" u="none" strike="noStrike" cap="none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5844470"/>
                      </a:ext>
                    </a:extLst>
                  </a:tr>
                  <a:tr h="31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62" b="1" i="0" u="none" strike="noStrike" cap="none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2</a:t>
                          </a:r>
                          <a:endParaRPr lang="ru-RU" sz="1862" b="1" i="0" u="none" strike="noStrike" cap="none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T="0" marB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>
                        <a:blipFill>
                          <a:blip r:embed="rId9"/>
                          <a:stretch>
                            <a:fillRect l="-50400" t="-207547" r="-301600" b="-230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>
                        <a:blipFill>
                          <a:blip r:embed="rId9"/>
                          <a:stretch>
                            <a:fillRect l="-151613" t="-207547" r="-204032" b="-230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>
                        <a:blipFill>
                          <a:blip r:embed="rId9"/>
                          <a:stretch>
                            <a:fillRect l="-249600" t="-207547" r="-102400" b="-230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>
                        <a:blipFill>
                          <a:blip r:embed="rId9"/>
                          <a:stretch>
                            <a:fillRect l="-352419" t="-207547" r="-3226" b="-2301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2137370"/>
                      </a:ext>
                    </a:extLst>
                  </a:tr>
                  <a:tr h="31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62" b="1" i="0" u="none" strike="noStrike" cap="none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3</a:t>
                          </a:r>
                          <a:endParaRPr lang="ru-RU" sz="1862" b="1" i="0" u="none" strike="noStrike" cap="none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T="0" marB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>
                        <a:blipFill>
                          <a:blip r:embed="rId9"/>
                          <a:stretch>
                            <a:fillRect l="-50400" t="-313462" r="-301600" b="-13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>
                        <a:blipFill>
                          <a:blip r:embed="rId9"/>
                          <a:stretch>
                            <a:fillRect l="-151613" t="-313462" r="-204032" b="-13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>
                        <a:blipFill>
                          <a:blip r:embed="rId9"/>
                          <a:stretch>
                            <a:fillRect l="-249600" t="-313462" r="-102400" b="-13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>
                        <a:blipFill>
                          <a:blip r:embed="rId9"/>
                          <a:stretch>
                            <a:fillRect l="-352419" t="-313462" r="-3226" b="-13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85084"/>
                      </a:ext>
                    </a:extLst>
                  </a:tr>
                  <a:tr h="31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62" b="1" i="0" u="none" strike="noStrike" cap="none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4</a:t>
                          </a:r>
                          <a:endParaRPr lang="ru-RU" sz="1862" b="1" i="0" u="none" strike="noStrike" cap="none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T="0" marB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>
                        <a:blipFill>
                          <a:blip r:embed="rId9"/>
                          <a:stretch>
                            <a:fillRect l="-151613" t="-413462" r="-204032" b="-3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>
                        <a:blipFill>
                          <a:blip r:embed="rId9"/>
                          <a:stretch>
                            <a:fillRect l="-249600" t="-413462" r="-102400" b="-3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>
                        <a:blipFill>
                          <a:blip r:embed="rId9"/>
                          <a:stretch>
                            <a:fillRect l="-352419" t="-413462" r="-3226" b="-3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09347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54F444E7-3A5F-4516-A239-E3AEC2A0A7EC}"/>
                  </a:ext>
                </a:extLst>
              </p:cNvPr>
              <p:cNvSpPr/>
              <p:nvPr/>
            </p:nvSpPr>
            <p:spPr>
              <a:xfrm>
                <a:off x="-4801" y="1741005"/>
                <a:ext cx="4155540" cy="916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ij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:</m:t>
                              </m:r>
                              <m:r>
                                <a:rPr lang="ru-RU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вес ребра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0 :</m:t>
                              </m:r>
                              <m:r>
                                <a:rPr lang="ru-RU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если нет ребра 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 </m:t>
                      </m:r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  <a:latin typeface="Montserrat" panose="00000500000000000000" pitchFamily="2" charset="-52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54F444E7-3A5F-4516-A239-E3AEC2A0A7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01" y="1741005"/>
                <a:ext cx="4155540" cy="9161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54F444E7-3A5F-4516-A239-E3AEC2A0A7EC}"/>
              </a:ext>
            </a:extLst>
          </p:cNvPr>
          <p:cNvSpPr/>
          <p:nvPr/>
        </p:nvSpPr>
        <p:spPr>
          <a:xfrm>
            <a:off x="953359" y="3325362"/>
            <a:ext cx="56674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Лапласиан </a:t>
            </a:r>
            <a:r>
              <a:rPr lang="en-US" sz="2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L</a:t>
            </a:r>
            <a:r>
              <a:rPr lang="ru-RU" sz="2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 (</a:t>
            </a:r>
            <a:r>
              <a:rPr lang="en-US" sz="2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The Laplacian)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54F444E7-3A5F-4516-A239-E3AEC2A0A7EC}"/>
                  </a:ext>
                </a:extLst>
              </p:cNvPr>
              <p:cNvSpPr/>
              <p:nvPr/>
            </p:nvSpPr>
            <p:spPr>
              <a:xfrm>
                <a:off x="111386" y="4274467"/>
                <a:ext cx="4238530" cy="1459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ij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:</m:t>
                                  </m:r>
                                  <m:r>
                                    <a:rPr lang="ru-RU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если 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𝑗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:</m:t>
                                  </m:r>
                                  <m:r>
                                    <a:rPr lang="ru-RU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вес ребра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 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0 :</m:t>
                              </m:r>
                              <m:r>
                                <a:rPr lang="ru-RU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если нет ребра 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 </m:t>
                      </m:r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  <a:latin typeface="Montserrat" panose="00000500000000000000" pitchFamily="2" charset="-52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54F444E7-3A5F-4516-A239-E3AEC2A0A7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86" y="4274467"/>
                <a:ext cx="4238530" cy="1459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54F444E7-3A5F-4516-A239-E3AEC2A0A7EC}"/>
                  </a:ext>
                </a:extLst>
              </p:cNvPr>
              <p:cNvSpPr/>
              <p:nvPr/>
            </p:nvSpPr>
            <p:spPr>
              <a:xfrm>
                <a:off x="67627" y="3775017"/>
                <a:ext cx="21818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𝐿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𝐷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A</m:t>
                      </m:r>
                      <m: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 </m:t>
                      </m:r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  <a:latin typeface="Montserrat" panose="00000500000000000000" pitchFamily="2" charset="-52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54F444E7-3A5F-4516-A239-E3AEC2A0A7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7" y="3775017"/>
                <a:ext cx="2181885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54F444E7-3A5F-4516-A239-E3AEC2A0A7EC}"/>
                  </a:ext>
                </a:extLst>
              </p:cNvPr>
              <p:cNvSpPr/>
              <p:nvPr/>
            </p:nvSpPr>
            <p:spPr>
              <a:xfrm>
                <a:off x="7897366" y="3755401"/>
                <a:ext cx="3206435" cy="658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0" dirty="0">
                    <a:solidFill>
                      <a:schemeClr val="bg1"/>
                    </a:solidFill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  <m:sSub>
                      <m:sSubPr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</m:t>
                        </m:r>
                      </m:sub>
                    </m:sSub>
                    <m:r>
                      <a:rPr lang="en-US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j</m:t>
                        </m:r>
                        <m:r>
                          <a:rPr lang="en-US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|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sz="32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i</m:t>
                            </m:r>
                            <m:r>
                              <a:rPr lang="en-US" sz="32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j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ij</m:t>
                            </m:r>
                          </m:sub>
                        </m:sSub>
                      </m:e>
                    </m:nary>
                  </m:oMath>
                </a14:m>
                <a:endParaRPr lang="ru-RU" sz="3200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54F444E7-3A5F-4516-A239-E3AEC2A0A7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366" y="3755401"/>
                <a:ext cx="3206435" cy="6581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54F444E7-3A5F-4516-A239-E3AEC2A0A7EC}"/>
                  </a:ext>
                </a:extLst>
              </p:cNvPr>
              <p:cNvSpPr/>
              <p:nvPr/>
            </p:nvSpPr>
            <p:spPr>
              <a:xfrm>
                <a:off x="8042222" y="4325770"/>
                <a:ext cx="3523306" cy="542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  <m:t>𝑤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  <m:t>1,2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  <m:t>𝑤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0000500000000000000" pitchFamily="2" charset="-52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54F444E7-3A5F-4516-A239-E3AEC2A0A7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222" y="4325770"/>
                <a:ext cx="3523306" cy="5421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54F444E7-3A5F-4516-A239-E3AEC2A0A7EC}"/>
                  </a:ext>
                </a:extLst>
              </p:cNvPr>
              <p:cNvSpPr/>
              <p:nvPr/>
            </p:nvSpPr>
            <p:spPr>
              <a:xfrm>
                <a:off x="8040713" y="4804095"/>
                <a:ext cx="3523306" cy="542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  <m:t>𝑤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  <m:t>1,2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  <m:t>𝑤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54F444E7-3A5F-4516-A239-E3AEC2A0A7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713" y="4804095"/>
                <a:ext cx="3523306" cy="5421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54F444E7-3A5F-4516-A239-E3AEC2A0A7EC}"/>
                  </a:ext>
                </a:extLst>
              </p:cNvPr>
              <p:cNvSpPr/>
              <p:nvPr/>
            </p:nvSpPr>
            <p:spPr>
              <a:xfrm>
                <a:off x="8330426" y="5265823"/>
                <a:ext cx="4013040" cy="542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  <m:t>𝑤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  <m:t>1,3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  <m:t>𝑤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  <m:t>2,3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  <m:t>𝑤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  <m:t>3,4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0000500000000000000" pitchFamily="2" charset="-52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54F444E7-3A5F-4516-A239-E3AEC2A0A7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426" y="5265823"/>
                <a:ext cx="4013040" cy="5421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54F444E7-3A5F-4516-A239-E3AEC2A0A7EC}"/>
                  </a:ext>
                </a:extLst>
              </p:cNvPr>
              <p:cNvSpPr/>
              <p:nvPr/>
            </p:nvSpPr>
            <p:spPr>
              <a:xfrm>
                <a:off x="7634155" y="5754709"/>
                <a:ext cx="3415325" cy="542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  <m:t>𝑤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  <m:t>3,4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0000500000000000000" pitchFamily="2" charset="-52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54F444E7-3A5F-4516-A239-E3AEC2A0A7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155" y="5754709"/>
                <a:ext cx="3415325" cy="54213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54F444E7-3A5F-4516-A239-E3AEC2A0A7EC}"/>
                  </a:ext>
                </a:extLst>
              </p:cNvPr>
              <p:cNvSpPr/>
              <p:nvPr/>
            </p:nvSpPr>
            <p:spPr>
              <a:xfrm>
                <a:off x="1094326" y="5616965"/>
                <a:ext cx="3857645" cy="805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𝑛𝑜𝑟𝑚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3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L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US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  <a:latin typeface="Montserrat" panose="00000500000000000000" pitchFamily="2" charset="-52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54F444E7-3A5F-4516-A239-E3AEC2A0A7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26" y="5616965"/>
                <a:ext cx="3857645" cy="80599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81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40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marL="98745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</a:pPr>
            <a:r>
              <a:rPr lang="ru-RU" sz="32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Как быть с Реальными данными</a:t>
            </a:r>
            <a:endParaRPr lang="ru-RU" sz="3200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058E6B80-309C-407F-B457-8F73E0A7AA4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35760" y="1065471"/>
            <a:ext cx="4662751" cy="4810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8745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</a:pPr>
            <a:r>
              <a:rPr lang="ru-RU" sz="24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(причем тут какие-то графы)</a:t>
            </a:r>
            <a:endParaRPr lang="en-US" sz="2400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DE55A-0C72-47FF-8D4D-1C6E76B63CD1}"/>
                  </a:ext>
                </a:extLst>
              </p:cNvPr>
              <p:cNvSpPr txBox="1"/>
              <p:nvPr/>
            </p:nvSpPr>
            <p:spPr>
              <a:xfrm>
                <a:off x="546847" y="2326788"/>
                <a:ext cx="5783825" cy="1572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</m:t>
                          </m:r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sz="3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3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sz="3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600" b="1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 </a:t>
                </a:r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DE55A-0C72-47FF-8D4D-1C6E76B63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47" y="2326788"/>
                <a:ext cx="5783825" cy="15724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/>
          <p:cNvSpPr/>
          <p:nvPr/>
        </p:nvSpPr>
        <p:spPr>
          <a:xfrm>
            <a:off x="479376" y="1844824"/>
            <a:ext cx="82157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Радиально-базисная функция</a:t>
            </a:r>
            <a:r>
              <a:rPr lang="en-US" sz="2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 (Radial basis function)</a:t>
            </a:r>
            <a:endParaRPr lang="ru-RU" sz="2200" b="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pic>
        <p:nvPicPr>
          <p:cNvPr id="18" name="Picture 4" descr="realgaussian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60" t="15573" b="4480"/>
          <a:stretch>
            <a:fillRect/>
          </a:stretch>
        </p:blipFill>
        <p:spPr bwMode="auto">
          <a:xfrm>
            <a:off x="8561125" y="1488004"/>
            <a:ext cx="2558961" cy="158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b="14616"/>
          <a:stretch/>
        </p:blipFill>
        <p:spPr bwMode="auto">
          <a:xfrm>
            <a:off x="6809284" y="3039710"/>
            <a:ext cx="5518381" cy="2009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Прямоугольник 19"/>
          <p:cNvSpPr/>
          <p:nvPr/>
        </p:nvSpPr>
        <p:spPr>
          <a:xfrm>
            <a:off x="447048" y="4297080"/>
            <a:ext cx="45849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Граф К Ближайших Соседей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873599" y="5043425"/>
            <a:ext cx="988350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для множества </a:t>
            </a:r>
            <a:r>
              <a:rPr lang="en-US" sz="2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P</a:t>
            </a:r>
            <a:r>
              <a:rPr lang="ru-RU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 это граф, в котором две вершины </a:t>
            </a:r>
            <a:r>
              <a:rPr lang="ru-RU" sz="2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p</a:t>
            </a:r>
            <a:r>
              <a:rPr lang="ru-RU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 и </a:t>
            </a:r>
            <a:r>
              <a:rPr lang="ru-RU" sz="2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q</a:t>
            </a:r>
            <a:r>
              <a:rPr lang="ru-RU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 связаны ребром, если расстояние между </a:t>
            </a:r>
            <a:r>
              <a:rPr lang="ru-RU" sz="2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p</a:t>
            </a:r>
            <a:r>
              <a:rPr lang="ru-RU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 и </a:t>
            </a:r>
            <a:r>
              <a:rPr lang="ru-RU" sz="2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q</a:t>
            </a:r>
            <a:r>
              <a:rPr lang="ru-RU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 находится среди </a:t>
            </a:r>
            <a:r>
              <a:rPr lang="ru-RU" sz="2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k</a:t>
            </a:r>
            <a:r>
              <a:rPr lang="ru-RU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 наименьших расстояний от </a:t>
            </a:r>
            <a:r>
              <a:rPr lang="ru-RU" sz="2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p</a:t>
            </a:r>
            <a:r>
              <a:rPr lang="ru-RU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 до других объектов в </a:t>
            </a:r>
            <a:r>
              <a:rPr lang="ru-RU" sz="2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P</a:t>
            </a:r>
            <a:r>
              <a:rPr lang="ru-RU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027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6" grpId="0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Спектральная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2" name="Рисунок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571" y="1363902"/>
            <a:ext cx="1021272" cy="2357617"/>
          </a:xfrm>
          <a:prstGeom prst="rect">
            <a:avLst/>
          </a:prstGeom>
        </p:spPr>
      </p:pic>
      <p:pic>
        <p:nvPicPr>
          <p:cNvPr id="63" name="Рисунок 62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92357" y="1344281"/>
            <a:ext cx="3448050" cy="2362200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7160" y="4128296"/>
            <a:ext cx="3235834" cy="2201179"/>
          </a:xfrm>
          <a:prstGeom prst="rect">
            <a:avLst/>
          </a:prstGeom>
        </p:spPr>
      </p:pic>
      <p:pic>
        <p:nvPicPr>
          <p:cNvPr id="65" name="Рисунок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7628" y="1551164"/>
            <a:ext cx="3287078" cy="22116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6" name="Прямоугольник 65"/>
              <p:cNvSpPr/>
              <p:nvPr/>
            </p:nvSpPr>
            <p:spPr>
              <a:xfrm>
                <a:off x="8861244" y="1013446"/>
                <a:ext cx="1508555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66" name="Прямоугольник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244" y="1013446"/>
                <a:ext cx="1508555" cy="5959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Прямоугольник 66"/>
              <p:cNvSpPr/>
              <p:nvPr/>
            </p:nvSpPr>
            <p:spPr>
              <a:xfrm>
                <a:off x="9068508" y="3643870"/>
                <a:ext cx="1508555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67" name="Прямоугольник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508" y="3643870"/>
                <a:ext cx="1508555" cy="5959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Прямоугольник 67"/>
              <p:cNvSpPr/>
              <p:nvPr/>
            </p:nvSpPr>
            <p:spPr>
              <a:xfrm>
                <a:off x="6934889" y="2388540"/>
                <a:ext cx="69281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А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>
          <p:sp>
            <p:nvSpPr>
              <p:cNvPr id="68" name="Прямоугольник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889" y="2388540"/>
                <a:ext cx="692818" cy="7694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Прямоугольник 68"/>
              <p:cNvSpPr/>
              <p:nvPr/>
            </p:nvSpPr>
            <p:spPr>
              <a:xfrm>
                <a:off x="7160441" y="5000676"/>
                <a:ext cx="69281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А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>
          <p:sp>
            <p:nvSpPr>
              <p:cNvPr id="69" name="Прямоугольник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441" y="5000676"/>
                <a:ext cx="692818" cy="7694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Прямоугольник 69"/>
              <p:cNvSpPr/>
              <p:nvPr/>
            </p:nvSpPr>
            <p:spPr>
              <a:xfrm>
                <a:off x="720017" y="4586148"/>
                <a:ext cx="66075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𝑳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>
          <p:sp>
            <p:nvSpPr>
              <p:cNvPr id="70" name="Прямоугольник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17" y="4586148"/>
                <a:ext cx="660757" cy="7694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Рисунок 7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93362" y="3979086"/>
            <a:ext cx="3634360" cy="227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3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7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Спектральная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F716DBDD-C416-414C-93E3-C04B559AC247}"/>
                  </a:ext>
                </a:extLst>
              </p:cNvPr>
              <p:cNvSpPr/>
              <p:nvPr/>
            </p:nvSpPr>
            <p:spPr>
              <a:xfrm>
                <a:off x="2796620" y="1224905"/>
                <a:ext cx="258295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acc>
                        <m:accPr>
                          <m:chr m:val="⃗"/>
                          <m:ctrlPr>
                            <a:rPr lang="el-GR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ν</m:t>
                          </m:r>
                        </m:e>
                      </m:acc>
                      <m:r>
                        <a:rPr lang="ru-RU" sz="4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4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acc>
                        <m:accPr>
                          <m:chr m:val="⃗"/>
                          <m:ctrlPr>
                            <a:rPr lang="el-GR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ν</m:t>
                          </m:r>
                        </m:e>
                      </m:acc>
                    </m:oMath>
                  </m:oMathPara>
                </a14:m>
                <a:endParaRPr lang="ru-RU" sz="4400" dirty="0"/>
              </a:p>
            </p:txBody>
          </p:sp>
        </mc:Choice>
        <mc:Fallback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F716DBDD-C416-414C-93E3-C04B559AC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620" y="1224905"/>
                <a:ext cx="2582951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548B6936-62AE-419B-87EB-72C0EC7FD2DE}"/>
                  </a:ext>
                </a:extLst>
              </p:cNvPr>
              <p:cNvSpPr/>
              <p:nvPr/>
            </p:nvSpPr>
            <p:spPr>
              <a:xfrm>
                <a:off x="507767" y="2521630"/>
                <a:ext cx="7453387" cy="573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ru-RU" sz="2800" dirty="0"/>
                  <a:t> 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Собственные значения (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Eigenvalues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)</a:t>
                </a:r>
                <a:endParaRPr lang="ru-RU" sz="2800" dirty="0"/>
              </a:p>
            </p:txBody>
          </p:sp>
        </mc:Choice>
        <mc:Fallback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548B6936-62AE-419B-87EB-72C0EC7FD2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67" y="2521630"/>
                <a:ext cx="7453387" cy="573427"/>
              </a:xfrm>
              <a:prstGeom prst="rect">
                <a:avLst/>
              </a:prstGeom>
              <a:blipFill>
                <a:blip r:embed="rId5"/>
                <a:stretch>
                  <a:fillRect t="-6383" r="-409" b="-255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6C315FCB-3AE6-43BB-910A-110713D9F3D1}"/>
                  </a:ext>
                </a:extLst>
              </p:cNvPr>
              <p:cNvSpPr/>
              <p:nvPr/>
            </p:nvSpPr>
            <p:spPr>
              <a:xfrm>
                <a:off x="551384" y="2006048"/>
                <a:ext cx="738990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l-G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ν</m:t>
                        </m:r>
                      </m:e>
                    </m:acc>
                  </m:oMath>
                </a14:m>
                <a:r>
                  <a:rPr lang="en-US" sz="32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Собственные векторы (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Eigenvectors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)</a:t>
                </a:r>
                <a:endParaRPr lang="ru-RU" sz="3200" dirty="0"/>
              </a:p>
            </p:txBody>
          </p:sp>
        </mc:Choice>
        <mc:Fallback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6C315FCB-3AE6-43BB-910A-110713D9F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2006048"/>
                <a:ext cx="7389908" cy="584775"/>
              </a:xfrm>
              <a:prstGeom prst="rect">
                <a:avLst/>
              </a:prstGeom>
              <a:blipFill>
                <a:blip r:embed="rId6"/>
                <a:stretch>
                  <a:fillRect t="-3125" r="-330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1967" y="1284065"/>
            <a:ext cx="3634360" cy="227278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383051" y="3418405"/>
            <a:ext cx="53609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800" b="1" dirty="0">
                <a:solidFill>
                  <a:srgbClr val="D5D5D5"/>
                </a:solidFill>
                <a:latin typeface="Courier New" panose="02070309020205020404" pitchFamily="49" charset="0"/>
              </a:rPr>
              <a:t>λ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D5D5D5"/>
                </a:solidFill>
                <a:latin typeface="Courier New" panose="02070309020205020404" pitchFamily="49" charset="0"/>
              </a:rPr>
              <a:t>[0. , 0.4112, 2.4521, 2.7642, 2.9216, 3.053 ]</a:t>
            </a:r>
            <a:endParaRPr lang="ru-RU" sz="14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5033" y="3945350"/>
            <a:ext cx="4617149" cy="22458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548B6936-62AE-419B-87EB-72C0EC7FD2DE}"/>
                  </a:ext>
                </a:extLst>
              </p:cNvPr>
              <p:cNvSpPr/>
              <p:nvPr/>
            </p:nvSpPr>
            <p:spPr>
              <a:xfrm>
                <a:off x="1492271" y="2966638"/>
                <a:ext cx="4046813" cy="573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0=</m:t>
                          </m:r>
                          <m:r>
                            <m:rPr>
                              <m:sty m:val="p"/>
                            </m:rPr>
                            <a:rPr lang="el-G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548B6936-62AE-419B-87EB-72C0EC7FD2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271" y="2966638"/>
                <a:ext cx="4046813" cy="5734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77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Спектральная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07" y="1580454"/>
            <a:ext cx="796593" cy="256047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18013" y="1808102"/>
            <a:ext cx="2657732" cy="182076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956" y="1736061"/>
            <a:ext cx="3707509" cy="229822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4991" y="4134605"/>
            <a:ext cx="4908567" cy="237462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51396" y="4212200"/>
            <a:ext cx="3597973" cy="2392561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2279576" y="1210790"/>
            <a:ext cx="7321876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8745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</a:pPr>
            <a:r>
              <a:rPr lang="ru-RU" sz="20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(а если потенциальных кластеров больше чем 2?)</a:t>
            </a:r>
            <a:endParaRPr lang="en-US" sz="2000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9445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Спектральная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4E1CD8-41DD-4E05-97A5-E2D5DD76EF3B}"/>
              </a:ext>
            </a:extLst>
          </p:cNvPr>
          <p:cNvSpPr/>
          <p:nvPr/>
        </p:nvSpPr>
        <p:spPr>
          <a:xfrm>
            <a:off x="2275534" y="1240508"/>
            <a:ext cx="70693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Montserrat" panose="020B0604020202020204" charset="-52"/>
              </a:rPr>
              <a:t>Алгоритм</a:t>
            </a:r>
            <a:endParaRPr lang="en-US" sz="2800" dirty="0">
              <a:solidFill>
                <a:schemeClr val="bg1"/>
              </a:solidFill>
              <a:latin typeface="Montserrat" panose="020B0604020202020204" charset="-5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A4E1CD8-41DD-4E05-97A5-E2D5DD76EF3B}"/>
              </a:ext>
            </a:extLst>
          </p:cNvPr>
          <p:cNvSpPr/>
          <p:nvPr/>
        </p:nvSpPr>
        <p:spPr>
          <a:xfrm>
            <a:off x="509078" y="1916832"/>
            <a:ext cx="106022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</a:rPr>
              <a:t>Посчитайте Лапласиан на данных. Нормализуйте</a:t>
            </a:r>
          </a:p>
          <a:p>
            <a:pPr marL="457200" indent="-457200">
              <a:buClr>
                <a:schemeClr val="bg2"/>
              </a:buClr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</a:rPr>
              <a:t>Найдите собственные значения и собственные вектора Лапласиана</a:t>
            </a:r>
          </a:p>
          <a:p>
            <a:pPr marL="457200" indent="-457200">
              <a:buClr>
                <a:schemeClr val="bg2"/>
              </a:buClr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</a:rPr>
              <a:t>Отсортируйте собственные вектора по собственным значениям (по возрастанию)</a:t>
            </a:r>
          </a:p>
          <a:p>
            <a:pPr marL="457200" indent="-457200">
              <a:buClr>
                <a:schemeClr val="bg2"/>
              </a:buClr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</a:rPr>
              <a:t>Для </a:t>
            </a:r>
            <a:r>
              <a:rPr lang="en-US" sz="2400" b="1" dirty="0">
                <a:solidFill>
                  <a:schemeClr val="bg1"/>
                </a:solidFill>
                <a:latin typeface="Montserrat" panose="020B0604020202020204" charset="-52"/>
              </a:rPr>
              <a:t>k </a:t>
            </a:r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</a:rPr>
              <a:t>кластеров возьмите первые </a:t>
            </a:r>
            <a:r>
              <a:rPr lang="en-US" sz="2400" b="1" dirty="0">
                <a:solidFill>
                  <a:schemeClr val="bg1"/>
                </a:solidFill>
                <a:latin typeface="Montserrat" panose="020B0604020202020204" charset="-52"/>
              </a:rPr>
              <a:t>k </a:t>
            </a:r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</a:rPr>
              <a:t>собственных векторов и сделайте из них матрицу данных</a:t>
            </a:r>
          </a:p>
          <a:p>
            <a:pPr marL="457200" indent="-457200">
              <a:buClr>
                <a:schemeClr val="bg2"/>
              </a:buClr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</a:rPr>
              <a:t>Примените алгоритм К-Средних на новых данных</a:t>
            </a:r>
          </a:p>
          <a:p>
            <a:pPr marL="457200" indent="-457200">
              <a:buClr>
                <a:schemeClr val="bg2"/>
              </a:buClr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</a:rPr>
              <a:t>????</a:t>
            </a:r>
          </a:p>
          <a:p>
            <a:pPr marL="457200" indent="-457200">
              <a:buClr>
                <a:schemeClr val="bg2"/>
              </a:buClr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Montserrat" panose="020B0604020202020204" charset="-52"/>
              </a:rPr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352118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Спектральная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5023739" y="1100038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b="1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27153" y="2222248"/>
            <a:ext cx="9301988" cy="66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SC =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SpectralClustering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n_clusters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n_clusters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          affinity=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affinity</a:t>
            </a:r>
            <a:r>
              <a:rPr lang="en-US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gamma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= gamma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27153" y="1554736"/>
            <a:ext cx="9841484" cy="380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sklearn.cluster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SpectralClustering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18009" y="4313805"/>
            <a:ext cx="6118225" cy="955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SC.fit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labels =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SC.fit_predict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37385" y="3037952"/>
            <a:ext cx="2348720" cy="380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SC.get_params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800602" y="3018305"/>
            <a:ext cx="73634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{'affinity': '</a:t>
            </a:r>
            <a:r>
              <a:rPr lang="en-US" sz="1600" dirty="0" err="1">
                <a:solidFill>
                  <a:srgbClr val="D5D5D5"/>
                </a:solidFill>
                <a:latin typeface="Courier New" panose="02070309020205020404" pitchFamily="49" charset="0"/>
              </a:rPr>
              <a:t>nearest_neighbors</a:t>
            </a: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en-US" sz="1600" dirty="0" err="1">
                <a:solidFill>
                  <a:srgbClr val="D5D5D5"/>
                </a:solidFill>
                <a:latin typeface="Courier New" panose="02070309020205020404" pitchFamily="49" charset="0"/>
              </a:rPr>
              <a:t>assign_labels</a:t>
            </a: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': '</a:t>
            </a:r>
            <a:r>
              <a:rPr lang="en-US" sz="1600" dirty="0" err="1">
                <a:solidFill>
                  <a:srgbClr val="D5D5D5"/>
                </a:solidFill>
                <a:latin typeface="Courier New" panose="02070309020205020404" pitchFamily="49" charset="0"/>
              </a:rPr>
              <a:t>kmeans</a:t>
            </a: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', 'coef0': 1, 'degree': 3, '</a:t>
            </a:r>
            <a:r>
              <a:rPr lang="en-US" sz="1600" dirty="0" err="1">
                <a:solidFill>
                  <a:srgbClr val="D5D5D5"/>
                </a:solidFill>
                <a:latin typeface="Courier New" panose="02070309020205020404" pitchFamily="49" charset="0"/>
              </a:rPr>
              <a:t>eigen_solver</a:t>
            </a: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': None, '</a:t>
            </a:r>
            <a:r>
              <a:rPr lang="en-US" sz="1600" dirty="0" err="1">
                <a:solidFill>
                  <a:srgbClr val="D5D5D5"/>
                </a:solidFill>
                <a:latin typeface="Courier New" panose="02070309020205020404" pitchFamily="49" charset="0"/>
              </a:rPr>
              <a:t>eigen_tol</a:t>
            </a: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': 0.0, 'gamma': 0.51, '</a:t>
            </a:r>
            <a:r>
              <a:rPr lang="en-US" sz="1600" dirty="0" err="1">
                <a:solidFill>
                  <a:srgbClr val="D5D5D5"/>
                </a:solidFill>
                <a:latin typeface="Courier New" panose="02070309020205020404" pitchFamily="49" charset="0"/>
              </a:rPr>
              <a:t>kernel_params</a:t>
            </a: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': None, '</a:t>
            </a:r>
            <a:r>
              <a:rPr lang="en-US" sz="1600" dirty="0" err="1">
                <a:solidFill>
                  <a:srgbClr val="D5D5D5"/>
                </a:solidFill>
                <a:latin typeface="Courier New" panose="02070309020205020404" pitchFamily="49" charset="0"/>
              </a:rPr>
              <a:t>n_clusters</a:t>
            </a: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': 2, '</a:t>
            </a:r>
            <a:r>
              <a:rPr lang="en-US" sz="1600" dirty="0" err="1">
                <a:solidFill>
                  <a:srgbClr val="D5D5D5"/>
                </a:solidFill>
                <a:latin typeface="Courier New" panose="02070309020205020404" pitchFamily="49" charset="0"/>
              </a:rPr>
              <a:t>n_components</a:t>
            </a: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': None, '</a:t>
            </a:r>
            <a:r>
              <a:rPr lang="en-US" sz="1600" dirty="0" err="1">
                <a:solidFill>
                  <a:srgbClr val="D5D5D5"/>
                </a:solidFill>
                <a:latin typeface="Courier New" panose="02070309020205020404" pitchFamily="49" charset="0"/>
              </a:rPr>
              <a:t>n_init</a:t>
            </a: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': 10, '</a:t>
            </a:r>
            <a:r>
              <a:rPr lang="en-US" sz="1600" dirty="0" err="1">
                <a:solidFill>
                  <a:srgbClr val="D5D5D5"/>
                </a:solidFill>
                <a:latin typeface="Courier New" panose="02070309020205020404" pitchFamily="49" charset="0"/>
              </a:rPr>
              <a:t>n_jobs</a:t>
            </a: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': None, '</a:t>
            </a:r>
            <a:r>
              <a:rPr lang="en-US" sz="1600" dirty="0" err="1">
                <a:solidFill>
                  <a:srgbClr val="D5D5D5"/>
                </a:solidFill>
                <a:latin typeface="Courier New" panose="02070309020205020404" pitchFamily="49" charset="0"/>
              </a:rPr>
              <a:t>n_neighbors</a:t>
            </a: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': 10, '</a:t>
            </a:r>
            <a:r>
              <a:rPr lang="en-US" sz="1600" dirty="0" err="1">
                <a:solidFill>
                  <a:srgbClr val="D5D5D5"/>
                </a:solidFill>
                <a:latin typeface="Courier New" panose="02070309020205020404" pitchFamily="49" charset="0"/>
              </a:rPr>
              <a:t>random_state</a:t>
            </a: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': None, 'verbose': False}</a:t>
            </a:r>
            <a:endParaRPr lang="ru-RU" sz="16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905461" y="5525120"/>
            <a:ext cx="2925801" cy="380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SC.affinity_matrix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428481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Спектральная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616CD1-815E-4AA9-84FA-F231C1EA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1272" y="3303038"/>
            <a:ext cx="3670824" cy="34202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FE617D-98CE-49A4-9EBA-F376F226DF1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0750" y="1299161"/>
            <a:ext cx="3001552" cy="200387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23FE0B-F6B6-4603-8A6C-387A6B28D1E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27129" y="3318992"/>
            <a:ext cx="3570698" cy="342026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9A0B6DB-4FC9-4776-B866-BAD5DF53CF3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99753" y="1299161"/>
            <a:ext cx="3025449" cy="20198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B886FF-6343-4715-9ACA-7EE11F77551D}"/>
                  </a:ext>
                </a:extLst>
              </p:cNvPr>
              <p:cNvSpPr txBox="1"/>
              <p:nvPr/>
            </p:nvSpPr>
            <p:spPr>
              <a:xfrm>
                <a:off x="4481422" y="2301099"/>
                <a:ext cx="75577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B886FF-6343-4715-9ACA-7EE11F775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422" y="2301099"/>
                <a:ext cx="755779" cy="584775"/>
              </a:xfrm>
              <a:prstGeom prst="rect">
                <a:avLst/>
              </a:prstGeom>
              <a:blipFill>
                <a:blip r:embed="rId8"/>
                <a:stretch>
                  <a:fillRect r="-435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5E6353-1B40-4AC0-A43F-527A77546EB8}"/>
                  </a:ext>
                </a:extLst>
              </p:cNvPr>
              <p:cNvSpPr txBox="1"/>
              <p:nvPr/>
            </p:nvSpPr>
            <p:spPr>
              <a:xfrm>
                <a:off x="10141158" y="2301099"/>
                <a:ext cx="75577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5E6353-1B40-4AC0-A43F-527A77546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1158" y="2301099"/>
                <a:ext cx="755779" cy="584775"/>
              </a:xfrm>
              <a:prstGeom prst="rect">
                <a:avLst/>
              </a:prstGeom>
              <a:blipFill>
                <a:blip r:embed="rId9"/>
                <a:stretch>
                  <a:fillRect r="-7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20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Спектральная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C1B570F-A873-4E30-BE1E-643E48383C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52" t="7995" r="6810" b="2237"/>
          <a:stretch/>
        </p:blipFill>
        <p:spPr>
          <a:xfrm>
            <a:off x="2764159" y="1311738"/>
            <a:ext cx="5962261" cy="44981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E1F101-A9EA-4EAC-A0EF-19728D0460EC}"/>
              </a:ext>
            </a:extLst>
          </p:cNvPr>
          <p:cNvSpPr txBox="1"/>
          <p:nvPr/>
        </p:nvSpPr>
        <p:spPr>
          <a:xfrm>
            <a:off x="921272" y="5901826"/>
            <a:ext cx="9856722" cy="66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0000500000000000000" pitchFamily="2" charset="-52"/>
              </a:rPr>
              <a:t>Ng, Andrew, Michael Jordan, and Yair Weiss. "On spectral clustering: Analysis and an algorithm." Advances in neural information processing systems 14 (2001).</a:t>
            </a:r>
            <a:endParaRPr lang="ru-RU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447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S.W.O.T. (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совместно с </a:t>
            </a:r>
            <a:r>
              <a:rPr lang="en-US" sz="3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ChatGPT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7C54A35-195B-4975-A56D-732B75DA7B4B}"/>
              </a:ext>
            </a:extLst>
          </p:cNvPr>
          <p:cNvSpPr txBox="1">
            <a:spLocks/>
          </p:cNvSpPr>
          <p:nvPr/>
        </p:nvSpPr>
        <p:spPr>
          <a:xfrm>
            <a:off x="1900392" y="1363688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AF5494B-9DB4-4570-A506-3A786F1C86BB}"/>
              </a:ext>
            </a:extLst>
          </p:cNvPr>
          <p:cNvSpPr/>
          <p:nvPr/>
        </p:nvSpPr>
        <p:spPr>
          <a:xfrm>
            <a:off x="119336" y="1412776"/>
            <a:ext cx="12192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Сильные стороны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мощный 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кластеризации данных, который может идентифицировать кластеры, даже если они не могут быть четко разделены.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подход 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 основе графа, который позволяет зафиксировать базовую структуру данных, делая ее более гибкой, чем традиционные методы кластеризации.</a:t>
            </a:r>
          </a:p>
          <a:p>
            <a:r>
              <a:rPr lang="ru-RU" sz="20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Слабые </a:t>
            </a:r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стороны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Спектральная кластеризация может потребовать значительных вычислительных ресурсов, особенно для больших наборов данных или многомерных пространственных объектов.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Может зависеть от выбора метрики сходства и количества кластеров, что может потребовать нескольких запусков с разными настройками параметров.</a:t>
            </a:r>
          </a:p>
          <a:p>
            <a:r>
              <a:rPr lang="ru-RU" sz="20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Возможности</a:t>
            </a:r>
            <a:endParaRPr lang="ru-RU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Его можно использовать для извлечения признаков и уменьшения размерности в других алгоритмах машинного обучения</a:t>
            </a:r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Неприятности</a:t>
            </a:r>
            <a:endParaRPr lang="ru-RU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больших наборов данных нужно еще посчитать собственные значения и вектора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Надо разбираться с </a:t>
            </a:r>
            <a:r>
              <a:rPr lang="ru-RU" sz="2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гиперпараметрами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11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Спектральная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0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ChatGPT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рекоммендует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0" y="1086954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are several other clustering methods that you can use depending on your data and the problem you are trying to solve. Here are some popular alternatives to k-means clustering:</a:t>
            </a: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b="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Hierarchical Clustering</a:t>
            </a:r>
            <a:r>
              <a:rPr lang="en-US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This method builds a hierarchy of clusters by iteratively merging or splitting the clusters based on the similarity between the data points. It can be agglomerative (bottom-up) or divisive (top-down).</a:t>
            </a:r>
          </a:p>
          <a:p>
            <a:endParaRPr lang="en-US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b="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DBSCAN</a:t>
            </a:r>
            <a:r>
              <a:rPr lang="en-US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Density-Based Spatial Clustering of Applications with Noise; it is a density-based clustering algorithm that groups together the regions of high-density data points into clusters. It is suitable for data that are not well approximated by globular clusters and for clustering problems where the clusters have non-uniform density.</a:t>
            </a: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Gaussian Mixture Model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This method uses a mixture of Gaussian distributions to fit the data and assigns each data point to the cluster with the highest probability of belonging to that cluster. It can handle non-spherical data, overlapping clusters, and has a soft assignment of data points to clusters.</a:t>
            </a: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Spectral Clustering</a:t>
            </a:r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This method uses the spectral decomposition of the similarity matrix of the data points to perform clustering. It can handle non-spherical clusters and non-linearly separable data.</a:t>
            </a:r>
          </a:p>
          <a:p>
            <a:endParaRPr lang="en-US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33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Резюме Лекции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722423" y="1361512"/>
            <a:ext cx="105131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ЕМ-кластеризация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Метод </a:t>
            </a:r>
            <a:r>
              <a:rPr lang="ru-RU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к-Средних 2.0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Не только круги, но и эллипсы </a:t>
            </a: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Спектральная кластеризация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Какие-то графы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Какие-то матрицы </a:t>
            </a:r>
            <a:r>
              <a:rPr lang="ru-RU" sz="3200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близости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Туда-сюда собственные значения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Зачем-то внутри к-Средние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70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 </a:t>
            </a:r>
            <a:r>
              <a:rPr lang="ru-RU" sz="2400" spc="-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 </a:t>
            </a:r>
            <a:r>
              <a:rPr lang="ru-RU" sz="2400" spc="-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Антон Долганов</a:t>
            </a:r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BE2865-C550-491F-BD64-B31C7A88213A}"/>
              </a:ext>
            </a:extLst>
          </p:cNvPr>
          <p:cNvSpPr txBox="1"/>
          <p:nvPr/>
        </p:nvSpPr>
        <p:spPr>
          <a:xfrm>
            <a:off x="2567608" y="4010997"/>
            <a:ext cx="7299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EA569C7-0387-4145-9D9C-1711F780F398}"/>
              </a:ext>
            </a:extLst>
          </p:cNvPr>
          <p:cNvSpPr txBox="1">
            <a:spLocks/>
          </p:cNvSpPr>
          <p:nvPr/>
        </p:nvSpPr>
        <p:spPr>
          <a:xfrm>
            <a:off x="2063552" y="2188876"/>
            <a:ext cx="85689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1945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08087" y="1119780"/>
            <a:ext cx="76328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EM-</a:t>
            </a:r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Кластеризация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Спектральная кластеризация</a:t>
            </a:r>
          </a:p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02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08087" y="1119780"/>
            <a:ext cx="76328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EM-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Кластеризация</a:t>
            </a: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Спектральная кластеризация</a:t>
            </a:r>
          </a:p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17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840486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Кластеризация К-средних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2" name="Picture 2" descr="Using K-Means Clustering to Quantize Dataset Samples (Part 1)">
            <a:extLst>
              <a:ext uri="{FF2B5EF4-FFF2-40B4-BE49-F238E27FC236}">
                <a16:creationId xmlns:a16="http://schemas.microsoft.com/office/drawing/2014/main" id="{439BEB43-D5F7-4C74-8156-6D961B07C9E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1340768"/>
            <a:ext cx="5040560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29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8404866" cy="484915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EM-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Кластеризация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76AF62B5-6867-4DAA-8B61-BEA422D06253}"/>
              </a:ext>
            </a:extLst>
          </p:cNvPr>
          <p:cNvSpPr/>
          <p:nvPr/>
        </p:nvSpPr>
        <p:spPr>
          <a:xfrm>
            <a:off x="1100955" y="945706"/>
            <a:ext cx="9251963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9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+mj-cs"/>
              </a:rPr>
              <a:t>Expectation Maximization</a:t>
            </a:r>
            <a:endParaRPr lang="ru-RU" sz="29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  <a:cs typeface="+mj-cs"/>
            </a:endParaRPr>
          </a:p>
        </p:txBody>
      </p:sp>
      <p:pic>
        <p:nvPicPr>
          <p:cNvPr id="40" name="Picture 2" descr="https://miro.medium.com/max/720/0*kE-YHM1yJfxnbCLt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2056581"/>
            <a:ext cx="4732852" cy="406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76AF62B5-6867-4DAA-8B61-BEA422D06253}"/>
              </a:ext>
            </a:extLst>
          </p:cNvPr>
          <p:cNvSpPr/>
          <p:nvPr/>
        </p:nvSpPr>
        <p:spPr>
          <a:xfrm>
            <a:off x="2939366" y="6169427"/>
            <a:ext cx="5199699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9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+mj-cs"/>
              </a:rPr>
              <a:t>Вместо 16 на 16 слов</a:t>
            </a: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76AF62B5-6867-4DAA-8B61-BEA422D06253}"/>
              </a:ext>
            </a:extLst>
          </p:cNvPr>
          <p:cNvSpPr/>
          <p:nvPr/>
        </p:nvSpPr>
        <p:spPr>
          <a:xfrm>
            <a:off x="1100955" y="1467491"/>
            <a:ext cx="9251963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9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+mj-cs"/>
              </a:rPr>
              <a:t>Mixture of Gaussians Models</a:t>
            </a:r>
            <a:endParaRPr lang="ru-RU" sz="29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7880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840486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Теорема Байеса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E7C54A35-195B-4975-A56D-732B75DA7B4B}"/>
              </a:ext>
            </a:extLst>
          </p:cNvPr>
          <p:cNvSpPr txBox="1">
            <a:spLocks/>
          </p:cNvSpPr>
          <p:nvPr/>
        </p:nvSpPr>
        <p:spPr>
          <a:xfrm>
            <a:off x="911424" y="1349725"/>
            <a:ext cx="1065718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80BEA1E7-E1C8-4D84-89CB-CBF692802F1D}"/>
                  </a:ext>
                </a:extLst>
              </p:cNvPr>
              <p:cNvSpPr/>
              <p:nvPr/>
            </p:nvSpPr>
            <p:spPr>
              <a:xfrm>
                <a:off x="516047" y="1296552"/>
                <a:ext cx="11044568" cy="1135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2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ru-RU" sz="32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2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2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ru-RU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ru-RU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  <a:latin typeface="Montserrat" panose="020B0604020202020204" charset="-52"/>
                </a:endParaRPr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80BEA1E7-E1C8-4D84-89CB-CBF692802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47" y="1296552"/>
                <a:ext cx="11044568" cy="1135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DD253DE2-A363-4583-8555-F76B47EC0158}"/>
                  </a:ext>
                </a:extLst>
              </p:cNvPr>
              <p:cNvSpPr/>
              <p:nvPr/>
            </p:nvSpPr>
            <p:spPr>
              <a:xfrm>
                <a:off x="6368466" y="2365597"/>
                <a:ext cx="552510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ru-RU" sz="3200" dirty="0">
                    <a:latin typeface="Montserrat" panose="020B0604020202020204" charset="-52"/>
                  </a:rPr>
                  <a:t> </a:t>
                </a:r>
                <a:r>
                  <a:rPr lang="ru-RU" sz="3200" dirty="0">
                    <a:solidFill>
                      <a:schemeClr val="bg1"/>
                    </a:solidFill>
                    <a:latin typeface="Montserrat" panose="020B0604020202020204" charset="-52"/>
                  </a:rPr>
                  <a:t>– </a:t>
                </a:r>
                <a:r>
                  <a:rPr lang="en-US" sz="3200" dirty="0">
                    <a:solidFill>
                      <a:schemeClr val="bg1"/>
                    </a:solidFill>
                    <a:latin typeface="Montserrat" panose="020B0604020202020204" charset="-52"/>
                  </a:rPr>
                  <a:t>Hypothesis</a:t>
                </a:r>
                <a:r>
                  <a:rPr lang="ru-RU" sz="3200" dirty="0">
                    <a:solidFill>
                      <a:schemeClr val="bg1"/>
                    </a:solidFill>
                    <a:latin typeface="Montserrat" panose="020B0604020202020204" charset="-52"/>
                  </a:rPr>
                  <a:t> / Гипотеза</a:t>
                </a:r>
              </a:p>
            </p:txBody>
          </p:sp>
        </mc:Choice>
        <mc:Fallback xmlns="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DD253DE2-A363-4583-8555-F76B47EC01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466" y="2365597"/>
                <a:ext cx="5525102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508308DA-4172-4F28-BEB5-3D1E1B489267}"/>
                  </a:ext>
                </a:extLst>
              </p:cNvPr>
              <p:cNvSpPr/>
              <p:nvPr/>
            </p:nvSpPr>
            <p:spPr>
              <a:xfrm>
                <a:off x="347799" y="2375854"/>
                <a:ext cx="58881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400" dirty="0">
                    <a:latin typeface="Montserrat" panose="020B0604020202020204" charset="-52"/>
                  </a:rPr>
                  <a:t> </a:t>
                </a:r>
                <a:r>
                  <a:rPr lang="ru-RU" sz="3200" dirty="0">
                    <a:solidFill>
                      <a:schemeClr val="bg1"/>
                    </a:solidFill>
                    <a:latin typeface="Montserrat" panose="020B0604020202020204" charset="-52"/>
                  </a:rPr>
                  <a:t>– </a:t>
                </a:r>
                <a:r>
                  <a:rPr lang="en-US" sz="3200" dirty="0">
                    <a:solidFill>
                      <a:schemeClr val="bg1"/>
                    </a:solidFill>
                    <a:latin typeface="Montserrat" panose="020B0604020202020204" charset="-52"/>
                  </a:rPr>
                  <a:t>Evidence</a:t>
                </a:r>
                <a:r>
                  <a:rPr lang="ru-RU" sz="3200" dirty="0">
                    <a:solidFill>
                      <a:schemeClr val="bg1"/>
                    </a:solidFill>
                    <a:latin typeface="Montserrat" panose="020B0604020202020204" charset="-52"/>
                  </a:rPr>
                  <a:t> / Наблюдение</a:t>
                </a:r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508308DA-4172-4F28-BEB5-3D1E1B489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99" y="2375854"/>
                <a:ext cx="5888150" cy="584775"/>
              </a:xfrm>
              <a:prstGeom prst="rect">
                <a:avLst/>
              </a:prstGeom>
              <a:blipFill>
                <a:blip r:embed="rId6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F6AD3137-B3E6-4D6D-A9A4-F2A758937664}"/>
                  </a:ext>
                </a:extLst>
              </p:cNvPr>
              <p:cNvSpPr/>
              <p:nvPr/>
            </p:nvSpPr>
            <p:spPr>
              <a:xfrm>
                <a:off x="75565" y="2989814"/>
                <a:ext cx="1210750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2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32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Montserrat" panose="020B0604020202020204" charset="-52"/>
                  </a:rPr>
                  <a:t> </a:t>
                </a:r>
                <a:r>
                  <a:rPr lang="en-US" sz="3200" dirty="0">
                    <a:solidFill>
                      <a:schemeClr val="bg1"/>
                    </a:solidFill>
                    <a:latin typeface="Montserrat" panose="020B0604020202020204" charset="-52"/>
                  </a:rPr>
                  <a:t>- </a:t>
                </a:r>
                <a:r>
                  <a:rPr lang="tr-TR" sz="3200" dirty="0">
                    <a:solidFill>
                      <a:schemeClr val="bg1"/>
                    </a:solidFill>
                    <a:latin typeface="Montserrat" panose="020B0604020202020204" charset="-52"/>
                  </a:rPr>
                  <a:t> </a:t>
                </a:r>
                <a:r>
                  <a:rPr lang="ru-RU" sz="2400" dirty="0">
                    <a:solidFill>
                      <a:schemeClr val="bg1"/>
                    </a:solidFill>
                    <a:latin typeface="Montserrat" panose="020B0604020202020204" charset="-52"/>
                  </a:rPr>
                  <a:t>апостериорная вероятность </a:t>
                </a:r>
                <a:r>
                  <a:rPr lang="ru-RU" sz="2400" b="1" dirty="0">
                    <a:solidFill>
                      <a:schemeClr val="bg1"/>
                    </a:solidFill>
                    <a:latin typeface="Montserrat" panose="020B0604020202020204" charset="-52"/>
                  </a:rPr>
                  <a:t>Гипотезы</a:t>
                </a:r>
                <a:r>
                  <a:rPr lang="ru-RU" sz="2400" dirty="0">
                    <a:solidFill>
                      <a:schemeClr val="bg1"/>
                    </a:solidFill>
                    <a:latin typeface="Montserrat" panose="020B0604020202020204" charset="-52"/>
                  </a:rPr>
                  <a:t> при наличии 	</a:t>
                </a:r>
                <a:r>
                  <a:rPr lang="ru-RU" sz="2400" b="1" dirty="0">
                    <a:solidFill>
                      <a:schemeClr val="bg1"/>
                    </a:solidFill>
                    <a:latin typeface="Montserrat" panose="020B0604020202020204" charset="-52"/>
                  </a:rPr>
                  <a:t>Наблюдения</a:t>
                </a:r>
                <a:endParaRPr lang="ru-RU" sz="3200" b="1" dirty="0">
                  <a:solidFill>
                    <a:schemeClr val="bg1"/>
                  </a:solidFill>
                  <a:latin typeface="Montserrat" panose="020B0604020202020204" charset="-52"/>
                </a:endParaRPr>
              </a:p>
            </p:txBody>
          </p:sp>
        </mc:Choice>
        <mc:Fallback xmlns="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F6AD3137-B3E6-4D6D-A9A4-F2A758937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" y="2989814"/>
                <a:ext cx="12107506" cy="954107"/>
              </a:xfrm>
              <a:prstGeom prst="rect">
                <a:avLst/>
              </a:prstGeom>
              <a:blipFill>
                <a:blip r:embed="rId7"/>
                <a:stretch>
                  <a:fillRect t="-7643" b="-140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6BB60075-866C-4DB3-8EFC-494771ED5173}"/>
                  </a:ext>
                </a:extLst>
              </p:cNvPr>
              <p:cNvSpPr/>
              <p:nvPr/>
            </p:nvSpPr>
            <p:spPr>
              <a:xfrm>
                <a:off x="21288" y="3848215"/>
                <a:ext cx="122183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2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32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Montserrat" panose="020B0604020202020204" charset="-52"/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20B0604020202020204" charset="-52"/>
                  </a:rPr>
                  <a:t>- </a:t>
                </a:r>
                <a:r>
                  <a:rPr lang="tr-TR" sz="2800" dirty="0">
                    <a:solidFill>
                      <a:schemeClr val="bg1"/>
                    </a:solidFill>
                    <a:latin typeface="Montserrat" panose="020B0604020202020204" charset="-52"/>
                  </a:rPr>
                  <a:t>  </a:t>
                </a:r>
                <a:r>
                  <a:rPr lang="ru-RU" sz="2400" dirty="0">
                    <a:solidFill>
                      <a:schemeClr val="bg1"/>
                    </a:solidFill>
                    <a:latin typeface="Montserrat" panose="020B0604020202020204" charset="-52"/>
                  </a:rPr>
                  <a:t>правдоподобие, вероятность </a:t>
                </a:r>
                <a:r>
                  <a:rPr lang="ru-RU" sz="2400" b="1" dirty="0">
                    <a:solidFill>
                      <a:schemeClr val="bg1"/>
                    </a:solidFill>
                    <a:latin typeface="Montserrat" panose="020B0604020202020204" charset="-52"/>
                  </a:rPr>
                  <a:t>Наблюдения</a:t>
                </a:r>
                <a:r>
                  <a:rPr lang="ru-RU" sz="2400" dirty="0">
                    <a:solidFill>
                      <a:schemeClr val="bg1"/>
                    </a:solidFill>
                    <a:latin typeface="Montserrat" panose="020B0604020202020204" charset="-52"/>
                  </a:rPr>
                  <a:t> данной при </a:t>
                </a:r>
                <a:r>
                  <a:rPr lang="en-US" sz="2400" dirty="0">
                    <a:solidFill>
                      <a:schemeClr val="bg1"/>
                    </a:solidFill>
                    <a:latin typeface="Montserrat" panose="020B0604020202020204" charset="-52"/>
                  </a:rPr>
                  <a:t>			</a:t>
                </a:r>
                <a:r>
                  <a:rPr lang="ru-RU" sz="2400" dirty="0">
                    <a:solidFill>
                      <a:schemeClr val="bg1"/>
                    </a:solidFill>
                    <a:latin typeface="Montserrat" panose="020B0604020202020204" charset="-52"/>
                  </a:rPr>
                  <a:t>истинности </a:t>
                </a:r>
                <a:r>
                  <a:rPr lang="en-US" sz="2400" dirty="0">
                    <a:solidFill>
                      <a:schemeClr val="bg1"/>
                    </a:solidFill>
                    <a:latin typeface="Montserrat" panose="020B0604020202020204" charset="-52"/>
                  </a:rPr>
                  <a:t> </a:t>
                </a:r>
                <a:r>
                  <a:rPr lang="ru-RU" sz="2400" b="1" dirty="0">
                    <a:solidFill>
                      <a:schemeClr val="bg1"/>
                    </a:solidFill>
                    <a:latin typeface="Montserrat" panose="020B0604020202020204" charset="-52"/>
                  </a:rPr>
                  <a:t>гипотезы</a:t>
                </a:r>
              </a:p>
            </p:txBody>
          </p:sp>
        </mc:Choice>
        <mc:Fallback xmlns="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6BB60075-866C-4DB3-8EFC-494771ED5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8" y="3848215"/>
                <a:ext cx="12218338" cy="954107"/>
              </a:xfrm>
              <a:prstGeom prst="rect">
                <a:avLst/>
              </a:prstGeom>
              <a:blipFill>
                <a:blip r:embed="rId8"/>
                <a:stretch>
                  <a:fillRect t="-637" b="-140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C80B4D02-3B40-464A-A4CC-12500BBD8E73}"/>
                  </a:ext>
                </a:extLst>
              </p:cNvPr>
              <p:cNvSpPr/>
              <p:nvPr/>
            </p:nvSpPr>
            <p:spPr>
              <a:xfrm>
                <a:off x="21287" y="4793295"/>
                <a:ext cx="122183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2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Montserrat" panose="020B0604020202020204" charset="-52"/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20B0604020202020204" charset="-52"/>
                  </a:rPr>
                  <a:t>- </a:t>
                </a:r>
                <a:r>
                  <a:rPr lang="tr-TR" sz="2800" dirty="0">
                    <a:solidFill>
                      <a:schemeClr val="bg1"/>
                    </a:solidFill>
                    <a:latin typeface="Montserrat" panose="020B0604020202020204" charset="-52"/>
                  </a:rPr>
                  <a:t>  </a:t>
                </a:r>
                <a:r>
                  <a:rPr lang="ru-RU" sz="2400" dirty="0">
                    <a:solidFill>
                      <a:schemeClr val="bg1"/>
                    </a:solidFill>
                    <a:latin typeface="Montserrat" panose="020B0604020202020204" charset="-52"/>
                  </a:rPr>
                  <a:t>априорная вероятность </a:t>
                </a:r>
                <a:r>
                  <a:rPr lang="ru-RU" sz="2400" b="1" dirty="0">
                    <a:solidFill>
                      <a:schemeClr val="bg1"/>
                    </a:solidFill>
                    <a:latin typeface="Montserrat" panose="020B0604020202020204" charset="-52"/>
                  </a:rPr>
                  <a:t>гипотезы</a:t>
                </a:r>
                <a:r>
                  <a:rPr lang="ru-RU" sz="2400" dirty="0">
                    <a:solidFill>
                      <a:schemeClr val="bg1"/>
                    </a:solidFill>
                    <a:latin typeface="Montserrat" panose="020B0604020202020204" charset="-52"/>
                  </a:rPr>
                  <a:t> до того, как наблюдаются 		</a:t>
                </a:r>
                <a:r>
                  <a:rPr lang="ru-RU" sz="2400" b="1" dirty="0">
                    <a:solidFill>
                      <a:schemeClr val="bg1"/>
                    </a:solidFill>
                    <a:latin typeface="Montserrat" panose="020B0604020202020204" charset="-52"/>
                  </a:rPr>
                  <a:t>Наблюдения</a:t>
                </a:r>
                <a:endParaRPr lang="ru-RU" sz="2800" b="1" dirty="0">
                  <a:solidFill>
                    <a:schemeClr val="bg1"/>
                  </a:solidFill>
                  <a:latin typeface="Montserrat" panose="020B0604020202020204" charset="-52"/>
                </a:endParaRPr>
              </a:p>
            </p:txBody>
          </p:sp>
        </mc:Choice>
        <mc:Fallback xmlns="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C80B4D02-3B40-464A-A4CC-12500BBD8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7" y="4793295"/>
                <a:ext cx="12218338" cy="954107"/>
              </a:xfrm>
              <a:prstGeom prst="rect">
                <a:avLst/>
              </a:prstGeom>
              <a:blipFill>
                <a:blip r:embed="rId9"/>
                <a:stretch>
                  <a:fillRect t="-637" b="-140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970352FF-2BDB-4F32-8860-EEF192F2170A}"/>
                  </a:ext>
                </a:extLst>
              </p:cNvPr>
              <p:cNvSpPr/>
              <p:nvPr/>
            </p:nvSpPr>
            <p:spPr>
              <a:xfrm>
                <a:off x="0" y="5753828"/>
                <a:ext cx="1218307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2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Montserrat" panose="020B0604020202020204" charset="-52"/>
                  </a:rPr>
                  <a:t> </a:t>
                </a:r>
                <a:r>
                  <a:rPr lang="en-US" sz="3200" dirty="0">
                    <a:solidFill>
                      <a:schemeClr val="bg1"/>
                    </a:solidFill>
                    <a:latin typeface="Montserrat" panose="020B0604020202020204" charset="-52"/>
                  </a:rPr>
                  <a:t>- </a:t>
                </a:r>
                <a:r>
                  <a:rPr lang="tr-TR" sz="3200" dirty="0">
                    <a:solidFill>
                      <a:schemeClr val="bg1"/>
                    </a:solidFill>
                    <a:latin typeface="Montserrat" panose="020B0604020202020204" charset="-52"/>
                  </a:rPr>
                  <a:t>  </a:t>
                </a:r>
                <a:r>
                  <a:rPr lang="ru-RU" sz="2400" dirty="0">
                    <a:solidFill>
                      <a:schemeClr val="bg1"/>
                    </a:solidFill>
                    <a:latin typeface="Montserrat" panose="020B0604020202020204" charset="-52"/>
                  </a:rPr>
                  <a:t>сумма произведений </a:t>
                </a:r>
                <a:r>
                  <a:rPr lang="ru-RU" sz="2400" b="1" dirty="0">
                    <a:solidFill>
                      <a:schemeClr val="bg1"/>
                    </a:solidFill>
                    <a:latin typeface="Montserrat" panose="020B0604020202020204" charset="-52"/>
                  </a:rPr>
                  <a:t>всех</a:t>
                </a:r>
                <a:r>
                  <a:rPr lang="ru-RU" sz="2400" dirty="0">
                    <a:solidFill>
                      <a:schemeClr val="bg1"/>
                    </a:solidFill>
                    <a:latin typeface="Montserrat" panose="020B0604020202020204" charset="-52"/>
                  </a:rPr>
                  <a:t> вероятностей взаимоисключающих </a:t>
                </a:r>
                <a:r>
                  <a:rPr lang="ru-RU" sz="2400" b="1" dirty="0">
                    <a:solidFill>
                      <a:schemeClr val="bg1"/>
                    </a:solidFill>
                    <a:latin typeface="Montserrat" panose="020B0604020202020204" charset="-52"/>
                  </a:rPr>
                  <a:t>гипотез</a:t>
                </a:r>
                <a:r>
                  <a:rPr lang="ru-RU" sz="2400" dirty="0">
                    <a:solidFill>
                      <a:schemeClr val="bg1"/>
                    </a:solidFill>
                    <a:latin typeface="Montserrat" panose="020B0604020202020204" charset="-52"/>
                  </a:rPr>
                  <a:t> и соответствующих правдоподобий</a:t>
                </a:r>
                <a:endParaRPr lang="ru-RU" sz="3200" dirty="0">
                  <a:solidFill>
                    <a:schemeClr val="bg1"/>
                  </a:solidFill>
                  <a:latin typeface="Montserrat" panose="020B0604020202020204" charset="-52"/>
                </a:endParaRPr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970352FF-2BDB-4F32-8860-EEF192F21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53828"/>
                <a:ext cx="12183071" cy="954107"/>
              </a:xfrm>
              <a:prstGeom prst="rect">
                <a:avLst/>
              </a:prstGeom>
              <a:blipFill>
                <a:blip r:embed="rId10"/>
                <a:stretch>
                  <a:fillRect l="-750" t="-7692" b="-147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06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  <p:bldP spid="29" grpId="0"/>
      <p:bldP spid="30" grpId="0"/>
      <p:bldP spid="31" grpId="0"/>
      <p:bldP spid="32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8404866" cy="484915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EM-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Кластеризация</a:t>
            </a:r>
          </a:p>
        </p:txBody>
      </p:sp>
      <p:sp>
        <p:nvSpPr>
          <p:cNvPr id="29" name="Прямоугольник с двумя усеченными соседними углами 28"/>
          <p:cNvSpPr/>
          <p:nvPr/>
        </p:nvSpPr>
        <p:spPr>
          <a:xfrm>
            <a:off x="9692640" y="1554480"/>
            <a:ext cx="2020824" cy="966216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D0002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с двумя усеченными соседними углами 29"/>
          <p:cNvSpPr/>
          <p:nvPr/>
        </p:nvSpPr>
        <p:spPr>
          <a:xfrm>
            <a:off x="7388352" y="1956816"/>
            <a:ext cx="2916936" cy="557784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01C601">
              <a:alpha val="5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8564880" y="2173224"/>
            <a:ext cx="360000" cy="3600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9137904" y="2170176"/>
            <a:ext cx="360000" cy="3600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9985248" y="2167128"/>
            <a:ext cx="360000" cy="3600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7339584" y="2145792"/>
            <a:ext cx="360000" cy="3600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8086344" y="2151888"/>
            <a:ext cx="360000" cy="3600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10146792" y="216408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10829544" y="21793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10634472" y="219456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10402824" y="2173224"/>
            <a:ext cx="332232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9640824" y="2151888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11347704" y="2157984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3EA8F922-8A51-411F-8BF5-9640CD66F75A}"/>
                  </a:ext>
                </a:extLst>
              </p:cNvPr>
              <p:cNvSpPr/>
              <p:nvPr/>
            </p:nvSpPr>
            <p:spPr>
              <a:xfrm>
                <a:off x="621963" y="1579367"/>
                <a:ext cx="175054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ru-R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3EA8F922-8A51-411F-8BF5-9640CD66F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63" y="1579367"/>
                <a:ext cx="175054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829A84F2-E167-48E1-9970-1C0EEBE7DAC3}"/>
                  </a:ext>
                </a:extLst>
              </p:cNvPr>
              <p:cNvSpPr/>
              <p:nvPr/>
            </p:nvSpPr>
            <p:spPr>
              <a:xfrm>
                <a:off x="2497842" y="1552637"/>
                <a:ext cx="18006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829A84F2-E167-48E1-9970-1C0EEBE7DA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42" y="1552637"/>
                <a:ext cx="180062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F4296894-928C-4131-952C-C03B42C782D9}"/>
                  </a:ext>
                </a:extLst>
              </p:cNvPr>
              <p:cNvSpPr/>
              <p:nvPr/>
            </p:nvSpPr>
            <p:spPr>
              <a:xfrm>
                <a:off x="396599" y="2528833"/>
                <a:ext cx="11843026" cy="1351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ru-RU" sz="28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sz="28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– 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Гауссово распределение</a:t>
                </a:r>
                <a:endParaRPr lang="ru-RU" sz="2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F4296894-928C-4131-952C-C03B42C78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9" y="2528833"/>
                <a:ext cx="11843026" cy="13512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Прямоугольник с двумя усеченными соседними углами 59"/>
          <p:cNvSpPr/>
          <p:nvPr/>
        </p:nvSpPr>
        <p:spPr>
          <a:xfrm>
            <a:off x="9937404" y="4481252"/>
            <a:ext cx="2020824" cy="966216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D0002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с двумя усеченными соседними углами 60"/>
          <p:cNvSpPr/>
          <p:nvPr/>
        </p:nvSpPr>
        <p:spPr>
          <a:xfrm>
            <a:off x="7633116" y="4883588"/>
            <a:ext cx="2916936" cy="557784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01C601">
              <a:alpha val="5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8809644" y="5099996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/>
          <p:cNvSpPr/>
          <p:nvPr/>
        </p:nvSpPr>
        <p:spPr>
          <a:xfrm>
            <a:off x="9382668" y="5096948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10230012" y="5093900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7584348" y="5072564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8331108" y="5078660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>
            <a:off x="10391556" y="5090852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11074308" y="5106092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10879236" y="5121332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10647588" y="5099996"/>
            <a:ext cx="332232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9885588" y="5078660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/>
          <p:cNvSpPr/>
          <p:nvPr/>
        </p:nvSpPr>
        <p:spPr>
          <a:xfrm>
            <a:off x="11592468" y="5084756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8822344" y="5099996"/>
            <a:ext cx="360000" cy="3600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9395368" y="5096948"/>
            <a:ext cx="360000" cy="3600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/>
          <p:cNvSpPr/>
          <p:nvPr/>
        </p:nvSpPr>
        <p:spPr>
          <a:xfrm>
            <a:off x="10242712" y="50939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7597048" y="5072564"/>
            <a:ext cx="360000" cy="3600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lt1"/>
              </a:solidFill>
            </a:endParaRPr>
          </a:p>
        </p:txBody>
      </p:sp>
      <p:sp>
        <p:nvSpPr>
          <p:cNvPr id="77" name="Овал 76"/>
          <p:cNvSpPr/>
          <p:nvPr/>
        </p:nvSpPr>
        <p:spPr>
          <a:xfrm>
            <a:off x="8343808" y="5078660"/>
            <a:ext cx="360000" cy="3600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/>
          <p:cNvSpPr/>
          <p:nvPr/>
        </p:nvSpPr>
        <p:spPr>
          <a:xfrm>
            <a:off x="10404256" y="5090852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11087008" y="5106092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10891936" y="5121332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10660288" y="5099996"/>
            <a:ext cx="332232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/>
          <p:cNvSpPr/>
          <p:nvPr/>
        </p:nvSpPr>
        <p:spPr>
          <a:xfrm>
            <a:off x="9898288" y="5078660"/>
            <a:ext cx="360000" cy="3600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/>
          <p:cNvSpPr/>
          <p:nvPr/>
        </p:nvSpPr>
        <p:spPr>
          <a:xfrm>
            <a:off x="11605168" y="5084756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F6AD3137-B3E6-4D6D-A9A4-F2A758937664}"/>
              </a:ext>
            </a:extLst>
          </p:cNvPr>
          <p:cNvSpPr/>
          <p:nvPr/>
        </p:nvSpPr>
        <p:spPr>
          <a:xfrm>
            <a:off x="457200" y="2221952"/>
            <a:ext cx="6381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</a:rPr>
              <a:t>Допустим мы знаем Истинные Классы</a:t>
            </a:r>
            <a:endParaRPr lang="ru-RU" sz="2400" b="1" dirty="0">
              <a:solidFill>
                <a:schemeClr val="bg1"/>
              </a:solidFill>
              <a:latin typeface="Montserrat" panose="020B0604020202020204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Прямоугольник 84"/>
              <p:cNvSpPr/>
              <p:nvPr/>
            </p:nvSpPr>
            <p:spPr>
              <a:xfrm>
                <a:off x="970189" y="3730989"/>
                <a:ext cx="2350131" cy="863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85" name="Прямоугольник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89" y="3730989"/>
                <a:ext cx="2350131" cy="8631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Прямоугольник 85"/>
              <p:cNvSpPr/>
              <p:nvPr/>
            </p:nvSpPr>
            <p:spPr>
              <a:xfrm>
                <a:off x="3591192" y="3700602"/>
                <a:ext cx="3469861" cy="940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86" name="Прямоугольник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192" y="3700602"/>
                <a:ext cx="3469861" cy="9405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F6AD3137-B3E6-4D6D-A9A4-F2A758937664}"/>
              </a:ext>
            </a:extLst>
          </p:cNvPr>
          <p:cNvSpPr/>
          <p:nvPr/>
        </p:nvSpPr>
        <p:spPr>
          <a:xfrm>
            <a:off x="518160" y="4623776"/>
            <a:ext cx="69381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</a:rPr>
              <a:t>Допустим мы знаем Параметры </a:t>
            </a:r>
            <a:r>
              <a:rPr lang="ru-RU" sz="2400" dirty="0" err="1">
                <a:solidFill>
                  <a:schemeClr val="bg1"/>
                </a:solidFill>
                <a:latin typeface="Montserrat" panose="020B0604020202020204" charset="-52"/>
              </a:rPr>
              <a:t>Гауссиан</a:t>
            </a:r>
            <a:endParaRPr lang="ru-RU" sz="2400" b="1" dirty="0">
              <a:solidFill>
                <a:schemeClr val="bg1"/>
              </a:solidFill>
              <a:latin typeface="Montserrat" panose="020B0604020202020204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Прямоугольник 87">
                <a:extLst>
                  <a:ext uri="{FF2B5EF4-FFF2-40B4-BE49-F238E27FC236}">
                    <a16:creationId xmlns:a16="http://schemas.microsoft.com/office/drawing/2014/main" id="{105071C8-6833-49D0-B4AA-6E6D472B85DD}"/>
                  </a:ext>
                </a:extLst>
              </p:cNvPr>
              <p:cNvSpPr/>
              <p:nvPr/>
            </p:nvSpPr>
            <p:spPr>
              <a:xfrm>
                <a:off x="574100" y="5129638"/>
                <a:ext cx="4852034" cy="1068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sepChr m:val="∣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8" name="Прямоугольник 87">
                <a:extLst>
                  <a:ext uri="{FF2B5EF4-FFF2-40B4-BE49-F238E27FC236}">
                    <a16:creationId xmlns:a16="http://schemas.microsoft.com/office/drawing/2014/main" id="{105071C8-6833-49D0-B4AA-6E6D472B8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00" y="5129638"/>
                <a:ext cx="4852034" cy="10680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52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9" grpId="0" animBg="1"/>
      <p:bldP spid="30" grpId="0" animBg="1"/>
      <p:bldP spid="45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9775</TotalTime>
  <Words>1305</Words>
  <Application>Microsoft Office PowerPoint</Application>
  <PresentationFormat>Широкоэкранный</PresentationFormat>
  <Paragraphs>359</Paragraphs>
  <Slides>31</Slides>
  <Notes>30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42" baseType="lpstr">
      <vt:lpstr>Arial</vt:lpstr>
      <vt:lpstr>Calibri</vt:lpstr>
      <vt:lpstr>Cambria Math</vt:lpstr>
      <vt:lpstr>Comic Sans MS</vt:lpstr>
      <vt:lpstr>Courier New</vt:lpstr>
      <vt:lpstr>Linux Libertine</vt:lpstr>
      <vt:lpstr>Montserrat</vt:lpstr>
      <vt:lpstr>Montserrat Black</vt:lpstr>
      <vt:lpstr>Times New Roman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Python</vt:lpstr>
      <vt:lpstr>Презентация PowerPoint</vt:lpstr>
      <vt:lpstr>Презентация PowerPoint</vt:lpstr>
      <vt:lpstr>S.W.O.T. (совместно с ChatGPT)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S.W.O.T. (совместно с ChatGPT)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Атоша</dc:creator>
  <cp:lastModifiedBy>Антон Юрьевич Долганов</cp:lastModifiedBy>
  <cp:revision>339</cp:revision>
  <dcterms:created xsi:type="dcterms:W3CDTF">2019-05-20T04:53:11Z</dcterms:created>
  <dcterms:modified xsi:type="dcterms:W3CDTF">2023-03-23T11:28:18Z</dcterms:modified>
</cp:coreProperties>
</file>