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0" r:id="rId4"/>
    <p:sldId id="266" r:id="rId5"/>
    <p:sldId id="270" r:id="rId6"/>
    <p:sldId id="267" r:id="rId7"/>
    <p:sldId id="268" r:id="rId8"/>
    <p:sldId id="265" r:id="rId9"/>
    <p:sldId id="272" r:id="rId10"/>
    <p:sldId id="273" r:id="rId11"/>
    <p:sldId id="271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54" autoAdjust="0"/>
  </p:normalViewPr>
  <p:slideViewPr>
    <p:cSldViewPr snapToGrid="0">
      <p:cViewPr varScale="1">
        <p:scale>
          <a:sx n="44" d="100"/>
          <a:sy n="44" d="100"/>
        </p:scale>
        <p:origin x="15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94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0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04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5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7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Кавыч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«Введите тут цитату».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0" y="4029222"/>
            <a:ext cx="13004799" cy="1949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cap="all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module development for detection of Triple interactions within biological networks considering time-delays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3868244" y="2536510"/>
            <a:ext cx="5268310" cy="660284"/>
          </a:xfrm>
          <a:prstGeom prst="rect">
            <a:avLst/>
          </a:prstGeom>
        </p:spPr>
        <p:txBody>
          <a:bodyPr/>
          <a:lstStyle>
            <a:lvl1pPr algn="r" defTabSz="443991">
              <a:defRPr sz="304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Artemiy Firsov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42888" y="328402"/>
            <a:ext cx="771902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4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Novosibirsk state university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 sz="24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mathematics and mechanics</a:t>
            </a:r>
            <a:endParaRPr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 sz="24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Applied mathematics and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1860407" y="7266413"/>
            <a:ext cx="928976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Scientific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advicor</a:t>
            </a:r>
            <a:r>
              <a:rPr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Igor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Titov</a:t>
            </a:r>
            <a:r>
              <a:rPr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Candidate of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-Mathematical Sciences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035654" y="6641534"/>
            <a:ext cx="1093349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ICG</a:t>
            </a:r>
            <a:r>
              <a:rPr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molecular-genetic systems laboratory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5" name="D88B4ECA-4E51-4BD9-A48F-33CE8B3D0ADB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211"/>
            <a:ext cx="1786970" cy="178697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5650865" y="9271000"/>
            <a:ext cx="17030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19.10.2016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910" y="447803"/>
            <a:ext cx="2579754" cy="96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7"/>
          <p:cNvSpPr/>
          <p:nvPr/>
        </p:nvSpPr>
        <p:spPr>
          <a:xfrm>
            <a:off x="5753845" y="411001"/>
            <a:ext cx="1497206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hape 129"/>
          <p:cNvSpPr/>
          <p:nvPr/>
        </p:nvSpPr>
        <p:spPr>
          <a:xfrm>
            <a:off x="663623" y="1719943"/>
            <a:ext cx="1167765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 triple interactions in MIDER project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time-delay algorithm to DTW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algorithm on fake data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algorithm on sets of real biological data of 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10-100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capacity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 algorithm performance with Schmidt’s  regularization, GPU utilization,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Testing, writing and publishing an article, participating in conferences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67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11</a:t>
            </a:fld>
            <a:r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4485870" y="498086"/>
            <a:ext cx="4033155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Алгоритм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DTW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https://upload.wikimedia.org/wikipedia/commons/6/69/Euclidean_vs_DT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147"/>
            <a:ext cx="4293973" cy="608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947" y="2485914"/>
            <a:ext cx="4215358" cy="4539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618" y="2826596"/>
            <a:ext cx="4303573" cy="105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973" y="4400360"/>
            <a:ext cx="4478974" cy="430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7396" y="5350419"/>
            <a:ext cx="4247362" cy="18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7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1673658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2</a:t>
            </a:fld>
            <a:r>
              <a:rPr dirty="0"/>
              <a:t>￼</a:t>
            </a:r>
          </a:p>
        </p:txBody>
      </p:sp>
      <p:pic>
        <p:nvPicPr>
          <p:cNvPr id="2050" name="Picture 2" descr="Картинки по запросу gene network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50" y="2065591"/>
            <a:ext cx="3802936" cy="226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commons/thumb/b/ba/TRNA-Phe_yeast_1ehz.png/800px-TRNA-Phe_yeast_1eh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113" y="5797834"/>
            <a:ext cx="3009900" cy="297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129"/>
          <p:cNvSpPr/>
          <p:nvPr/>
        </p:nvSpPr>
        <p:spPr>
          <a:xfrm>
            <a:off x="51875" y="1732140"/>
            <a:ext cx="4723201" cy="6824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50800" tIns="50800" rIns="50800" bIns="50800" anchor="t">
            <a:noAutofit/>
          </a:bodyPr>
          <a:lstStyle/>
          <a:p>
            <a:pPr algn="l" defTabSz="379729">
              <a:lnSpc>
                <a:spcPct val="120000"/>
              </a:lnSpc>
              <a:spcBef>
                <a:spcPts val="2900"/>
              </a:spcBef>
              <a:buSzPct val="82000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Reconstruction of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defTabSz="379729">
              <a:lnSpc>
                <a:spcPct val="120000"/>
              </a:lnSpc>
              <a:spcBef>
                <a:spcPts val="2900"/>
              </a:spcBef>
              <a:buSzPct val="82000"/>
              <a:buFont typeface="+mj-lt"/>
              <a:buAutoNum type="arabicPeriod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Metabolic networks</a:t>
            </a:r>
          </a:p>
          <a:p>
            <a:pPr marL="457200" indent="-457200" algn="l" defTabSz="379729">
              <a:lnSpc>
                <a:spcPct val="120000"/>
              </a:lnSpc>
              <a:spcBef>
                <a:spcPts val="2900"/>
              </a:spcBef>
              <a:buSzPct val="82000"/>
              <a:buFont typeface="+mj-lt"/>
              <a:buAutoNum type="arabicPeriod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 networks</a:t>
            </a:r>
            <a:endParaRPr lang="ru-RU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defTabSz="379729">
              <a:lnSpc>
                <a:spcPct val="120000"/>
              </a:lnSpc>
              <a:spcBef>
                <a:spcPts val="2900"/>
              </a:spcBef>
              <a:buSzPct val="82000"/>
              <a:buFont typeface="+mj-lt"/>
              <a:buAutoNum type="arabicPeriod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 networks</a:t>
            </a:r>
            <a:endParaRPr lang="ru-RU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defTabSz="379729">
              <a:lnSpc>
                <a:spcPct val="120000"/>
              </a:lnSpc>
              <a:spcBef>
                <a:spcPts val="2900"/>
              </a:spcBef>
              <a:buSzPct val="82000"/>
              <a:buFont typeface="+mj-lt"/>
              <a:buAutoNum type="arabicPeriod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Spatial contacts in bio-polymers (RNA, chromatin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proteins) </a:t>
            </a:r>
            <a:endParaRPr lang="ru-RU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defTabSz="379729">
              <a:lnSpc>
                <a:spcPct val="120000"/>
              </a:lnSpc>
              <a:spcBef>
                <a:spcPts val="2900"/>
              </a:spcBef>
              <a:buSzPct val="82000"/>
              <a:buFont typeface="+mj-lt"/>
              <a:buAutoNum type="arabicPeriod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https://upload.wikimedia.org/wikipedia/commons/9/9d/Metabolic_Network_Model_for_Escherichia_coli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8" t="17463" r="18852" b="1899"/>
          <a:stretch/>
        </p:blipFill>
        <p:spPr bwMode="auto">
          <a:xfrm>
            <a:off x="5018963" y="2080488"/>
            <a:ext cx="1873558" cy="281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35"/>
          <p:cNvSpPr/>
          <p:nvPr/>
        </p:nvSpPr>
        <p:spPr>
          <a:xfrm>
            <a:off x="8598322" y="5827356"/>
            <a:ext cx="30358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4000"/>
            </a:pPr>
            <a:r>
              <a:rPr lang="en-US" sz="2800" dirty="0"/>
              <a:t>3</a:t>
            </a:r>
            <a:r>
              <a:rPr sz="2800" dirty="0" smtClean="0"/>
              <a:t>￼</a:t>
            </a:r>
            <a:endParaRPr sz="2800" dirty="0"/>
          </a:p>
        </p:txBody>
      </p:sp>
      <p:pic>
        <p:nvPicPr>
          <p:cNvPr id="2052" name="Picture 4" descr="Картинки по запросу neural netwo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908" y="5827356"/>
            <a:ext cx="4102892" cy="307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hape 135"/>
          <p:cNvSpPr/>
          <p:nvPr/>
        </p:nvSpPr>
        <p:spPr>
          <a:xfrm>
            <a:off x="8598322" y="2080488"/>
            <a:ext cx="30358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4000"/>
            </a:pPr>
            <a:r>
              <a:rPr lang="en-US" sz="2800" dirty="0" smtClean="0"/>
              <a:t>2</a:t>
            </a:r>
            <a:r>
              <a:rPr sz="2800" dirty="0" smtClean="0"/>
              <a:t>￼</a:t>
            </a:r>
            <a:endParaRPr sz="2800" dirty="0"/>
          </a:p>
        </p:txBody>
      </p:sp>
      <p:sp>
        <p:nvSpPr>
          <p:cNvPr id="16" name="Shape 135"/>
          <p:cNvSpPr/>
          <p:nvPr/>
        </p:nvSpPr>
        <p:spPr>
          <a:xfrm>
            <a:off x="4715378" y="5827356"/>
            <a:ext cx="30358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4000"/>
            </a:pPr>
            <a:r>
              <a:rPr lang="en-US" sz="2800" dirty="0" smtClean="0"/>
              <a:t>4</a:t>
            </a:r>
            <a:r>
              <a:rPr sz="2800" dirty="0" smtClean="0"/>
              <a:t>￼</a:t>
            </a:r>
            <a:endParaRPr sz="2800" dirty="0"/>
          </a:p>
        </p:txBody>
      </p:sp>
      <p:sp>
        <p:nvSpPr>
          <p:cNvPr id="17" name="Shape 135"/>
          <p:cNvSpPr/>
          <p:nvPr/>
        </p:nvSpPr>
        <p:spPr>
          <a:xfrm>
            <a:off x="4715378" y="2065592"/>
            <a:ext cx="30358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4000"/>
            </a:pPr>
            <a:r>
              <a:rPr lang="en-US" sz="2800" dirty="0" smtClean="0"/>
              <a:t>1</a:t>
            </a:r>
            <a:endParaRPr sz="2800" dirty="0"/>
          </a:p>
        </p:txBody>
      </p:sp>
      <p:sp>
        <p:nvSpPr>
          <p:cNvPr id="14" name="Shape 137"/>
          <p:cNvSpPr/>
          <p:nvPr/>
        </p:nvSpPr>
        <p:spPr>
          <a:xfrm>
            <a:off x="4346376" y="193286"/>
            <a:ext cx="4312078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Applicable scope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88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3731"/>
            <a:ext cx="4139786" cy="4884132"/>
          </a:xfrm>
          <a:prstGeom prst="rect">
            <a:avLst/>
          </a:prstGeom>
        </p:spPr>
      </p:pic>
      <p:sp>
        <p:nvSpPr>
          <p:cNvPr id="6" name="Shape 137"/>
          <p:cNvSpPr/>
          <p:nvPr/>
        </p:nvSpPr>
        <p:spPr>
          <a:xfrm>
            <a:off x="3798155" y="193286"/>
            <a:ext cx="5408533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interactions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hape 139"/>
          <p:cNvSpPr/>
          <p:nvPr/>
        </p:nvSpPr>
        <p:spPr>
          <a:xfrm>
            <a:off x="324382" y="9753600"/>
            <a:ext cx="1245870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Inferring Pairwise Interactions from Biological Data Using Maximum-Entropy Probability Models Richard R.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Stein,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Debora S.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Chris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Sander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PLoS Comput Biol 11(7): e1004182. doi:10.1371/journal. pcbi.1004182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hape 139"/>
          <p:cNvSpPr/>
          <p:nvPr/>
        </p:nvSpPr>
        <p:spPr>
          <a:xfrm>
            <a:off x="8326204" y="2201722"/>
            <a:ext cx="413384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algn="ctr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High-order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Shape 139"/>
          <p:cNvSpPr/>
          <p:nvPr/>
        </p:nvSpPr>
        <p:spPr>
          <a:xfrm>
            <a:off x="1186715" y="2142745"/>
            <a:ext cx="176635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algn="ctr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Pairwise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" t="42408" r="-1915" b="1227"/>
          <a:stretch/>
        </p:blipFill>
        <p:spPr>
          <a:xfrm>
            <a:off x="7666987" y="3970987"/>
            <a:ext cx="5337813" cy="3718477"/>
          </a:xfrm>
          <a:prstGeom prst="rect">
            <a:avLst/>
          </a:prstGeom>
        </p:spPr>
      </p:pic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3</a:t>
            </a:fld>
            <a:r>
              <a:rPr dirty="0"/>
              <a:t>￼</a:t>
            </a:r>
          </a:p>
        </p:txBody>
      </p:sp>
      <p:sp>
        <p:nvSpPr>
          <p:cNvPr id="13" name="Shape 139"/>
          <p:cNvSpPr/>
          <p:nvPr/>
        </p:nvSpPr>
        <p:spPr>
          <a:xfrm>
            <a:off x="324382" y="7689464"/>
            <a:ext cx="126629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and indirect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Shape 139"/>
          <p:cNvSpPr/>
          <p:nvPr/>
        </p:nvSpPr>
        <p:spPr>
          <a:xfrm>
            <a:off x="2493030" y="7689464"/>
            <a:ext cx="117709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847" y="4209623"/>
            <a:ext cx="2989079" cy="280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1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4</a:t>
            </a:fld>
            <a:r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4174057" y="193286"/>
            <a:ext cx="4656724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Triple interactions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Shape 129"/>
          <p:cNvSpPr/>
          <p:nvPr/>
        </p:nvSpPr>
        <p:spPr>
          <a:xfrm>
            <a:off x="3845307" y="1707524"/>
            <a:ext cx="9153057" cy="229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Triple interactions exist in real biological </a:t>
            </a:r>
            <a:r>
              <a:rPr lang="en-US" sz="2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sysytems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ru-RU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Leader algorithms in</a:t>
            </a:r>
            <a:r>
              <a:rPr lang="ru-RU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DREAM Challenge take into account triple interactions</a:t>
            </a:r>
            <a:endParaRPr lang="ru-RU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0449"/>
            <a:ext cx="3682431" cy="3458283"/>
          </a:xfrm>
          <a:prstGeom prst="rect">
            <a:avLst/>
          </a:prstGeom>
        </p:spPr>
      </p:pic>
      <p:sp>
        <p:nvSpPr>
          <p:cNvPr id="14" name="Shape 129"/>
          <p:cNvSpPr/>
          <p:nvPr/>
        </p:nvSpPr>
        <p:spPr>
          <a:xfrm>
            <a:off x="54551" y="5064100"/>
            <a:ext cx="12998364" cy="4050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Autofit/>
          </a:bodyPr>
          <a:lstStyle/>
          <a:p>
            <a:pPr algn="l"/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of higher-order neuronal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interactions based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conditional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inference,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Robert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Gütig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Aertsen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Stefan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Rotter. </a:t>
            </a:r>
          </a:p>
          <a:p>
            <a:pPr algn="l"/>
            <a:endParaRPr lang="en-US" sz="2400" i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quantitative modeling of chromatin factor interactions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Zhou J, 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Troyanskaya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 High-Order Correlations in High-Dimensional Biological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Xiang Zhang, Feng Pan, and Wei Wang Department of Computer Science University of North Carolina at Chapel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Hill</a:t>
            </a: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DTW-MIC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Coexpression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Networks from Time-Course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Samantha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Riccadonna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Giuseppe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Jurman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Roberto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Visintainer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Michele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Filosi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Cesare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Furlanello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92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5</a:t>
            </a:fld>
            <a:r>
              <a:t>￼</a:t>
            </a:r>
          </a:p>
        </p:txBody>
      </p:sp>
      <p:sp>
        <p:nvSpPr>
          <p:cNvPr id="11" name="Shape 137"/>
          <p:cNvSpPr/>
          <p:nvPr/>
        </p:nvSpPr>
        <p:spPr>
          <a:xfrm>
            <a:off x="3225123" y="222341"/>
            <a:ext cx="6657272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Time-delayed interactions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Shape 129"/>
          <p:cNvSpPr/>
          <p:nvPr/>
        </p:nvSpPr>
        <p:spPr>
          <a:xfrm>
            <a:off x="838733" y="4240668"/>
            <a:ext cx="11430000" cy="1548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2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Often the result of interaction can be seen after some time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2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Considering time-delays allows to reconstruct the interactions timeline</a:t>
            </a:r>
            <a:endParaRPr lang="ru-RU" sz="2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An external file that holds a picture, illustration, etc.&#10;Object name is 1471-2105-11-154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16" y="1313597"/>
            <a:ext cx="6717742" cy="28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29"/>
          <p:cNvSpPr/>
          <p:nvPr/>
        </p:nvSpPr>
        <p:spPr>
          <a:xfrm>
            <a:off x="0" y="5949169"/>
            <a:ext cx="12998364" cy="330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Autofit/>
          </a:bodyPr>
          <a:lstStyle/>
          <a:p>
            <a:pPr algn="l"/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TimeDelay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-ARACNE: Reverse engineering of gene networks from time-course data by an information theoretic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Zoppoli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P.,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Morganella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S.,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Ceccarelli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BMC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Bioinform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 smtClean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MIDER: Network Inference with Mutual Information Distance and Entropy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Reduction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Alejandro F.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Villaverde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John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Ross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Federico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Morán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Julio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Banga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03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6</a:t>
            </a:fld>
            <a:r>
              <a:rPr dirty="0"/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4339994" y="498086"/>
            <a:ext cx="4324902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Topical solutions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hape 139"/>
          <p:cNvSpPr/>
          <p:nvPr/>
        </p:nvSpPr>
        <p:spPr>
          <a:xfrm>
            <a:off x="221726" y="8146180"/>
            <a:ext cx="633200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hangingPunct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Villaverde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A., Ross, J.,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F.,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Banga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J.R. (2014). MIDER: network inference with mutual information distance and entropy reduction.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ONE 9(5):e96732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Картинки по запросу mider matl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6" y="2098725"/>
            <a:ext cx="4924399" cy="15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29"/>
          <p:cNvSpPr/>
          <p:nvPr/>
        </p:nvSpPr>
        <p:spPr>
          <a:xfrm>
            <a:off x="102656" y="4118380"/>
            <a:ext cx="6451077" cy="378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85000" lnSpcReduction="2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Detects direct interactions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Considers time-delays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Open-sourced in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MatLab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consider triple interactions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Shape 129"/>
          <p:cNvSpPr/>
          <p:nvPr/>
        </p:nvSpPr>
        <p:spPr>
          <a:xfrm>
            <a:off x="6451077" y="4118380"/>
            <a:ext cx="6451077" cy="378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85000" lnSpcReduction="2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Detects direct interactions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consider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time-delays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open-sourced implementation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triple interactions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Shape 139"/>
          <p:cNvSpPr/>
          <p:nvPr/>
        </p:nvSpPr>
        <p:spPr>
          <a:xfrm>
            <a:off x="6570147" y="8146180"/>
            <a:ext cx="633200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quantitative modeling of chromatin factor interactions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Zhou J,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Troyanskaya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Biol. 2014 Mar 27;10(3):e1003525.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10.1371/journal.pcbi.1003525.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eCollection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2014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hape 139"/>
          <p:cNvSpPr/>
          <p:nvPr/>
        </p:nvSpPr>
        <p:spPr>
          <a:xfrm>
            <a:off x="6672794" y="2098725"/>
            <a:ext cx="633200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Quantitative Modeling of Chromatin Factor Interactions</a:t>
            </a:r>
          </a:p>
        </p:txBody>
      </p:sp>
    </p:spTree>
    <p:extLst>
      <p:ext uri="{BB962C8B-B14F-4D97-AF65-F5344CB8AC3E}">
        <p14:creationId xmlns:p14="http://schemas.microsoft.com/office/powerpoint/2010/main" val="2325851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7</a:t>
            </a:fld>
            <a:r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3322088" y="498086"/>
            <a:ext cx="6360716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Регуляризация Шмидта</a:t>
            </a:r>
          </a:p>
        </p:txBody>
      </p:sp>
    </p:spTree>
    <p:extLst>
      <p:ext uri="{BB962C8B-B14F-4D97-AF65-F5344CB8AC3E}">
        <p14:creationId xmlns:p14="http://schemas.microsoft.com/office/powerpoint/2010/main" val="384849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8</a:t>
            </a:fld>
            <a:r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5885289" y="498086"/>
            <a:ext cx="1234312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hape 139"/>
          <p:cNvSpPr/>
          <p:nvPr/>
        </p:nvSpPr>
        <p:spPr>
          <a:xfrm>
            <a:off x="661580" y="1723086"/>
            <a:ext cx="1167765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hangingPunct="1"/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the software module for detection of triple interactions in biological networks considering time-delays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hape 137"/>
          <p:cNvSpPr/>
          <p:nvPr/>
        </p:nvSpPr>
        <p:spPr>
          <a:xfrm>
            <a:off x="5657225" y="3117362"/>
            <a:ext cx="1716817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Issues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Shape 129"/>
          <p:cNvSpPr/>
          <p:nvPr/>
        </p:nvSpPr>
        <p:spPr>
          <a:xfrm>
            <a:off x="661580" y="4118380"/>
            <a:ext cx="11677650" cy="389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85000" lnSpcReduction="1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of triple interactions detection algorithm based on MIDER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time-delay consideration algorithm to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DTW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Optimizations of the algorithm (Schmidt’s regularization, GPU utilization)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Tests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DREAM Challenge</a:t>
            </a:r>
          </a:p>
        </p:txBody>
      </p:sp>
    </p:spTree>
    <p:extLst>
      <p:ext uri="{BB962C8B-B14F-4D97-AF65-F5344CB8AC3E}">
        <p14:creationId xmlns:p14="http://schemas.microsoft.com/office/powerpoint/2010/main" val="995034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7"/>
          <p:cNvSpPr/>
          <p:nvPr/>
        </p:nvSpPr>
        <p:spPr>
          <a:xfrm>
            <a:off x="4699069" y="-2653"/>
            <a:ext cx="3606757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</a:p>
        </p:txBody>
      </p:sp>
      <p:sp>
        <p:nvSpPr>
          <p:cNvPr id="5" name="Shape 129"/>
          <p:cNvSpPr/>
          <p:nvPr/>
        </p:nvSpPr>
        <p:spPr>
          <a:xfrm>
            <a:off x="663622" y="5715433"/>
            <a:ext cx="11677650" cy="3580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77500" lnSpcReduction="2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Open-sourced implementations, scientific articles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in ICG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PubMed database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Dream Challenge platform for testing</a:t>
            </a:r>
          </a:p>
        </p:txBody>
      </p:sp>
      <p:sp>
        <p:nvSpPr>
          <p:cNvPr id="7" name="Shape 137"/>
          <p:cNvSpPr/>
          <p:nvPr/>
        </p:nvSpPr>
        <p:spPr>
          <a:xfrm>
            <a:off x="5156726" y="4920343"/>
            <a:ext cx="2691442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</a:p>
        </p:txBody>
      </p:sp>
      <p:sp>
        <p:nvSpPr>
          <p:cNvPr id="8" name="Shape 129"/>
          <p:cNvSpPr/>
          <p:nvPr/>
        </p:nvSpPr>
        <p:spPr>
          <a:xfrm>
            <a:off x="816022" y="792437"/>
            <a:ext cx="11677650" cy="4127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77500" lnSpcReduction="2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 library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for 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1000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elements capacity gene network no more than 1 hour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triple interactions, time-delays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Ability to scale it to higher order interactions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to be done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tested till 06/01/2018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 and tested on fake data till 04/01/2017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81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465</Words>
  <Application>Microsoft Office PowerPoint</Application>
  <PresentationFormat>Custom</PresentationFormat>
  <Paragraphs>91</Paragraphs>
  <Slides>11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Helvetica</vt:lpstr>
      <vt:lpstr>Helvetica Light</vt:lpstr>
      <vt:lpstr>Helvetica Neue</vt:lpstr>
      <vt:lpstr>Symbol</vt:lpstr>
      <vt:lpstr>Tahoma</vt:lpstr>
      <vt:lpstr>White</vt:lpstr>
      <vt:lpstr>Software module development for detection of Triple interactions within biological networks considering time-delays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комплекса для анализа взаимодействий</dc:title>
  <dc:creator>Artemiy Firsov</dc:creator>
  <cp:lastModifiedBy>Artemiy Firsov</cp:lastModifiedBy>
  <cp:revision>54</cp:revision>
  <dcterms:modified xsi:type="dcterms:W3CDTF">2017-02-23T12:23:31Z</dcterms:modified>
</cp:coreProperties>
</file>